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5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5FD03-96F1-4364-AA85-6E8FA29213BB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DF232-BAD6-4AFA-9F7A-D5E1A4611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69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09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49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196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2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304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504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637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7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85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49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92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53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86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9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4B92-4690-4F33-BA8D-BDC4C008E749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B683E2-2EDE-40F4-8CCD-FBCB0E1F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4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A497-5549-F87C-E8EB-50A448BC2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303" y="211015"/>
            <a:ext cx="8541099" cy="7536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 To SQL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34F7E-6B23-CB09-C3CD-BE4374A7B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529" y="1445342"/>
            <a:ext cx="9409471" cy="4522839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SQL stands for Structured Query Language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SQL is a standard language for storing, manipulating and retriving data in database.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/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can SQL do?                              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SQL can create new databases, new tables in data base.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SQL can insert delete update execute queries.                                                                                          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SQL can create stored procedures in a database.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SQL can create views in a database.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SQL can set permissions on tables, procedures and views.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EC7893-53C2-E1DF-159E-43627A36B545}"/>
              </a:ext>
            </a:extLst>
          </p:cNvPr>
          <p:cNvSpPr txBox="1">
            <a:spLocks/>
          </p:cNvSpPr>
          <p:nvPr/>
        </p:nvSpPr>
        <p:spPr>
          <a:xfrm>
            <a:off x="737419" y="964641"/>
            <a:ext cx="5358581" cy="1050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0422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D505-D7E2-B254-05CC-4337DBF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8125"/>
            <a:ext cx="8596668" cy="638175"/>
          </a:xfrm>
        </p:spPr>
        <p:txBody>
          <a:bodyPr/>
          <a:lstStyle/>
          <a:p>
            <a:pPr algn="ctr"/>
            <a:r>
              <a:rPr lang="en-IN" sz="3200" dirty="0"/>
              <a:t>SQL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FF00-5371-C59A-28C2-E49B2BB9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974"/>
            <a:ext cx="10028766" cy="58197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MIN():-- </a:t>
            </a:r>
            <a:r>
              <a:rPr lang="en-US" dirty="0"/>
              <a:t>To find smallest value in selected columns.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Syntax</a:t>
            </a:r>
            <a:r>
              <a:rPr lang="en-US" dirty="0"/>
              <a:t>:--  SELECT MIN(column_name) FROM tablename;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Example:-- </a:t>
            </a:r>
            <a:r>
              <a:rPr lang="en-US" dirty="0"/>
              <a:t>Select min(age) from orders;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MAX():-- </a:t>
            </a:r>
            <a:r>
              <a:rPr lang="en-US" dirty="0"/>
              <a:t>To find highest value in selected columns.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Syntax:--  </a:t>
            </a:r>
            <a:r>
              <a:rPr lang="en-US" dirty="0"/>
              <a:t>SELECT MAX(column_name) FROM orders;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Example:-- </a:t>
            </a:r>
            <a:r>
              <a:rPr lang="en-US" dirty="0"/>
              <a:t>Select MAX(quantity) FROM orders;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COUNT():-- </a:t>
            </a:r>
            <a:r>
              <a:rPr lang="en-US" dirty="0"/>
              <a:t>TO find total no.of rows based on condition.</a:t>
            </a:r>
          </a:p>
          <a:p>
            <a:pPr lvl="1"/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syntax:--  </a:t>
            </a:r>
            <a:r>
              <a:rPr lang="en-US" dirty="0">
                <a:solidFill>
                  <a:schemeClr val="tx1"/>
                </a:solidFill>
              </a:rPr>
              <a:t>SELECT COUNT(*) or COUNT(column_name) from tablename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	Example:--  </a:t>
            </a:r>
            <a:r>
              <a:rPr lang="en-US" dirty="0">
                <a:solidFill>
                  <a:schemeClr val="tx1"/>
                </a:solidFill>
              </a:rPr>
              <a:t>Select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COUNT(*) FROM customers; or SELECT COUNT(country) FROM customers;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b="1" dirty="0">
                <a:solidFill>
                  <a:srgbClr val="FF0000"/>
                </a:solidFill>
              </a:rPr>
              <a:t>AVG():-- </a:t>
            </a:r>
            <a:r>
              <a:rPr lang="en-US" dirty="0"/>
              <a:t>To calculate average value in the numeric columns.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Syntax:--  </a:t>
            </a:r>
            <a:r>
              <a:rPr lang="en-US" dirty="0">
                <a:solidFill>
                  <a:schemeClr val="tx1"/>
                </a:solidFill>
              </a:rPr>
              <a:t>SELECT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/>
              <a:t>AVG(column_name) From Tablename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Example:- </a:t>
            </a:r>
            <a:r>
              <a:rPr lang="en-US" dirty="0"/>
              <a:t>Select AVG(price) FROM products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SUM():-- </a:t>
            </a:r>
            <a:r>
              <a:rPr lang="en-US" dirty="0"/>
              <a:t>To calculate total sum of numeric column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Syntax: --</a:t>
            </a:r>
            <a:r>
              <a:rPr lang="en-US" dirty="0">
                <a:solidFill>
                  <a:schemeClr val="tx1"/>
                </a:solidFill>
              </a:rPr>
              <a:t> SELECT</a:t>
            </a:r>
            <a:r>
              <a:rPr lang="en-US" dirty="0"/>
              <a:t> SUM(column_name)  from  tablename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Example:- </a:t>
            </a:r>
            <a:r>
              <a:rPr lang="en-US" dirty="0"/>
              <a:t>Select SUM(salary) 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274804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5CE6-78B9-2CBD-5FA4-A7EB914B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3350"/>
            <a:ext cx="8596668" cy="68328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SQL FOREIGN KEY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A191E-8FBD-EF40-6E22-02A4EC4B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923925"/>
            <a:ext cx="11287125" cy="56197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Clr>
                <a:srgbClr val="FF0000"/>
              </a:buClr>
              <a:buSzPct val="88000"/>
              <a:buFont typeface="Wingdings" panose="05000000000000000000" pitchFamily="2" charset="2"/>
              <a:buChar char="Ø"/>
            </a:pPr>
            <a:r>
              <a:rPr lang="en-US" dirty="0"/>
              <a:t>A foreign key is a field or a column that is used to establish a link between two tables.</a:t>
            </a:r>
          </a:p>
          <a:p>
            <a:pPr>
              <a:lnSpc>
                <a:spcPct val="110000"/>
              </a:lnSpc>
              <a:buClr>
                <a:srgbClr val="FF0000"/>
              </a:buClr>
              <a:buSzPct val="88000"/>
              <a:buFont typeface="Wingdings" panose="05000000000000000000" pitchFamily="2" charset="2"/>
              <a:buChar char="Ø"/>
            </a:pPr>
            <a:r>
              <a:rPr lang="en-US" dirty="0"/>
              <a:t>A foreign key in one table used to point primary key in another table.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Syntax:--</a:t>
            </a:r>
            <a:r>
              <a:rPr lang="en-US" b="1" dirty="0">
                <a:solidFill>
                  <a:srgbClr val="7030A0"/>
                </a:solidFill>
              </a:rPr>
              <a:t>  </a:t>
            </a:r>
            <a:r>
              <a:rPr lang="en-US" dirty="0"/>
              <a:t>CREATE TABLE tablename1(column1 datatype primary key, column2 datatype,</a:t>
            </a:r>
          </a:p>
          <a:p>
            <a:pPr marL="0" indent="0">
              <a:buNone/>
            </a:pPr>
            <a:r>
              <a:rPr lang="en-US" dirty="0"/>
              <a:t>		   column3 datatype,</a:t>
            </a:r>
          </a:p>
          <a:p>
            <a:pPr marL="0" indent="0">
              <a:buNone/>
            </a:pPr>
            <a:r>
              <a:rPr lang="en-US" dirty="0"/>
              <a:t>		  Constraint  fk_column  foreign key (columnname)</a:t>
            </a:r>
          </a:p>
          <a:p>
            <a:pPr marL="0" indent="0">
              <a:buNone/>
            </a:pPr>
            <a:r>
              <a:rPr lang="en-US" dirty="0"/>
              <a:t>    	   	  REFERENCES tablename2 (columnname));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delete foreign key syntax:-- </a:t>
            </a:r>
            <a:r>
              <a:rPr lang="en-US" dirty="0"/>
              <a:t>Alter Table tablename</a:t>
            </a:r>
          </a:p>
          <a:p>
            <a:pPr marL="0" indent="0">
              <a:buNone/>
            </a:pPr>
            <a:r>
              <a:rPr lang="en-US" dirty="0"/>
              <a:t>						 drop fk_column_name;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Add foreign key after table creation:---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/>
              <a:t>lter table tablename </a:t>
            </a:r>
          </a:p>
          <a:p>
            <a:pPr marL="0" indent="0">
              <a:buNone/>
            </a:pPr>
            <a:r>
              <a:rPr lang="en-US" dirty="0"/>
              <a:t>								     ADD CONSTRAINT FK_columnname</a:t>
            </a:r>
          </a:p>
          <a:p>
            <a:pPr marL="0" indent="0">
              <a:buNone/>
            </a:pPr>
            <a:r>
              <a:rPr lang="en-US" dirty="0"/>
              <a:t>								     foreign key(columnname)  REFERENCES tablename(column);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</a:t>
            </a:r>
            <a:r>
              <a:rPr lang="en-US" dirty="0"/>
              <a:t>:-- The FOREIGN KEY  constraint prevents invalid data from being inserted into the foreign key column, 	      because it has to be one of the values contained in the parent table.</a:t>
            </a:r>
          </a:p>
        </p:txBody>
      </p:sp>
    </p:spTree>
    <p:extLst>
      <p:ext uri="{BB962C8B-B14F-4D97-AF65-F5344CB8AC3E}">
        <p14:creationId xmlns:p14="http://schemas.microsoft.com/office/powerpoint/2010/main" val="139679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DAF8-5ABF-30CC-7661-0DA09661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8658"/>
            <a:ext cx="8596668" cy="5506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SQL JOINS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3CE7-8CD3-231B-3CEA-846CA7925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816638"/>
            <a:ext cx="11506199" cy="587943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Joins in SQL :--- </a:t>
            </a:r>
            <a:r>
              <a:rPr lang="en-US" dirty="0"/>
              <a:t>Joins in SQL Server are used to retrieve data from two or more related tables.</a:t>
            </a:r>
          </a:p>
          <a:p>
            <a:pPr marL="1828800" lvl="4" indent="0">
              <a:buNone/>
            </a:pPr>
            <a:r>
              <a:rPr lang="en-US" sz="1800" dirty="0"/>
              <a:t>  In general tables are related to each using foreign key constraints.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Join Types:-- </a:t>
            </a:r>
            <a:r>
              <a:rPr lang="en-US" dirty="0"/>
              <a:t>There are several types of joins</a:t>
            </a:r>
          </a:p>
          <a:p>
            <a:r>
              <a:rPr lang="en-US" b="1" dirty="0">
                <a:solidFill>
                  <a:srgbClr val="FF0000"/>
                </a:solidFill>
              </a:rPr>
              <a:t>Inner Join:--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Returns only matching rows from both tables. 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Syntax</a:t>
            </a:r>
            <a:r>
              <a:rPr lang="en-US" dirty="0"/>
              <a:t>: --  SELECT * FROM  table1 INNER JOIN  table2</a:t>
            </a:r>
          </a:p>
          <a:p>
            <a:pPr marL="457200" lvl="1" indent="0">
              <a:buNone/>
            </a:pPr>
            <a:r>
              <a:rPr lang="en-US" dirty="0"/>
              <a:t>		ON table1.column = table2.column; 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Outer join :-</a:t>
            </a: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divided into 3 types </a:t>
            </a:r>
          </a:p>
          <a:p>
            <a:pPr marL="400050" indent="-400050">
              <a:buFont typeface="+mj-lt"/>
              <a:buAutoNum type="romanLcPeriod"/>
            </a:pPr>
            <a:r>
              <a:rPr lang="en-US" b="1" dirty="0">
                <a:solidFill>
                  <a:srgbClr val="FF0000"/>
                </a:solidFill>
              </a:rPr>
              <a:t>Left Join:-- </a:t>
            </a:r>
            <a:r>
              <a:rPr lang="en-US" dirty="0"/>
              <a:t>Returns all rows from the left table and matching rows from the right table.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Syntax:--  </a:t>
            </a:r>
            <a:r>
              <a:rPr lang="en-US" dirty="0"/>
              <a:t>SELECT  * FROM  table1 LEFT JOIN  table2</a:t>
            </a:r>
          </a:p>
          <a:p>
            <a:pPr marL="457200" lvl="1" indent="0">
              <a:buNone/>
            </a:pPr>
            <a:r>
              <a:rPr lang="en-US" dirty="0"/>
              <a:t>		ON table1.column = table2.column;    </a:t>
            </a:r>
          </a:p>
          <a:p>
            <a:pPr marL="400050" indent="-400050">
              <a:buFont typeface="+mj-lt"/>
              <a:buAutoNum type="romanLcPeriod"/>
            </a:pPr>
            <a:r>
              <a:rPr lang="en-US" b="1" dirty="0">
                <a:solidFill>
                  <a:srgbClr val="FF0000"/>
                </a:solidFill>
              </a:rPr>
              <a:t>Right Join:-- </a:t>
            </a:r>
            <a:r>
              <a:rPr lang="en-US" dirty="0"/>
              <a:t>Returns all rows from the right table and matching rows from the left table.  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Syntax:--  </a:t>
            </a:r>
            <a:r>
              <a:rPr lang="en-US" dirty="0"/>
              <a:t>SELECT  * FROM  table1 RIGHT JOIN  table2</a:t>
            </a:r>
          </a:p>
          <a:p>
            <a:pPr marL="457200" lvl="1" indent="0">
              <a:buNone/>
            </a:pPr>
            <a:r>
              <a:rPr lang="en-US" dirty="0"/>
              <a:t>                ON table1.column = table2.column; </a:t>
            </a:r>
          </a:p>
          <a:p>
            <a:pPr marL="457200" indent="-400050">
              <a:buFont typeface="+mj-lt"/>
              <a:buAutoNum type="romanLcPeriod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Full Outer Join:-- </a:t>
            </a:r>
            <a:r>
              <a:rPr lang="en-US" dirty="0"/>
              <a:t>Returns all rows from both tables, with NULL values in the columns where no match exists.</a:t>
            </a:r>
          </a:p>
          <a:p>
            <a:pPr marL="57150" indent="0">
              <a:buNone/>
            </a:pPr>
            <a:r>
              <a:rPr lang="en-US" dirty="0"/>
              <a:t>	</a:t>
            </a:r>
            <a:r>
              <a:rPr lang="en-US" sz="1600" b="1" dirty="0">
                <a:solidFill>
                  <a:srgbClr val="7030A0"/>
                </a:solidFill>
              </a:rPr>
              <a:t>Syntax:--  </a:t>
            </a:r>
            <a:r>
              <a:rPr lang="en-US" dirty="0"/>
              <a:t>SELECT  *  FROM  table1 FULL JOIN table2</a:t>
            </a:r>
          </a:p>
          <a:p>
            <a:pPr marL="57150" indent="0">
              <a:buNone/>
            </a:pPr>
            <a:r>
              <a:rPr lang="en-US" dirty="0"/>
              <a:t>	              ON table1.column = table2.column;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00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1A86-4208-3E92-54EB-57133ECD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6477"/>
            <a:ext cx="8596668" cy="1061885"/>
          </a:xfrm>
        </p:spPr>
        <p:txBody>
          <a:bodyPr/>
          <a:lstStyle/>
          <a:p>
            <a:pPr algn="ctr"/>
            <a:r>
              <a:rPr lang="en-US" dirty="0"/>
              <a:t>SQL LIKE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D39E-27EB-1EA4-A23C-6DE879D2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032387"/>
            <a:ext cx="11828206" cy="5619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SQL LIKE OPERARTOR:--</a:t>
            </a:r>
            <a:r>
              <a:rPr lang="en-US" sz="1700" dirty="0"/>
              <a:t>The SQL LIKE operator is used in WHERE clause to search for a specified pattern in a column. 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Syntax:-- </a:t>
            </a:r>
            <a:r>
              <a:rPr lang="en-US" dirty="0"/>
              <a:t>SELECT column1, column2, ... FROM tablename;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Examples:-- </a:t>
            </a: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en-US" sz="1700" dirty="0"/>
              <a:t> </a:t>
            </a:r>
            <a:r>
              <a:rPr lang="en-US" sz="1700" dirty="0">
                <a:solidFill>
                  <a:srgbClr val="7030A0"/>
                </a:solidFill>
              </a:rPr>
              <a:t>Finds any values that contain the string "abc" anywhere.</a:t>
            </a:r>
            <a:endParaRPr lang="en-US" sz="1700" dirty="0"/>
          </a:p>
          <a:p>
            <a:pPr marL="114300" indent="0">
              <a:buNone/>
            </a:pPr>
            <a:r>
              <a:rPr lang="en-US" sz="1700" dirty="0"/>
              <a:t>		SELECT column1, column2, ... FROM tablename</a:t>
            </a:r>
          </a:p>
          <a:p>
            <a:pPr marL="114300" indent="0">
              <a:buNone/>
            </a:pPr>
            <a:r>
              <a:rPr lang="en-US" sz="1700" dirty="0"/>
              <a:t>		WHERE column LIKE '%abc%’ </a:t>
            </a: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en-US" sz="1700" dirty="0"/>
              <a:t> </a:t>
            </a:r>
            <a:r>
              <a:rPr lang="en-US" sz="1700" dirty="0">
                <a:solidFill>
                  <a:srgbClr val="7030A0"/>
                </a:solidFill>
              </a:rPr>
              <a:t>Finds any values that start with the string "abc“.</a:t>
            </a:r>
            <a:endParaRPr lang="en-US" sz="1700" dirty="0"/>
          </a:p>
          <a:p>
            <a:pPr marL="114300" indent="0">
              <a:buNone/>
            </a:pPr>
            <a:r>
              <a:rPr lang="en-US" sz="1700" dirty="0"/>
              <a:t>		SELECT column1, column2, ... FROM tablename </a:t>
            </a:r>
          </a:p>
          <a:p>
            <a:pPr marL="114300" indent="0">
              <a:buNone/>
            </a:pPr>
            <a:r>
              <a:rPr lang="en-US" sz="1700" dirty="0"/>
              <a:t>		WHERE column LIKE 'abc%’ 	 </a:t>
            </a: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7030A0"/>
                </a:solidFill>
              </a:rPr>
              <a:t>Finds any values that have the string "abc" in the second, third, and fourth positions</a:t>
            </a:r>
          </a:p>
          <a:p>
            <a:pPr marL="114300" indent="0">
              <a:buNone/>
            </a:pPr>
            <a:r>
              <a:rPr lang="en-US" sz="1700" dirty="0"/>
              <a:t> 		SELECT column1, column2, ... FROM tablename </a:t>
            </a:r>
          </a:p>
          <a:p>
            <a:pPr marL="114300" indent="0">
              <a:buNone/>
            </a:pPr>
            <a:r>
              <a:rPr lang="en-US" sz="1700" dirty="0"/>
              <a:t>		WHERE column LIKE '_abc’.</a:t>
            </a: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7030A0"/>
                </a:solidFill>
              </a:rPr>
              <a:t>Finds any values that start with either "a", "b", or "c" (SQL Server only)</a:t>
            </a:r>
            <a:endParaRPr lang="en-US" sz="1700" dirty="0"/>
          </a:p>
          <a:p>
            <a:pPr marL="114300" indent="0">
              <a:buNone/>
            </a:pPr>
            <a:r>
              <a:rPr lang="en-US" sz="1700" dirty="0"/>
              <a:t>		SELECT column1, column2, ... FROM tablename </a:t>
            </a:r>
          </a:p>
          <a:p>
            <a:pPr marL="114300" indent="0">
              <a:buNone/>
            </a:pPr>
            <a:r>
              <a:rPr lang="en-US" sz="1700" dirty="0"/>
              <a:t>		WHERE column LIKE '[abc]%’</a:t>
            </a:r>
            <a:endParaRPr lang="en-US" sz="17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2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61E0-2646-869C-B675-16E63924C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6981"/>
            <a:ext cx="8596668" cy="6396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SQL WILD CARDS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8AA4-4E89-7856-CE5B-E5E0408C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02890"/>
            <a:ext cx="10265969" cy="55650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SQL WILD CARDS:-- </a:t>
            </a:r>
            <a:r>
              <a:rPr lang="en-US" dirty="0"/>
              <a:t>Wild card characters are used with in the LIKE operator.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1. </a:t>
            </a:r>
            <a:r>
              <a:rPr lang="en-US" b="1" dirty="0">
                <a:solidFill>
                  <a:srgbClr val="7030A0"/>
                </a:solidFill>
              </a:rPr>
              <a:t>% (Percent sign):-- </a:t>
            </a:r>
            <a:r>
              <a:rPr lang="en-US" dirty="0"/>
              <a:t>Returns any number of characters (including zero)</a:t>
            </a:r>
          </a:p>
          <a:p>
            <a:pPr marL="0" indent="0">
              <a:buNone/>
            </a:pPr>
            <a:r>
              <a:rPr lang="en-US" dirty="0"/>
              <a:t> 		Example:-- SELECT * FROM employees WHERE name LIKE '%son%’;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</a:t>
            </a:r>
            <a:r>
              <a:rPr lang="en-US" b="1" dirty="0">
                <a:solidFill>
                  <a:srgbClr val="7030A0"/>
                </a:solidFill>
              </a:rPr>
              <a:t>_ (Underscore) :-- </a:t>
            </a:r>
            <a:r>
              <a:rPr lang="en-US" dirty="0"/>
              <a:t>Returns exactly one character</a:t>
            </a:r>
          </a:p>
          <a:p>
            <a:pPr marL="457200" lvl="1" indent="0">
              <a:buNone/>
            </a:pPr>
            <a:r>
              <a:rPr lang="en-US" dirty="0"/>
              <a:t> 	Example:-- SELECT * FROM employees WHERE name LIKE '_ohn’;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3. </a:t>
            </a:r>
            <a:r>
              <a:rPr lang="en-US" b="1" dirty="0">
                <a:solidFill>
                  <a:srgbClr val="7030A0"/>
                </a:solidFill>
              </a:rPr>
              <a:t>[] (Square brackets) :-- </a:t>
            </a:r>
            <a:r>
              <a:rPr lang="en-US" dirty="0"/>
              <a:t>Returns any single character within the brackets.</a:t>
            </a:r>
          </a:p>
          <a:p>
            <a:pPr marL="0" indent="0">
              <a:buNone/>
            </a:pPr>
            <a:r>
              <a:rPr lang="en-US" dirty="0"/>
              <a:t> 		Example:-- SELECT * FROM employees WHERE name LIKE '[JM]ohn’; 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4. </a:t>
            </a:r>
            <a:r>
              <a:rPr lang="en-US" b="1" dirty="0">
                <a:solidFill>
                  <a:srgbClr val="7030A0"/>
                </a:solidFill>
              </a:rPr>
              <a:t>[^] (Square brackets with caret) :-- </a:t>
            </a:r>
            <a:r>
              <a:rPr lang="en-US" dirty="0"/>
              <a:t>Returns any character not within the brackets. 					Example:-- SELECT * FROM employees WHERE name LIKE '[^JM]ohn’; </a:t>
            </a:r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b="1" dirty="0">
                <a:solidFill>
                  <a:srgbClr val="7030A0"/>
                </a:solidFill>
              </a:rPr>
              <a:t>- (Hyphen):-- </a:t>
            </a:r>
            <a:r>
              <a:rPr lang="en-US" dirty="0"/>
              <a:t>Used within square brackets to specify a range</a:t>
            </a:r>
          </a:p>
          <a:p>
            <a:pPr marL="0" indent="0">
              <a:buNone/>
            </a:pPr>
            <a:r>
              <a:rPr lang="en-US" dirty="0"/>
              <a:t>		Example:-- SELECT * FROM employees WHERE name LIKE '[A-E]ohn';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80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ED99-1B47-5E1D-9595-C678B8FD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5472"/>
            <a:ext cx="8596668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SQL IN OPERATOR and BETWEEN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C4DB-1CF4-27A6-1C08-6501AA0A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3730"/>
            <a:ext cx="10659260" cy="56387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SQL IN OPERATOR:---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The in operator allows you to specify multiple values in a where clause.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The in Operator is a shorthand for multiple OR conditions.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Syntax:-- </a:t>
            </a:r>
            <a:r>
              <a:rPr lang="en-US" dirty="0"/>
              <a:t>SELECT column1, column2FROM tablename</a:t>
            </a:r>
          </a:p>
          <a:p>
            <a:pPr marL="457200" lvl="1" indent="0">
              <a:buNone/>
            </a:pPr>
            <a:r>
              <a:rPr lang="en-US" dirty="0"/>
              <a:t>		     WHERE column IN (value1, value2, ..., valueN);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Example:-- </a:t>
            </a:r>
            <a:r>
              <a:rPr lang="en-US" dirty="0"/>
              <a:t>SELECT *FROM employees</a:t>
            </a:r>
          </a:p>
          <a:p>
            <a:pPr marL="457200" lvl="1" indent="0">
              <a:buNone/>
            </a:pPr>
            <a:r>
              <a:rPr lang="en-US" dirty="0"/>
              <a:t>                      WHERE  department IN ('Sales', 'Marketing', 'HR’);</a:t>
            </a:r>
          </a:p>
          <a:p>
            <a:r>
              <a:rPr lang="en-US" b="1" dirty="0">
                <a:solidFill>
                  <a:srgbClr val="FF0000"/>
                </a:solidFill>
              </a:rPr>
              <a:t>SQL BETWEEN OPERATOR:---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between Operator selects values within a given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Between Operator inclusive: begin and end values are included.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Syntax:-- </a:t>
            </a:r>
            <a:r>
              <a:rPr lang="en-US" dirty="0"/>
              <a:t>SELECT column1, column2FROM tablename</a:t>
            </a:r>
          </a:p>
          <a:p>
            <a:pPr marL="457200" lvl="1" indent="0">
              <a:buNone/>
            </a:pPr>
            <a:r>
              <a:rPr lang="en-US" dirty="0"/>
              <a:t>		     WHERE column BETWEEN value1 AND value2;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Example:-- </a:t>
            </a:r>
            <a:r>
              <a:rPr lang="en-US" dirty="0"/>
              <a:t>SELECT *FROM employees</a:t>
            </a:r>
          </a:p>
          <a:p>
            <a:pPr marL="457200" lvl="1" indent="0">
              <a:buNone/>
            </a:pPr>
            <a:r>
              <a:rPr lang="en-US" dirty="0"/>
              <a:t>			WHERE  salary  BETWEEN 50000 AND 100000;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16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D3EA-F87B-D5F6-E15C-7F3B0341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6814"/>
            <a:ext cx="8596668" cy="757083"/>
          </a:xfrm>
        </p:spPr>
        <p:txBody>
          <a:bodyPr/>
          <a:lstStyle/>
          <a:p>
            <a:pPr algn="ctr"/>
            <a:r>
              <a:rPr lang="en-US" dirty="0"/>
              <a:t>SQL GROUP BY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8F48-44BE-B5D1-D0D5-817E97F1D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43897"/>
            <a:ext cx="10837333" cy="532908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SQL GROUPBY:--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		The SQL GROUP BY statement is used to group rows of a query result by one or more columns.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        Then apply aggregate functions (such as SUM, AVG, MAX, MIN, COUNT) to each group.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Syntax:-- </a:t>
            </a:r>
            <a:r>
              <a:rPr lang="en-US" dirty="0"/>
              <a:t>SELECT column1, column2, ...FROM tablename</a:t>
            </a:r>
          </a:p>
          <a:p>
            <a:pPr marL="1371600" lvl="3" indent="0">
              <a:buNone/>
            </a:pPr>
            <a:r>
              <a:rPr lang="en-US" sz="1800" dirty="0"/>
              <a:t>    WHERE condition</a:t>
            </a:r>
          </a:p>
          <a:p>
            <a:pPr marL="1371600" lvl="3" indent="0">
              <a:buNone/>
            </a:pPr>
            <a:r>
              <a:rPr lang="en-US" sz="1800" dirty="0"/>
              <a:t>    GROUP BY column1, column2, ...;</a:t>
            </a:r>
          </a:p>
          <a:p>
            <a:pPr marL="1371600" lvl="3" indent="0">
              <a:buNone/>
            </a:pPr>
            <a:endParaRPr lang="en-US" sz="1800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Example1:-- </a:t>
            </a:r>
            <a:r>
              <a:rPr lang="en-US" dirty="0"/>
              <a:t>SELECT department, name, AVG(salary) AS  avg_salary  FROM employees</a:t>
            </a:r>
          </a:p>
          <a:p>
            <a:pPr marL="0" indent="0">
              <a:buNone/>
            </a:pPr>
            <a:r>
              <a:rPr lang="en-US" dirty="0"/>
              <a:t>			      GROUP BY department;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sz="1600" b="1" dirty="0">
                <a:solidFill>
                  <a:srgbClr val="7030A0"/>
                </a:solidFill>
              </a:rPr>
              <a:t>Example2:--    </a:t>
            </a:r>
            <a:r>
              <a:rPr lang="en-US" dirty="0"/>
              <a:t>select  country, city, count(empid) as count</a:t>
            </a:r>
          </a:p>
          <a:p>
            <a:pPr marL="0" indent="0">
              <a:buNone/>
            </a:pPr>
            <a:r>
              <a:rPr lang="en-US" dirty="0"/>
              <a:t>				from employee </a:t>
            </a:r>
          </a:p>
          <a:p>
            <a:pPr marL="0" indent="0">
              <a:buNone/>
            </a:pPr>
            <a:r>
              <a:rPr lang="en-US" dirty="0"/>
              <a:t>				group by country, city;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122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0B90-DFFF-6DA7-A578-54D62E48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4968"/>
            <a:ext cx="8596668" cy="727587"/>
          </a:xfrm>
        </p:spPr>
        <p:txBody>
          <a:bodyPr/>
          <a:lstStyle/>
          <a:p>
            <a:pPr algn="ctr"/>
            <a:r>
              <a:rPr lang="en-US" dirty="0"/>
              <a:t>SQL HAVING CLAUSE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E16C-E63F-1765-D78A-A6AD446A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6" y="1120877"/>
            <a:ext cx="9635613" cy="49204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SQL HAVING CLAUSE:---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The having clause was added to SQL because the WHERE keyword cannot to be used with aggregate functions.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We can use the group by clause with the HAVING clause to filter the result set based on aggregation functions.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Syntax:-- </a:t>
            </a:r>
            <a:r>
              <a:rPr lang="en-US" dirty="0"/>
              <a:t>SELECT column1, column2, ...FROM tablename </a:t>
            </a:r>
          </a:p>
          <a:p>
            <a:pPr marL="0" indent="0">
              <a:buNone/>
            </a:pPr>
            <a:r>
              <a:rPr lang="en-US" dirty="0"/>
              <a:t>                        WHERE condition GROUP BY column1, column2, ...</a:t>
            </a:r>
          </a:p>
          <a:p>
            <a:pPr marL="0" indent="0">
              <a:buNone/>
            </a:pPr>
            <a:r>
              <a:rPr lang="en-US" dirty="0"/>
              <a:t>                        HAVING aggregate_condition;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Example:-- </a:t>
            </a:r>
            <a:r>
              <a:rPr lang="en-US" dirty="0"/>
              <a:t>SELECT department, AVG(salary) AS avg_salary FROM employees</a:t>
            </a:r>
          </a:p>
          <a:p>
            <a:pPr marL="0" indent="0">
              <a:buNone/>
            </a:pPr>
            <a:r>
              <a:rPr lang="en-US" dirty="0"/>
              <a:t>                           GROUP BY department</a:t>
            </a:r>
          </a:p>
          <a:p>
            <a:pPr marL="0" indent="0">
              <a:buNone/>
            </a:pPr>
            <a:r>
              <a:rPr lang="en-US" dirty="0"/>
              <a:t>                           HAVING AVG(salary) &gt; 50000;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00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C818-4EE8-C305-397B-A80543AB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7653"/>
            <a:ext cx="8596668" cy="5702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SQL STORED PROCEDURE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17FEE-05C0-8F18-1BD7-DD43FD70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9" y="1327355"/>
            <a:ext cx="11316928" cy="531925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DEF:--   </a:t>
            </a:r>
            <a:r>
              <a:rPr lang="en-US" dirty="0"/>
              <a:t>A SQL stored procedure is a group of SQL statements.  If you have a situation, where you write the same query over and over again, you can save that specific query as a stored procedure and call it just by its name.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Create Stored Procedure:--</a:t>
            </a:r>
            <a:r>
              <a:rPr lang="en-US" dirty="0"/>
              <a:t>	</a:t>
            </a:r>
          </a:p>
          <a:p>
            <a:r>
              <a:rPr lang="en-US" b="1" dirty="0">
                <a:solidFill>
                  <a:srgbClr val="7030A0"/>
                </a:solidFill>
              </a:rPr>
              <a:t>Syntax:--  </a:t>
            </a:r>
            <a:r>
              <a:rPr lang="en-US" dirty="0"/>
              <a:t>CREATE PROCEDURE procedure_name </a:t>
            </a:r>
          </a:p>
          <a:p>
            <a:pPr marL="914400" lvl="2" indent="0">
              <a:buNone/>
            </a:pPr>
            <a:r>
              <a:rPr lang="en-US" dirty="0"/>
              <a:t>         AS</a:t>
            </a:r>
          </a:p>
          <a:p>
            <a:pPr marL="914400" lvl="2" indent="0">
              <a:buNone/>
            </a:pPr>
            <a:r>
              <a:rPr lang="en-US" dirty="0"/>
              <a:t>         BEGIN  </a:t>
            </a:r>
          </a:p>
          <a:p>
            <a:pPr marL="914400" lvl="2" indent="0">
              <a:buNone/>
            </a:pPr>
            <a:r>
              <a:rPr lang="en-US" dirty="0"/>
              <a:t>        SELECT * FROM employees  </a:t>
            </a:r>
          </a:p>
          <a:p>
            <a:pPr marL="914400" lvl="2" indent="0">
              <a:buNone/>
            </a:pPr>
            <a:r>
              <a:rPr lang="en-US" dirty="0"/>
              <a:t>        END</a:t>
            </a: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1600" b="1" dirty="0">
                <a:solidFill>
                  <a:srgbClr val="7030A0"/>
                </a:solidFill>
              </a:rPr>
              <a:t>How to Execute Stored Procedure:--</a:t>
            </a:r>
          </a:p>
          <a:p>
            <a:pPr marL="1371600" lvl="2" indent="-400050">
              <a:buClr>
                <a:schemeClr val="accent1">
                  <a:lumMod val="50000"/>
                </a:schemeClr>
              </a:buClr>
              <a:buSzPct val="89000"/>
              <a:buFont typeface="+mj-lt"/>
              <a:buAutoNum type="romanLcPeriod"/>
            </a:pPr>
            <a:r>
              <a:rPr lang="en-US" sz="1800" dirty="0"/>
              <a:t>Procedure Name.</a:t>
            </a:r>
          </a:p>
          <a:p>
            <a:pPr marL="1371600" lvl="2" indent="-400050">
              <a:buClr>
                <a:schemeClr val="accent1">
                  <a:lumMod val="50000"/>
                </a:schemeClr>
              </a:buClr>
              <a:buSzPct val="89000"/>
              <a:buFont typeface="+mj-lt"/>
              <a:buAutoNum type="romanLcPeriod"/>
            </a:pPr>
            <a:r>
              <a:rPr lang="en-US" sz="1800" dirty="0"/>
              <a:t>Exec Procedure Name.</a:t>
            </a:r>
          </a:p>
          <a:p>
            <a:pPr marL="1371600" lvl="2" indent="-400050">
              <a:buClr>
                <a:schemeClr val="accent1">
                  <a:lumMod val="50000"/>
                </a:schemeClr>
              </a:buClr>
              <a:buSzPct val="89000"/>
              <a:buFont typeface="+mj-lt"/>
              <a:buAutoNum type="romanLcPeriod"/>
            </a:pPr>
            <a:r>
              <a:rPr lang="en-US" sz="1800" dirty="0"/>
              <a:t>Execute Procedure Name.</a:t>
            </a:r>
          </a:p>
          <a:p>
            <a:pPr marL="1371600" lvl="2" indent="-400050">
              <a:buClr>
                <a:schemeClr val="accent1">
                  <a:lumMod val="50000"/>
                </a:schemeClr>
              </a:buClr>
              <a:buSzPct val="89000"/>
              <a:buFont typeface="+mj-lt"/>
              <a:buAutoNum type="romanLcPeriod"/>
            </a:pPr>
            <a:r>
              <a:rPr lang="en-US" sz="1800" dirty="0"/>
              <a:t>Object explorer Right click on stored procedure Name and Select execute stored procedure.</a:t>
            </a:r>
          </a:p>
          <a:p>
            <a:pPr marL="971550" lvl="2" indent="0">
              <a:buNone/>
            </a:pPr>
            <a:endParaRPr lang="en-US" dirty="0"/>
          </a:p>
          <a:p>
            <a:pPr marL="971550" lvl="2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926F90-A56B-21AC-809A-BCD5D32A23CF}"/>
              </a:ext>
            </a:extLst>
          </p:cNvPr>
          <p:cNvSpPr txBox="1">
            <a:spLocks/>
          </p:cNvSpPr>
          <p:nvPr/>
        </p:nvSpPr>
        <p:spPr>
          <a:xfrm>
            <a:off x="383460" y="835741"/>
            <a:ext cx="3480618" cy="4424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/>
              <a:t>INTRODUCTION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1748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F701-D56C-C5A9-F6B5-B2552C4F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7316"/>
            <a:ext cx="8596668" cy="737419"/>
          </a:xfrm>
        </p:spPr>
        <p:txBody>
          <a:bodyPr/>
          <a:lstStyle/>
          <a:p>
            <a:r>
              <a:rPr lang="en-US" dirty="0"/>
              <a:t>STORED PROCEDURE WITH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A804-D57E-F744-2F1F-24576CE3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2219"/>
            <a:ext cx="10492111" cy="557489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Create stored Procedure Syntax:--  </a:t>
            </a:r>
            <a:r>
              <a:rPr lang="en-US" sz="1400" dirty="0"/>
              <a:t>CREATE PROCEDURE spGetEmployee</a:t>
            </a:r>
          </a:p>
          <a:p>
            <a:pPr marL="3657600" lvl="8" indent="0">
              <a:buNone/>
            </a:pPr>
            <a:r>
              <a:rPr lang="en-US" sz="1400" dirty="0"/>
              <a:t>     (</a:t>
            </a:r>
          </a:p>
          <a:p>
            <a:pPr marL="3657600" lvl="8" indent="0">
              <a:buNone/>
            </a:pPr>
            <a:r>
              <a:rPr lang="en-US" sz="1400" dirty="0"/>
              <a:t>     @country varchar (50)</a:t>
            </a:r>
          </a:p>
          <a:p>
            <a:pPr marL="3657600" lvl="8" indent="0">
              <a:buNone/>
            </a:pPr>
            <a:r>
              <a:rPr lang="en-US" sz="1400" dirty="0"/>
              <a:t>      )</a:t>
            </a:r>
          </a:p>
          <a:p>
            <a:pPr marL="3657600" lvl="8" indent="0">
              <a:buNone/>
            </a:pPr>
            <a:r>
              <a:rPr lang="en-US" sz="1400" dirty="0"/>
              <a:t>      AS</a:t>
            </a:r>
          </a:p>
          <a:p>
            <a:pPr marL="3657600" lvl="8" indent="0">
              <a:buNone/>
            </a:pPr>
            <a:r>
              <a:rPr lang="en-US" sz="1400" dirty="0"/>
              <a:t>       Begin</a:t>
            </a:r>
          </a:p>
          <a:p>
            <a:pPr marL="3657600" lvl="8" indent="0">
              <a:buNone/>
            </a:pPr>
            <a:r>
              <a:rPr lang="en-US" sz="1400" dirty="0"/>
              <a:t>       SELECT * FROM employees where country=@country</a:t>
            </a:r>
          </a:p>
          <a:p>
            <a:pPr marL="3657600" lvl="8" indent="0">
              <a:buNone/>
            </a:pPr>
            <a:r>
              <a:rPr lang="en-US" sz="1400" dirty="0"/>
              <a:t>       END</a:t>
            </a:r>
            <a:endParaRPr lang="en-US" dirty="0"/>
          </a:p>
          <a:p>
            <a:pPr lvl="1"/>
            <a:r>
              <a:rPr lang="en-US" sz="1400" b="1" dirty="0">
                <a:solidFill>
                  <a:srgbClr val="7030A0"/>
                </a:solidFill>
              </a:rPr>
              <a:t>Output :--    </a:t>
            </a:r>
            <a:r>
              <a:rPr lang="en-US" sz="1400" dirty="0">
                <a:solidFill>
                  <a:schemeClr val="tx1"/>
                </a:solidFill>
              </a:rPr>
              <a:t>spGetEmployee</a:t>
            </a:r>
          </a:p>
          <a:p>
            <a:r>
              <a:rPr lang="en-US" b="1" dirty="0">
                <a:solidFill>
                  <a:srgbClr val="7030A0"/>
                </a:solidFill>
              </a:rPr>
              <a:t>Modify Stored Procedure Syntax:-- </a:t>
            </a:r>
            <a:r>
              <a:rPr lang="en-US" sz="1600" dirty="0"/>
              <a:t>	</a:t>
            </a:r>
            <a:r>
              <a:rPr lang="en-US" sz="1400" dirty="0"/>
              <a:t>Alter  PROCEDURE spGetEmployee</a:t>
            </a:r>
          </a:p>
          <a:p>
            <a:pPr marL="3657600" lvl="8" indent="0">
              <a:buNone/>
            </a:pPr>
            <a:r>
              <a:rPr lang="en-US" sz="1400" dirty="0"/>
              <a:t>         (</a:t>
            </a:r>
          </a:p>
          <a:p>
            <a:pPr marL="3657600" lvl="8" indent="0">
              <a:buNone/>
            </a:pPr>
            <a:r>
              <a:rPr lang="en-US" sz="1400" dirty="0"/>
              <a:t>          @country varchar (50)</a:t>
            </a:r>
          </a:p>
          <a:p>
            <a:pPr marL="3657600" lvl="8" indent="0">
              <a:buNone/>
            </a:pPr>
            <a:r>
              <a:rPr lang="en-US" sz="1400" dirty="0"/>
              <a:t>          ,Age int</a:t>
            </a:r>
          </a:p>
          <a:p>
            <a:pPr marL="3657600" lvl="8" indent="0">
              <a:buNone/>
            </a:pPr>
            <a:r>
              <a:rPr lang="en-US" sz="1400" dirty="0"/>
              <a:t>          )</a:t>
            </a:r>
          </a:p>
          <a:p>
            <a:pPr marL="3657600" lvl="8" indent="0">
              <a:buNone/>
            </a:pPr>
            <a:r>
              <a:rPr lang="en-US" sz="1400" dirty="0"/>
              <a:t>          AS</a:t>
            </a:r>
          </a:p>
          <a:p>
            <a:pPr marL="3657600" lvl="8" indent="0">
              <a:buNone/>
            </a:pPr>
            <a:r>
              <a:rPr lang="en-US" sz="1400" dirty="0"/>
              <a:t>          Begin</a:t>
            </a:r>
          </a:p>
          <a:p>
            <a:pPr marL="3657600" lvl="8" indent="0">
              <a:buNone/>
            </a:pPr>
            <a:r>
              <a:rPr lang="en-US" sz="1400" dirty="0"/>
              <a:t>          SELECT * FROM employees  where  country=@country and age &gt; @age</a:t>
            </a:r>
          </a:p>
          <a:p>
            <a:pPr marL="3657600" lvl="8" indent="0">
              <a:buNone/>
            </a:pPr>
            <a:r>
              <a:rPr lang="en-US" sz="1400" dirty="0"/>
              <a:t>       END</a:t>
            </a:r>
          </a:p>
          <a:p>
            <a:pPr lvl="1"/>
            <a:r>
              <a:rPr lang="en-US" sz="1400" b="1" dirty="0">
                <a:solidFill>
                  <a:srgbClr val="7030A0"/>
                </a:solidFill>
              </a:rPr>
              <a:t>Output:--  </a:t>
            </a:r>
            <a:r>
              <a:rPr lang="en-US" sz="1400" dirty="0">
                <a:solidFill>
                  <a:schemeClr val="tx1"/>
                </a:solidFill>
              </a:rPr>
              <a:t>spGetEmployee @Age30, @country=‘US’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6706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1B3F-8D0C-11E2-A0C5-64688E49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2" y="167149"/>
            <a:ext cx="8898192" cy="1111045"/>
          </a:xfrm>
        </p:spPr>
        <p:txBody>
          <a:bodyPr/>
          <a:lstStyle/>
          <a:p>
            <a:pPr algn="ctr"/>
            <a:r>
              <a:rPr lang="en-US" sz="3600" dirty="0"/>
              <a:t>INSTALL SQL SERVER MANAGEMENT STUDIO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FDE2-74DB-0799-FB83-ECF486474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703" y="1887795"/>
            <a:ext cx="8740878" cy="440485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Install SQL Server:--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/>
              <a:t>Go to the official Microsoft website and download the SQL Server installation media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/>
              <a:t>SQL server downloads Microsoft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/>
              <a:t>Developer – Download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/>
              <a:t>Choose the basic option.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/>
              <a:t>Accept and install the SQL server.</a:t>
            </a:r>
          </a:p>
          <a:p>
            <a:pPr marL="400050" indent="-400050" algn="l">
              <a:buFont typeface="+mj-lt"/>
              <a:buAutoNum type="romanUcPeriod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Settings in SQL server management studio:--</a:t>
            </a:r>
          </a:p>
          <a:p>
            <a:pPr algn="l"/>
            <a:r>
              <a:rPr lang="en-US" dirty="0"/>
              <a:t>Open SQL server , click on connect  option and Authentication select the type of authentication  we can select the SQL server authentication and give credentials.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44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5FEF-9101-074B-B18D-76C5AA2D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74833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STORED PROCEDURE WITH PARAMETERS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173D-8ECD-D7F1-5B6F-7059150B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9872"/>
            <a:ext cx="10433118" cy="5152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1.To change the Stored Procedure text, use alter procedure statement.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To delete the stored procedure use drop :--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Syntax:-- </a:t>
            </a:r>
            <a:r>
              <a:rPr lang="en-US" dirty="0"/>
              <a:t>DROP PROC SPNAME   or</a:t>
            </a:r>
          </a:p>
          <a:p>
            <a:pPr marL="0" indent="0">
              <a:buNone/>
            </a:pPr>
            <a:r>
              <a:rPr lang="en-US" dirty="0"/>
              <a:t>		 Drop procedure SPNAME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To view the text of stored procedure:--</a:t>
            </a:r>
          </a:p>
          <a:p>
            <a:pPr marL="400050" indent="-400050">
              <a:buFont typeface="+mj-lt"/>
              <a:buAutoNum type="romanLcPeriod"/>
            </a:pPr>
            <a:r>
              <a:rPr lang="en-US" b="1" dirty="0"/>
              <a:t>Use system stored procedure Name:--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Syntax:-- </a:t>
            </a:r>
            <a:r>
              <a:rPr lang="en-US" dirty="0"/>
              <a:t>Sp_help text ‘SP Name’</a:t>
            </a:r>
          </a:p>
          <a:p>
            <a:pPr marL="0" indent="0">
              <a:buNone/>
            </a:pPr>
            <a:r>
              <a:rPr lang="en-US" dirty="0"/>
              <a:t>	E</a:t>
            </a:r>
            <a:r>
              <a:rPr lang="en-US" b="1" dirty="0">
                <a:solidFill>
                  <a:srgbClr val="7030A0"/>
                </a:solidFill>
              </a:rPr>
              <a:t>x:-- </a:t>
            </a:r>
            <a:r>
              <a:rPr lang="en-US" dirty="0"/>
              <a:t>Sp_help text spemployee (it will display create syntax)</a:t>
            </a:r>
          </a:p>
          <a:p>
            <a:pPr marL="400050" indent="-400050">
              <a:buFont typeface="+mj-lt"/>
              <a:buAutoNum type="romanLcPeriod"/>
            </a:pPr>
            <a:r>
              <a:rPr lang="en-IN" b="1" dirty="0"/>
              <a:t>Manually:--</a:t>
            </a:r>
          </a:p>
          <a:p>
            <a:pPr marL="0" indent="0">
              <a:buNone/>
            </a:pPr>
            <a:r>
              <a:rPr lang="en-IN" dirty="0"/>
              <a:t>In Object explorer right click on stored procedure name Script Stored procedure create to New Query editor window.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Note:-- </a:t>
            </a:r>
            <a:r>
              <a:rPr lang="en-IN" dirty="0"/>
              <a:t>Don’t use sp_prefix while creating stored procedure. Use spprocedurename.</a:t>
            </a:r>
          </a:p>
        </p:txBody>
      </p:sp>
    </p:spTree>
    <p:extLst>
      <p:ext uri="{BB962C8B-B14F-4D97-AF65-F5344CB8AC3E}">
        <p14:creationId xmlns:p14="http://schemas.microsoft.com/office/powerpoint/2010/main" val="323828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B77D-669C-3BB5-8B7A-AC28BCDB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529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ENCRYPT STORED PROCEDURE WITH PARAMETERS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CAB6-E96C-9700-ED8F-57149EB97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0813"/>
            <a:ext cx="10590434" cy="43305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7030A0"/>
                </a:solidFill>
              </a:rPr>
              <a:t>ENCRYPT STORED PROCEDURE WITH PARAMETERS:-- </a:t>
            </a:r>
            <a:r>
              <a:rPr lang="en-US" dirty="0"/>
              <a:t>Encrypt the stored procedure using the ENCRYPTION option.</a:t>
            </a:r>
          </a:p>
          <a:p>
            <a:r>
              <a:rPr lang="en-US" b="1" dirty="0">
                <a:solidFill>
                  <a:srgbClr val="7030A0"/>
                </a:solidFill>
              </a:rPr>
              <a:t>Syntax:--  </a:t>
            </a:r>
            <a:r>
              <a:rPr lang="en-US" sz="1400" dirty="0"/>
              <a:t>CREATE PROCEDURE spGetEmployee</a:t>
            </a:r>
          </a:p>
          <a:p>
            <a:pPr marL="914400" lvl="2" indent="0">
              <a:buNone/>
            </a:pPr>
            <a:r>
              <a:rPr lang="en-US" sz="1200" dirty="0"/>
              <a:t>           </a:t>
            </a:r>
            <a:r>
              <a:rPr lang="en-US" dirty="0"/>
              <a:t>With encryption</a:t>
            </a:r>
          </a:p>
          <a:p>
            <a:pPr marL="1371600" lvl="3" indent="0">
              <a:buNone/>
            </a:pPr>
            <a:r>
              <a:rPr lang="en-US" sz="1400" dirty="0"/>
              <a:t>  (</a:t>
            </a:r>
          </a:p>
          <a:p>
            <a:pPr marL="1371600" lvl="3" indent="0">
              <a:buNone/>
            </a:pPr>
            <a:r>
              <a:rPr lang="en-US" sz="1400" dirty="0"/>
              <a:t>   @country varchar (50)</a:t>
            </a:r>
          </a:p>
          <a:p>
            <a:pPr marL="1371600" lvl="3" indent="0">
              <a:buNone/>
            </a:pPr>
            <a:r>
              <a:rPr lang="en-US" sz="1400" dirty="0"/>
              <a:t>   )</a:t>
            </a:r>
          </a:p>
          <a:p>
            <a:pPr marL="1371600" lvl="3" indent="0">
              <a:buNone/>
            </a:pPr>
            <a:r>
              <a:rPr lang="en-US" sz="1400" dirty="0"/>
              <a:t>   AS</a:t>
            </a:r>
          </a:p>
          <a:p>
            <a:pPr marL="1371600" lvl="3" indent="0">
              <a:buNone/>
            </a:pPr>
            <a:r>
              <a:rPr lang="en-US" sz="1400" dirty="0"/>
              <a:t>   Begin</a:t>
            </a:r>
          </a:p>
          <a:p>
            <a:pPr marL="1371600" lvl="3" indent="0">
              <a:buNone/>
            </a:pPr>
            <a:r>
              <a:rPr lang="en-US" sz="1400" dirty="0"/>
              <a:t>   SELECT * FROM employees where country=@country</a:t>
            </a:r>
          </a:p>
          <a:p>
            <a:pPr marL="1371600" lvl="3" indent="0">
              <a:buNone/>
            </a:pPr>
            <a:r>
              <a:rPr lang="en-US" sz="1400" dirty="0"/>
              <a:t>    END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IN" sz="1400" dirty="0"/>
              <a:t>Output calling :---   Sp_help text </a:t>
            </a:r>
            <a:r>
              <a:rPr lang="en-US" sz="1400" dirty="0"/>
              <a:t>spGetEmployee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91824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7E16-DE74-1512-3279-2E99024A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9" y="304800"/>
            <a:ext cx="11021961" cy="80624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STORED PROCEDURE WITH OUTPUT PERAMETERS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7988-AB0D-BA7C-E12F-9B09501E7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58528"/>
            <a:ext cx="10560937" cy="521109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STORED PROCEDURE WITH OUTPUT PERAMETERS IN SQL:--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For creating stored procedure with output parameter, we use the keywords OUT or OUTPUT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Syntax:--</a:t>
            </a:r>
            <a:r>
              <a:rPr lang="en-US" sz="1400" dirty="0"/>
              <a:t> CREATE PROCEDURE SPGetEmployeeData</a:t>
            </a:r>
          </a:p>
          <a:p>
            <a:pPr marL="914400" lvl="2" indent="0">
              <a:buNone/>
            </a:pPr>
            <a:r>
              <a:rPr lang="en-US" sz="1600" dirty="0"/>
              <a:t>     (</a:t>
            </a:r>
          </a:p>
          <a:p>
            <a:pPr marL="914400" lvl="2" indent="0">
              <a:buNone/>
            </a:pPr>
            <a:r>
              <a:rPr lang="en-US" sz="1600" dirty="0"/>
              <a:t>     @country varchar (50),</a:t>
            </a:r>
          </a:p>
          <a:p>
            <a:pPr marL="914400" lvl="2" indent="0">
              <a:buNone/>
            </a:pPr>
            <a:r>
              <a:rPr lang="en-US" sz="1600" dirty="0"/>
              <a:t>     @employeecount int output</a:t>
            </a:r>
          </a:p>
          <a:p>
            <a:pPr marL="914400" lvl="2" indent="0">
              <a:buNone/>
            </a:pPr>
            <a:r>
              <a:rPr lang="en-US" sz="1600" dirty="0"/>
              <a:t>      )</a:t>
            </a:r>
          </a:p>
          <a:p>
            <a:pPr marL="914400" lvl="2" indent="0">
              <a:buNone/>
            </a:pPr>
            <a:r>
              <a:rPr lang="en-US" sz="1600" dirty="0"/>
              <a:t>      AS</a:t>
            </a:r>
          </a:p>
          <a:p>
            <a:pPr marL="914400" lvl="2" indent="0">
              <a:buNone/>
            </a:pPr>
            <a:r>
              <a:rPr lang="en-US" sz="1600" dirty="0"/>
              <a:t>       Begin</a:t>
            </a:r>
          </a:p>
          <a:p>
            <a:pPr marL="914400" lvl="2" indent="0">
              <a:buNone/>
            </a:pPr>
            <a:r>
              <a:rPr lang="en-US" sz="1600" dirty="0"/>
              <a:t>       SELECT @employeecount = count(*) FROM employees where country=@country</a:t>
            </a:r>
          </a:p>
          <a:p>
            <a:pPr marL="914400" lvl="2" indent="0">
              <a:buNone/>
            </a:pPr>
            <a:r>
              <a:rPr lang="en-US" sz="1600" dirty="0"/>
              <a:t>       END</a:t>
            </a:r>
            <a:endParaRPr lang="en-IN" sz="1600" dirty="0"/>
          </a:p>
          <a:p>
            <a:pPr marL="514350" lvl="1" indent="0">
              <a:buNone/>
            </a:pPr>
            <a:r>
              <a:rPr lang="en-IN" sz="1500" b="1" dirty="0">
                <a:solidFill>
                  <a:srgbClr val="7030A0"/>
                </a:solidFill>
              </a:rPr>
              <a:t>Output stored into a variables:--  </a:t>
            </a:r>
            <a:r>
              <a:rPr lang="en-IN" sz="1500" dirty="0"/>
              <a:t>Declare @Totalcount int</a:t>
            </a:r>
          </a:p>
          <a:p>
            <a:pPr marL="514350" lvl="1" indent="0">
              <a:buNone/>
            </a:pPr>
            <a:r>
              <a:rPr lang="en-US" sz="1500" dirty="0"/>
              <a:t>						  Execute SPGetEmployeeData ‘US’, @</a:t>
            </a:r>
            <a:r>
              <a:rPr lang="en-IN" sz="1500" dirty="0"/>
              <a:t> Totalcount output</a:t>
            </a:r>
          </a:p>
          <a:p>
            <a:pPr marL="514350" lvl="1" indent="0">
              <a:buNone/>
            </a:pPr>
            <a:r>
              <a:rPr lang="en-IN" sz="1500" dirty="0"/>
              <a:t>						   Print @ Totalcount</a:t>
            </a:r>
          </a:p>
          <a:p>
            <a:pPr marL="114300" indent="0">
              <a:buNone/>
            </a:pPr>
            <a:r>
              <a:rPr lang="en-US" sz="1700" b="1" dirty="0">
                <a:solidFill>
                  <a:srgbClr val="7030A0"/>
                </a:solidFill>
              </a:rPr>
              <a:t>Note:-- </a:t>
            </a:r>
            <a:r>
              <a:rPr lang="en-US" sz="1700" dirty="0"/>
              <a:t>If you don’t give keyword as output in execute part they will display null.</a:t>
            </a:r>
          </a:p>
        </p:txBody>
      </p:sp>
    </p:spTree>
    <p:extLst>
      <p:ext uri="{BB962C8B-B14F-4D97-AF65-F5344CB8AC3E}">
        <p14:creationId xmlns:p14="http://schemas.microsoft.com/office/powerpoint/2010/main" val="3160123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46CF-F334-4664-652E-3A9439D4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0892"/>
            <a:ext cx="8596668" cy="732502"/>
          </a:xfrm>
        </p:spPr>
        <p:txBody>
          <a:bodyPr/>
          <a:lstStyle/>
          <a:p>
            <a:r>
              <a:rPr lang="en-US" dirty="0"/>
              <a:t>SYSTEM STORED PROCEDURES IN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24B8-256B-3FF3-0CAA-F0055C5CF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10541272" cy="539790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1.Sp_help text :---   </a:t>
            </a:r>
            <a:r>
              <a:rPr lang="en-US" dirty="0"/>
              <a:t>we can use sp_helptext to see the definition of the procedure.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Syntax:-- </a:t>
            </a:r>
            <a:r>
              <a:rPr lang="en-US" dirty="0"/>
              <a:t>sp_help text spprocedurename.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2.sp_help:--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To view the information about stored procedure, like parameters and there data types etc.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It can be used with any database object like tables, views and triggers etc.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In shortcut, you can also press alt+f1, when the name of the object is highlighted.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Syntax:-- </a:t>
            </a:r>
            <a:r>
              <a:rPr lang="en-US" dirty="0"/>
              <a:t>sp_help table name</a:t>
            </a:r>
          </a:p>
          <a:p>
            <a:pPr lvl="1"/>
            <a:endParaRPr lang="en-US" dirty="0"/>
          </a:p>
          <a:p>
            <a:pPr marL="342900" lvl="1" indent="-342900"/>
            <a:r>
              <a:rPr lang="en-US" sz="1800" b="1" dirty="0">
                <a:solidFill>
                  <a:srgbClr val="7030A0"/>
                </a:solidFill>
              </a:rPr>
              <a:t>3.sp_dependies:-- </a:t>
            </a:r>
          </a:p>
          <a:p>
            <a:pPr marL="457200" indent="-400050">
              <a:buFont typeface="Wingdings" panose="05000000000000000000" pitchFamily="2" charset="2"/>
              <a:buChar char="§"/>
            </a:pPr>
            <a:r>
              <a:rPr lang="en-US" dirty="0"/>
              <a:t>To view the dependencies of stored procedure, this sp is very useful, especially if you want to check if there are any stored procedures.</a:t>
            </a:r>
          </a:p>
          <a:p>
            <a:pPr marL="457200" indent="-400050">
              <a:buFont typeface="Wingdings" panose="05000000000000000000" pitchFamily="2" charset="2"/>
              <a:buChar char="§"/>
            </a:pPr>
            <a:r>
              <a:rPr lang="en-US" dirty="0"/>
              <a:t>That are referring a table that you are about to drop. It can also be used with other database objects like table etc.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syntax:--  </a:t>
            </a:r>
            <a:r>
              <a:rPr lang="en-US" dirty="0"/>
              <a:t>sp_depends spprocedurename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35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825C-4DA0-F2BC-24C9-E1834B00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6310"/>
            <a:ext cx="8596668" cy="678425"/>
          </a:xfrm>
        </p:spPr>
        <p:txBody>
          <a:bodyPr/>
          <a:lstStyle/>
          <a:p>
            <a:pPr algn="ctr"/>
            <a:r>
              <a:rPr lang="en-IN" dirty="0"/>
              <a:t>Basic SQL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B118-D338-4E6C-A4F6-272D4A15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50375"/>
            <a:ext cx="10580601" cy="489098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Create Database:-</a:t>
            </a:r>
          </a:p>
          <a:p>
            <a:pPr lvl="1"/>
            <a:r>
              <a:rPr lang="en-IN" b="1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Syntax:--    </a:t>
            </a:r>
            <a:r>
              <a:rPr lang="en-IN" dirty="0">
                <a:latin typeface="+mj-lt"/>
                <a:cs typeface="Times New Roman" panose="02020603050405020304" pitchFamily="18" charset="0"/>
              </a:rPr>
              <a:t>CREATE DATABASE database_name;</a:t>
            </a:r>
          </a:p>
          <a:p>
            <a:r>
              <a:rPr lang="en-IN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Delete Database:- </a:t>
            </a:r>
          </a:p>
          <a:p>
            <a:pPr lvl="1"/>
            <a:r>
              <a:rPr lang="en-IN" b="1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syntax :--	</a:t>
            </a:r>
            <a:r>
              <a:rPr lang="en-IN" dirty="0">
                <a:latin typeface="+mj-lt"/>
                <a:cs typeface="Times New Roman" panose="02020603050405020304" pitchFamily="18" charset="0"/>
              </a:rPr>
              <a:t>DROP DATABASE database_name;</a:t>
            </a:r>
          </a:p>
          <a:p>
            <a:r>
              <a:rPr lang="en-IN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Create Table:-</a:t>
            </a:r>
          </a:p>
          <a:p>
            <a:pPr lvl="1"/>
            <a:r>
              <a:rPr lang="en-IN" b="1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Syntax:--	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CREATE TABLE table_name ( column1 datatype, column2 datatype, column3 datatype, .... );</a:t>
            </a:r>
          </a:p>
          <a:p>
            <a:r>
              <a:rPr lang="en-IN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Insert into syntax</a:t>
            </a:r>
            <a:r>
              <a:rPr lang="en-IN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:-</a:t>
            </a:r>
          </a:p>
          <a:p>
            <a:pPr lvl="1"/>
            <a:r>
              <a:rPr lang="en-IN" b="1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Method1 Syntax:--</a:t>
            </a:r>
            <a:r>
              <a:rPr lang="en-US" b="1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INSERT INTO table_name (column1, column2,column3, ...) 					  					    VALUES (value1, value2, value3, ...);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Method 2 </a:t>
            </a:r>
            <a:r>
              <a:rPr lang="en-IN" b="1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Syntax </a:t>
            </a:r>
            <a:r>
              <a:rPr lang="en-US" b="1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:-- 	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INSERT INTO table_name VALUES (value1, value2, value3, ...);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  Delete table :-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syntax:--	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DROP TABLE table_name;</a:t>
            </a:r>
          </a:p>
          <a:p>
            <a:pPr marL="857250" lvl="1" indent="-400050">
              <a:buFont typeface="+mj-lt"/>
              <a:buAutoNum type="romanLcPeriod"/>
            </a:pP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6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4CB55C0-0AC1-9BDB-5A1C-A5E71AEF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084"/>
          </a:xfrm>
        </p:spPr>
        <p:txBody>
          <a:bodyPr/>
          <a:lstStyle/>
          <a:p>
            <a:pPr algn="ctr"/>
            <a:r>
              <a:rPr lang="en-US" dirty="0"/>
              <a:t>SQL PRIMARY KEY AND IDENTITY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73F2-256C-5255-251A-58197BA374E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7334" y="1494504"/>
            <a:ext cx="10344627" cy="419832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PRIMARY KEY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 primary key is a column or set of columns in a table that uniquely identifies each row in the table.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Must be non-null (cannot contain null values)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 table can have only one primary key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rgbClr val="7030A0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Basic syntax for primary key:-</a:t>
            </a:r>
          </a:p>
          <a:p>
            <a:r>
              <a:rPr lang="en-US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Creating a primary key when creating a table:--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Syntax:-- 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CREATE TABLE tablename (  column1 datatype PRIMARY KEY,  column2 datatype,  column3 datatype);</a:t>
            </a:r>
          </a:p>
          <a:p>
            <a:pPr marL="457200" lvl="1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Creating a primary key on an existing table:--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Syntax:-- </a:t>
            </a:r>
            <a:r>
              <a:rPr lang="en-US" b="1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ALTER TABLE tablename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	ADD CONSTRAINT constraint_name PRIMARY KEY (column1);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3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3F32-D0AD-A03C-EC0F-1175242D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3627"/>
            <a:ext cx="8596668" cy="698090"/>
          </a:xfrm>
        </p:spPr>
        <p:txBody>
          <a:bodyPr/>
          <a:lstStyle/>
          <a:p>
            <a:pPr algn="ctr"/>
            <a:r>
              <a:rPr lang="en-US" dirty="0"/>
              <a:t>SQL PRIMARY KEY AND IDENTITY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DDAC-6740-94E2-3E6C-8A8CC0C9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1717"/>
            <a:ext cx="8900377" cy="484730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b="1" dirty="0">
                <a:solidFill>
                  <a:srgbClr val="FF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Identity:  </a:t>
            </a:r>
            <a:r>
              <a:rPr lang="en-US" sz="1700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Identity allows a unique number to be generated  automatically when a new record is inserted into a table.</a:t>
            </a:r>
          </a:p>
          <a:p>
            <a:pPr>
              <a:lnSpc>
                <a:spcPct val="110000"/>
              </a:lnSpc>
            </a:pPr>
            <a:endParaRPr lang="en-US" sz="1700" dirty="0">
              <a:solidFill>
                <a:schemeClr val="tx2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dirty="0">
                <a:solidFill>
                  <a:srgbClr val="7030A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identity column has two main components:    </a:t>
            </a:r>
            <a:r>
              <a:rPr lang="en-US" sz="1700" b="1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400050" indent="-400050">
              <a:lnSpc>
                <a:spcPct val="110000"/>
              </a:lnSpc>
              <a:buFont typeface="+mj-lt"/>
              <a:buAutoNum type="romanLcPeriod"/>
            </a:pPr>
            <a:r>
              <a:rPr lang="en-US" sz="1700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Seed: The initial value of the identity column.    </a:t>
            </a:r>
          </a:p>
          <a:p>
            <a:pPr marL="400050" indent="-400050">
              <a:lnSpc>
                <a:spcPct val="110000"/>
              </a:lnSpc>
              <a:buFont typeface="+mj-lt"/>
              <a:buAutoNum type="romanLcPeriod"/>
            </a:pPr>
            <a:r>
              <a:rPr lang="en-US" sz="1700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Increment: The value added to the seed for each new row.</a:t>
            </a:r>
          </a:p>
          <a:p>
            <a:pPr marL="400050" indent="-400050">
              <a:lnSpc>
                <a:spcPct val="110000"/>
              </a:lnSpc>
              <a:buFont typeface="+mj-lt"/>
              <a:buAutoNum type="romanLcPeriod"/>
            </a:pPr>
            <a:r>
              <a:rPr lang="en-US" sz="1700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Ex:- seed value = 100, increment = 5 .the identity changes to (100,5) stating number is 100 and increments 5.</a:t>
            </a:r>
          </a:p>
          <a:p>
            <a:pPr marL="400050" indent="-400050">
              <a:lnSpc>
                <a:spcPct val="110000"/>
              </a:lnSpc>
              <a:buFont typeface="+mj-lt"/>
              <a:buAutoNum type="romanLcPeriod"/>
            </a:pPr>
            <a:endParaRPr lang="en-US" sz="1700" dirty="0">
              <a:solidFill>
                <a:schemeClr val="tx2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dirty="0">
                <a:solidFill>
                  <a:srgbClr val="7030A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Identity syntax:--  </a:t>
            </a:r>
            <a:r>
              <a:rPr lang="en-US" sz="1500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CREATE TABLE tablename (  column1 datatype PRIMARY KEY IDENTITY,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								      </a:t>
            </a:r>
            <a:r>
              <a:rPr lang="en-US" sz="1700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column2 data type, column3 datatype)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		Ex:--   </a:t>
            </a:r>
            <a:r>
              <a:rPr lang="en-US" sz="1700" dirty="0">
                <a:solidFill>
                  <a:schemeClr val="tx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CREATE TABLE tablename (empid int PRIMARY KEY IDENTITY(100,5), 										empname nvarchar (60), empage int)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US" sz="1700" dirty="0">
              <a:solidFill>
                <a:schemeClr val="tx2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Char char="-"/>
            </a:pPr>
            <a:endParaRPr lang="en-IN" sz="1700" b="1" dirty="0">
              <a:solidFill>
                <a:schemeClr val="tx2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1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3526-DE25-9A45-0B1E-5E8827A7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7317"/>
            <a:ext cx="8596668" cy="5899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SQL important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E6AA-9B02-07A5-7247-CFBBE5A49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3729"/>
            <a:ext cx="8596668" cy="5348747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rgbClr val="FF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SELECT:-- </a:t>
            </a:r>
            <a:r>
              <a:rPr lang="en-IN" sz="1600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display all columns in a table.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rgbClr val="7030A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:--  </a:t>
            </a:r>
            <a:r>
              <a:rPr lang="en-IN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Tablename   (Or)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Select column1,column2,column3 From Tablename</a:t>
            </a:r>
          </a:p>
          <a:p>
            <a:pPr lvl="1"/>
            <a:endParaRPr lang="en-IN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DISTNICT :-</a:t>
            </a:r>
            <a:r>
              <a:rPr lang="en-US" sz="16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SELECT DISTINCT syntax in SQL is used to </a:t>
            </a:r>
            <a:r>
              <a:rPr lang="en-US" sz="1600" dirty="0">
                <a:solidFill>
                  <a:srgbClr val="7030A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 unique values</a:t>
            </a:r>
            <a:r>
              <a:rPr lang="en-US" sz="16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a column or set of columns.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:--  SELECT DISTINT column1, column2, ...FROM </a:t>
            </a:r>
            <a:r>
              <a:rPr lang="en-IN" dirty="0">
                <a:solidFill>
                  <a:schemeClr val="tx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Tablename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WHERE:--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6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SQL WHERE clause is used to </a:t>
            </a:r>
            <a:r>
              <a:rPr lang="en-US" sz="1600" dirty="0">
                <a:solidFill>
                  <a:srgbClr val="7030A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records from a table based on a specified condition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6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to extract only those records that fulfill a specific condition.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6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also used in update, delete and etc..</a:t>
            </a:r>
          </a:p>
          <a:p>
            <a:pPr lvl="1"/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:--	SELECT column1, column2, ...FROM  </a:t>
            </a:r>
            <a:r>
              <a:rPr lang="en-IN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Tablename</a:t>
            </a:r>
            <a:endParaRPr lang="en-US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6" indent="0">
              <a:buNone/>
            </a:pPr>
            <a:r>
              <a:rPr lang="en-US" sz="16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WHERE condition</a:t>
            </a:r>
            <a:endParaRPr lang="en-IN" sz="1600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3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D7FB-BA95-FDEA-CE8C-1A0FAF19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4298"/>
            <a:ext cx="8596668" cy="4823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SQL important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B9A8-C2B2-AD6A-8CC5-8439E87C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84903"/>
            <a:ext cx="8596668" cy="5156460"/>
          </a:xfrm>
        </p:spPr>
        <p:txBody>
          <a:bodyPr>
            <a:normAutofit fontScale="85000" lnSpcReduction="20000"/>
          </a:bodyPr>
          <a:lstStyle/>
          <a:p>
            <a:pPr marL="342900" lvl="4" indent="-342900"/>
            <a:r>
              <a:rPr lang="en-IN" sz="2000" dirty="0">
                <a:solidFill>
                  <a:srgbClr val="FF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SQL UPDATE:- </a:t>
            </a:r>
          </a:p>
          <a:p>
            <a:pPr marL="400050" lvl="4" indent="-400050">
              <a:buFont typeface="+mj-lt"/>
              <a:buAutoNum type="romanLcPeriod"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The SQL UPDATE statement is used to modify existing data in a table.</a:t>
            </a:r>
          </a:p>
          <a:p>
            <a:pPr marL="400050" lvl="4" indent="-400050">
              <a:buFont typeface="+mj-lt"/>
              <a:buAutoNum type="romanLcPeriod"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 The WHERE clause is used to specify which records to update.</a:t>
            </a:r>
          </a:p>
          <a:p>
            <a:pPr marL="400050" lvl="4" indent="-400050">
              <a:buFont typeface="+mj-lt"/>
              <a:buAutoNum type="romanLcPeriod"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 If no WHERE clause is specified, all records in the table will be updated.</a:t>
            </a:r>
          </a:p>
          <a:p>
            <a:pPr marL="400050" lvl="4" indent="-400050">
              <a:buFont typeface="+mj-lt"/>
              <a:buAutoNum type="romanLcPeriod"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 The SET clause can update multiple columns at once.</a:t>
            </a:r>
          </a:p>
          <a:p>
            <a:pPr marL="400050" lvl="4" indent="-400050">
              <a:buFont typeface="+mj-lt"/>
              <a:buAutoNum type="romanLcPeriod"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The UPDATE statement can also use subqueries and other advanced features.</a:t>
            </a:r>
          </a:p>
          <a:p>
            <a:pPr marL="800100" lvl="5" indent="-342900"/>
            <a:r>
              <a:rPr lang="en-US" sz="2000" b="1" dirty="0">
                <a:solidFill>
                  <a:srgbClr val="7030A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Syntax</a:t>
            </a:r>
            <a:r>
              <a:rPr lang="en-US" sz="2000" dirty="0">
                <a:solidFill>
                  <a:srgbClr val="7030A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:--</a:t>
            </a: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UPDATE Tablename</a:t>
            </a:r>
          </a:p>
          <a:p>
            <a:pPr marL="0" lvl="4" indent="0">
              <a:buNone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                  			SET column1 = value1, column2 = value2, ...</a:t>
            </a:r>
          </a:p>
          <a:p>
            <a:pPr marL="0" lvl="4" indent="0">
              <a:buNone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                  			WHERE condition;</a:t>
            </a:r>
          </a:p>
          <a:p>
            <a:pPr marL="0" lvl="4" indent="0">
              <a:buNone/>
            </a:pPr>
            <a:endParaRPr lang="en-US" sz="1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342900" lvl="4" indent="-342900"/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SQL Delete:-</a:t>
            </a:r>
          </a:p>
          <a:p>
            <a:pPr marL="400050" lvl="4" indent="-400050">
              <a:buFont typeface="+mj-lt"/>
              <a:buAutoNum type="romanLcPeriod"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The SQL DELETE statement is used to delete existing data from a table.</a:t>
            </a:r>
          </a:p>
          <a:p>
            <a:pPr marL="400050" lvl="4" indent="-400050">
              <a:buFont typeface="+mj-lt"/>
              <a:buAutoNum type="romanLcPeriod"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- The WHERE clause is used to specify which records to delete.-</a:t>
            </a:r>
          </a:p>
          <a:p>
            <a:pPr marL="400050" lvl="4" indent="-400050">
              <a:buFont typeface="+mj-lt"/>
              <a:buAutoNum type="romanLcPeriod"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If no WHERE clause is specified, all records in the table will be deleted (use with caution!).</a:t>
            </a:r>
          </a:p>
          <a:p>
            <a:pPr marL="800100" lvl="5" indent="-342900"/>
            <a:r>
              <a:rPr lang="en-US" sz="1800" b="1" dirty="0">
                <a:solidFill>
                  <a:srgbClr val="7030A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Syntax:--  </a:t>
            </a: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DELETE  FROM Tablename</a:t>
            </a:r>
          </a:p>
          <a:p>
            <a:pPr marL="457200" lvl="5" indent="0">
              <a:buNone/>
            </a:pPr>
            <a:r>
              <a:rPr lang="en-US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               	      WHERE condition;</a:t>
            </a:r>
          </a:p>
          <a:p>
            <a:endParaRPr lang="en-IN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1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21DF-1FB4-FC36-3BF7-99460496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47485"/>
            <a:ext cx="9735027" cy="6784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SQL ORDER BY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F4BF-33F1-CBBD-2B91-4F5608095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943897"/>
            <a:ext cx="11838039" cy="53487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SQL ORDERBY:--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The SQL ORDER BY clause is used to sort the results of a query in ascending or descending order.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The ORDER BY clause can sort by multiple columns.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The order by keyword sorts the records in ascending order by default.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The “DESC” keyword can be used to sort the results in descending order.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ORDER BY Syntax:-- </a:t>
            </a:r>
            <a:r>
              <a:rPr lang="en-US" dirty="0"/>
              <a:t>SELECT column1, column2, ...</a:t>
            </a:r>
          </a:p>
          <a:p>
            <a:pPr marL="2286000" lvl="5" indent="0">
              <a:buNone/>
            </a:pPr>
            <a:r>
              <a:rPr lang="en-US" sz="1800" dirty="0"/>
              <a:t>FROM  tablename</a:t>
            </a:r>
          </a:p>
          <a:p>
            <a:pPr marL="2286000" lvl="5" indent="0">
              <a:buNone/>
            </a:pPr>
            <a:r>
              <a:rPr lang="en-US" sz="1800" dirty="0"/>
              <a:t>ORDER BY column1 [ASC | DESC]</a:t>
            </a:r>
          </a:p>
          <a:p>
            <a:pPr marL="2286000" lvl="5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b="1" dirty="0"/>
              <a:t>Ex 1</a:t>
            </a:r>
            <a:r>
              <a:rPr lang="en-US" dirty="0"/>
              <a:t>:--</a:t>
            </a:r>
            <a:r>
              <a:rPr lang="en-US" sz="2800" dirty="0"/>
              <a:t> </a:t>
            </a:r>
            <a:r>
              <a:rPr lang="en-US" dirty="0"/>
              <a:t>SELECT * FROM employees ORDER BY name ASC; (Sort employees by name in ascending order)</a:t>
            </a:r>
          </a:p>
          <a:p>
            <a:pPr marL="114300" indent="0">
              <a:buNone/>
            </a:pPr>
            <a:r>
              <a:rPr lang="en-US" b="1" dirty="0"/>
              <a:t>Ex 2</a:t>
            </a:r>
            <a:r>
              <a:rPr lang="en-US" dirty="0"/>
              <a:t>:-- SELECT * FROM customers ORDER BY country DESC; (Sort customers by country in descending order)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3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D0FD-9FEC-9AC1-C0AE-BA4504F5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324"/>
            <a:ext cx="8596668" cy="5506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SQL AND,OR and NOR Operators.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C116-6F59-44B5-2D59-BB73DE1A1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809625"/>
            <a:ext cx="11366089" cy="5709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SQL AND, OR, and NOT operators are used to combine conditions in a query.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AND Operator:- </a:t>
            </a:r>
            <a:r>
              <a:rPr lang="en-US" b="1" dirty="0">
                <a:solidFill>
                  <a:schemeClr val="tx1"/>
                </a:solidFill>
              </a:rPr>
              <a:t>1.</a:t>
            </a:r>
            <a:r>
              <a:rPr lang="en-US" dirty="0"/>
              <a:t>Used to combine two or more conditions.</a:t>
            </a:r>
          </a:p>
          <a:p>
            <a:pPr marL="0" indent="0">
              <a:buNone/>
            </a:pPr>
            <a:r>
              <a:rPr lang="en-US" dirty="0"/>
              <a:t>				 2. The AND operator displays a record if all the conditions separated by AND are True.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Syntax</a:t>
            </a:r>
            <a:r>
              <a:rPr lang="en-US" dirty="0"/>
              <a:t>:--  SELECT * FROM tablename WHERE condition1 AND condition2 AND ... </a:t>
            </a:r>
          </a:p>
          <a:p>
            <a:pPr marL="457200" lvl="1" indent="0">
              <a:buNone/>
            </a:pPr>
            <a:r>
              <a:rPr lang="en-US" dirty="0"/>
              <a:t>         	Ex:--  SELECT * FROM employees WHERE age &gt; 18 AND department = 'Sales’; 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OR Operator:- </a:t>
            </a:r>
            <a:r>
              <a:rPr lang="en-US" b="1" dirty="0">
                <a:solidFill>
                  <a:schemeClr val="tx1"/>
                </a:solidFill>
              </a:rPr>
              <a:t>1. </a:t>
            </a:r>
            <a:r>
              <a:rPr lang="en-US" dirty="0"/>
              <a:t>Used to combine two or more conditions.</a:t>
            </a:r>
          </a:p>
          <a:p>
            <a:pPr marL="457200" lvl="1" indent="0">
              <a:buNone/>
            </a:pPr>
            <a:r>
              <a:rPr lang="en-US" dirty="0"/>
              <a:t>                        2. The OR operator displays a record if any of the conditions separated by OR is True.</a:t>
            </a:r>
          </a:p>
          <a:p>
            <a:pPr marL="457200" lvl="1" indent="0">
              <a:buNone/>
            </a:pPr>
            <a:r>
              <a:rPr lang="en-US" dirty="0"/>
              <a:t> 	</a:t>
            </a:r>
            <a:r>
              <a:rPr lang="en-US" b="1" dirty="0">
                <a:solidFill>
                  <a:srgbClr val="7030A0"/>
                </a:solidFill>
              </a:rPr>
              <a:t>Syntax</a:t>
            </a:r>
            <a:r>
              <a:rPr lang="en-US" dirty="0"/>
              <a:t>:--  SELECT * FROM tablename WHERE condition1 OR condition2 OR ...</a:t>
            </a:r>
          </a:p>
          <a:p>
            <a:pPr marL="457200" lvl="1" indent="0">
              <a:buNone/>
            </a:pPr>
            <a:r>
              <a:rPr lang="en-US" dirty="0"/>
              <a:t>		Ex:-- SELECT * FROM customers WHERE country = 'USA' OR country = 'Canada’; 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NOT Operator:- </a:t>
            </a: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rgbClr val="7030A0"/>
                </a:solidFill>
              </a:rPr>
              <a:t>.</a:t>
            </a:r>
            <a:r>
              <a:rPr lang="en-US" dirty="0"/>
              <a:t>Used to negate a condition.</a:t>
            </a:r>
          </a:p>
          <a:p>
            <a:pPr marL="0" indent="0">
              <a:buNone/>
            </a:pPr>
            <a:r>
              <a:rPr lang="en-US" dirty="0"/>
              <a:t>                              2. The AND operator displays a record if the conditions is not True.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7030A0"/>
                </a:solidFill>
              </a:rPr>
              <a:t>Syntax</a:t>
            </a:r>
            <a:r>
              <a:rPr lang="en-US" dirty="0"/>
              <a:t>:--  SELECT * FROM tablename WHERE NOT condition</a:t>
            </a:r>
          </a:p>
          <a:p>
            <a:pPr marL="0" indent="0">
              <a:buNone/>
            </a:pPr>
            <a:r>
              <a:rPr lang="en-US" dirty="0"/>
              <a:t>			 Ex :--  SELECT * FROM orders WHERE NOT status = 'Cancelled';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1747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818</TotalTime>
  <Words>3103</Words>
  <Application>Microsoft Office PowerPoint</Application>
  <PresentationFormat>Widescreen</PresentationFormat>
  <Paragraphs>337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INTRODUCTION To SQL</vt:lpstr>
      <vt:lpstr>INSTALL SQL SERVER MANAGEMENT STUDIO</vt:lpstr>
      <vt:lpstr>Basic SQL Syntax</vt:lpstr>
      <vt:lpstr>SQL PRIMARY KEY AND IDENTITY</vt:lpstr>
      <vt:lpstr>SQL PRIMARY KEY AND IDENTITY</vt:lpstr>
      <vt:lpstr>SQL important Topics</vt:lpstr>
      <vt:lpstr>SQL important Topics</vt:lpstr>
      <vt:lpstr>SQL ORDER BY</vt:lpstr>
      <vt:lpstr>SQL AND,OR and NOR Operators.</vt:lpstr>
      <vt:lpstr>SQL Aggregate Functions</vt:lpstr>
      <vt:lpstr>SQL FOREIGN KEY</vt:lpstr>
      <vt:lpstr>SQL JOINS</vt:lpstr>
      <vt:lpstr>SQL LIKE OPERATOR</vt:lpstr>
      <vt:lpstr>SQL WILD CARDS</vt:lpstr>
      <vt:lpstr>SQL IN OPERATOR and BETWEEN OPERATORS</vt:lpstr>
      <vt:lpstr>SQL GROUP BY</vt:lpstr>
      <vt:lpstr>SQL HAVING CLAUSE</vt:lpstr>
      <vt:lpstr>SQL STORED PROCEDURE</vt:lpstr>
      <vt:lpstr>STORED PROCEDURE WITH PARAMETERS</vt:lpstr>
      <vt:lpstr>STORED PROCEDURE WITH PARAMETERS</vt:lpstr>
      <vt:lpstr>ENCRYPT STORED PROCEDURE WITH PARAMETERS</vt:lpstr>
      <vt:lpstr>STORED PROCEDURE WITH OUTPUT PERAMETERS</vt:lpstr>
      <vt:lpstr>SYSTEM STORED PROCEDURES IN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pulivarthi</dc:creator>
  <cp:lastModifiedBy>lakshmi pulivarthi</cp:lastModifiedBy>
  <cp:revision>43</cp:revision>
  <dcterms:created xsi:type="dcterms:W3CDTF">2024-06-26T09:58:26Z</dcterms:created>
  <dcterms:modified xsi:type="dcterms:W3CDTF">2024-06-29T05:37:31Z</dcterms:modified>
</cp:coreProperties>
</file>