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6256000" cy="9144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46" d="100"/>
          <a:sy n="4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2" cy="7620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219200" y="2840566"/>
            <a:ext cx="13817600" cy="1960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12804032" y="0"/>
            <a:ext cx="345249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12450763" y="0"/>
            <a:ext cx="380555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3830509" y="4787972"/>
            <a:ext cx="2426334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>
            <a:off x="977900" y="507999"/>
            <a:ext cx="14300200" cy="1000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1" cy="6035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9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曲线"/>
          <p:cNvSpPr>
            <a:spLocks/>
          </p:cNvSpPr>
          <p:nvPr/>
        </p:nvSpPr>
        <p:spPr>
          <a:xfrm>
            <a:off x="0" y="0"/>
            <a:ext cx="1625663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2804032" y="0"/>
            <a:ext cx="345249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2450763" y="0"/>
            <a:ext cx="380555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13830509" y="4787972"/>
            <a:ext cx="2426334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>
            <a:off x="977900" y="1028700"/>
            <a:ext cx="4687570" cy="894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"/>
          <p:cNvSpPr>
            <a:spLocks noGrp="1"/>
          </p:cNvSpPr>
          <p:nvPr>
            <p:ph type="body" idx="4"/>
          </p:nvPr>
        </p:nvSpPr>
        <p:spPr>
          <a:xfrm>
            <a:off x="2438400" y="5120640"/>
            <a:ext cx="11379201" cy="2286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9" cy="4572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0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3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5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12804032" y="0"/>
            <a:ext cx="345249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12450763" y="0"/>
            <a:ext cx="380555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3830509" y="4787972"/>
            <a:ext cx="2426334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977900" y="507999"/>
            <a:ext cx="14300200" cy="1000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1" cy="6035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8/31/2024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9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168416" y="1320820"/>
            <a:ext cx="2324756" cy="1778640"/>
            <a:chOff x="1168416" y="1320820"/>
            <a:chExt cx="2324756" cy="177864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1168416" y="1689125"/>
              <a:ext cx="1638934" cy="1410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47" y="21590"/>
                  </a:moveTo>
                  <a:lnTo>
                    <a:pt x="4644" y="21590"/>
                  </a:lnTo>
                  <a:lnTo>
                    <a:pt x="0" y="10796"/>
                  </a:lnTo>
                  <a:lnTo>
                    <a:pt x="4644" y="0"/>
                  </a:lnTo>
                  <a:lnTo>
                    <a:pt x="16947" y="0"/>
                  </a:lnTo>
                  <a:lnTo>
                    <a:pt x="21591" y="10796"/>
                  </a:lnTo>
                  <a:lnTo>
                    <a:pt x="16947" y="2159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2628937" y="1320820"/>
              <a:ext cx="864235" cy="7499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03" y="21582"/>
                  </a:moveTo>
                  <a:lnTo>
                    <a:pt x="4680" y="21582"/>
                  </a:lnTo>
                  <a:lnTo>
                    <a:pt x="0" y="10788"/>
                  </a:lnTo>
                  <a:lnTo>
                    <a:pt x="4680" y="0"/>
                  </a:lnTo>
                  <a:lnTo>
                    <a:pt x="16903" y="0"/>
                  </a:lnTo>
                  <a:lnTo>
                    <a:pt x="21584" y="10788"/>
                  </a:lnTo>
                  <a:lnTo>
                    <a:pt x="16903" y="21582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5003874" y="1587524"/>
            <a:ext cx="2223135" cy="19183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6" y="21593"/>
                </a:moveTo>
                <a:lnTo>
                  <a:pt x="4657" y="21593"/>
                </a:lnTo>
                <a:lnTo>
                  <a:pt x="0" y="10795"/>
                </a:lnTo>
                <a:lnTo>
                  <a:pt x="4657" y="0"/>
                </a:lnTo>
                <a:lnTo>
                  <a:pt x="16936" y="0"/>
                </a:lnTo>
                <a:lnTo>
                  <a:pt x="21594" y="10795"/>
                </a:lnTo>
                <a:lnTo>
                  <a:pt x="16936" y="21593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5067377" y="6972406"/>
            <a:ext cx="965835" cy="8261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69" y="21583"/>
                </a:moveTo>
                <a:lnTo>
                  <a:pt x="4616" y="21583"/>
                </a:lnTo>
                <a:lnTo>
                  <a:pt x="0" y="10794"/>
                </a:lnTo>
                <a:lnTo>
                  <a:pt x="4616" y="0"/>
                </a:lnTo>
                <a:lnTo>
                  <a:pt x="16969" y="0"/>
                </a:lnTo>
                <a:lnTo>
                  <a:pt x="21586" y="10794"/>
                </a:lnTo>
                <a:lnTo>
                  <a:pt x="16969" y="21583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3162299" y="-12700"/>
            <a:ext cx="8667115" cy="66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300" b="1" i="0" u="none" strike="noStrike" kern="0" cap="none" spc="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Employee</a:t>
            </a:r>
            <a:r>
              <a:rPr lang="en-US" altLang="zh-CN" sz="4300" b="1" i="0" u="none" strike="noStrike" kern="0" cap="none" spc="-204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11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Data</a:t>
            </a:r>
            <a:r>
              <a:rPr lang="en-US" altLang="zh-CN" sz="4300" b="1" i="0" u="none" strike="noStrike" kern="0" cap="none" spc="-18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3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Analysis</a:t>
            </a:r>
            <a:r>
              <a:rPr lang="en-US" altLang="zh-CN" sz="4300" b="1" i="0" u="none" strike="noStrike" kern="0" cap="none" spc="-19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25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using</a:t>
            </a:r>
            <a:r>
              <a:rPr lang="en-US" altLang="zh-CN" sz="4300" b="1" i="0" u="none" strike="noStrike" kern="0" cap="none" spc="-225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10" baseline="0">
                <a:solidFill>
                  <a:srgbClr val="0F0F0F"/>
                </a:solidFill>
                <a:latin typeface="Roboto" charset="0"/>
                <a:ea typeface="宋体" charset="0"/>
                <a:cs typeface="Roboto" charset="0"/>
              </a:rPr>
              <a:t>Excel</a:t>
            </a:r>
            <a:endParaRPr lang="zh-CN" altLang="en-US" sz="43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599" cy="2370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1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>
            <a:off x="3505199" y="4406391"/>
            <a:ext cx="5177155" cy="480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STUDENT</a:t>
            </a:r>
            <a:r>
              <a:rPr lang="en-US" altLang="zh-CN" sz="31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NAME:</a:t>
            </a:r>
            <a:r>
              <a:rPr lang="en-US" altLang="zh-CN" sz="31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Jayasudha</a:t>
            </a:r>
            <a:r>
              <a:rPr lang="en-US" altLang="zh-CN" sz="31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>
            <a:off x="3505199" y="4888991"/>
            <a:ext cx="7496176" cy="4905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REGISTER</a:t>
            </a:r>
            <a:r>
              <a:rPr lang="en-US" altLang="zh-CN" sz="31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NO:</a:t>
            </a:r>
            <a:r>
              <a:rPr lang="zh-CN" altLang="en-US" sz="31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312200175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>
            <a:off x="3505199" y="5371591"/>
            <a:ext cx="8813270" cy="957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254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2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DEPARTMENT:</a:t>
            </a:r>
            <a:r>
              <a:rPr lang="en-US" altLang="zh-CN" sz="31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1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Commerce </a:t>
            </a:r>
          </a:p>
          <a:p>
            <a:pPr marL="12700" indent="0" algn="l">
              <a:lnSpc>
                <a:spcPct val="102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COLLEGE:</a:t>
            </a:r>
            <a:r>
              <a:rPr lang="en-US" altLang="zh-CN" sz="31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South Indian Vaniyar Educatin Trust </a:t>
            </a:r>
            <a:r>
              <a:rPr lang="en-US" altLang="zh-CN" sz="31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college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599" cy="241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>
            <a:off x="15062201" y="8597900"/>
            <a:ext cx="234314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25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10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977900" y="292100"/>
            <a:ext cx="4084320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0" u="none" strike="noStrike" kern="0" cap="none" spc="-63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M</a:t>
            </a:r>
            <a:r>
              <a:rPr lang="en-US" altLang="zh-CN" sz="6400" b="1" i="0" u="none" strike="noStrike" kern="0" cap="none" spc="-5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6400" b="1" i="0" u="none" strike="noStrike" kern="0" cap="none" spc="-5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D</a:t>
            </a:r>
            <a:r>
              <a:rPr lang="en-US" altLang="zh-CN" sz="64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6400" b="1" i="0" u="none" strike="noStrike" kern="0" cap="none" spc="-50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6400" b="1" i="0" u="none" strike="noStrike" kern="0" cap="none" spc="-40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6400" b="1" i="0" u="none" strike="noStrike" kern="0" cap="none" spc="-3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</a:t>
            </a:r>
            <a:r>
              <a:rPr lang="en-US" altLang="zh-CN" sz="6400" b="1" i="0" u="none" strike="noStrike" kern="0" cap="none" spc="-45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N</a:t>
            </a:r>
            <a:r>
              <a:rPr lang="en-US" altLang="zh-CN" sz="6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G</a:t>
            </a:r>
            <a:endParaRPr lang="zh-CN" altLang="en-US" sz="6400" b="1" i="0" u="none" strike="noStrike" kern="0" cap="none" spc="-25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3411404" y="700197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>
            <a:off x="5638800" y="317499"/>
            <a:ext cx="5661025" cy="2512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481965" indent="-4692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Methodology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preparation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cleansing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Feature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engineering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selection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Model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training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Testing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validation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Algorithms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Regression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analysis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>
            <a:off x="5638800" y="2806700"/>
            <a:ext cx="5858510" cy="3947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prediction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Clustering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segmentation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trees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recommendation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engines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Transformation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Handling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missing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values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outliers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Normalization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scaling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aggregation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grouping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Model</a:t>
            </a:r>
            <a:r>
              <a:rPr lang="en-US" altLang="zh-CN" sz="2400" b="1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Evaluation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metrics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(accuracy, precision,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recall)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5638800" y="6718300"/>
            <a:ext cx="6234430" cy="2156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774065" indent="-7613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Cross-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validation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testing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Continuous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monitoring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improvement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558165" indent="-5454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1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</a:t>
            </a:r>
            <a:r>
              <a:rPr lang="en-US" altLang="zh-CN" sz="2400" b="1" i="0" u="none" strike="noStrike" kern="0" cap="none" spc="-1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Generation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Identifying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key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drivers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of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Detecting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trends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patterns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Informing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decisions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9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599" cy="241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1003300" y="419100"/>
            <a:ext cx="3052445" cy="984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0" u="none" strike="noStrike" kern="0" cap="none" spc="-50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64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6400" b="1" i="0" u="none" strike="noStrike" kern="0" cap="none" spc="-46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S</a:t>
            </a:r>
            <a:r>
              <a:rPr lang="en-US" altLang="zh-CN" sz="6400" b="1" i="0" u="none" strike="noStrike" kern="0" cap="none" spc="-67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U</a:t>
            </a:r>
            <a:r>
              <a:rPr lang="en-US" altLang="zh-CN" sz="6400" b="1" i="0" u="none" strike="noStrike" kern="0" cap="none" spc="-9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6400" b="1" i="0" u="none" strike="noStrike" kern="0" cap="none" spc="-55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</a:t>
            </a:r>
            <a:r>
              <a:rPr lang="en-US" altLang="zh-CN" sz="6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S</a:t>
            </a:r>
            <a:endParaRPr lang="zh-CN" altLang="en-US" sz="6400" b="1" i="0" u="none" strike="noStrike" kern="0" cap="none" spc="-25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>
            <a:off x="15062201" y="8597900"/>
            <a:ext cx="234314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25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11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4993" y="2133567"/>
            <a:ext cx="7810381" cy="42290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554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977900" y="507999"/>
            <a:ext cx="14300200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39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0" u="none" strike="noStrike" kern="0" cap="none" spc="-3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conclusion</a:t>
            </a:r>
            <a:endParaRPr lang="zh-CN" altLang="en-US" sz="6400" b="1" i="0" u="none" strike="noStrike" kern="0" cap="none" spc="-35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2857500" y="1600200"/>
            <a:ext cx="6119495" cy="67894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558165" indent="-5454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Summary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Developed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automated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analysis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tool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using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Excel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837564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Improved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accuracy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efficiency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tracking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prediction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Enhanced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engagement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retention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through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558165" indent="-5454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Impact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Transformed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talent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management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processes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Enabled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strategic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planning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Positioned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organization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future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growth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success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Recommendations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Continuously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monitor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refine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tool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optimal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837564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Explore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additional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applications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predictive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analytics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7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ctrTitle"/>
          </p:nvPr>
        </p:nvSpPr>
        <p:spPr>
          <a:xfrm>
            <a:off x="977900" y="1028700"/>
            <a:ext cx="4687570" cy="87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1" i="0" u="none" strike="noStrike" kern="0" cap="none" spc="-3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P</a:t>
            </a:r>
            <a:r>
              <a:rPr lang="en-US" altLang="zh-CN" sz="5700" b="1" i="0" u="none" strike="noStrike" kern="0" cap="none" spc="-4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5700" b="1" i="0" u="none" strike="noStrike" kern="0" cap="none" spc="-5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3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J</a:t>
            </a:r>
            <a:r>
              <a:rPr lang="en-US" altLang="zh-CN" sz="5700" b="1" i="0" u="none" strike="noStrike" kern="0" cap="none" spc="-2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5700" b="1" i="0" u="none" strike="noStrike" kern="0" cap="none" spc="-484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C</a:t>
            </a:r>
            <a:r>
              <a:rPr lang="en-US" altLang="zh-CN" sz="5700" b="1" i="0" u="none" strike="noStrike" kern="0" cap="none" spc="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</a:t>
            </a:r>
            <a:r>
              <a:rPr lang="en-US" altLang="zh-CN" sz="5700" b="1" i="0" u="none" strike="noStrike" kern="0" cap="none" spc="-70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5700" b="1" i="0" u="none" strike="noStrike" kern="0" cap="none" spc="-1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TITLE</a:t>
            </a:r>
            <a:endParaRPr lang="zh-CN" altLang="en-US" sz="57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grpSp>
        <p:nvGrpSpPr>
          <p:cNvPr id="63" name="组合"/>
          <p:cNvGrpSpPr>
            <a:grpSpLocks/>
          </p:cNvGrpSpPr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6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6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4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2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>
            <a:off x="1727200" y="2819400"/>
            <a:ext cx="10787380" cy="1813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556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7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5900" b="1" i="0" u="none" strike="noStrike" kern="0" cap="none" spc="0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5900" b="1" i="0" u="none" strike="noStrike" kern="0" cap="none" spc="-285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5900" b="1" i="0" u="none" strike="noStrike" kern="0" cap="none" spc="0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5900" b="1" i="0" u="none" strike="noStrike" kern="0" cap="none" spc="-355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5900" b="1" i="0" u="none" strike="noStrike" kern="0" cap="none" spc="-10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Analysis </a:t>
            </a:r>
            <a:r>
              <a:rPr lang="en-US" altLang="zh-CN" sz="5900" b="1" i="0" u="none" strike="noStrike" kern="0" cap="none" spc="-20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using</a:t>
            </a:r>
            <a:r>
              <a:rPr lang="en-US" altLang="zh-CN" sz="5900" b="1" i="0" u="none" strike="noStrike" kern="0" cap="none" spc="-335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5900" b="1" i="0" u="none" strike="noStrike" kern="0" cap="none" spc="-10" baseline="0">
                <a:solidFill>
                  <a:srgbClr val="0F0F0F"/>
                </a:solidFill>
                <a:latin typeface="Roboto" charset="0"/>
                <a:ea typeface="Droid Sans"/>
                <a:cs typeface="Roboto" charset="0"/>
              </a:rPr>
              <a:t>Excel</a:t>
            </a:r>
            <a:endParaRPr lang="zh-CN" altLang="en-US" sz="59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>
            <a:off x="0" y="38105"/>
            <a:ext cx="16255999" cy="9105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21599"/>
                </a:moveTo>
                <a:lnTo>
                  <a:pt x="0" y="0"/>
                </a:ln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9931633" y="0"/>
            <a:ext cx="6325235" cy="9144719"/>
            <a:chOff x="9931633" y="0"/>
            <a:chExt cx="6325235" cy="9144719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>
              <a:off x="9931633" y="6433"/>
              <a:ext cx="6325235" cy="91382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25400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12242986" y="0"/>
              <a:ext cx="4013834" cy="9144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21598"/>
                  </a:moveTo>
                  <a:lnTo>
                    <a:pt x="0" y="21598"/>
                  </a:lnTo>
                  <a:lnTo>
                    <a:pt x="14669" y="0"/>
                  </a:lnTo>
                  <a:lnTo>
                    <a:pt x="21596" y="0"/>
                  </a:lnTo>
                  <a:lnTo>
                    <a:pt x="21596" y="21598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2804032" y="0"/>
              <a:ext cx="3452494" cy="9144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0084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1912781" y="4064062"/>
              <a:ext cx="4344035" cy="50806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21597"/>
                  </a:moveTo>
                  <a:lnTo>
                    <a:pt x="0" y="21597"/>
                  </a:lnTo>
                  <a:lnTo>
                    <a:pt x="21597" y="0"/>
                  </a:lnTo>
                  <a:lnTo>
                    <a:pt x="21597" y="21597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2450763" y="0"/>
              <a:ext cx="3805553" cy="9144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598"/>
                  </a:moveTo>
                  <a:lnTo>
                    <a:pt x="18693" y="21598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8"/>
                  </a:lnTo>
                  <a:close/>
                </a:path>
              </a:pathLst>
            </a:custGeom>
            <a:solidFill>
              <a:srgbClr val="16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4529022" y="0"/>
              <a:ext cx="1727834" cy="9144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17042" y="0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14581885" y="0"/>
              <a:ext cx="1674495" cy="9144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9169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13830509" y="4787972"/>
              <a:ext cx="2426334" cy="43567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21597"/>
                  </a:moveTo>
                  <a:lnTo>
                    <a:pt x="0" y="21597"/>
                  </a:lnTo>
                  <a:lnTo>
                    <a:pt x="21594" y="0"/>
                  </a:lnTo>
                  <a:lnTo>
                    <a:pt x="21594" y="21597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7" name="矩形"/>
          <p:cNvSpPr>
            <a:spLocks/>
          </p:cNvSpPr>
          <p:nvPr/>
        </p:nvSpPr>
        <p:spPr>
          <a:xfrm>
            <a:off x="1003300" y="8624366"/>
            <a:ext cx="2146935" cy="2145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3/21/2024</a:t>
            </a:r>
            <a:r>
              <a:rPr lang="en-US" altLang="zh-CN" sz="1500" b="0" i="0" u="none" strike="noStrike" kern="0" cap="none" spc="40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1500" b="1" i="0" u="none" strike="noStrike" kern="0" cap="none" spc="-6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AnnualReview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>
            <a:off x="9817250" y="596909"/>
            <a:ext cx="483234" cy="483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85" y="21571"/>
                </a:moveTo>
                <a:lnTo>
                  <a:pt x="7918" y="21186"/>
                </a:lnTo>
                <a:lnTo>
                  <a:pt x="5342" y="20099"/>
                </a:lnTo>
                <a:lnTo>
                  <a:pt x="3159" y="18412"/>
                </a:lnTo>
                <a:lnTo>
                  <a:pt x="1472" y="16229"/>
                </a:lnTo>
                <a:lnTo>
                  <a:pt x="385" y="13653"/>
                </a:lnTo>
                <a:lnTo>
                  <a:pt x="0" y="10785"/>
                </a:lnTo>
                <a:lnTo>
                  <a:pt x="385" y="7918"/>
                </a:lnTo>
                <a:lnTo>
                  <a:pt x="1472" y="5342"/>
                </a:lnTo>
                <a:lnTo>
                  <a:pt x="3159" y="3159"/>
                </a:lnTo>
                <a:lnTo>
                  <a:pt x="5342" y="1472"/>
                </a:lnTo>
                <a:lnTo>
                  <a:pt x="7918" y="385"/>
                </a:lnTo>
                <a:lnTo>
                  <a:pt x="10785" y="0"/>
                </a:lnTo>
                <a:lnTo>
                  <a:pt x="13653" y="385"/>
                </a:lnTo>
                <a:lnTo>
                  <a:pt x="16229" y="1472"/>
                </a:lnTo>
                <a:lnTo>
                  <a:pt x="18412" y="3159"/>
                </a:lnTo>
                <a:lnTo>
                  <a:pt x="20099" y="5342"/>
                </a:lnTo>
                <a:lnTo>
                  <a:pt x="21186" y="7918"/>
                </a:lnTo>
                <a:lnTo>
                  <a:pt x="21571" y="10785"/>
                </a:lnTo>
                <a:lnTo>
                  <a:pt x="21186" y="13653"/>
                </a:lnTo>
                <a:lnTo>
                  <a:pt x="20099" y="16229"/>
                </a:lnTo>
                <a:lnTo>
                  <a:pt x="18412" y="18412"/>
                </a:lnTo>
                <a:lnTo>
                  <a:pt x="16229" y="20099"/>
                </a:lnTo>
                <a:lnTo>
                  <a:pt x="13653" y="21186"/>
                </a:lnTo>
                <a:lnTo>
                  <a:pt x="10785" y="21571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14681422" y="7480413"/>
            <a:ext cx="864235" cy="8642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2" y="21584"/>
                </a:moveTo>
                <a:lnTo>
                  <a:pt x="9197" y="21467"/>
                </a:lnTo>
                <a:lnTo>
                  <a:pt x="7675" y="21127"/>
                </a:lnTo>
                <a:lnTo>
                  <a:pt x="6243" y="20581"/>
                </a:lnTo>
                <a:lnTo>
                  <a:pt x="4916" y="19845"/>
                </a:lnTo>
                <a:lnTo>
                  <a:pt x="3712" y="18937"/>
                </a:lnTo>
                <a:lnTo>
                  <a:pt x="2647" y="17872"/>
                </a:lnTo>
                <a:lnTo>
                  <a:pt x="1739" y="16668"/>
                </a:lnTo>
                <a:lnTo>
                  <a:pt x="1003" y="15341"/>
                </a:lnTo>
                <a:lnTo>
                  <a:pt x="456" y="13909"/>
                </a:lnTo>
                <a:lnTo>
                  <a:pt x="117" y="12386"/>
                </a:lnTo>
                <a:lnTo>
                  <a:pt x="0" y="10792"/>
                </a:lnTo>
                <a:lnTo>
                  <a:pt x="117" y="9197"/>
                </a:lnTo>
                <a:lnTo>
                  <a:pt x="456" y="7675"/>
                </a:lnTo>
                <a:lnTo>
                  <a:pt x="1003" y="6242"/>
                </a:lnTo>
                <a:lnTo>
                  <a:pt x="1739" y="4915"/>
                </a:lnTo>
                <a:lnTo>
                  <a:pt x="2647" y="3711"/>
                </a:lnTo>
                <a:lnTo>
                  <a:pt x="3712" y="2647"/>
                </a:lnTo>
                <a:lnTo>
                  <a:pt x="4916" y="1738"/>
                </a:lnTo>
                <a:lnTo>
                  <a:pt x="6243" y="1003"/>
                </a:lnTo>
                <a:lnTo>
                  <a:pt x="7675" y="456"/>
                </a:lnTo>
                <a:lnTo>
                  <a:pt x="9197" y="116"/>
                </a:lnTo>
                <a:lnTo>
                  <a:pt x="10792" y="0"/>
                </a:lnTo>
                <a:lnTo>
                  <a:pt x="12386" y="116"/>
                </a:lnTo>
                <a:lnTo>
                  <a:pt x="13908" y="456"/>
                </a:lnTo>
                <a:lnTo>
                  <a:pt x="15341" y="1003"/>
                </a:lnTo>
                <a:lnTo>
                  <a:pt x="16668" y="1738"/>
                </a:lnTo>
                <a:lnTo>
                  <a:pt x="17872" y="2647"/>
                </a:lnTo>
                <a:lnTo>
                  <a:pt x="18936" y="3711"/>
                </a:lnTo>
                <a:lnTo>
                  <a:pt x="19845" y="4915"/>
                </a:lnTo>
                <a:lnTo>
                  <a:pt x="20581" y="6242"/>
                </a:lnTo>
                <a:lnTo>
                  <a:pt x="21127" y="7675"/>
                </a:lnTo>
                <a:lnTo>
                  <a:pt x="21467" y="9197"/>
                </a:lnTo>
                <a:lnTo>
                  <a:pt x="21584" y="10792"/>
                </a:lnTo>
                <a:lnTo>
                  <a:pt x="21467" y="12386"/>
                </a:lnTo>
                <a:lnTo>
                  <a:pt x="21127" y="13909"/>
                </a:lnTo>
                <a:lnTo>
                  <a:pt x="20581" y="15341"/>
                </a:lnTo>
                <a:lnTo>
                  <a:pt x="19845" y="16668"/>
                </a:lnTo>
                <a:lnTo>
                  <a:pt x="18936" y="17872"/>
                </a:lnTo>
                <a:lnTo>
                  <a:pt x="17872" y="18937"/>
                </a:lnTo>
                <a:lnTo>
                  <a:pt x="16668" y="19845"/>
                </a:lnTo>
                <a:lnTo>
                  <a:pt x="15341" y="20581"/>
                </a:lnTo>
                <a:lnTo>
                  <a:pt x="13908" y="21127"/>
                </a:lnTo>
                <a:lnTo>
                  <a:pt x="12386" y="21467"/>
                </a:lnTo>
                <a:lnTo>
                  <a:pt x="10792" y="21584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8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9400" y="8178800"/>
            <a:ext cx="330200" cy="330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3" name="组合"/>
          <p:cNvGrpSpPr>
            <a:grpSpLocks/>
          </p:cNvGrpSpPr>
          <p:nvPr/>
        </p:nvGrpSpPr>
        <p:grpSpPr>
          <a:xfrm>
            <a:off x="63499" y="5092700"/>
            <a:ext cx="5499099" cy="4013199"/>
            <a:chOff x="63499" y="5092700"/>
            <a:chExt cx="5499099" cy="4013199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99" y="5092700"/>
              <a:ext cx="2311400" cy="40131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977900" y="507999"/>
            <a:ext cx="14300200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0" u="none" strike="noStrike" kern="0" cap="none" spc="-33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A</a:t>
            </a:r>
            <a:r>
              <a:rPr lang="en-US" altLang="zh-CN" sz="6400" b="1" i="0" u="none" strike="noStrike" kern="0" cap="none" spc="-39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G</a:t>
            </a:r>
            <a:r>
              <a:rPr lang="en-US" altLang="zh-CN" sz="6400" b="1" i="0" u="none" strike="noStrike" kern="0" cap="none" spc="-3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6400" b="1" i="0" u="none" strike="noStrike" kern="0" cap="none" spc="-46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N</a:t>
            </a:r>
            <a:r>
              <a:rPr lang="en-US" altLang="zh-CN" sz="6400" b="1" i="0" u="none" strike="noStrike" kern="0" cap="none" spc="-41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D</a:t>
            </a:r>
            <a:r>
              <a:rPr lang="en-US" altLang="zh-CN" sz="6400" b="1" i="0" u="none" strike="noStrike" kern="0" cap="none" spc="6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A</a:t>
            </a:r>
            <a:endParaRPr lang="zh-CN" altLang="en-US" sz="6400" b="1" i="0" u="none" strike="noStrike" kern="0" cap="none" spc="6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3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>
            <a:off x="3454400" y="1981200"/>
            <a:ext cx="6343015" cy="45897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393065" indent="-39243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393065" algn="l"/>
              </a:tabLst>
            </a:pP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Problem</a:t>
            </a:r>
            <a:r>
              <a:rPr lang="en-US" altLang="zh-CN" sz="3700" b="0" i="0" u="none" strike="noStrike" kern="0" cap="none" spc="-20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Statement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393065" indent="-39243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AutoNum type="arabicPeriod"/>
              <a:tabLst>
                <a:tab pos="393065" algn="l"/>
              </a:tabLst>
            </a:pPr>
            <a:r>
              <a:rPr lang="en-US" altLang="zh-CN" sz="3700" b="0" i="0" u="none" strike="noStrike" kern="0" cap="none" spc="-4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Project</a:t>
            </a:r>
            <a:r>
              <a:rPr lang="en-US" altLang="zh-CN" sz="3700" b="0" i="0" u="none" strike="noStrike" kern="0" cap="none" spc="-16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Overview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393065" indent="-39243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AutoNum type="arabicPeriod"/>
              <a:tabLst>
                <a:tab pos="393065" algn="l"/>
              </a:tabLst>
            </a:pPr>
            <a:r>
              <a:rPr lang="en-US" altLang="zh-CN" sz="3700" b="0" i="0" u="none" strike="noStrike" kern="0" cap="none" spc="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End</a:t>
            </a:r>
            <a:r>
              <a:rPr lang="en-US" altLang="zh-CN" sz="3700" b="0" i="0" u="none" strike="noStrike" kern="0" cap="none" spc="-8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2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Users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393065" indent="-39243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AutoNum type="arabicPeriod"/>
              <a:tabLst>
                <a:tab pos="393065" algn="l"/>
              </a:tabLst>
            </a:pPr>
            <a:r>
              <a:rPr lang="en-US" altLang="zh-CN" sz="3700" b="0" i="0" u="none" strike="noStrike" kern="0" cap="none" spc="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Our</a:t>
            </a:r>
            <a:r>
              <a:rPr lang="en-US" altLang="zh-CN" sz="3700" b="0" i="0" u="none" strike="noStrike" kern="0" cap="none" spc="-15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6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Solution</a:t>
            </a:r>
            <a:r>
              <a:rPr lang="en-US" altLang="zh-CN" sz="3700" b="0" i="0" u="none" strike="noStrike" kern="0" cap="none" spc="-14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3700" b="0" i="0" u="none" strike="noStrike" kern="0" cap="none" spc="-9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3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Proposition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-12065" algn="l">
              <a:lnSpc>
                <a:spcPts val="45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93065" algn="l"/>
              </a:tabLst>
            </a:pPr>
            <a:r>
              <a:rPr lang="en-US" altLang="zh-CN" sz="3700" b="0" i="0" u="none" strike="noStrike" kern="0" cap="none" spc="-4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	Dataset</a:t>
            </a:r>
            <a:r>
              <a:rPr lang="en-US" altLang="zh-CN" sz="3700" b="0" i="0" u="none" strike="noStrike" kern="0" cap="none" spc="-18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Description </a:t>
            </a:r>
            <a:r>
              <a:rPr lang="en-US" altLang="zh-CN" sz="3700" b="0" i="0" u="none" strike="noStrike" kern="0" cap="none" spc="-2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6.Modelling</a:t>
            </a:r>
            <a:r>
              <a:rPr lang="en-US" altLang="zh-CN" sz="3700" b="0" i="0" u="none" strike="noStrike" kern="0" cap="none" spc="-12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Approach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0" algn="l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0" cap="none" spc="-4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7.Results</a:t>
            </a:r>
            <a:r>
              <a:rPr lang="en-US" altLang="zh-CN" sz="3700" b="0" i="0" u="none" strike="noStrike" kern="0" cap="none" spc="-19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3700" b="0" i="0" u="none" strike="noStrike" kern="0" cap="none" spc="-17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3700" b="0" i="0" u="none" strike="noStrike" kern="0" cap="none" spc="-6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Discussion </a:t>
            </a:r>
            <a:r>
              <a:rPr lang="en-US" altLang="zh-CN" sz="3700" b="0" i="0" u="none" strike="noStrike" kern="0" cap="none" spc="-10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8.Conclusion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6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10874372" y="3806826"/>
            <a:ext cx="3682999" cy="4343399"/>
            <a:chOff x="10874372" y="3806826"/>
            <a:chExt cx="3682999" cy="4343399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>
              <a:off x="12690662" y="7756646"/>
              <a:ext cx="241300" cy="24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4372" y="3806826"/>
              <a:ext cx="3682999" cy="43433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>
            <a:off x="1104900" y="698500"/>
            <a:ext cx="3047365" cy="87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1" i="0" u="none" strike="noStrike" kern="0" cap="none" spc="-39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P</a:t>
            </a:r>
            <a:r>
              <a:rPr lang="en-US" altLang="zh-CN" sz="5700" b="1" i="0" u="none" strike="noStrike" kern="0" cap="none" spc="-4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5700" b="1" i="0" u="none" strike="noStrike" kern="0" cap="none" spc="-5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4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B</a:t>
            </a:r>
            <a:r>
              <a:rPr lang="en-US" altLang="zh-CN" sz="5700" b="1" i="0" u="none" strike="noStrike" kern="0" cap="none" spc="-21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57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5700" b="1" i="0" u="none" strike="noStrike" kern="0" cap="none" spc="-1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M</a:t>
            </a:r>
            <a:endParaRPr lang="zh-CN" altLang="en-US" sz="57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>
            <a:off x="4724400" y="698500"/>
            <a:ext cx="3674110" cy="87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1" i="0" u="none" strike="noStrike" kern="0" cap="none" spc="-3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</a:t>
            </a:r>
            <a:r>
              <a:rPr lang="en-US" altLang="zh-CN" sz="5700" b="1" i="0" u="none" strike="noStrike" kern="0" cap="none" spc="-8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</a:t>
            </a:r>
            <a:r>
              <a:rPr lang="en-US" altLang="zh-CN" sz="5700" b="1" i="0" u="none" strike="noStrike" kern="0" cap="none" spc="-9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</a:t>
            </a:r>
            <a:r>
              <a:rPr lang="en-US" altLang="zh-CN" sz="5700" b="1" i="0" u="none" strike="noStrike" kern="0" cap="none" spc="-3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</a:t>
            </a:r>
            <a:r>
              <a:rPr lang="en-US" altLang="zh-CN" sz="5700" b="1" i="0" u="none" strike="noStrike" kern="0" cap="none" spc="-2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</a:t>
            </a:r>
            <a:r>
              <a:rPr lang="en-US" altLang="zh-CN" sz="5700" b="1" i="0" u="none" strike="noStrike" kern="0" cap="none" spc="-6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</a:t>
            </a:r>
            <a:r>
              <a:rPr lang="en-US" altLang="zh-CN" sz="5700" b="1" i="0" u="none" strike="noStrike" kern="0" cap="none" spc="-2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</a:t>
            </a:r>
            <a:r>
              <a:rPr lang="en-US" altLang="zh-CN" sz="5700" b="1" i="0" u="none" strike="noStrike" kern="0" cap="none" spc="-459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</a:t>
            </a:r>
            <a:r>
              <a:rPr lang="en-US" altLang="zh-CN" sz="5700" b="1" i="0" u="none" strike="noStrike" kern="0" cap="none" spc="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</a:t>
            </a:r>
            <a:endParaRPr lang="zh-CN" altLang="en-US" sz="57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599" cy="2370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5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4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7679755" y="4114737"/>
            <a:ext cx="914386" cy="453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>
            <a:off x="2790782" y="1523976"/>
            <a:ext cx="4762427" cy="62445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/>
              <a:buChar char="●"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    Manual employee performance tracking is time-consuming, prone to errors, and lacks data-driven insights, making it challenging for organizations to make informed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/>
              <a:buChar char="●"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    Current methods rely on subjective evaluations, leading to biases and inconsistent assessments.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/>
              <a:buChar char="●"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    The lack of real-time data and analytics hinders proactive decision-making and timely interventions.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    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1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100" name="组合"/>
          <p:cNvGrpSpPr>
            <a:grpSpLocks/>
          </p:cNvGrpSpPr>
          <p:nvPr/>
        </p:nvGrpSpPr>
        <p:grpSpPr>
          <a:xfrm>
            <a:off x="11544300" y="3530600"/>
            <a:ext cx="4711700" cy="5079999"/>
            <a:chOff x="11544300" y="3530600"/>
            <a:chExt cx="4711700" cy="5079999"/>
          </a:xfrm>
        </p:grpSpPr>
        <p:sp>
          <p:nvSpPr>
            <p:cNvPr id="98" name="曲线"/>
            <p:cNvSpPr>
              <a:spLocks/>
            </p:cNvSpPr>
            <p:nvPr/>
          </p:nvSpPr>
          <p:spPr>
            <a:xfrm>
              <a:off x="12471589" y="7861419"/>
              <a:ext cx="241300" cy="24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799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1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977900" y="1028700"/>
            <a:ext cx="6729730" cy="87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517265" algn="l"/>
              </a:tabLst>
            </a:pPr>
            <a:r>
              <a:rPr lang="en-US" altLang="zh-CN" sz="5700" b="1" i="0" u="none" strike="noStrike" kern="0" cap="none" spc="-3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P</a:t>
            </a:r>
            <a:r>
              <a:rPr lang="en-US" altLang="zh-CN" sz="5700" b="1" i="0" u="none" strike="noStrike" kern="0" cap="none" spc="-4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5700" b="1" i="0" u="none" strike="noStrike" kern="0" cap="none" spc="-5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3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J</a:t>
            </a:r>
            <a:r>
              <a:rPr lang="en-US" altLang="zh-CN" sz="5700" b="1" i="0" u="none" strike="noStrike" kern="0" cap="none" spc="-2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5700" b="1" i="0" u="none" strike="noStrike" kern="0" cap="none" spc="-484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C</a:t>
            </a:r>
            <a:r>
              <a:rPr lang="en-US" altLang="zh-CN" sz="5700" b="1" i="0" u="none" strike="noStrike" kern="0" cap="none" spc="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</a:t>
            </a:r>
            <a:r>
              <a:rPr lang="en-US" altLang="zh-CN" sz="5700" b="1" i="0" u="none" strike="noStrike" kern="0" cap="none" spc="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	</a:t>
            </a:r>
            <a:r>
              <a:rPr lang="en-US" altLang="zh-CN" sz="5700" b="1" i="0" u="none" strike="noStrike" kern="0" cap="none" spc="-4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5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V</a:t>
            </a:r>
            <a:r>
              <a:rPr lang="en-US" altLang="zh-CN" sz="5700" b="1" i="0" u="none" strike="noStrike" kern="0" cap="none" spc="-31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5700" b="1" i="0" u="none" strike="noStrike" kern="0" cap="none" spc="-5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5700" b="1" i="0" u="none" strike="noStrike" kern="0" cap="none" spc="-5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V</a:t>
            </a:r>
            <a:r>
              <a:rPr lang="en-US" altLang="zh-CN" sz="5700" b="1" i="0" u="none" strike="noStrike" kern="0" cap="none" spc="-2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</a:t>
            </a:r>
            <a:r>
              <a:rPr lang="en-US" altLang="zh-CN" sz="5700" b="1" i="0" u="none" strike="noStrike" kern="0" cap="none" spc="-31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5700" b="1" i="0" u="none" strike="noStrike" kern="0" cap="none" spc="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W</a:t>
            </a:r>
            <a:endParaRPr lang="zh-CN" altLang="en-US" sz="57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pic>
        <p:nvPicPr>
          <p:cNvPr id="10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599" cy="2370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5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1422400" y="2857500"/>
            <a:ext cx="259714" cy="498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-35" baseline="0">
                <a:solidFill>
                  <a:srgbClr val="0D0D0D"/>
                </a:solidFill>
                <a:latin typeface="Roboto" charset="0"/>
                <a:ea typeface="Droid Sans"/>
                <a:cs typeface="Roboto" charset="0"/>
              </a:rPr>
              <a:t>•.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>
            <a:off x="2755900" y="1854200"/>
            <a:ext cx="4652010" cy="374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481965" indent="-4692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This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project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aims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>
            <a:off x="2755900" y="2209800"/>
            <a:ext cx="6102984" cy="2169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automated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analysis tool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using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Excel,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streamlining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process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providing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actionable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 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</a:t>
            </a:r>
            <a:r>
              <a:rPr lang="en-US" altLang="zh-CN" sz="2400" b="1" i="0" u="none" strike="noStrike" kern="0" cap="none" spc="-1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tool</a:t>
            </a:r>
            <a:r>
              <a:rPr lang="en-US" altLang="zh-CN" sz="2400" b="1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will</a:t>
            </a:r>
            <a:r>
              <a:rPr lang="en-US" altLang="zh-CN" sz="2400" b="1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enable</a:t>
            </a:r>
            <a:r>
              <a:rPr lang="en-US" altLang="zh-CN" sz="2400" b="1" i="0" u="none" strike="noStrike" kern="0" cap="none" spc="-2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</a:t>
            </a:r>
            <a:r>
              <a:rPr lang="en-US" altLang="zh-CN" sz="2400" b="1" i="0" u="none" strike="noStrike" kern="0" cap="none" spc="-3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professionals</a:t>
            </a:r>
            <a:r>
              <a:rPr lang="en-US" altLang="zh-CN" sz="2400" b="1" i="0" u="none" strike="noStrike" kern="0" cap="none" spc="-20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1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managers</a:t>
            </a:r>
            <a:r>
              <a:rPr lang="en-US" altLang="zh-CN" sz="2400" b="1" i="0" u="none" strike="noStrike" kern="0" cap="none" spc="-1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to: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2755900" y="4343400"/>
            <a:ext cx="5934710" cy="39344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545465" algn="l">
              <a:lnSpc>
                <a:spcPts val="2800"/>
              </a:lnSpc>
              <a:spcBef>
                <a:spcPts val="26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Track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metrics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real-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time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5454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Identify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areas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improvement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needs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5454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Make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informed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about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promotions,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training,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resource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allocation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5454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Enhance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engagement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retention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through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feedback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coaching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project</a:t>
            </a:r>
            <a:r>
              <a:rPr lang="en-US" altLang="zh-CN" sz="2400" b="1" i="0" u="none" strike="noStrike" kern="0" cap="none" spc="-1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scope</a:t>
            </a:r>
            <a:r>
              <a:rPr lang="en-US" altLang="zh-CN" sz="2400" b="1" i="0" u="none" strike="noStrike" kern="0" cap="none" spc="-1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includes: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558165" indent="-545465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collection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integration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from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>
            <a:off x="2755900" y="8255000"/>
            <a:ext cx="5076824" cy="746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1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existing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systems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reviews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2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927100" y="1130300"/>
            <a:ext cx="6012815" cy="66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300" b="1" i="0" u="none" strike="noStrike" kern="0" cap="none" spc="-36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W</a:t>
            </a:r>
            <a:r>
              <a:rPr lang="en-US" altLang="zh-CN" sz="4300" b="1" i="0" u="none" strike="noStrike" kern="0" cap="none" spc="-434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H</a:t>
            </a:r>
            <a:r>
              <a:rPr lang="en-US" altLang="zh-CN" sz="4300" b="1" i="0" u="none" strike="noStrike" kern="0" cap="none" spc="3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4300" b="1" i="0" u="none" strike="noStrike" kern="0" cap="none" spc="-37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A</a:t>
            </a:r>
            <a:r>
              <a:rPr lang="en-US" altLang="zh-CN" sz="4300" b="1" i="0" u="none" strike="noStrike" kern="0" cap="none" spc="-33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R</a:t>
            </a:r>
            <a:r>
              <a:rPr lang="en-US" altLang="zh-CN" sz="4300" b="1" i="0" u="none" strike="noStrike" kern="0" cap="none" spc="1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4300" b="1" i="0" u="none" strike="noStrike" kern="0" cap="none" spc="-4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1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THE</a:t>
            </a:r>
            <a:r>
              <a:rPr lang="en-US" altLang="zh-CN" sz="4300" b="1" i="0" u="none" strike="noStrike" kern="0" cap="none" spc="-45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204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END</a:t>
            </a:r>
            <a:r>
              <a:rPr lang="en-US" altLang="zh-CN" sz="4300" b="1" i="0" u="none" strike="noStrike" kern="0" cap="none" spc="-5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300" b="1" i="0" u="none" strike="noStrike" kern="0" cap="none" spc="-3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USERS?</a:t>
            </a:r>
            <a:endParaRPr lang="zh-CN" altLang="en-US" sz="43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199" y="8229600"/>
            <a:ext cx="2908300" cy="647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6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>
            <a:off x="2374900" y="1854200"/>
            <a:ext cx="5838189" cy="5712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481965" indent="-4692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Primary</a:t>
            </a:r>
            <a:r>
              <a:rPr lang="en-US" altLang="zh-CN" sz="2400" b="1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End</a:t>
            </a:r>
            <a:r>
              <a:rPr lang="en-US" altLang="zh-CN" sz="2400" b="1" i="0" u="none" strike="noStrike" kern="0" cap="none" spc="-1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Users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Professionals: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responsible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for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tracking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performance,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identifying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needs,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informed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decisions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about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talent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management.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Managers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Team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Leaders: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responsible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evaluating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performance,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providing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feedback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coaching,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about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promotions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resource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allocation.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Secondary</a:t>
            </a:r>
            <a:r>
              <a:rPr lang="en-US" altLang="zh-CN" sz="2400" b="1" i="0" u="none" strike="noStrike" kern="0" cap="none" spc="-1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End</a:t>
            </a:r>
            <a:r>
              <a:rPr lang="en-US" altLang="zh-CN" sz="2400" b="1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Users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837564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Employees: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will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have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access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their own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data,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enabling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them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track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their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progress,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set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goals,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seek feedback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opportunities.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72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Senior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Leadership: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will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have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access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>
            <a:off x="2374900" y="7543800"/>
            <a:ext cx="6033135" cy="14554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1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aggregated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data,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enabling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them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</a:t>
            </a:r>
            <a:r>
              <a:rPr lang="en-US" altLang="zh-CN" sz="2400" b="0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make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strategic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decisions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about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talent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management,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resource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allocation,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organizational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0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6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>
            <a:off x="736600" y="1079500"/>
            <a:ext cx="11353166" cy="736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28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OUR</a:t>
            </a:r>
            <a:r>
              <a:rPr lang="en-US" altLang="zh-CN" sz="4800" b="1" i="0" u="none" strike="noStrike" kern="0" cap="none" spc="-5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800" b="1" i="0" u="none" strike="noStrike" kern="0" cap="none" spc="-3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S</a:t>
            </a:r>
            <a:r>
              <a:rPr lang="en-US" altLang="zh-CN" sz="4800" b="1" i="0" u="none" strike="noStrike" kern="0" cap="none" spc="-3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4800" b="1" i="0" u="none" strike="noStrike" kern="0" cap="none" spc="-3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4800" b="1" i="0" u="none" strike="noStrike" kern="0" cap="none" spc="-39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U</a:t>
            </a:r>
            <a:r>
              <a:rPr lang="en-US" altLang="zh-CN" sz="4800" b="1" i="0" u="none" strike="noStrike" kern="0" cap="none" spc="-36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</a:t>
            </a:r>
            <a:r>
              <a:rPr lang="en-US" altLang="zh-CN" sz="4800" b="1" i="0" u="none" strike="noStrike" kern="0" cap="none" spc="-2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</a:t>
            </a:r>
            <a:r>
              <a:rPr lang="en-US" altLang="zh-CN" sz="48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4800" b="1" i="0" u="none" strike="noStrike" kern="0" cap="none" spc="19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N</a:t>
            </a:r>
            <a:r>
              <a:rPr lang="en-US" altLang="zh-CN" sz="48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A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N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D</a:t>
            </a:r>
            <a:r>
              <a:rPr lang="en-US" altLang="zh-CN" sz="4800" b="1" i="0" u="none" strike="noStrike" kern="0" cap="none" spc="-3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800" b="1" i="0" u="none" strike="noStrike" kern="0" cap="none" spc="-18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ITS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800" b="1" i="0" u="none" strike="noStrike" kern="0" cap="none" spc="-7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V</a:t>
            </a:r>
            <a:r>
              <a:rPr lang="en-US" altLang="zh-CN" sz="4800" b="1" i="0" u="none" strike="noStrike" kern="0" cap="none" spc="-43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A</a:t>
            </a:r>
            <a:r>
              <a:rPr lang="en-US" altLang="zh-CN" sz="4800" b="1" i="0" u="none" strike="noStrike" kern="0" cap="none" spc="-3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4800" b="1" i="0" u="none" strike="noStrike" kern="0" cap="none" spc="-39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U</a:t>
            </a:r>
            <a:r>
              <a:rPr lang="en-US" altLang="zh-CN" sz="4800" b="1" i="0" u="none" strike="noStrike" kern="0" cap="none" spc="-1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E</a:t>
            </a:r>
            <a:r>
              <a:rPr lang="en-US" altLang="zh-CN" sz="4800" b="1" i="0" u="none" strike="noStrike" kern="0" cap="none" spc="-4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800" b="1" i="0" u="none" strike="noStrike" kern="0" cap="none" spc="-31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PROPOSITION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599" cy="2370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3" name="矩形"/>
          <p:cNvSpPr>
            <a:spLocks/>
          </p:cNvSpPr>
          <p:nvPr/>
        </p:nvSpPr>
        <p:spPr>
          <a:xfrm>
            <a:off x="15163800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7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>
            <a:off x="4673600" y="1663700"/>
            <a:ext cx="2093595" cy="374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481965" indent="-4692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Our</a:t>
            </a:r>
            <a:r>
              <a:rPr lang="en-US" altLang="zh-CN" sz="2400" b="1" i="0" u="none" strike="noStrike" kern="0" cap="none" spc="-1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Solution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>
            <a:off x="4673600" y="2019300"/>
            <a:ext cx="5922010" cy="6423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837564" algn="l">
              <a:lnSpc>
                <a:spcPts val="2800"/>
              </a:lnSpc>
              <a:spcBef>
                <a:spcPts val="26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automated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analysis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tool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built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Excel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837564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Integrates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from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existing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systems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Provides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real-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time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analytics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User-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friendly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dashboard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easy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navigation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visualization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Value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Proposition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Saves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time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reduces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manual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effort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tracking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analyzing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 performance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Enhances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accuracy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consistency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evaluations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840105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280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Provides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actionable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informed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decision-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making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about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talent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management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5970" indent="-763270" algn="just">
              <a:lnSpc>
                <a:spcPts val="272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5970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Improves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engagement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>
            <a:off x="4673600" y="8420100"/>
            <a:ext cx="5760085" cy="746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retention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through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feedback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coaching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1104900" y="469900"/>
            <a:ext cx="6424295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0" u="none" strike="noStrike" kern="0" cap="none" spc="-38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Dataset</a:t>
            </a:r>
            <a:r>
              <a:rPr lang="en-US" altLang="zh-CN" sz="6400" b="1" i="0" u="none" strike="noStrike" kern="0" cap="none" spc="-5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6400" b="1" i="0" u="none" strike="noStrike" kern="0" cap="none" spc="-3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Description</a:t>
            </a:r>
            <a:endParaRPr lang="zh-CN" altLang="en-US" sz="6400" b="1" i="0" u="none" strike="noStrike" kern="0" cap="none" spc="-32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>
            <a:off x="3530600" y="1308100"/>
            <a:ext cx="6181725" cy="78460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558165" indent="-5454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558165" algn="l"/>
              </a:tabLst>
            </a:pPr>
            <a:r>
              <a:rPr lang="en-US" altLang="zh-CN" sz="24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Sources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HR</a:t>
            </a:r>
            <a:r>
              <a:rPr lang="en-US" altLang="zh-CN" sz="2400" b="0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Information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System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(HRIS)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Management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System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Engagement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Surveys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Training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Records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Elements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demographics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(name,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ID,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department,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role)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metrics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(ratings,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reviews,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feedback)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Training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(courses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taken,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certifications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earned)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88900" indent="-7620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8900" algn="l"/>
                <a:tab pos="7740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	Engagement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survey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results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(satisfaction,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retention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risk)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Frequency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Quarterly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850264" indent="-837564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-1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Bi-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annual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engagement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surveys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Ongoing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training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records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Volume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Approximately</a:t>
            </a: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1,000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records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850264" indent="-837564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850264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5,000+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4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>
            <a:off x="1003300" y="8624366"/>
            <a:ext cx="2146935" cy="2145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3/21/2024</a:t>
            </a:r>
            <a:r>
              <a:rPr lang="en-US" altLang="zh-CN" sz="1500" b="0" i="0" u="none" strike="noStrike" kern="0" cap="none" spc="40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1500" b="1" i="0" u="none" strike="noStrike" kern="0" cap="none" spc="-60" baseline="0">
                <a:solidFill>
                  <a:srgbClr val="2C83C3"/>
                </a:solidFill>
                <a:latin typeface="Roboto" charset="0"/>
                <a:ea typeface="Droid Sans"/>
                <a:cs typeface="Roboto" charset="0"/>
              </a:rPr>
              <a:t>AnnualReview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12471589" y="7150209"/>
            <a:ext cx="610234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00" y="4508500"/>
            <a:ext cx="3289300" cy="4559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977900" y="800100"/>
            <a:ext cx="8893810" cy="87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1" i="0" u="none" strike="noStrike" kern="0" cap="none" spc="-2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THE</a:t>
            </a:r>
            <a:r>
              <a:rPr lang="en-US" altLang="zh-CN" sz="5700" b="1" i="0" u="none" strike="noStrike" kern="0" cap="none" spc="-5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5700" b="1" i="0" u="none" strike="noStrike" kern="0" cap="none" spc="-37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"</a:t>
            </a:r>
            <a:r>
              <a:rPr lang="en-US" altLang="zh-CN" sz="5700" b="1" i="0" u="none" strike="noStrike" kern="0" cap="none" spc="-80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W</a:t>
            </a:r>
            <a:r>
              <a:rPr lang="en-US" altLang="zh-CN" sz="5700" b="1" i="0" u="none" strike="noStrike" kern="0" cap="none" spc="-6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80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W</a:t>
            </a:r>
            <a:r>
              <a:rPr lang="en-US" altLang="zh-CN" sz="5700" b="1" i="0" u="none" strike="noStrike" kern="0" cap="none" spc="-204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"</a:t>
            </a:r>
            <a:r>
              <a:rPr lang="en-US" altLang="zh-CN" sz="5700" b="1" i="0" u="none" strike="noStrike" kern="0" cap="none" spc="-22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5700" b="1" i="0" u="none" strike="noStrike" kern="0" cap="none" spc="-15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IN</a:t>
            </a:r>
            <a:r>
              <a:rPr lang="en-US" altLang="zh-CN" sz="5700" b="1" i="0" u="none" strike="noStrike" kern="0" cap="none" spc="-64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5700" b="1" i="0" u="none" strike="noStrike" kern="0" cap="none" spc="-36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OUR</a:t>
            </a:r>
            <a:r>
              <a:rPr lang="en-US" altLang="zh-CN" sz="5700" b="1" i="0" u="none" strike="noStrike" kern="0" cap="none" spc="-64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5700" b="1" i="0" u="none" strike="noStrike" kern="0" cap="none" spc="-53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S</a:t>
            </a:r>
            <a:r>
              <a:rPr lang="en-US" altLang="zh-CN" sz="5700" b="1" i="0" u="none" strike="noStrike" kern="0" cap="none" spc="-459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3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L</a:t>
            </a:r>
            <a:r>
              <a:rPr lang="en-US" altLang="zh-CN" sz="5700" b="1" i="0" u="none" strike="noStrike" kern="0" cap="none" spc="-50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U</a:t>
            </a:r>
            <a:r>
              <a:rPr lang="en-US" altLang="zh-CN" sz="5700" b="1" i="0" u="none" strike="noStrike" kern="0" cap="none" spc="-42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T</a:t>
            </a:r>
            <a:r>
              <a:rPr lang="en-US" altLang="zh-CN" sz="5700" b="1" i="0" u="none" strike="noStrike" kern="0" cap="none" spc="-19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I</a:t>
            </a:r>
            <a:r>
              <a:rPr lang="en-US" altLang="zh-CN" sz="5700" b="1" i="0" u="none" strike="noStrike" kern="0" cap="none" spc="-56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O</a:t>
            </a:r>
            <a:r>
              <a:rPr lang="en-US" altLang="zh-CN" sz="5700" b="1" i="0" u="none" strike="noStrike" kern="0" cap="none" spc="-20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N</a:t>
            </a:r>
            <a:endParaRPr lang="zh-CN" altLang="en-US" sz="57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>
            <a:off x="15062201" y="8597900"/>
            <a:ext cx="13271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C926B"/>
                </a:solidFill>
                <a:latin typeface="Roboto" charset="0"/>
                <a:ea typeface="Droid Sans"/>
                <a:cs typeface="Roboto" charset="0"/>
              </a:rPr>
              <a:t>9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>
            <a:off x="3327400" y="1600200"/>
            <a:ext cx="5891531" cy="6779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481965" indent="-469265" algn="l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Interactive</a:t>
            </a:r>
            <a:r>
              <a:rPr lang="en-US" altLang="zh-CN" sz="2400" b="1" i="0" u="none" strike="noStrike" kern="0" cap="none" spc="-9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Dashboards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Real-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time</a:t>
            </a:r>
            <a:r>
              <a:rPr lang="en-US" altLang="zh-CN" sz="2400" b="0" i="0" u="none" strike="noStrike" kern="0" cap="none" spc="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visualization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instant insights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Customizable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views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tailored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analysis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Predictive</a:t>
            </a:r>
            <a:r>
              <a:rPr lang="en-US" altLang="zh-CN" sz="2400" b="1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Analytics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Identifies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high-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risk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proactive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intervention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Forecasts</a:t>
            </a:r>
            <a:r>
              <a:rPr lang="en-US" altLang="zh-CN" sz="2400" b="0" i="0" u="none" strike="noStrike" kern="0" cap="none" spc="-1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future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performance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trends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Automated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Reporting: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Streamlines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performance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review processes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774065" indent="-761365" algn="l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Saves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time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reduces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manual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effort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Actionable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Insights: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12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1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Data-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driven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recommendations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for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development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growth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12700" indent="761365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774065" algn="l"/>
              </a:tabLst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Enhances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engagement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and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retention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  <a:p>
            <a:pPr marL="481965" indent="-469265" algn="l">
              <a:lnSpc>
                <a:spcPts val="2720"/>
              </a:lnSpc>
              <a:spcBef>
                <a:spcPts val="0"/>
              </a:spcBef>
              <a:spcAft>
                <a:spcPts val="0"/>
              </a:spcAft>
              <a:buFont typeface="Lucida Sans Unicode" charset="0"/>
              <a:buChar char="●"/>
              <a:tabLst>
                <a:tab pos="481965" algn="l"/>
              </a:tabLst>
            </a:pP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Scalability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: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3340100" y="8356600"/>
            <a:ext cx="5407024" cy="3746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761365" indent="-7613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Lucida Sans Unicode" charset="0"/>
              <a:buChar char="●"/>
              <a:tabLst>
                <a:tab pos="7613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Easily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adapts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to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growing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employee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>
            <a:off x="3340100" y="8712200"/>
            <a:ext cx="644524" cy="3746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Roboto" charset="0"/>
                <a:ea typeface="Droid Sans"/>
                <a:cs typeface="Roboto" charset="0"/>
              </a:rPr>
              <a:t>base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WHOARE THE END USERS?</vt:lpstr>
      <vt:lpstr>OUR SOLUTIONAND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Unknown User</cp:lastModifiedBy>
  <cp:revision>1</cp:revision>
  <dcterms:created xsi:type="dcterms:W3CDTF">2024-08-31T04:56:30Z</dcterms:created>
  <dcterms:modified xsi:type="dcterms:W3CDTF">2024-08-31T06:43:59Z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m61</vt:lpwstr>
  </property>
</Properties>
</file>