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374" r:id="rId3"/>
    <p:sldId id="257" r:id="rId4"/>
    <p:sldId id="372" r:id="rId5"/>
    <p:sldId id="368" r:id="rId6"/>
    <p:sldId id="373" r:id="rId7"/>
    <p:sldId id="369" r:id="rId8"/>
    <p:sldId id="370" r:id="rId9"/>
    <p:sldId id="375" r:id="rId10"/>
    <p:sldId id="376" r:id="rId11"/>
    <p:sldId id="377" r:id="rId12"/>
    <p:sldId id="385" r:id="rId13"/>
    <p:sldId id="378" r:id="rId14"/>
    <p:sldId id="382" r:id="rId15"/>
    <p:sldId id="379" r:id="rId16"/>
    <p:sldId id="380" r:id="rId17"/>
    <p:sldId id="381"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147" autoAdjust="0"/>
    <p:restoredTop sz="94660"/>
  </p:normalViewPr>
  <p:slideViewPr>
    <p:cSldViewPr snapToGrid="0" showGuides="1">
      <p:cViewPr varScale="1">
        <p:scale>
          <a:sx n="81" d="100"/>
          <a:sy n="81" d="100"/>
        </p:scale>
        <p:origin x="58"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dirty="0"/>
              <a:t>Second Review</a:t>
            </a:r>
            <a:endParaRPr lang="en-US" dirty="0"/>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dirty="0"/>
              <a:t>Second Review</a:t>
            </a:r>
            <a:endParaRPr lang="en-US" dirty="0"/>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google.com/document/d/1ZRfNtDGzD4qRSTkkzn-nBbCVR1mqBN51pZXEDSuyOxU/edit?tab=t.0" TargetMode="External"/><Relationship Id="rId1" Type="http://schemas.openxmlformats.org/officeDocument/2006/relationships/hyperlink" Target="https://docs.google.com/document/d/1iuwn45qG8NnpisrswR8wjkvZZD--fP7zDj3wnKNz3EE/edit?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2.xml"/><Relationship Id="rId2" Type="http://schemas.openxmlformats.org/officeDocument/2006/relationships/hyperlink" Target="https://docs.google.com/document/d/1FNLEtEuh6PWLBJIUTauskOBgt3P3ZgR2Hz9E0CaJTf0/edit?usp=sharing" TargetMode="Externa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9750" y="1814927"/>
            <a:ext cx="10010408" cy="454025"/>
          </a:xfrm>
          <a:prstGeom prst="rect">
            <a:avLst/>
          </a:prstGeom>
        </p:spPr>
        <p:txBody>
          <a:bodyPr vert="horz" wrap="square" lIns="0" tIns="13970" rIns="0" bIns="0" rtlCol="0">
            <a:spAutoFit/>
          </a:bodyPr>
          <a:lstStyle/>
          <a:p>
            <a:pPr marL="12700" algn="ctr">
              <a:lnSpc>
                <a:spcPct val="100000"/>
              </a:lnSpc>
              <a:spcBef>
                <a:spcPts val="110"/>
              </a:spcBef>
            </a:pPr>
            <a:r>
              <a:rPr sz="2800" b="1" spc="-5" dirty="0">
                <a:solidFill>
                  <a:srgbClr val="001F5F"/>
                </a:solidFill>
              </a:rPr>
              <a:t>Department</a:t>
            </a:r>
            <a:r>
              <a:rPr sz="2800" b="1" spc="-45" dirty="0">
                <a:solidFill>
                  <a:srgbClr val="001F5F"/>
                </a:solidFill>
              </a:rPr>
              <a:t> </a:t>
            </a:r>
            <a:r>
              <a:rPr sz="2800" b="1" dirty="0">
                <a:solidFill>
                  <a:srgbClr val="001F5F"/>
                </a:solidFill>
              </a:rPr>
              <a:t>of</a:t>
            </a:r>
            <a:r>
              <a:rPr sz="2800" b="1" spc="-55" dirty="0">
                <a:solidFill>
                  <a:srgbClr val="001F5F"/>
                </a:solidFill>
              </a:rPr>
              <a:t> </a:t>
            </a:r>
            <a:r>
              <a:rPr sz="2800" b="1" spc="-5" dirty="0">
                <a:solidFill>
                  <a:srgbClr val="001F5F"/>
                </a:solidFill>
              </a:rPr>
              <a:t>Computer</a:t>
            </a:r>
            <a:r>
              <a:rPr sz="2800" b="1" spc="-15" dirty="0">
                <a:solidFill>
                  <a:srgbClr val="001F5F"/>
                </a:solidFill>
              </a:rPr>
              <a:t> </a:t>
            </a:r>
            <a:r>
              <a:rPr sz="2800" b="1" spc="-5" dirty="0">
                <a:solidFill>
                  <a:srgbClr val="001F5F"/>
                </a:solidFill>
              </a:rPr>
              <a:t>Science</a:t>
            </a:r>
            <a:r>
              <a:rPr sz="2800" b="1" dirty="0">
                <a:solidFill>
                  <a:srgbClr val="001F5F"/>
                </a:solidFill>
              </a:rPr>
              <a:t> </a:t>
            </a:r>
            <a:r>
              <a:rPr sz="2800" b="1" spc="-10" dirty="0">
                <a:solidFill>
                  <a:srgbClr val="001F5F"/>
                </a:solidFill>
              </a:rPr>
              <a:t>and</a:t>
            </a:r>
            <a:r>
              <a:rPr sz="2800" b="1" spc="-20" dirty="0">
                <a:solidFill>
                  <a:srgbClr val="001F5F"/>
                </a:solidFill>
              </a:rPr>
              <a:t> </a:t>
            </a:r>
            <a:r>
              <a:rPr sz="2800" b="1" spc="-5" dirty="0">
                <a:solidFill>
                  <a:srgbClr val="001F5F"/>
                </a:solidFill>
              </a:rPr>
              <a:t>Engineering</a:t>
            </a:r>
            <a:endParaRPr sz="2800" b="1" dirty="0"/>
          </a:p>
        </p:txBody>
      </p:sp>
      <p:sp>
        <p:nvSpPr>
          <p:cNvPr id="3" name="object 3"/>
          <p:cNvSpPr txBox="1"/>
          <p:nvPr/>
        </p:nvSpPr>
        <p:spPr>
          <a:xfrm>
            <a:off x="2510866" y="2841157"/>
            <a:ext cx="6931896" cy="937436"/>
          </a:xfrm>
          <a:prstGeom prst="rect">
            <a:avLst/>
          </a:prstGeom>
        </p:spPr>
        <p:txBody>
          <a:bodyPr vert="horz" wrap="square" lIns="0" tIns="13970" rIns="0" bIns="0" rtlCol="0">
            <a:spAutoFit/>
          </a:bodyPr>
          <a:lstStyle/>
          <a:p>
            <a:pPr marL="12700" algn="ctr">
              <a:lnSpc>
                <a:spcPct val="100000"/>
              </a:lnSpc>
              <a:spcBef>
                <a:spcPts val="110"/>
              </a:spcBef>
            </a:pPr>
            <a:r>
              <a:rPr lang="en-US" sz="3000" b="1" spc="-5" dirty="0">
                <a:solidFill>
                  <a:srgbClr val="6E2E9F"/>
                </a:solidFill>
                <a:latin typeface="Verdana" panose="020B0604030504040204"/>
                <a:cs typeface="Verdana" panose="020B0604030504040204"/>
              </a:rPr>
              <a:t>Smart Career Pathway Advisor Using </a:t>
            </a:r>
            <a:r>
              <a:rPr lang="en-US" sz="3000" b="1" spc="-5" dirty="0" err="1">
                <a:solidFill>
                  <a:srgbClr val="6E2E9F"/>
                </a:solidFill>
                <a:latin typeface="Verdana" panose="020B0604030504040204"/>
                <a:cs typeface="Verdana" panose="020B0604030504040204"/>
              </a:rPr>
              <a:t>GenAI</a:t>
            </a:r>
            <a:endParaRPr lang="en-IN" sz="3000" dirty="0">
              <a:latin typeface="Verdana" panose="020B0604030504040204"/>
              <a:cs typeface="Verdana" panose="020B0604030504040204"/>
            </a:endParaRPr>
          </a:p>
        </p:txBody>
      </p:sp>
      <p:sp>
        <p:nvSpPr>
          <p:cNvPr id="4" name="object 4"/>
          <p:cNvSpPr txBox="1"/>
          <p:nvPr/>
        </p:nvSpPr>
        <p:spPr>
          <a:xfrm>
            <a:off x="465059" y="4988407"/>
            <a:ext cx="4460371" cy="1137876"/>
          </a:xfrm>
          <a:prstGeom prst="rect">
            <a:avLst/>
          </a:prstGeom>
        </p:spPr>
        <p:txBody>
          <a:bodyPr vert="horz" wrap="square" lIns="0" tIns="15240" rIns="0" bIns="0" rtlCol="0">
            <a:spAutoFit/>
          </a:bodyPr>
          <a:lstStyle/>
          <a:p>
            <a:pPr marL="12700" marR="5715">
              <a:lnSpc>
                <a:spcPct val="99000"/>
              </a:lnSpc>
              <a:spcBef>
                <a:spcPts val="120"/>
              </a:spcBef>
            </a:pPr>
            <a:r>
              <a:rPr lang="en-US" sz="2400" b="1" spc="-5" dirty="0">
                <a:solidFill>
                  <a:srgbClr val="FF0000"/>
                </a:solidFill>
                <a:latin typeface="Verdana" panose="020B0604030504040204"/>
                <a:cs typeface="Verdana" panose="020B0604030504040204"/>
              </a:rPr>
              <a:t>Supervisor</a:t>
            </a:r>
            <a:endParaRPr lang="en-US" sz="2400" b="1" spc="-5" dirty="0">
              <a:solidFill>
                <a:srgbClr val="FF0000"/>
              </a:solidFill>
              <a:latin typeface="Verdana" panose="020B0604030504040204"/>
              <a:cs typeface="Verdana" panose="020B0604030504040204"/>
            </a:endParaRPr>
          </a:p>
          <a:p>
            <a:pPr marL="12700" marR="5715">
              <a:lnSpc>
                <a:spcPct val="99000"/>
              </a:lnSpc>
              <a:spcBef>
                <a:spcPts val="120"/>
              </a:spcBef>
            </a:pPr>
            <a:r>
              <a:rPr lang="en-US" sz="2400" b="1" spc="-5" dirty="0">
                <a:solidFill>
                  <a:srgbClr val="FF0000"/>
                </a:solidFill>
                <a:latin typeface="Verdana" panose="020B0604030504040204"/>
                <a:cs typeface="Verdana" panose="020B0604030504040204"/>
              </a:rPr>
              <a:t>Mrs. ADLIN LAYOLA J A</a:t>
            </a:r>
            <a:endParaRPr lang="en-US" sz="2400" b="1" spc="-5" dirty="0">
              <a:solidFill>
                <a:srgbClr val="FF0000"/>
              </a:solidFill>
              <a:latin typeface="Verdana" panose="020B0604030504040204"/>
              <a:cs typeface="Verdana" panose="020B0604030504040204"/>
            </a:endParaRPr>
          </a:p>
          <a:p>
            <a:pPr marL="12700" marR="5715">
              <a:lnSpc>
                <a:spcPct val="99000"/>
              </a:lnSpc>
              <a:spcBef>
                <a:spcPts val="120"/>
              </a:spcBef>
            </a:pPr>
            <a:r>
              <a:rPr lang="en-US" sz="2400" b="1" spc="-5" dirty="0">
                <a:solidFill>
                  <a:srgbClr val="FF0000"/>
                </a:solidFill>
                <a:latin typeface="Verdana" panose="020B0604030504040204"/>
                <a:cs typeface="Verdana" panose="020B0604030504040204"/>
              </a:rPr>
              <a:t>Assistant Professor(SG)</a:t>
            </a:r>
            <a:endParaRPr sz="2400" dirty="0">
              <a:latin typeface="Verdana" panose="020B0604030504040204"/>
              <a:cs typeface="Verdana" panose="020B0604030504040204"/>
            </a:endParaRPr>
          </a:p>
        </p:txBody>
      </p:sp>
      <p:sp>
        <p:nvSpPr>
          <p:cNvPr id="5" name="object 5"/>
          <p:cNvSpPr txBox="1"/>
          <p:nvPr/>
        </p:nvSpPr>
        <p:spPr>
          <a:xfrm>
            <a:off x="6149180" y="4825972"/>
            <a:ext cx="5766727" cy="883575"/>
          </a:xfrm>
          <a:prstGeom prst="rect">
            <a:avLst/>
          </a:prstGeom>
        </p:spPr>
        <p:txBody>
          <a:bodyPr vert="horz" wrap="square" lIns="0" tIns="80010" rIns="0" bIns="0" rtlCol="0">
            <a:spAutoFit/>
          </a:bodyPr>
          <a:lstStyle/>
          <a:p>
            <a:pPr marL="12700">
              <a:lnSpc>
                <a:spcPct val="100000"/>
              </a:lnSpc>
              <a:spcBef>
                <a:spcPts val="530"/>
              </a:spcBef>
            </a:pPr>
            <a:r>
              <a:rPr sz="2400" b="1" spc="-5" dirty="0">
                <a:solidFill>
                  <a:srgbClr val="FF0000"/>
                </a:solidFill>
                <a:latin typeface="Verdana" panose="020B0604030504040204"/>
                <a:cs typeface="Verdana" panose="020B0604030504040204"/>
              </a:rPr>
              <a:t>NAVEEN</a:t>
            </a:r>
            <a:r>
              <a:rPr lang="en-IN" sz="2400" b="1" spc="-5" dirty="0">
                <a:solidFill>
                  <a:srgbClr val="FF0000"/>
                </a:solidFill>
                <a:latin typeface="Verdana" panose="020B0604030504040204"/>
                <a:cs typeface="Verdana" panose="020B0604030504040204"/>
              </a:rPr>
              <a:t> </a:t>
            </a:r>
            <a:r>
              <a:rPr sz="2400" b="1" spc="-5" dirty="0">
                <a:solidFill>
                  <a:srgbClr val="FF0000"/>
                </a:solidFill>
                <a:latin typeface="Verdana" panose="020B0604030504040204"/>
                <a:cs typeface="Verdana" panose="020B0604030504040204"/>
              </a:rPr>
              <a:t>KUMAR</a:t>
            </a:r>
            <a:r>
              <a:rPr sz="2400" b="1" spc="-30" dirty="0">
                <a:solidFill>
                  <a:srgbClr val="FF0000"/>
                </a:solidFill>
                <a:latin typeface="Verdana" panose="020B0604030504040204"/>
                <a:cs typeface="Verdana" panose="020B0604030504040204"/>
              </a:rPr>
              <a:t> </a:t>
            </a:r>
            <a:r>
              <a:rPr lang="en-IN" sz="2400" b="1" spc="-30" dirty="0">
                <a:solidFill>
                  <a:srgbClr val="FF0000"/>
                </a:solidFill>
                <a:latin typeface="Verdana" panose="020B0604030504040204"/>
                <a:cs typeface="Verdana" panose="020B0604030504040204"/>
              </a:rPr>
              <a:t>K</a:t>
            </a:r>
            <a:r>
              <a:rPr sz="2400" b="1" spc="-20" dirty="0">
                <a:solidFill>
                  <a:srgbClr val="FF0000"/>
                </a:solidFill>
                <a:latin typeface="Verdana" panose="020B0604030504040204"/>
                <a:cs typeface="Verdana" panose="020B0604030504040204"/>
              </a:rPr>
              <a:t> </a:t>
            </a:r>
            <a:r>
              <a:rPr sz="2400" b="1" spc="-5" dirty="0">
                <a:solidFill>
                  <a:srgbClr val="FF0000"/>
                </a:solidFill>
                <a:latin typeface="Verdana" panose="020B0604030504040204"/>
                <a:cs typeface="Verdana" panose="020B0604030504040204"/>
              </a:rPr>
              <a:t>(21070117</a:t>
            </a:r>
            <a:r>
              <a:rPr lang="en-IN" sz="2400" b="1" spc="-5" dirty="0">
                <a:solidFill>
                  <a:srgbClr val="FF0000"/>
                </a:solidFill>
                <a:latin typeface="Verdana" panose="020B0604030504040204"/>
                <a:cs typeface="Verdana" panose="020B0604030504040204"/>
              </a:rPr>
              <a:t>4</a:t>
            </a:r>
            <a:r>
              <a:rPr sz="2400" b="1" spc="-5" dirty="0">
                <a:solidFill>
                  <a:srgbClr val="FF0000"/>
                </a:solidFill>
                <a:latin typeface="Verdana" panose="020B0604030504040204"/>
                <a:cs typeface="Verdana" panose="020B0604030504040204"/>
              </a:rPr>
              <a:t>)</a:t>
            </a:r>
            <a:endParaRPr sz="2400" dirty="0">
              <a:latin typeface="Verdana" panose="020B0604030504040204"/>
              <a:cs typeface="Verdana" panose="020B0604030504040204"/>
            </a:endParaRPr>
          </a:p>
          <a:p>
            <a:pPr marL="12700">
              <a:lnSpc>
                <a:spcPct val="100000"/>
              </a:lnSpc>
              <a:spcBef>
                <a:spcPts val="505"/>
              </a:spcBef>
            </a:pPr>
            <a:r>
              <a:rPr lang="en-IN" sz="2400" b="1" spc="-5" dirty="0">
                <a:solidFill>
                  <a:srgbClr val="FF0000"/>
                </a:solidFill>
                <a:latin typeface="Verdana" panose="020B0604030504040204"/>
                <a:cs typeface="Verdana" panose="020B0604030504040204"/>
              </a:rPr>
              <a:t>JAYA SURIYA R</a:t>
            </a:r>
            <a:r>
              <a:rPr sz="2400" b="1" spc="-5" dirty="0">
                <a:solidFill>
                  <a:srgbClr val="FF0000"/>
                </a:solidFill>
                <a:latin typeface="Verdana" panose="020B0604030504040204"/>
                <a:cs typeface="Verdana" panose="020B0604030504040204"/>
              </a:rPr>
              <a:t>(210701</a:t>
            </a:r>
            <a:r>
              <a:rPr lang="en-IN" sz="2400" b="1" spc="-5" dirty="0">
                <a:solidFill>
                  <a:srgbClr val="FF0000"/>
                </a:solidFill>
                <a:latin typeface="Verdana" panose="020B0604030504040204"/>
                <a:cs typeface="Verdana" panose="020B0604030504040204"/>
              </a:rPr>
              <a:t>513</a:t>
            </a:r>
            <a:r>
              <a:rPr sz="2400" b="1" spc="-5" dirty="0">
                <a:solidFill>
                  <a:srgbClr val="FF0000"/>
                </a:solidFill>
                <a:latin typeface="Verdana" panose="020B0604030504040204"/>
                <a:cs typeface="Verdana" panose="020B0604030504040204"/>
              </a:rPr>
              <a:t>)</a:t>
            </a:r>
            <a:endParaRPr sz="2400" dirty="0">
              <a:latin typeface="Verdana" panose="020B0604030504040204"/>
              <a:cs typeface="Verdana" panose="020B0604030504040204"/>
            </a:endParaRPr>
          </a:p>
        </p:txBody>
      </p:sp>
      <p:pic>
        <p:nvPicPr>
          <p:cNvPr id="6" name="object 6"/>
          <p:cNvPicPr/>
          <p:nvPr/>
        </p:nvPicPr>
        <p:blipFill>
          <a:blip r:embed="rId1" cstate="print"/>
          <a:stretch>
            <a:fillRect/>
          </a:stretch>
        </p:blipFill>
        <p:spPr>
          <a:xfrm>
            <a:off x="80095" y="88900"/>
            <a:ext cx="2908154" cy="952500"/>
          </a:xfrm>
          <a:prstGeom prst="rect">
            <a:avLst/>
          </a:prstGeom>
        </p:spPr>
      </p:pic>
      <p:pic>
        <p:nvPicPr>
          <p:cNvPr id="7" name="object 7"/>
          <p:cNvPicPr/>
          <p:nvPr/>
        </p:nvPicPr>
        <p:blipFill>
          <a:blip r:embed="rId2" cstate="print"/>
          <a:stretch>
            <a:fillRect/>
          </a:stretch>
        </p:blipFill>
        <p:spPr>
          <a:xfrm>
            <a:off x="11111375" y="64007"/>
            <a:ext cx="1001168" cy="1142492"/>
          </a:xfrm>
          <a:prstGeom prst="rect">
            <a:avLst/>
          </a:prstGeom>
        </p:spPr>
      </p:pic>
      <p:grpSp>
        <p:nvGrpSpPr>
          <p:cNvPr id="8" name="object 8"/>
          <p:cNvGrpSpPr/>
          <p:nvPr/>
        </p:nvGrpSpPr>
        <p:grpSpPr>
          <a:xfrm>
            <a:off x="914083" y="2386018"/>
            <a:ext cx="10363200" cy="114935"/>
            <a:chOff x="913130" y="2386017"/>
            <a:chExt cx="10352405" cy="114935"/>
          </a:xfrm>
        </p:grpSpPr>
        <p:sp>
          <p:nvSpPr>
            <p:cNvPr id="9" name="object 9"/>
            <p:cNvSpPr/>
            <p:nvPr/>
          </p:nvSpPr>
          <p:spPr>
            <a:xfrm>
              <a:off x="913130" y="2390775"/>
              <a:ext cx="6398260" cy="109855"/>
            </a:xfrm>
            <a:custGeom>
              <a:avLst/>
              <a:gdLst/>
              <a:ahLst/>
              <a:cxnLst/>
              <a:rect l="l" t="t" r="r" b="b"/>
              <a:pathLst>
                <a:path w="6398259" h="109855">
                  <a:moveTo>
                    <a:pt x="6398260" y="0"/>
                  </a:moveTo>
                  <a:lnTo>
                    <a:pt x="0" y="0"/>
                  </a:lnTo>
                  <a:lnTo>
                    <a:pt x="0" y="109854"/>
                  </a:lnTo>
                  <a:lnTo>
                    <a:pt x="6398260" y="109854"/>
                  </a:lnTo>
                  <a:lnTo>
                    <a:pt x="6398260" y="0"/>
                  </a:lnTo>
                  <a:close/>
                </a:path>
              </a:pathLst>
            </a:custGeom>
            <a:solidFill>
              <a:srgbClr val="CC0000"/>
            </a:solidFill>
          </p:spPr>
          <p:txBody>
            <a:bodyPr wrap="square" lIns="0" tIns="0" rIns="0" bIns="0" rtlCol="0"/>
            <a:lstStyle/>
            <a:p/>
          </p:txBody>
        </p:sp>
        <p:sp>
          <p:nvSpPr>
            <p:cNvPr id="10" name="object 10"/>
            <p:cNvSpPr/>
            <p:nvPr/>
          </p:nvSpPr>
          <p:spPr>
            <a:xfrm>
              <a:off x="913130" y="2390775"/>
              <a:ext cx="10352405" cy="0"/>
            </a:xfrm>
            <a:custGeom>
              <a:avLst/>
              <a:gdLst/>
              <a:ahLst/>
              <a:cxnLst/>
              <a:rect l="l" t="t" r="r" b="b"/>
              <a:pathLst>
                <a:path w="10352405">
                  <a:moveTo>
                    <a:pt x="0" y="0"/>
                  </a:moveTo>
                  <a:lnTo>
                    <a:pt x="10352405" y="0"/>
                  </a:lnTo>
                </a:path>
              </a:pathLst>
            </a:custGeom>
            <a:ln w="9514">
              <a:solidFill>
                <a:srgbClr val="CC0000"/>
              </a:solidFill>
            </a:ln>
          </p:spPr>
          <p:txBody>
            <a:bodyPr wrap="square" lIns="0" tIns="0" rIns="0" bIns="0" rtlCol="0"/>
            <a:lstStyle/>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
        <p:nvSpPr>
          <p:cNvPr id="16" name="Rectangle 9"/>
          <p:cNvSpPr>
            <a:spLocks noGrp="1" noChangeArrowheads="1"/>
          </p:cNvSpPr>
          <p:nvPr>
            <p:ph idx="1"/>
          </p:nvPr>
        </p:nvSpPr>
        <p:spPr bwMode="auto">
          <a:xfrm>
            <a:off x="755650" y="2039938"/>
            <a:ext cx="10444480"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User Input Collection Module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Collects demographic details, technical skills, career goals, and education levels.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Ensures real-time validation for accurate data entry.</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Dynamic Question Generation Module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Generates personalized multiple-choice questions (MCQs) using Generative AI models like GPT.</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Tailors questions to the user’s profile to refine their data.</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User Response Collection and Storage Module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Captures user responses to dynamic questions.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Stores data securely in a NoSQL database (e.g., MongoDB) for analysis.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Skill and Gap Analysis Module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Analyzes user responses and profiles using Big Data frameworks like Apache Spark.</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Identifies skill gaps and compares them with real-time job market demands.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Activity Diagram</a:t>
            </a:r>
            <a:endParaRPr lang="en-IN" b="1" dirty="0">
              <a:solidFill>
                <a:srgbClr val="FF0000"/>
              </a:solidFill>
            </a:endParaRPr>
          </a:p>
        </p:txBody>
      </p:sp>
      <p:sp>
        <p:nvSpPr>
          <p:cNvPr id="4" name="Date Placeholder 3"/>
          <p:cNvSpPr>
            <a:spLocks noGrp="1"/>
          </p:cNvSpPr>
          <p:nvPr>
            <p:ph type="dt" sz="half" idx="10"/>
          </p:nvPr>
        </p:nvSpPr>
        <p:spPr/>
        <p:txBody>
          <a:bodyPr/>
          <a:lstStyle/>
          <a:p>
            <a:pPr>
              <a:defRPr/>
            </a:pPr>
            <a:r>
              <a:rPr lang="en-US"/>
              <a:t>Second Review</a:t>
            </a: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2052" name="Picture 4" descr="PlantUML Diagram"/>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001770" y="1752600"/>
            <a:ext cx="4024630"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47823" y="1752601"/>
            <a:ext cx="6296353" cy="4267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a:t>Second Review</a:t>
            </a:r>
            <a:endParaRPr lang="en-US" dirty="0"/>
          </a:p>
        </p:txBody>
      </p:sp>
      <p:sp>
        <p:nvSpPr>
          <p:cNvPr id="3" name="Footer Placeholder 2"/>
          <p:cNvSpPr>
            <a:spLocks noGrp="1"/>
          </p:cNvSpPr>
          <p:nvPr>
            <p:ph type="ftr" sz="quarter" idx="11"/>
          </p:nvPr>
        </p:nvSpPr>
        <p:spPr/>
        <p:txBody>
          <a:bodyPr/>
          <a:lstStyle/>
          <a:p>
            <a:pPr>
              <a:defRPr/>
            </a:pPr>
            <a:r>
              <a:rPr lang="en-US"/>
              <a:t>Department of Computer Science and Engineering</a:t>
            </a:r>
            <a:endParaRPr lang="en-US"/>
          </a:p>
        </p:txBody>
      </p:sp>
      <p:sp>
        <p:nvSpPr>
          <p:cNvPr id="4" name="Slide Number Placeholder 3"/>
          <p:cNvSpPr>
            <a:spLocks noGrp="1"/>
          </p:cNvSpPr>
          <p:nvPr>
            <p:ph type="sldNum" sz="quarter" idx="12"/>
          </p:nvPr>
        </p:nvSpPr>
        <p:spPr/>
        <p:txBody>
          <a:bodyPr/>
          <a:lstStyle/>
          <a:p>
            <a:pPr>
              <a:defRPr/>
            </a:pPr>
            <a:fld id="{DD537315-F462-4C74-88B4-A900525A3FAA}" type="slidenum">
              <a:rPr lang="en-US" altLang="en-US" smtClean="0"/>
            </a:fld>
            <a:endParaRPr lang="en-US" alt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97785" y="1836420"/>
            <a:ext cx="6995795" cy="42265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600" dirty="0">
                <a:latin typeface="Times New Roman" panose="02020603050405020304" pitchFamily="18" charset="0"/>
                <a:cs typeface="Times New Roman" panose="02020603050405020304" pitchFamily="18" charset="0"/>
              </a:rPr>
              <a:t>Phase 2 of the Smart Career Pathway Advisor focuses on generating personalized career pathway recommendations by analyzing user profiles, skill gaps, and real-time job market data. Using advanced models like ALS for collaborative filtering and NLP for pathway formatting, this phase bridges the gap between user aspirations and industry demands.</a:t>
            </a:r>
            <a:endParaRPr lang="en-US" sz="2600" dirty="0">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600" dirty="0">
                <a:latin typeface="Times New Roman" panose="02020603050405020304" pitchFamily="18" charset="0"/>
                <a:cs typeface="Times New Roman" panose="02020603050405020304" pitchFamily="18" charset="0"/>
              </a:rPr>
              <a:t>Future Work includes enhancing scalability with real-time updates via Kafka streams, integrating more dynamic job market APIs, and incorporating AI-driven predictive analytics to foresee future skill demands. This will ensure a continually evolving and highly personalized advisory system, empowering users to make data-driven career decisions in the IT domain.</a:t>
            </a: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398019" y="2114550"/>
            <a:ext cx="11692381" cy="4438649"/>
          </a:xfrm>
        </p:spPr>
        <p:txBody>
          <a:bodyPr/>
          <a:lstStyle/>
          <a:p>
            <a:pPr marL="0" indent="0" algn="just">
              <a:buNone/>
            </a:pPr>
            <a:r>
              <a:rPr kumimoji="0" lang="en-IN" altLang="en-US" sz="3200" b="0" i="0" u="none" strike="noStrike" kern="0" cap="none" spc="0" normalizeH="0" baseline="0" noProof="0" dirty="0">
                <a:ln>
                  <a:noFill/>
                </a:ln>
                <a:solidFill>
                  <a:srgbClr val="000000"/>
                </a:solidFill>
                <a:effectLst/>
                <a:uLnTx/>
                <a:uFillTx/>
                <a:latin typeface="Verdana" panose="020B0604030504040204"/>
                <a:ea typeface="+mn-ea"/>
                <a:cs typeface="+mn-cs"/>
              </a:rPr>
              <a:t>To view the reference papers taken, </a:t>
            </a:r>
            <a:r>
              <a:rPr kumimoji="0" lang="en-IN" altLang="en-US" sz="3200" b="0" i="0" u="none" strike="noStrike" kern="0" cap="none" spc="0" normalizeH="0" noProof="0" dirty="0">
                <a:ln>
                  <a:noFill/>
                </a:ln>
                <a:solidFill>
                  <a:srgbClr val="000000"/>
                </a:solidFill>
                <a:effectLst/>
                <a:uLnTx/>
                <a:uFillTx/>
                <a:latin typeface="Verdana" panose="020B0604030504040204"/>
                <a:ea typeface="+mn-ea"/>
                <a:cs typeface="+mn-cs"/>
              </a:rPr>
              <a:t>refer this link.</a:t>
            </a:r>
            <a:endParaRPr lang="en-IN" sz="3200" dirty="0">
              <a:hlinkClick r:id="rId1"/>
            </a:endParaRPr>
          </a:p>
          <a:p>
            <a:pPr marL="0" indent="0" algn="just">
              <a:buNone/>
            </a:pPr>
            <a:r>
              <a:rPr lang="en-IN" sz="3200" dirty="0">
                <a:hlinkClick r:id="rId2"/>
              </a:rPr>
              <a:t>https://docs.google.com/document/d/1ZRfNtDGzD4qRSTkkzn-nBbCVR1mqBN51pZXEDSuyOxU/edit?tab=t.0</a:t>
            </a:r>
            <a:endParaRPr lang="en-IN" sz="3200"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a:xfrm>
            <a:off x="8026400" y="6245225"/>
            <a:ext cx="3352800" cy="476250"/>
          </a:xfrm>
        </p:spPr>
        <p:txBody>
          <a:bodyPr/>
          <a:lstStyle/>
          <a:p>
            <a:fld id="{5AB9ECBD-B4DD-40D5-8D24-9ECCDBB1583E}" type="slidenum">
              <a:rPr lang="en-IN" smtClean="0"/>
            </a:fld>
            <a:r>
              <a:rPr lang="en-IN" dirty="0"/>
              <a: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Prepared the Journal paper, got approval from Supervisor, and yet to publish in the conference.</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Computer Science and Engineering</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US" dirty="0"/>
              <a:t>Second Review</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p:cNvSpPr>
            <a:spLocks noGrp="1"/>
          </p:cNvSpPr>
          <p:nvPr>
            <p:ph idx="1"/>
          </p:nvPr>
        </p:nvSpPr>
        <p:spPr>
          <a:xfrm>
            <a:off x="755650" y="1752600"/>
            <a:ext cx="10788015" cy="4969510"/>
          </a:xfrm>
        </p:spPr>
        <p:txBody>
          <a:bodyPr/>
          <a:lstStyle/>
          <a:p>
            <a:pPr algn="just">
              <a:lnSpc>
                <a:spcPct val="150000"/>
              </a:lnSpc>
              <a:spcBef>
                <a:spcPts val="1200"/>
              </a:spcBef>
              <a:spcAft>
                <a:spcPts val="120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Smart Career Pathway Advisor</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is an AI-powered, web-based platform designed to help individuals discover and plan personalized career pathways. In today’s rapidly changing job market, it is increasingly difficult for people to stay informed about emerging roles, required skills, and career opportunities. Whether a student deciding on future studies or a professional looking to upskill, individuals need tailored guidance to navigate their career growth effectively.</a:t>
            </a:r>
            <a:endParaRPr lang="en-US" sz="1800" b="0" i="0" u="none" strike="noStrike" dirty="0">
              <a:solidFill>
                <a:srgbClr val="CC0000"/>
              </a:solidFill>
              <a:effectLst/>
              <a:latin typeface="Times New Roman" panose="02020603050405020304" pitchFamily="18" charset="0"/>
              <a:cs typeface="Times New Roman" panose="02020603050405020304" pitchFamily="18" charset="0"/>
            </a:endParaRPr>
          </a:p>
          <a:p>
            <a:pPr algn="just">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By integrating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Big Data</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analytics and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Generative AI</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the platform provides users with dynamic career recommendations based on their current skills, interests, and goals. It analyzes real-time labor market trends, identifies skill gaps, and generates personalized career roadmaps, including learning resources, certifications, and job suggestions.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The platform continuously adapts to market shifts, ensuring users receive the most up-to date guidence.</a:t>
            </a: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2400"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Literature Review</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For literature</a:t>
            </a:r>
            <a:r>
              <a:rPr kumimoji="0" lang="en-IN" altLang="en-US" sz="2800" b="0" i="0" u="none" strike="noStrike" kern="0" cap="none" spc="0" normalizeH="0" noProof="0" dirty="0">
                <a:ln>
                  <a:noFill/>
                </a:ln>
                <a:solidFill>
                  <a:srgbClr val="000000"/>
                </a:solidFill>
                <a:effectLst/>
                <a:uLnTx/>
                <a:uFillTx/>
                <a:latin typeface="Verdana" panose="020B0604030504040204"/>
                <a:ea typeface="+mn-ea"/>
                <a:cs typeface="+mn-cs"/>
              </a:rPr>
              <a:t> review or survey refer this link.</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r>
              <a:rPr lang="en-IN" dirty="0">
                <a:hlinkClick r:id="rId2"/>
              </a:rPr>
              <a:t>https://docs.google.com/document/d/1FNLEtEuh6PWLBJIUTauskOBgt3P3ZgR2Hz9E0CaJTf0/edit?usp=sharing</a:t>
            </a:r>
            <a:endParaRPr lang="en-IN"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
        <p:nvSpPr>
          <p:cNvPr id="7" name="TextBox 6"/>
          <p:cNvSpPr txBox="1"/>
          <p:nvPr/>
        </p:nvSpPr>
        <p:spPr>
          <a:xfrm>
            <a:off x="6295292" y="6031523"/>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p:cNvSpPr>
            <a:spLocks noGrp="1"/>
          </p:cNvSpPr>
          <p:nvPr>
            <p:ph idx="1"/>
          </p:nvPr>
        </p:nvSpPr>
        <p:spPr/>
        <p:txBody>
          <a:bodyPr/>
          <a:lstStyle/>
          <a:p>
            <a:pPr lvl="0" algn="just">
              <a:lnSpc>
                <a:spcPct val="100000"/>
              </a:lnSpc>
              <a:buClr>
                <a:srgbClr val="CC0000"/>
              </a:buClr>
              <a:defRPr/>
            </a:pPr>
            <a:r>
              <a:rPr lang="en-US" sz="1800" b="0" i="0" u="none" strike="noStrike" dirty="0">
                <a:solidFill>
                  <a:srgbClr val="000000"/>
                </a:solidFill>
                <a:effectLst/>
                <a:latin typeface="Arial" panose="020B0604020202020204" pitchFamily="34" charset="0"/>
              </a:rPr>
              <a:t>The reviewed papers collectively emphasize the growing integration of AI and machine learning in career guidance and educational systems, focusing on personalized, dynamic, and data-driven approaches. Models like </a:t>
            </a:r>
            <a:r>
              <a:rPr lang="en-US" sz="1800" b="1" i="0" u="none" strike="noStrike" dirty="0">
                <a:solidFill>
                  <a:srgbClr val="000000"/>
                </a:solidFill>
                <a:effectLst/>
                <a:latin typeface="Arial" panose="020B0604020202020204" pitchFamily="34" charset="0"/>
              </a:rPr>
              <a:t>ALS</a:t>
            </a:r>
            <a:r>
              <a:rPr lang="en-US" sz="1800" b="0" i="0" u="none" strike="noStrike" dirty="0">
                <a:solidFill>
                  <a:srgbClr val="000000"/>
                </a:solidFill>
                <a:effectLst/>
                <a:latin typeface="Arial" panose="020B0604020202020204" pitchFamily="34" charset="0"/>
              </a:rPr>
              <a:t>, </a:t>
            </a:r>
            <a:r>
              <a:rPr lang="en-US" sz="1800" b="1" i="0" u="none" strike="noStrike" dirty="0">
                <a:solidFill>
                  <a:srgbClr val="000000"/>
                </a:solidFill>
                <a:effectLst/>
                <a:latin typeface="Arial" panose="020B0604020202020204" pitchFamily="34" charset="0"/>
              </a:rPr>
              <a:t>Naïve Bayes</a:t>
            </a:r>
            <a:r>
              <a:rPr lang="en-US" sz="1800" b="0"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XGBoost</a:t>
            </a:r>
            <a:r>
              <a:rPr lang="en-US" sz="1800" b="0" i="0" u="none" strike="noStrike" dirty="0">
                <a:solidFill>
                  <a:srgbClr val="000000"/>
                </a:solidFill>
                <a:effectLst/>
                <a:latin typeface="Arial" panose="020B0604020202020204" pitchFamily="34" charset="0"/>
              </a:rPr>
              <a:t>, and </a:t>
            </a:r>
            <a:r>
              <a:rPr lang="en-US" sz="1800" b="1" i="0" u="none" strike="noStrike" dirty="0">
                <a:solidFill>
                  <a:srgbClr val="000000"/>
                </a:solidFill>
                <a:effectLst/>
                <a:latin typeface="Arial" panose="020B0604020202020204" pitchFamily="34" charset="0"/>
              </a:rPr>
              <a:t>Generative AI</a:t>
            </a:r>
            <a:r>
              <a:rPr lang="en-US" sz="1800" b="0" i="0" u="none" strike="noStrike" dirty="0">
                <a:solidFill>
                  <a:srgbClr val="000000"/>
                </a:solidFill>
                <a:effectLst/>
                <a:latin typeface="Arial" panose="020B0604020202020204" pitchFamily="34" charset="0"/>
              </a:rPr>
              <a:t> are used to offer tailored career recommendations, re-education paths, and skill gap analysis. A recurring theme is the shift from static, rule-based systems to </a:t>
            </a:r>
            <a:r>
              <a:rPr lang="en-US" sz="1800" b="1" i="0" u="none" strike="noStrike" dirty="0">
                <a:solidFill>
                  <a:srgbClr val="000000"/>
                </a:solidFill>
                <a:effectLst/>
                <a:latin typeface="Arial" panose="020B0604020202020204" pitchFamily="34" charset="0"/>
              </a:rPr>
              <a:t>real-time, adaptable solutions</a:t>
            </a:r>
            <a:r>
              <a:rPr lang="en-US" sz="1800" b="0" i="0" u="none" strike="noStrike" dirty="0">
                <a:solidFill>
                  <a:srgbClr val="000000"/>
                </a:solidFill>
                <a:effectLst/>
                <a:latin typeface="Arial" panose="020B0604020202020204" pitchFamily="34" charset="0"/>
              </a:rPr>
              <a:t> that leverage </a:t>
            </a:r>
            <a:r>
              <a:rPr lang="en-US" sz="1800" b="1" i="0" u="none" strike="noStrike" dirty="0">
                <a:solidFill>
                  <a:srgbClr val="000000"/>
                </a:solidFill>
                <a:effectLst/>
                <a:latin typeface="Arial" panose="020B0604020202020204" pitchFamily="34" charset="0"/>
              </a:rPr>
              <a:t>Big Data</a:t>
            </a:r>
            <a:r>
              <a:rPr lang="en-US" sz="1800" b="0" i="0" u="none" strike="noStrike" dirty="0">
                <a:solidFill>
                  <a:srgbClr val="000000"/>
                </a:solidFill>
                <a:effectLst/>
                <a:latin typeface="Arial" panose="020B0604020202020204" pitchFamily="34" charset="0"/>
              </a:rPr>
              <a:t> for continuous updates, particularly in rapidly evolving job markets. Papers like </a:t>
            </a:r>
            <a:r>
              <a:rPr lang="en-US" sz="1800" b="1" i="0" u="none" strike="noStrike" dirty="0">
                <a:solidFill>
                  <a:srgbClr val="000000"/>
                </a:solidFill>
                <a:effectLst/>
                <a:latin typeface="Arial" panose="020B0604020202020204" pitchFamily="34" charset="0"/>
              </a:rPr>
              <a:t>PCRS</a:t>
            </a:r>
            <a:r>
              <a:rPr lang="en-US" sz="1800" b="0" i="0" u="none" strike="noStrike" dirty="0">
                <a:solidFill>
                  <a:srgbClr val="000000"/>
                </a:solidFill>
                <a:effectLst/>
                <a:latin typeface="Arial" panose="020B0604020202020204" pitchFamily="34" charset="0"/>
              </a:rPr>
              <a:t> and </a:t>
            </a:r>
            <a:r>
              <a:rPr lang="en-US" sz="1800" b="1" i="0" u="none" strike="noStrike" dirty="0">
                <a:solidFill>
                  <a:srgbClr val="000000"/>
                </a:solidFill>
                <a:effectLst/>
                <a:latin typeface="Arial" panose="020B0604020202020204" pitchFamily="34" charset="0"/>
              </a:rPr>
              <a:t>Personalized Career-Path for IT Students</a:t>
            </a:r>
            <a:r>
              <a:rPr lang="en-US" sz="1800" b="0" i="0" u="none" strike="noStrike" dirty="0">
                <a:solidFill>
                  <a:srgbClr val="000000"/>
                </a:solidFill>
                <a:effectLst/>
                <a:latin typeface="Arial" panose="020B0604020202020204" pitchFamily="34" charset="0"/>
              </a:rPr>
              <a:t> highlight the importance of localized and domain-specific models, while others, such as </a:t>
            </a:r>
            <a:r>
              <a:rPr lang="en-US" sz="1800" b="1" i="0" u="none" strike="noStrike" dirty="0">
                <a:solidFill>
                  <a:srgbClr val="000000"/>
                </a:solidFill>
                <a:effectLst/>
                <a:latin typeface="Arial" panose="020B0604020202020204" pitchFamily="34" charset="0"/>
              </a:rPr>
              <a:t>AI-Powered University Guidance</a:t>
            </a:r>
            <a:r>
              <a:rPr lang="en-US" sz="1800" b="0" i="0" u="none" strike="noStrike" dirty="0">
                <a:solidFill>
                  <a:srgbClr val="000000"/>
                </a:solidFill>
                <a:effectLst/>
                <a:latin typeface="Arial" panose="020B0604020202020204" pitchFamily="34" charset="0"/>
              </a:rPr>
              <a:t> and </a:t>
            </a:r>
            <a:r>
              <a:rPr lang="en-US" sz="1800" b="1" i="0" u="none" strike="noStrike" dirty="0">
                <a:solidFill>
                  <a:srgbClr val="000000"/>
                </a:solidFill>
                <a:effectLst/>
                <a:latin typeface="Arial" panose="020B0604020202020204" pitchFamily="34" charset="0"/>
              </a:rPr>
              <a:t>Resume-Based Re-Education</a:t>
            </a:r>
            <a:r>
              <a:rPr lang="en-US" sz="1800" b="0" i="0" u="none" strike="noStrike" dirty="0">
                <a:solidFill>
                  <a:srgbClr val="000000"/>
                </a:solidFill>
                <a:effectLst/>
                <a:latin typeface="Arial" panose="020B0604020202020204" pitchFamily="34" charset="0"/>
              </a:rPr>
              <a:t>, stress the need for holistic solutions across diverse fields. </a:t>
            </a:r>
            <a:endParaRPr lang="en-US" sz="1800" b="0" i="0" u="none" strike="noStrike" dirty="0">
              <a:solidFill>
                <a:srgbClr val="000000"/>
              </a:solidFill>
              <a:effectLst/>
              <a:latin typeface="Arial" panose="020B0604020202020204" pitchFamily="34" charset="0"/>
            </a:endParaRPr>
          </a:p>
          <a:p>
            <a:pPr lvl="0" algn="just">
              <a:lnSpc>
                <a:spcPct val="100000"/>
              </a:lnSpc>
              <a:buClr>
                <a:srgbClr val="CC0000"/>
              </a:buClr>
              <a:defRPr/>
            </a:pPr>
            <a:r>
              <a:rPr lang="en-US" sz="1800" b="0" i="0" u="none" strike="noStrike" dirty="0">
                <a:solidFill>
                  <a:srgbClr val="000000"/>
                </a:solidFill>
                <a:effectLst/>
                <a:latin typeface="Arial" panose="020B0604020202020204" pitchFamily="34" charset="0"/>
              </a:rPr>
              <a:t>Additionally, issues of gender disparity and re-entry challenges are addressed, underscoring the importance of supportive and flexible re-skilling programs. Across the board, the literature identifies the need for enhanced scalability, multidisciplinary collaboration, and the application of AI to bridge skill gaps and align career pathways with market demands.</a:t>
            </a:r>
            <a:endParaRPr lang="en-IN" sz="2400"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p:cNvSpPr>
            <a:spLocks noGrp="1"/>
          </p:cNvSpPr>
          <p:nvPr>
            <p:ph idx="1"/>
          </p:nvPr>
        </p:nvSpPr>
        <p:spPr/>
        <p:txBody>
          <a:bodyPr/>
          <a:lstStyle/>
          <a:p>
            <a:pPr marL="0" indent="0" rtl="0">
              <a:buNone/>
            </a:pPr>
            <a:r>
              <a:rPr lang="en-US" sz="1800" b="1" i="0" u="none" strike="noStrike" dirty="0">
                <a:solidFill>
                  <a:srgbClr val="000000"/>
                </a:solidFill>
                <a:effectLst/>
                <a:latin typeface="Verdana" panose="020B0604030504040204" pitchFamily="34" charset="0"/>
              </a:rPr>
              <a:t>Problem Statement:</a:t>
            </a:r>
            <a:endParaRPr lang="en-US" sz="1400" b="0" dirty="0">
              <a:effectLst/>
            </a:endParaRPr>
          </a:p>
          <a:p>
            <a:pPr marL="457200" lvl="1" indent="0" algn="just" rtl="0" fontAlgn="base">
              <a:buFont typeface="Arial" panose="020B0604020202020204" pitchFamily="34" charset="0"/>
              <a:buNone/>
            </a:pPr>
            <a:r>
              <a:rPr lang="en-US" sz="1800" b="0" i="0" u="none" strike="noStrike" dirty="0">
                <a:solidFill>
                  <a:srgbClr val="000000"/>
                </a:solidFill>
                <a:effectLst/>
                <a:latin typeface="+mj-lt"/>
                <a:cs typeface="+mj-lt"/>
              </a:rPr>
              <a:t>Navigating today’s fast-changing job market is challenging, with individuals often struggling to align their skills and interests with evolving industry demands. Many lack personalized guidance to identify skill gaps and career opportunities, leading to missed opportunities or career stagnation.</a:t>
            </a:r>
            <a:endParaRPr lang="en-US" sz="1800" b="0" i="0" u="none" strike="noStrike" dirty="0">
              <a:solidFill>
                <a:srgbClr val="CC0000"/>
              </a:solidFill>
              <a:effectLst/>
              <a:latin typeface="+mj-lt"/>
              <a:cs typeface="+mj-lt"/>
            </a:endParaRPr>
          </a:p>
          <a:p>
            <a:pPr marL="0" indent="0" rtl="0">
              <a:buNone/>
            </a:pPr>
            <a:br>
              <a:rPr lang="en-US" sz="1400" b="0" dirty="0">
                <a:effectLst/>
              </a:rPr>
            </a:br>
            <a:r>
              <a:rPr lang="en-US" sz="1800" b="1" i="0" u="none" strike="noStrike" dirty="0">
                <a:solidFill>
                  <a:srgbClr val="000000"/>
                </a:solidFill>
                <a:effectLst/>
                <a:latin typeface="Verdana" panose="020B0604030504040204" pitchFamily="34" charset="0"/>
              </a:rPr>
              <a:t>Motivation:</a:t>
            </a:r>
            <a:endParaRPr lang="en-US" sz="1400" b="0" dirty="0">
              <a:effectLst/>
            </a:endParaRPr>
          </a:p>
          <a:p>
            <a:pPr marL="457200" lvl="1" indent="0" algn="just" rtl="0" fontAlgn="base">
              <a:buFont typeface="Arial" panose="020B0604020202020204" pitchFamily="34" charset="0"/>
              <a:buNone/>
            </a:pPr>
            <a:r>
              <a:rPr lang="en-US" sz="1800" b="0" i="0" u="none" strike="noStrike" dirty="0">
                <a:solidFill>
                  <a:srgbClr val="000000"/>
                </a:solidFill>
                <a:effectLst/>
                <a:latin typeface="Verdana" panose="020B0604030504040204" pitchFamily="34" charset="0"/>
                <a:cs typeface="Verdana" panose="020B0604030504040204" pitchFamily="34" charset="0"/>
              </a:rPr>
              <a:t>The Smart Growth Pathways Advisor seeks to bridge this gap by using Big Data and Generative AI to provide personalized career guidance. As industries rapidly evolve, traditional career counseling falls short in offering real-time, tailored insights. By leveraging dynamic job market data and AI-driven recommendations, the project empowers individuals to make informed career decisions and build future-ready skills, helping users of all ages and career stages succeed.</a:t>
            </a:r>
            <a:endParaRPr lang="en-US" sz="1800" b="0" i="0" u="none" strike="noStrike" dirty="0">
              <a:solidFill>
                <a:srgbClr val="CC0000"/>
              </a:solidFill>
              <a:effectLst/>
              <a:latin typeface="Verdana" panose="020B0604030504040204" pitchFamily="34" charset="0"/>
              <a:cs typeface="Verdana" panose="020B0604030504040204" pitchFamily="34" charset="0"/>
            </a:endParaRPr>
          </a:p>
          <a:p>
            <a:pPr marL="0" indent="0">
              <a:buNone/>
            </a:pPr>
            <a:endParaRPr lang="en-IN" sz="1800" dirty="0">
              <a:latin typeface="Verdana" panose="020B0604030504040204" pitchFamily="34" charset="0"/>
              <a:cs typeface="Verdana" panose="020B0604030504040204" pitchFamily="34" charset="0"/>
            </a:endParaRPr>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rtl="0" fontAlgn="base">
              <a:buFont typeface="Wingdings" panose="05000000000000000000" charset="0"/>
              <a:buChar char="o"/>
            </a:pPr>
            <a:r>
              <a:rPr lang="en-US" sz="1800" b="1" i="0" u="none" strike="noStrike" dirty="0">
                <a:solidFill>
                  <a:srgbClr val="000000"/>
                </a:solidFill>
                <a:effectLst/>
                <a:latin typeface="Arial" panose="020B0604020202020204" pitchFamily="34" charset="0"/>
              </a:rPr>
              <a:t>Deliver Personalized Career Guidance</a:t>
            </a:r>
            <a:r>
              <a:rPr lang="en-US" sz="1800" b="0" i="0" u="none" strike="noStrike" dirty="0">
                <a:solidFill>
                  <a:srgbClr val="000000"/>
                </a:solidFill>
                <a:effectLst/>
                <a:latin typeface="Arial" panose="020B0604020202020204" pitchFamily="34" charset="0"/>
              </a:rPr>
              <a:t>: Provide tailored career recommendations based on individual skills and goals using AI and data analytics.</a:t>
            </a:r>
            <a:endParaRPr lang="en-US" sz="1800" b="0" i="0" u="none" strike="noStrike" dirty="0">
              <a:solidFill>
                <a:srgbClr val="CC0000"/>
              </a:solidFill>
              <a:effectLst/>
              <a:latin typeface="Noto Sans Symbols"/>
            </a:endParaRPr>
          </a:p>
          <a:p>
            <a:pPr rtl="0" fontAlgn="base">
              <a:buFont typeface="Wingdings" panose="05000000000000000000" charset="0"/>
              <a:buChar char="o"/>
            </a:pPr>
            <a:r>
              <a:rPr lang="en-US" sz="1800" b="1" i="0" u="none" strike="noStrike" dirty="0">
                <a:solidFill>
                  <a:srgbClr val="000000"/>
                </a:solidFill>
                <a:effectLst/>
                <a:latin typeface="Arial" panose="020B0604020202020204" pitchFamily="34" charset="0"/>
              </a:rPr>
              <a:t>Integrate Real-Time Market Data</a:t>
            </a:r>
            <a:r>
              <a:rPr lang="en-US" sz="1800" b="0" i="0" u="none" strike="noStrike" dirty="0">
                <a:solidFill>
                  <a:srgbClr val="000000"/>
                </a:solidFill>
                <a:effectLst/>
                <a:latin typeface="Arial" panose="020B0604020202020204" pitchFamily="34" charset="0"/>
              </a:rPr>
              <a:t>: Use Big Data to offer up-to-date insights into job trends and skill demands.</a:t>
            </a:r>
            <a:endParaRPr lang="en-US" sz="1800" b="0" i="0" u="none" strike="noStrike" dirty="0">
              <a:solidFill>
                <a:srgbClr val="CC0000"/>
              </a:solidFill>
              <a:effectLst/>
              <a:latin typeface="Noto Sans Symbols"/>
            </a:endParaRPr>
          </a:p>
          <a:p>
            <a:pPr rtl="0" fontAlgn="base">
              <a:buFont typeface="Wingdings" panose="05000000000000000000" charset="0"/>
              <a:buChar char="o"/>
            </a:pPr>
            <a:r>
              <a:rPr lang="en-US" sz="1800" b="1" i="0" u="none" strike="noStrike" dirty="0">
                <a:solidFill>
                  <a:srgbClr val="000000"/>
                </a:solidFill>
                <a:effectLst/>
                <a:latin typeface="Arial" panose="020B0604020202020204" pitchFamily="34" charset="0"/>
              </a:rPr>
              <a:t>Identify Skill Gaps</a:t>
            </a:r>
            <a:r>
              <a:rPr lang="en-US" sz="1800" b="0" i="0" u="none" strike="noStrike" dirty="0">
                <a:solidFill>
                  <a:srgbClr val="000000"/>
                </a:solidFill>
                <a:effectLst/>
                <a:latin typeface="Arial" panose="020B0604020202020204" pitchFamily="34" charset="0"/>
              </a:rPr>
              <a:t>: Highlight gaps between users' skills and market needs, recommending targeted learning resources.</a:t>
            </a:r>
            <a:endParaRPr lang="en-US" sz="1800" b="0" i="0" u="none" strike="noStrike" dirty="0">
              <a:solidFill>
                <a:srgbClr val="CC0000"/>
              </a:solidFill>
              <a:effectLst/>
              <a:latin typeface="Noto Sans Symbols"/>
            </a:endParaRPr>
          </a:p>
          <a:p>
            <a:pPr rtl="0" fontAlgn="base">
              <a:buFont typeface="Wingdings" panose="05000000000000000000" charset="0"/>
              <a:buChar char="o"/>
            </a:pPr>
            <a:r>
              <a:rPr lang="en-US" sz="1800" b="1" i="0" u="none" strike="noStrike" dirty="0">
                <a:solidFill>
                  <a:srgbClr val="000000"/>
                </a:solidFill>
                <a:effectLst/>
                <a:latin typeface="Arial" panose="020B0604020202020204" pitchFamily="34" charset="0"/>
              </a:rPr>
              <a:t>Generate Custom Career Pathways</a:t>
            </a:r>
            <a:r>
              <a:rPr lang="en-US" sz="1800" b="0" i="0" u="none" strike="noStrike" dirty="0">
                <a:solidFill>
                  <a:srgbClr val="000000"/>
                </a:solidFill>
                <a:effectLst/>
                <a:latin typeface="Arial" panose="020B0604020202020204" pitchFamily="34" charset="0"/>
              </a:rPr>
              <a:t>: Create personalized career development plans with suggested roles and actionable steps.</a:t>
            </a:r>
            <a:endParaRPr lang="en-US" sz="1800" b="0" i="0" u="none" strike="noStrike" dirty="0">
              <a:solidFill>
                <a:srgbClr val="CC0000"/>
              </a:solidFill>
              <a:effectLst/>
              <a:latin typeface="Noto Sans Symbols"/>
            </a:endParaRPr>
          </a:p>
          <a:p>
            <a:pPr rtl="0" fontAlgn="base">
              <a:buFont typeface="Wingdings" panose="05000000000000000000" charset="0"/>
              <a:buChar char="o"/>
            </a:pPr>
            <a:r>
              <a:rPr lang="en-US" sz="1800" b="1" i="0" u="none" strike="noStrike" dirty="0">
                <a:solidFill>
                  <a:srgbClr val="000000"/>
                </a:solidFill>
                <a:effectLst/>
                <a:latin typeface="Arial" panose="020B0604020202020204" pitchFamily="34" charset="0"/>
              </a:rPr>
              <a:t>Recommend Learning Resources</a:t>
            </a:r>
            <a:r>
              <a:rPr lang="en-US" sz="1800" b="0" i="0" u="none" strike="noStrike" dirty="0">
                <a:solidFill>
                  <a:srgbClr val="000000"/>
                </a:solidFill>
                <a:effectLst/>
                <a:latin typeface="Arial" panose="020B0604020202020204" pitchFamily="34" charset="0"/>
              </a:rPr>
              <a:t>: Suggest courses and certifications aligned with users’ career goals.</a:t>
            </a:r>
            <a:endParaRPr lang="en-US" sz="1800" b="0" i="0" u="none" strike="noStrike" dirty="0">
              <a:solidFill>
                <a:srgbClr val="CC0000"/>
              </a:solidFill>
              <a:effectLst/>
              <a:latin typeface="Noto Sans Symbols"/>
            </a:endParaRPr>
          </a:p>
          <a:p>
            <a:r>
              <a:rPr lang="en-US" sz="1800" b="1" i="0" u="none" strike="noStrike" dirty="0">
                <a:solidFill>
                  <a:srgbClr val="000000"/>
                </a:solidFill>
                <a:effectLst/>
                <a:latin typeface="Arial" panose="020B0604020202020204" pitchFamily="34" charset="0"/>
              </a:rPr>
              <a:t>Ensure Continuous Adaptation</a:t>
            </a:r>
            <a:r>
              <a:rPr lang="en-US" sz="1800" b="0" i="0" u="none" strike="noStrike" dirty="0">
                <a:solidFill>
                  <a:srgbClr val="000000"/>
                </a:solidFill>
                <a:effectLst/>
                <a:latin typeface="Arial" panose="020B0604020202020204" pitchFamily="34" charset="0"/>
              </a:rPr>
              <a:t>: Update recommendations based on evolving market trends and user progress.</a:t>
            </a:r>
            <a:endParaRPr lang="en-IN" sz="2400"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1800" b="0" i="0" u="none" strike="noStrike" dirty="0">
                <a:solidFill>
                  <a:srgbClr val="000000"/>
                </a:solidFill>
                <a:effectLst/>
                <a:latin typeface="Arial" panose="020B0604020202020204" pitchFamily="34" charset="0"/>
              </a:rPr>
              <a:t>The </a:t>
            </a:r>
            <a:r>
              <a:rPr lang="en-US" sz="1800" b="1" i="0" u="none" strike="noStrike" dirty="0">
                <a:solidFill>
                  <a:srgbClr val="000000"/>
                </a:solidFill>
                <a:effectLst/>
                <a:latin typeface="Arial" panose="020B0604020202020204" pitchFamily="34" charset="0"/>
              </a:rPr>
              <a:t>Smart Career Pathways Advisor</a:t>
            </a:r>
            <a:r>
              <a:rPr lang="en-US" sz="1800" b="0" i="0" u="none" strike="noStrike" dirty="0">
                <a:solidFill>
                  <a:srgbClr val="000000"/>
                </a:solidFill>
                <a:effectLst/>
                <a:latin typeface="Arial" panose="020B0604020202020204" pitchFamily="34" charset="0"/>
              </a:rPr>
              <a:t> is an innovative web-based platform designed to help individuals navigate their career development with personalized, data-driven insights. By integrating </a:t>
            </a:r>
            <a:r>
              <a:rPr lang="en-US" sz="1800" b="1" i="0" u="none" strike="noStrike" dirty="0">
                <a:solidFill>
                  <a:srgbClr val="000000"/>
                </a:solidFill>
                <a:effectLst/>
                <a:latin typeface="Arial" panose="020B0604020202020204" pitchFamily="34" charset="0"/>
              </a:rPr>
              <a:t>Big Data</a:t>
            </a:r>
            <a:r>
              <a:rPr lang="en-US" sz="1800" b="0" i="0" u="none" strike="noStrike" dirty="0">
                <a:solidFill>
                  <a:srgbClr val="000000"/>
                </a:solidFill>
                <a:effectLst/>
                <a:latin typeface="Arial" panose="020B0604020202020204" pitchFamily="34" charset="0"/>
              </a:rPr>
              <a:t> analytics and </a:t>
            </a:r>
            <a:r>
              <a:rPr lang="en-US" sz="1800" b="1" i="0" u="none" strike="noStrike" dirty="0">
                <a:solidFill>
                  <a:srgbClr val="000000"/>
                </a:solidFill>
                <a:effectLst/>
                <a:latin typeface="Arial" panose="020B0604020202020204" pitchFamily="34" charset="0"/>
              </a:rPr>
              <a:t>Generative AI</a:t>
            </a:r>
            <a:r>
              <a:rPr lang="en-US" sz="1800" b="0" i="0" u="none" strike="noStrike" dirty="0">
                <a:solidFill>
                  <a:srgbClr val="000000"/>
                </a:solidFill>
                <a:effectLst/>
                <a:latin typeface="Arial" panose="020B0604020202020204" pitchFamily="34" charset="0"/>
              </a:rPr>
              <a:t>, the platform offers tailored career recommendations based on users' skills, interests, and goals. It analyzes real-time job market trends and identifies skill gaps, providing users with customized career pathways and actionable steps to achieve their aspirations. The system also suggests relevant learning resources and continuously updates recommendations to reflect the latest market changes. The interactive dashboard enhances user engagement by visually tracking progress and forecasting future career outcomes. This approach aims to empower individuals at all career stages with the knowledge and tools needed to make informed decisions and succeed in a rapidly evolving job market.</a:t>
            </a: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2400"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pic>
        <p:nvPicPr>
          <p:cNvPr id="9" name="Picture 8"/>
          <p:cNvPicPr>
            <a:picLocks noChangeAspect="1"/>
          </p:cNvPicPr>
          <p:nvPr/>
        </p:nvPicPr>
        <p:blipFill>
          <a:blip r:embed="rId1"/>
          <a:stretch>
            <a:fillRect/>
          </a:stretch>
        </p:blipFill>
        <p:spPr>
          <a:xfrm>
            <a:off x="2133047" y="1746251"/>
            <a:ext cx="7925906" cy="4267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User Input Collection</a:t>
            </a:r>
            <a:endPar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Dynamic question generation</a:t>
            </a:r>
            <a:endPar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3200" dirty="0">
                <a:solidFill>
                  <a:srgbClr val="000000"/>
                </a:solidFill>
                <a:latin typeface="Times New Roman" panose="02020603050405020304" pitchFamily="18" charset="0"/>
                <a:cs typeface="Times New Roman" panose="02020603050405020304" pitchFamily="18" charset="0"/>
              </a:rPr>
              <a:t>User Response Collection and Storage</a:t>
            </a:r>
            <a:endPar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3200" dirty="0">
                <a:solidFill>
                  <a:srgbClr val="000000"/>
                </a:solidFill>
                <a:latin typeface="Times New Roman" panose="02020603050405020304" pitchFamily="18" charset="0"/>
                <a:cs typeface="Times New Roman" panose="02020603050405020304" pitchFamily="18" charset="0"/>
              </a:rPr>
              <a:t>Skill and Gap Analysis</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7840</Words>
  <Application>WPS Presentation</Application>
  <PresentationFormat>Widescreen</PresentationFormat>
  <Paragraphs>199</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Verdana</vt:lpstr>
      <vt:lpstr>Verdana</vt:lpstr>
      <vt:lpstr>Times New Roman</vt:lpstr>
      <vt:lpstr>Noto Sans Symbols</vt:lpstr>
      <vt:lpstr>Latha</vt:lpstr>
      <vt:lpstr>Microsoft YaHei</vt:lpstr>
      <vt:lpstr>Arial Unicode MS</vt:lpstr>
      <vt:lpstr>Calibri</vt:lpstr>
      <vt:lpstr>Wingdings</vt:lpstr>
      <vt:lpstr>Profile</vt:lpstr>
      <vt:lpstr>Department of Computer Science and Engineering</vt:lpstr>
      <vt:lpstr>Introduction</vt:lpstr>
      <vt:lpstr>Literature Review</vt:lpstr>
      <vt:lpstr>Summary of Literature Review</vt:lpstr>
      <vt:lpstr>Problem Statement</vt:lpstr>
      <vt:lpstr>Objectives</vt:lpstr>
      <vt:lpstr>Abstract</vt:lpstr>
      <vt:lpstr>System Architecture</vt:lpstr>
      <vt:lpstr>List of Modules</vt:lpstr>
      <vt:lpstr>Functional Description for each modules</vt:lpstr>
      <vt:lpstr>Activity Diagram</vt:lpstr>
      <vt:lpstr>Implementation &amp; Results of First Module</vt:lpstr>
      <vt:lpstr>PowerPoint 演示文稿</vt:lpstr>
      <vt:lpstr>Conclusion &amp; Work for Phase II</vt:lpstr>
      <vt:lpstr>References</vt:lpstr>
      <vt:lpstr>Paper Publication Status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Jayasuriya R</cp:lastModifiedBy>
  <cp:revision>19</cp:revision>
  <dcterms:created xsi:type="dcterms:W3CDTF">2023-08-03T04:32:00Z</dcterms:created>
  <dcterms:modified xsi:type="dcterms:W3CDTF">2024-11-26T13:53:22Z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6554B3CF7BD84C13AAA242DA7D575162_12</vt:lpwstr>
  </property>
  <property fmtid="{D5CDD505-2E9C-101B-9397-08002B2CF9AE}" pid="3" name="KSOProductBuildVer">
    <vt:lpwstr>2057-12.2.0.18639</vt:lpwstr>
  </property>
</Properties>
</file>