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9b3bc7e3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09b3bc7e3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Smart Career Pathway Advisor Using GenAI</a:t>
            </a:r>
            <a:endParaRPr/>
          </a:p>
        </p:txBody>
      </p:sp>
      <p:sp>
        <p:nvSpPr>
          <p:cNvPr id="94" name="Google Shape;94;p13"/>
          <p:cNvSpPr txBox="1"/>
          <p:nvPr/>
        </p:nvSpPr>
        <p:spPr>
          <a:xfrm>
            <a:off x="962900" y="5183900"/>
            <a:ext cx="3948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Mrs. Adlin Layola J A</a:t>
            </a:r>
            <a:endParaRPr/>
          </a:p>
        </p:txBody>
      </p:sp>
      <p:sp>
        <p:nvSpPr>
          <p:cNvPr id="95" name="Google Shape;95;p13"/>
          <p:cNvSpPr txBox="1"/>
          <p:nvPr/>
        </p:nvSpPr>
        <p:spPr>
          <a:xfrm>
            <a:off x="6064100" y="5183900"/>
            <a:ext cx="56175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210701174- Naveen Kumar K</a:t>
            </a:r>
            <a:endParaRPr b="1" sz="24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210701513- Jayasuriya R</a:t>
            </a:r>
            <a:endParaRPr b="1" sz="2400">
              <a:solidFill>
                <a:srgbClr val="FF0000"/>
              </a:solidFill>
              <a:latin typeface="Verdana"/>
              <a:ea typeface="Verdana"/>
              <a:cs typeface="Verdana"/>
              <a:sym typeface="Verdana"/>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
        <p:nvSpPr>
          <p:cNvPr id="97" name="Google Shape;97;p13"/>
          <p:cNvSpPr txBox="1"/>
          <p:nvPr/>
        </p:nvSpPr>
        <p:spPr>
          <a:xfrm>
            <a:off x="6064112" y="4583576"/>
            <a:ext cx="350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B21A2425C30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1" name="Shape 101"/>
        <p:cNvGrpSpPr/>
        <p:nvPr/>
      </p:nvGrpSpPr>
      <p:grpSpPr>
        <a:xfrm>
          <a:off x="0" y="0"/>
          <a:ext cx="0" cy="0"/>
          <a:chOff x="0" y="0"/>
          <a:chExt cx="0" cy="0"/>
        </a:xfrm>
      </p:grpSpPr>
      <p:sp>
        <p:nvSpPr>
          <p:cNvPr id="102" name="Google Shape;102;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Introduction</a:t>
            </a:r>
            <a:endParaRPr sz="2800"/>
          </a:p>
        </p:txBody>
      </p:sp>
      <p:sp>
        <p:nvSpPr>
          <p:cNvPr id="103" name="Google Shape;103;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82600" lvl="0" marL="469900" rtl="0" algn="l">
              <a:lnSpc>
                <a:spcPct val="115000"/>
              </a:lnSpc>
              <a:spcBef>
                <a:spcPts val="1200"/>
              </a:spcBef>
              <a:spcAft>
                <a:spcPts val="0"/>
              </a:spcAft>
              <a:buSzPts val="2000"/>
              <a:buChar char="□"/>
            </a:pPr>
            <a:r>
              <a:rPr lang="en-IN" sz="2000">
                <a:latin typeface="Arial"/>
                <a:ea typeface="Arial"/>
                <a:cs typeface="Arial"/>
                <a:sym typeface="Arial"/>
              </a:rPr>
              <a:t>The </a:t>
            </a:r>
            <a:r>
              <a:rPr b="1" lang="en-IN" sz="2000">
                <a:latin typeface="Arial"/>
                <a:ea typeface="Arial"/>
                <a:cs typeface="Arial"/>
                <a:sym typeface="Arial"/>
              </a:rPr>
              <a:t>Smart Career Pathway Advisor</a:t>
            </a:r>
            <a:r>
              <a:rPr lang="en-IN" sz="2000">
                <a:latin typeface="Arial"/>
                <a:ea typeface="Arial"/>
                <a:cs typeface="Arial"/>
                <a:sym typeface="Arial"/>
              </a:rPr>
              <a:t> is an AI-powered, web-based platform designed to help individuals discover and plan personalized career pathways. In today’s rapidly changing job market, it is increasingly difficult for people to stay informed about emerging roles, required skills, and career opportunities. Whether a student deciding on future studies or a professional looking to upskill, individuals need tailored guidance to navigate their career growth effectively.</a:t>
            </a:r>
            <a:endParaRPr sz="2000">
              <a:latin typeface="Arial"/>
              <a:ea typeface="Arial"/>
              <a:cs typeface="Arial"/>
              <a:sym typeface="Arial"/>
            </a:endParaRPr>
          </a:p>
          <a:p>
            <a:pPr indent="-482600" lvl="0" marL="469900" rtl="0" algn="l">
              <a:lnSpc>
                <a:spcPct val="115000"/>
              </a:lnSpc>
              <a:spcBef>
                <a:spcPts val="0"/>
              </a:spcBef>
              <a:spcAft>
                <a:spcPts val="0"/>
              </a:spcAft>
              <a:buSzPts val="2000"/>
              <a:buChar char="□"/>
            </a:pPr>
            <a:r>
              <a:rPr lang="en-IN" sz="2000">
                <a:latin typeface="Arial"/>
                <a:ea typeface="Arial"/>
                <a:cs typeface="Arial"/>
                <a:sym typeface="Arial"/>
              </a:rPr>
              <a:t>By integrating </a:t>
            </a:r>
            <a:r>
              <a:rPr b="1" lang="en-IN" sz="2000">
                <a:latin typeface="Arial"/>
                <a:ea typeface="Arial"/>
                <a:cs typeface="Arial"/>
                <a:sym typeface="Arial"/>
              </a:rPr>
              <a:t>Big Data</a:t>
            </a:r>
            <a:r>
              <a:rPr lang="en-IN" sz="2000">
                <a:latin typeface="Arial"/>
                <a:ea typeface="Arial"/>
                <a:cs typeface="Arial"/>
                <a:sym typeface="Arial"/>
              </a:rPr>
              <a:t> analytics and </a:t>
            </a:r>
            <a:r>
              <a:rPr b="1" lang="en-IN" sz="2000">
                <a:latin typeface="Arial"/>
                <a:ea typeface="Arial"/>
                <a:cs typeface="Arial"/>
                <a:sym typeface="Arial"/>
              </a:rPr>
              <a:t>Generative AI</a:t>
            </a:r>
            <a:r>
              <a:rPr lang="en-IN" sz="2000">
                <a:latin typeface="Arial"/>
                <a:ea typeface="Arial"/>
                <a:cs typeface="Arial"/>
                <a:sym typeface="Arial"/>
              </a:rPr>
              <a:t>, the platform provides users with dynamic career recommendations based on their current skills, interests, and goals. It analyzes real-time labor market trends, identifies skill gaps, and generates personalized career roadmaps, including learning resources, certifications, and job suggestions. The platform continuously adapts to market shifts, ensuring users receive the most up-to-date guidance.</a:t>
            </a:r>
            <a:endParaRPr sz="2000"/>
          </a:p>
        </p:txBody>
      </p:sp>
      <p:sp>
        <p:nvSpPr>
          <p:cNvPr id="104" name="Google Shape;104;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05" name="Google Shape;105;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6" name="Google Shape;106;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0" name="Shape 110"/>
        <p:cNvGrpSpPr/>
        <p:nvPr/>
      </p:nvGrpSpPr>
      <p:grpSpPr>
        <a:xfrm>
          <a:off x="0" y="0"/>
          <a:ext cx="0" cy="0"/>
          <a:chOff x="0" y="0"/>
          <a:chExt cx="0" cy="0"/>
        </a:xfrm>
      </p:grpSpPr>
      <p:sp>
        <p:nvSpPr>
          <p:cNvPr id="111" name="Google Shape;111;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Literature Review – 1………20</a:t>
            </a:r>
            <a:endParaRPr sz="2800"/>
          </a:p>
        </p:txBody>
      </p:sp>
      <p:sp>
        <p:nvSpPr>
          <p:cNvPr id="112" name="Google Shape;112;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0000"/>
              </a:buClr>
              <a:buSzPts val="3200"/>
              <a:buNone/>
            </a:pPr>
            <a:r>
              <a:rPr b="0" i="0" lang="en-IN" sz="3200" u="none" cap="none" strike="noStrike">
                <a:solidFill>
                  <a:srgbClr val="000000"/>
                </a:solidFill>
                <a:latin typeface="Verdana"/>
                <a:ea typeface="Verdana"/>
                <a:cs typeface="Verdana"/>
                <a:sym typeface="Verdana"/>
              </a:rPr>
              <a:t>Paper:</a:t>
            </a:r>
            <a:br>
              <a:rPr b="0" i="0" lang="en-IN" sz="3200" u="none" cap="none" strike="noStrike">
                <a:solidFill>
                  <a:srgbClr val="000000"/>
                </a:solidFill>
                <a:latin typeface="Verdana"/>
                <a:ea typeface="Verdana"/>
                <a:cs typeface="Verdana"/>
                <a:sym typeface="Verdana"/>
              </a:rPr>
            </a:br>
            <a:br>
              <a:rPr b="0" i="0" lang="en-IN" sz="3200" u="none" cap="none" strike="noStrike">
                <a:solidFill>
                  <a:srgbClr val="000000"/>
                </a:solidFill>
                <a:latin typeface="Verdana"/>
                <a:ea typeface="Verdana"/>
                <a:cs typeface="Verdana"/>
                <a:sym typeface="Verdana"/>
              </a:rPr>
            </a:br>
            <a:r>
              <a:rPr b="0" i="0" lang="en-IN" sz="3200" u="none" cap="none" strike="noStrike">
                <a:solidFill>
                  <a:srgbClr val="000000"/>
                </a:solidFill>
                <a:latin typeface="Verdana"/>
                <a:ea typeface="Verdana"/>
                <a:cs typeface="Verdana"/>
                <a:sym typeface="Verdana"/>
              </a:rPr>
              <a:t>https://docs.google.com/document/d/1FNLEtEuh6PWLBJIUTauskOBgt3P3ZgR2Hz9E0CaJTf0/edit?usp=sharing</a:t>
            </a:r>
            <a:endParaRPr/>
          </a:p>
          <a:p>
            <a:pPr indent="0" lvl="0" marL="0" marR="0" rtl="0" algn="l">
              <a:lnSpc>
                <a:spcPct val="100000"/>
              </a:lnSpc>
              <a:spcBef>
                <a:spcPts val="560"/>
              </a:spcBef>
              <a:spcAft>
                <a:spcPts val="0"/>
              </a:spcAft>
              <a:buClr>
                <a:srgbClr val="CC0000"/>
              </a:buClr>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13" name="Google Shape;113;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14" name="Google Shape;114;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5" name="Google Shape;115;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9" name="Shape 119"/>
        <p:cNvGrpSpPr/>
        <p:nvPr/>
      </p:nvGrpSpPr>
      <p:grpSpPr>
        <a:xfrm>
          <a:off x="0" y="0"/>
          <a:ext cx="0" cy="0"/>
          <a:chOff x="0" y="0"/>
          <a:chExt cx="0" cy="0"/>
        </a:xfrm>
      </p:grpSpPr>
      <p:sp>
        <p:nvSpPr>
          <p:cNvPr id="120" name="Google Shape;120;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121" name="Google Shape;121;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06400" lvl="0" marL="469900" marR="0" rtl="0" algn="l">
              <a:lnSpc>
                <a:spcPct val="100000"/>
              </a:lnSpc>
              <a:spcBef>
                <a:spcPts val="0"/>
              </a:spcBef>
              <a:spcAft>
                <a:spcPts val="0"/>
              </a:spcAft>
              <a:buClr>
                <a:srgbClr val="CC0000"/>
              </a:buClr>
              <a:buSzPts val="2200"/>
              <a:buFont typeface="Noto Sans Symbols"/>
              <a:buChar char="□"/>
            </a:pPr>
            <a:r>
              <a:rPr lang="en-IN" sz="2200">
                <a:latin typeface="Arial"/>
                <a:ea typeface="Arial"/>
                <a:cs typeface="Arial"/>
                <a:sym typeface="Arial"/>
              </a:rPr>
              <a:t>The reviewed papers collectively emphasize the growing integration of AI and machine learning in career guidance and educational systems, focusing on personalized, dynamic, and data-driven approaches. Models like </a:t>
            </a:r>
            <a:r>
              <a:rPr b="1" lang="en-IN" sz="2200">
                <a:latin typeface="Arial"/>
                <a:ea typeface="Arial"/>
                <a:cs typeface="Arial"/>
                <a:sym typeface="Arial"/>
              </a:rPr>
              <a:t>ALS</a:t>
            </a:r>
            <a:r>
              <a:rPr lang="en-IN" sz="2200">
                <a:latin typeface="Arial"/>
                <a:ea typeface="Arial"/>
                <a:cs typeface="Arial"/>
                <a:sym typeface="Arial"/>
              </a:rPr>
              <a:t>, </a:t>
            </a:r>
            <a:r>
              <a:rPr b="1" lang="en-IN" sz="2200">
                <a:latin typeface="Arial"/>
                <a:ea typeface="Arial"/>
                <a:cs typeface="Arial"/>
                <a:sym typeface="Arial"/>
              </a:rPr>
              <a:t>Naïve Bayes</a:t>
            </a:r>
            <a:r>
              <a:rPr lang="en-IN" sz="2200">
                <a:latin typeface="Arial"/>
                <a:ea typeface="Arial"/>
                <a:cs typeface="Arial"/>
                <a:sym typeface="Arial"/>
              </a:rPr>
              <a:t>, </a:t>
            </a:r>
            <a:r>
              <a:rPr b="1" lang="en-IN" sz="2200">
                <a:latin typeface="Arial"/>
                <a:ea typeface="Arial"/>
                <a:cs typeface="Arial"/>
                <a:sym typeface="Arial"/>
              </a:rPr>
              <a:t>XGBoost</a:t>
            </a:r>
            <a:r>
              <a:rPr lang="en-IN" sz="2200">
                <a:latin typeface="Arial"/>
                <a:ea typeface="Arial"/>
                <a:cs typeface="Arial"/>
                <a:sym typeface="Arial"/>
              </a:rPr>
              <a:t>, and </a:t>
            </a:r>
            <a:r>
              <a:rPr b="1" lang="en-IN" sz="2200">
                <a:latin typeface="Arial"/>
                <a:ea typeface="Arial"/>
                <a:cs typeface="Arial"/>
                <a:sym typeface="Arial"/>
              </a:rPr>
              <a:t>Generative AI</a:t>
            </a:r>
            <a:r>
              <a:rPr lang="en-IN" sz="2200">
                <a:latin typeface="Arial"/>
                <a:ea typeface="Arial"/>
                <a:cs typeface="Arial"/>
                <a:sym typeface="Arial"/>
              </a:rPr>
              <a:t> are used to offer tailored career recommendations, re-education paths, and skill gap analysis. A recurring theme is the shift from static, rule-based systems to </a:t>
            </a:r>
            <a:r>
              <a:rPr b="1" lang="en-IN" sz="2200">
                <a:latin typeface="Arial"/>
                <a:ea typeface="Arial"/>
                <a:cs typeface="Arial"/>
                <a:sym typeface="Arial"/>
              </a:rPr>
              <a:t>real-time, adaptable solutions</a:t>
            </a:r>
            <a:r>
              <a:rPr lang="en-IN" sz="2200">
                <a:latin typeface="Arial"/>
                <a:ea typeface="Arial"/>
                <a:cs typeface="Arial"/>
                <a:sym typeface="Arial"/>
              </a:rPr>
              <a:t> that leverage </a:t>
            </a:r>
            <a:r>
              <a:rPr b="1" lang="en-IN" sz="2200">
                <a:latin typeface="Arial"/>
                <a:ea typeface="Arial"/>
                <a:cs typeface="Arial"/>
                <a:sym typeface="Arial"/>
              </a:rPr>
              <a:t>Big Data</a:t>
            </a:r>
            <a:r>
              <a:rPr lang="en-IN" sz="2200">
                <a:latin typeface="Arial"/>
                <a:ea typeface="Arial"/>
                <a:cs typeface="Arial"/>
                <a:sym typeface="Arial"/>
              </a:rPr>
              <a:t> for continuous updates, particularly in rapidly evolving job markets. Papers like </a:t>
            </a:r>
            <a:r>
              <a:rPr b="1" lang="en-IN" sz="2200">
                <a:latin typeface="Arial"/>
                <a:ea typeface="Arial"/>
                <a:cs typeface="Arial"/>
                <a:sym typeface="Arial"/>
              </a:rPr>
              <a:t>PCRS</a:t>
            </a:r>
            <a:r>
              <a:rPr lang="en-IN" sz="2200">
                <a:latin typeface="Arial"/>
                <a:ea typeface="Arial"/>
                <a:cs typeface="Arial"/>
                <a:sym typeface="Arial"/>
              </a:rPr>
              <a:t> and </a:t>
            </a:r>
            <a:r>
              <a:rPr b="1" lang="en-IN" sz="2200">
                <a:latin typeface="Arial"/>
                <a:ea typeface="Arial"/>
                <a:cs typeface="Arial"/>
                <a:sym typeface="Arial"/>
              </a:rPr>
              <a:t>Personalized Career-Path for IT Students</a:t>
            </a:r>
            <a:r>
              <a:rPr lang="en-IN" sz="2200">
                <a:latin typeface="Arial"/>
                <a:ea typeface="Arial"/>
                <a:cs typeface="Arial"/>
                <a:sym typeface="Arial"/>
              </a:rPr>
              <a:t> highlight the importance of localized and domain-specific models, while others, such as </a:t>
            </a:r>
            <a:r>
              <a:rPr b="1" lang="en-IN" sz="2200">
                <a:latin typeface="Arial"/>
                <a:ea typeface="Arial"/>
                <a:cs typeface="Arial"/>
                <a:sym typeface="Arial"/>
              </a:rPr>
              <a:t>AI-Powered University Guidance</a:t>
            </a:r>
            <a:r>
              <a:rPr lang="en-IN" sz="2200">
                <a:latin typeface="Arial"/>
                <a:ea typeface="Arial"/>
                <a:cs typeface="Arial"/>
                <a:sym typeface="Arial"/>
              </a:rPr>
              <a:t> and </a:t>
            </a:r>
            <a:r>
              <a:rPr b="1" lang="en-IN" sz="2200">
                <a:latin typeface="Arial"/>
                <a:ea typeface="Arial"/>
                <a:cs typeface="Arial"/>
                <a:sym typeface="Arial"/>
              </a:rPr>
              <a:t>Resume-Based Re-Education</a:t>
            </a:r>
            <a:r>
              <a:rPr lang="en-IN" sz="2200">
                <a:latin typeface="Arial"/>
                <a:ea typeface="Arial"/>
                <a:cs typeface="Arial"/>
                <a:sym typeface="Arial"/>
              </a:rPr>
              <a:t>, stress the need for holistic solutions across diverse fields. </a:t>
            </a:r>
            <a:endParaRPr sz="2200"/>
          </a:p>
        </p:txBody>
      </p:sp>
      <p:sp>
        <p:nvSpPr>
          <p:cNvPr id="122" name="Google Shape;122;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23" name="Google Shape;123;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4" name="Google Shape;124;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8" name="Shape 128"/>
        <p:cNvGrpSpPr/>
        <p:nvPr/>
      </p:nvGrpSpPr>
      <p:grpSpPr>
        <a:xfrm>
          <a:off x="0" y="0"/>
          <a:ext cx="0" cy="0"/>
          <a:chOff x="0" y="0"/>
          <a:chExt cx="0" cy="0"/>
        </a:xfrm>
      </p:grpSpPr>
      <p:sp>
        <p:nvSpPr>
          <p:cNvPr id="129" name="Google Shape;129;p1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Summary of Literature Review</a:t>
            </a:r>
            <a:endParaRPr sz="2800"/>
          </a:p>
        </p:txBody>
      </p:sp>
      <p:sp>
        <p:nvSpPr>
          <p:cNvPr id="130" name="Google Shape;130;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06400" lvl="0" marL="469900" rtl="0" algn="l">
              <a:spcBef>
                <a:spcPts val="0"/>
              </a:spcBef>
              <a:spcAft>
                <a:spcPts val="0"/>
              </a:spcAft>
              <a:buSzPts val="2200"/>
              <a:buChar char="□"/>
            </a:pPr>
            <a:r>
              <a:rPr lang="en-IN" sz="2200">
                <a:latin typeface="Arial"/>
                <a:ea typeface="Arial"/>
                <a:cs typeface="Arial"/>
                <a:sym typeface="Arial"/>
              </a:rPr>
              <a:t>Additionally, issues of gender disparity and re-entry challenges are addressed, underscoring the importance of supportive and flexible re-skilling programs. Across the board, the literature identifies the need for enhanced scalability, multidisciplinary collaboration, and the application of AI to bridge skill gaps and align career pathways with market demands.</a:t>
            </a:r>
            <a:endParaRPr sz="2200"/>
          </a:p>
        </p:txBody>
      </p:sp>
      <p:sp>
        <p:nvSpPr>
          <p:cNvPr id="131" name="Google Shape;131;p17"/>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32" name="Google Shape;132;p17"/>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3" name="Google Shape;133;p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7" name="Shape 137"/>
        <p:cNvGrpSpPr/>
        <p:nvPr/>
      </p:nvGrpSpPr>
      <p:grpSpPr>
        <a:xfrm>
          <a:off x="0" y="0"/>
          <a:ext cx="0" cy="0"/>
          <a:chOff x="0" y="0"/>
          <a:chExt cx="0" cy="0"/>
        </a:xfrm>
      </p:grpSpPr>
      <p:sp>
        <p:nvSpPr>
          <p:cNvPr id="138" name="Google Shape;138;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a:t>
            </a:r>
            <a:endParaRPr sz="2800"/>
          </a:p>
        </p:txBody>
      </p:sp>
      <p:sp>
        <p:nvSpPr>
          <p:cNvPr id="139" name="Google Shape;139;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sz="1800"/>
              <a:t>Problem Statement:</a:t>
            </a:r>
            <a:endParaRPr b="1" sz="1800"/>
          </a:p>
          <a:p>
            <a:pPr indent="-469900" lvl="0" marL="469900" rtl="0" algn="l">
              <a:spcBef>
                <a:spcPts val="0"/>
              </a:spcBef>
              <a:spcAft>
                <a:spcPts val="0"/>
              </a:spcAft>
              <a:buSzPts val="1800"/>
              <a:buChar char="□"/>
            </a:pPr>
            <a:r>
              <a:rPr lang="en-IN" sz="1800"/>
              <a:t>Navigating today’s fast-changing job market is challenging, with individuals often struggling to align their skills and interests with evolving industry demands. Many lack personalized guidance to identify skill gaps and career opportunities, leading to missed opportunities or career stagnation.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IN" sz="1800"/>
              <a:t>Motivation:</a:t>
            </a:r>
            <a:endParaRPr b="1" sz="1800"/>
          </a:p>
          <a:p>
            <a:pPr indent="-469900" lvl="0" marL="469900" rtl="0" algn="l">
              <a:spcBef>
                <a:spcPts val="0"/>
              </a:spcBef>
              <a:spcAft>
                <a:spcPts val="0"/>
              </a:spcAft>
              <a:buSzPts val="1800"/>
              <a:buChar char="□"/>
            </a:pPr>
            <a:r>
              <a:rPr lang="en-IN" sz="1800"/>
              <a:t>The Smart Growth Pathways Advisor seeks to bridge this gap by using Big Data and Generative AI to provide personalized career guidance. As industries rapidly evolve, traditional career counseling falls short in offering real-time, tailored insights. By leveraging dynamic job market data and AI-driven recommendations, the project empowers individuals to make informed career decisions and build future-ready skills, helping users of all ages and career stages succeed.</a:t>
            </a:r>
            <a:endParaRPr sz="1800"/>
          </a:p>
          <a:p>
            <a:pPr indent="0" lvl="0" marL="469900" marR="0" rtl="0" algn="l">
              <a:lnSpc>
                <a:spcPct val="100000"/>
              </a:lnSpc>
              <a:spcBef>
                <a:spcPts val="0"/>
              </a:spcBef>
              <a:spcAft>
                <a:spcPts val="0"/>
              </a:spcAft>
              <a:buNone/>
            </a:pPr>
            <a:r>
              <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40" name="Google Shape;140;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41" name="Google Shape;141;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6" name="Shape 146"/>
        <p:cNvGrpSpPr/>
        <p:nvPr/>
      </p:nvGrpSpPr>
      <p:grpSpPr>
        <a:xfrm>
          <a:off x="0" y="0"/>
          <a:ext cx="0" cy="0"/>
          <a:chOff x="0" y="0"/>
          <a:chExt cx="0" cy="0"/>
        </a:xfrm>
      </p:grpSpPr>
      <p:sp>
        <p:nvSpPr>
          <p:cNvPr id="147" name="Google Shape;147;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48" name="Google Shape;148;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95300" lvl="0" marL="469900" rtl="0" algn="l">
              <a:spcBef>
                <a:spcPts val="0"/>
              </a:spcBef>
              <a:spcAft>
                <a:spcPts val="0"/>
              </a:spcAft>
              <a:buSzPts val="2200"/>
              <a:buChar char="□"/>
            </a:pPr>
            <a:r>
              <a:rPr b="1" lang="en-IN" sz="2200">
                <a:latin typeface="Arial"/>
                <a:ea typeface="Arial"/>
                <a:cs typeface="Arial"/>
                <a:sym typeface="Arial"/>
              </a:rPr>
              <a:t>Deliver Personalized Career Guidance</a:t>
            </a:r>
            <a:r>
              <a:rPr lang="en-IN" sz="2200">
                <a:latin typeface="Arial"/>
                <a:ea typeface="Arial"/>
                <a:cs typeface="Arial"/>
                <a:sym typeface="Arial"/>
              </a:rPr>
              <a:t>: Provide tailored career recommendations based on individual skills and goals using AI and data analytics.</a:t>
            </a:r>
            <a:endParaRPr sz="2200">
              <a:latin typeface="Arial"/>
              <a:ea typeface="Arial"/>
              <a:cs typeface="Arial"/>
              <a:sym typeface="Arial"/>
            </a:endParaRPr>
          </a:p>
          <a:p>
            <a:pPr indent="-495300" lvl="0" marL="469900" rtl="0" algn="l">
              <a:spcBef>
                <a:spcPts val="0"/>
              </a:spcBef>
              <a:spcAft>
                <a:spcPts val="0"/>
              </a:spcAft>
              <a:buSzPts val="2200"/>
              <a:buChar char="□"/>
            </a:pPr>
            <a:r>
              <a:rPr b="1" lang="en-IN" sz="2200">
                <a:latin typeface="Arial"/>
                <a:ea typeface="Arial"/>
                <a:cs typeface="Arial"/>
                <a:sym typeface="Arial"/>
              </a:rPr>
              <a:t>Integrate Real-Time Market Data</a:t>
            </a:r>
            <a:r>
              <a:rPr lang="en-IN" sz="2200">
                <a:latin typeface="Arial"/>
                <a:ea typeface="Arial"/>
                <a:cs typeface="Arial"/>
                <a:sym typeface="Arial"/>
              </a:rPr>
              <a:t>: Use Big Data to offer up-to-date insights into job trends and skill demands.</a:t>
            </a:r>
            <a:endParaRPr sz="2200">
              <a:latin typeface="Arial"/>
              <a:ea typeface="Arial"/>
              <a:cs typeface="Arial"/>
              <a:sym typeface="Arial"/>
            </a:endParaRPr>
          </a:p>
          <a:p>
            <a:pPr indent="-495300" lvl="0" marL="469900" rtl="0" algn="l">
              <a:spcBef>
                <a:spcPts val="0"/>
              </a:spcBef>
              <a:spcAft>
                <a:spcPts val="0"/>
              </a:spcAft>
              <a:buSzPts val="2200"/>
              <a:buChar char="□"/>
            </a:pPr>
            <a:r>
              <a:rPr b="1" lang="en-IN" sz="2200">
                <a:latin typeface="Arial"/>
                <a:ea typeface="Arial"/>
                <a:cs typeface="Arial"/>
                <a:sym typeface="Arial"/>
              </a:rPr>
              <a:t>Identify Skill Gaps</a:t>
            </a:r>
            <a:r>
              <a:rPr lang="en-IN" sz="2200">
                <a:latin typeface="Arial"/>
                <a:ea typeface="Arial"/>
                <a:cs typeface="Arial"/>
                <a:sym typeface="Arial"/>
              </a:rPr>
              <a:t>: Highlight gaps between users' skills and market needs, recommending targeted learning resources.</a:t>
            </a:r>
            <a:endParaRPr sz="2200">
              <a:latin typeface="Arial"/>
              <a:ea typeface="Arial"/>
              <a:cs typeface="Arial"/>
              <a:sym typeface="Arial"/>
            </a:endParaRPr>
          </a:p>
          <a:p>
            <a:pPr indent="-495300" lvl="0" marL="469900" rtl="0" algn="l">
              <a:spcBef>
                <a:spcPts val="0"/>
              </a:spcBef>
              <a:spcAft>
                <a:spcPts val="0"/>
              </a:spcAft>
              <a:buSzPts val="2200"/>
              <a:buChar char="□"/>
            </a:pPr>
            <a:r>
              <a:rPr b="1" lang="en-IN" sz="2200">
                <a:latin typeface="Arial"/>
                <a:ea typeface="Arial"/>
                <a:cs typeface="Arial"/>
                <a:sym typeface="Arial"/>
              </a:rPr>
              <a:t>Generate Custom Career Pathways</a:t>
            </a:r>
            <a:r>
              <a:rPr lang="en-IN" sz="2200">
                <a:latin typeface="Arial"/>
                <a:ea typeface="Arial"/>
                <a:cs typeface="Arial"/>
                <a:sym typeface="Arial"/>
              </a:rPr>
              <a:t>: Create personalized career development plans with suggested roles and actionable steps.</a:t>
            </a:r>
            <a:endParaRPr sz="2200">
              <a:latin typeface="Arial"/>
              <a:ea typeface="Arial"/>
              <a:cs typeface="Arial"/>
              <a:sym typeface="Arial"/>
            </a:endParaRPr>
          </a:p>
          <a:p>
            <a:pPr indent="-495300" lvl="0" marL="469900" rtl="0" algn="l">
              <a:spcBef>
                <a:spcPts val="0"/>
              </a:spcBef>
              <a:spcAft>
                <a:spcPts val="0"/>
              </a:spcAft>
              <a:buSzPts val="2200"/>
              <a:buChar char="□"/>
            </a:pPr>
            <a:r>
              <a:rPr b="1" lang="en-IN" sz="2200">
                <a:latin typeface="Arial"/>
                <a:ea typeface="Arial"/>
                <a:cs typeface="Arial"/>
                <a:sym typeface="Arial"/>
              </a:rPr>
              <a:t>Recommend Learning Resources</a:t>
            </a:r>
            <a:r>
              <a:rPr lang="en-IN" sz="2200">
                <a:latin typeface="Arial"/>
                <a:ea typeface="Arial"/>
                <a:cs typeface="Arial"/>
                <a:sym typeface="Arial"/>
              </a:rPr>
              <a:t>: Suggest courses and certifications aligned with users’ career goals.</a:t>
            </a:r>
            <a:endParaRPr sz="2200">
              <a:latin typeface="Arial"/>
              <a:ea typeface="Arial"/>
              <a:cs typeface="Arial"/>
              <a:sym typeface="Arial"/>
            </a:endParaRPr>
          </a:p>
          <a:p>
            <a:pPr indent="-495300" lvl="0" marL="469900" rtl="0" algn="l">
              <a:spcBef>
                <a:spcPts val="0"/>
              </a:spcBef>
              <a:spcAft>
                <a:spcPts val="0"/>
              </a:spcAft>
              <a:buSzPts val="2200"/>
              <a:buChar char="□"/>
            </a:pPr>
            <a:r>
              <a:rPr b="1" lang="en-IN" sz="2200">
                <a:latin typeface="Arial"/>
                <a:ea typeface="Arial"/>
                <a:cs typeface="Arial"/>
                <a:sym typeface="Arial"/>
              </a:rPr>
              <a:t>Ensure Continuous Adaptation</a:t>
            </a:r>
            <a:r>
              <a:rPr lang="en-IN" sz="2200">
                <a:latin typeface="Arial"/>
                <a:ea typeface="Arial"/>
                <a:cs typeface="Arial"/>
                <a:sym typeface="Arial"/>
              </a:rPr>
              <a:t>: Update recommendations based on evolving market trends and user progress.</a:t>
            </a:r>
            <a:endParaRPr sz="3200">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49" name="Google Shape;149;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0" name="Google Shape;150;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55" name="Shape 155"/>
        <p:cNvGrpSpPr/>
        <p:nvPr/>
      </p:nvGrpSpPr>
      <p:grpSpPr>
        <a:xfrm>
          <a:off x="0" y="0"/>
          <a:ext cx="0" cy="0"/>
          <a:chOff x="0" y="0"/>
          <a:chExt cx="0" cy="0"/>
        </a:xfrm>
      </p:grpSpPr>
      <p:sp>
        <p:nvSpPr>
          <p:cNvPr id="156" name="Google Shape;156;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57" name="Google Shape;157;p20"/>
          <p:cNvSpPr txBox="1"/>
          <p:nvPr>
            <p:ph idx="1" type="body"/>
          </p:nvPr>
        </p:nvSpPr>
        <p:spPr>
          <a:xfrm>
            <a:off x="755650" y="1752600"/>
            <a:ext cx="10668000" cy="4227000"/>
          </a:xfrm>
          <a:prstGeom prst="rect">
            <a:avLst/>
          </a:prstGeom>
          <a:noFill/>
          <a:ln>
            <a:noFill/>
          </a:ln>
        </p:spPr>
        <p:txBody>
          <a:bodyPr anchorCtr="0" anchor="t" bIns="45700" lIns="91425" spcFirstLastPara="1" rIns="91425" wrap="square" tIns="45700">
            <a:noAutofit/>
          </a:bodyPr>
          <a:lstStyle/>
          <a:p>
            <a:pPr indent="-393700" lvl="0" marL="469900" marR="0" rtl="0" algn="l">
              <a:lnSpc>
                <a:spcPct val="100000"/>
              </a:lnSpc>
              <a:spcBef>
                <a:spcPts val="0"/>
              </a:spcBef>
              <a:spcAft>
                <a:spcPts val="0"/>
              </a:spcAft>
              <a:buClr>
                <a:srgbClr val="CC0000"/>
              </a:buClr>
              <a:buSzPts val="2000"/>
              <a:buFont typeface="Noto Sans Symbols"/>
              <a:buChar char="□"/>
            </a:pPr>
            <a:r>
              <a:rPr lang="en-IN" sz="2000">
                <a:latin typeface="Arial"/>
                <a:ea typeface="Arial"/>
                <a:cs typeface="Arial"/>
                <a:sym typeface="Arial"/>
              </a:rPr>
              <a:t>The </a:t>
            </a:r>
            <a:r>
              <a:rPr b="1" lang="en-IN" sz="2000">
                <a:latin typeface="Arial"/>
                <a:ea typeface="Arial"/>
                <a:cs typeface="Arial"/>
                <a:sym typeface="Arial"/>
              </a:rPr>
              <a:t>Smart Career Pathways Advisor</a:t>
            </a:r>
            <a:r>
              <a:rPr lang="en-IN" sz="2000">
                <a:latin typeface="Arial"/>
                <a:ea typeface="Arial"/>
                <a:cs typeface="Arial"/>
                <a:sym typeface="Arial"/>
              </a:rPr>
              <a:t> is an innovative web-based platform designed to help individuals navigate their career development with personalized, data-driven insights. By integrating </a:t>
            </a:r>
            <a:r>
              <a:rPr b="1" lang="en-IN" sz="2000">
                <a:latin typeface="Arial"/>
                <a:ea typeface="Arial"/>
                <a:cs typeface="Arial"/>
                <a:sym typeface="Arial"/>
              </a:rPr>
              <a:t>Big Data</a:t>
            </a:r>
            <a:r>
              <a:rPr lang="en-IN" sz="2000">
                <a:latin typeface="Arial"/>
                <a:ea typeface="Arial"/>
                <a:cs typeface="Arial"/>
                <a:sym typeface="Arial"/>
              </a:rPr>
              <a:t> analytics and </a:t>
            </a:r>
            <a:r>
              <a:rPr b="1" lang="en-IN" sz="2000">
                <a:latin typeface="Arial"/>
                <a:ea typeface="Arial"/>
                <a:cs typeface="Arial"/>
                <a:sym typeface="Arial"/>
              </a:rPr>
              <a:t>Generative AI</a:t>
            </a:r>
            <a:r>
              <a:rPr lang="en-IN" sz="2000">
                <a:latin typeface="Arial"/>
                <a:ea typeface="Arial"/>
                <a:cs typeface="Arial"/>
                <a:sym typeface="Arial"/>
              </a:rPr>
              <a:t>, the platform offers tailored career recommendations based on users' skills, interests, and goals. It analyzes real-time job market trends and identifies skill gaps, providing users with customized career pathways and actionable steps to achieve their aspirations. The system also suggests relevant learning resources and continuously updates recommendations to reflect the latest market changes. The interactive dashboard enhances user engagement by visually tracking progress and forecasting future career outcomes. This approach aims to empower individuals at all career stages with the knowledge and tools needed to make informed decisions and succeed in a rapidly evolving job market.</a:t>
            </a:r>
            <a:br>
              <a:rPr b="0" i="0" lang="en-IN" sz="2000" u="none" cap="none" strike="noStrike">
                <a:solidFill>
                  <a:srgbClr val="000000"/>
                </a:solidFill>
                <a:latin typeface="Verdana"/>
                <a:ea typeface="Verdana"/>
                <a:cs typeface="Verdana"/>
                <a:sym typeface="Verdana"/>
              </a:rPr>
            </a:br>
            <a:endParaRPr b="0" i="0" sz="20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sz="2000"/>
          </a:p>
        </p:txBody>
      </p:sp>
      <p:sp>
        <p:nvSpPr>
          <p:cNvPr id="158" name="Google Shape;158;p2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
        <p:nvSpPr>
          <p:cNvPr id="159" name="Google Shape;15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0" name="Google Shape;160;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166" name="Google Shape;166;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7" name="Google Shape;167;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68" name="Google Shape;168;p2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First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