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2"/>
          <p:cNvSpPr/>
          <p:nvPr/>
        </p:nvSpPr>
        <p:spPr>
          <a:xfrm>
            <a:off x="914400" y="2393950"/>
            <a:ext cx="10363200" cy="109538"/>
          </a:xfrm>
          <a:custGeom>
            <a:rect b="b" l="l" r="r" t="t"/>
            <a:pathLst>
              <a:path extrusionOk="0" h="1000" w="1000">
                <a:moveTo>
                  <a:pt x="0" y="0"/>
                </a:moveTo>
                <a:lnTo>
                  <a:pt x="618" y="0"/>
                </a:lnTo>
                <a:lnTo>
                  <a:pt x="618"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9" name="Google Shape;19;p2"/>
          <p:cNvSpPr txBox="1"/>
          <p:nvPr>
            <p:ph type="ctrTitle"/>
          </p:nvPr>
        </p:nvSpPr>
        <p:spPr>
          <a:xfrm>
            <a:off x="914400" y="990600"/>
            <a:ext cx="10363200" cy="137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 type="subTitle"/>
          </p:nvPr>
        </p:nvSpPr>
        <p:spPr>
          <a:xfrm>
            <a:off x="1930400" y="3429000"/>
            <a:ext cx="9347200" cy="1600200"/>
          </a:xfrm>
          <a:prstGeom prst="rect">
            <a:avLst/>
          </a:prstGeom>
          <a:noFill/>
          <a:ln>
            <a:noFill/>
          </a:ln>
        </p:spPr>
        <p:txBody>
          <a:bodyPr anchorCtr="0" anchor="t" bIns="45700" lIns="91425" spcFirstLastPara="1" rIns="91425" wrap="square" tIns="4570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p:txBody>
      </p:sp>
      <p:sp>
        <p:nvSpPr>
          <p:cNvPr id="21" name="Google Shape;21;p2"/>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1"/>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 type="body"/>
          </p:nvPr>
        </p:nvSpPr>
        <p:spPr>
          <a:xfrm rot="5400000">
            <a:off x="3956051" y="-1447800"/>
            <a:ext cx="4267200" cy="10668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78" name="Google Shape;78;p11"/>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12"/>
          <p:cNvSpPr txBox="1"/>
          <p:nvPr>
            <p:ph type="title"/>
          </p:nvPr>
        </p:nvSpPr>
        <p:spPr>
          <a:xfrm rot="5400000">
            <a:off x="7242176" y="1827742"/>
            <a:ext cx="5715000" cy="2669116"/>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 type="body"/>
          </p:nvPr>
        </p:nvSpPr>
        <p:spPr>
          <a:xfrm rot="5400000">
            <a:off x="1801284" y="-740833"/>
            <a:ext cx="5715000" cy="7806267"/>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84" name="Google Shape;84;p1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27" name="Google Shape;27;p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4"/>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5"/>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None/>
              <a:defRPr sz="1400"/>
            </a:lvl4pPr>
            <a:lvl5pPr indent="-228600" lvl="4" marL="2286000" algn="l">
              <a:spcBef>
                <a:spcPts val="350"/>
              </a:spcBef>
              <a:spcAft>
                <a:spcPts val="0"/>
              </a:spcAft>
              <a:buSzPts val="1400"/>
              <a:buNone/>
              <a:defRPr sz="1400"/>
            </a:lvl5pPr>
            <a:lvl6pPr indent="-228600" lvl="5" marL="2743200" algn="l">
              <a:spcBef>
                <a:spcPts val="350"/>
              </a:spcBef>
              <a:spcAft>
                <a:spcPts val="0"/>
              </a:spcAft>
              <a:buSzPts val="1400"/>
              <a:buNone/>
              <a:defRPr sz="1400"/>
            </a:lvl6pPr>
            <a:lvl7pPr indent="-228600" lvl="6" marL="3200400" algn="l">
              <a:spcBef>
                <a:spcPts val="350"/>
              </a:spcBef>
              <a:spcAft>
                <a:spcPts val="0"/>
              </a:spcAft>
              <a:buSzPts val="1400"/>
              <a:buNone/>
              <a:defRPr sz="1400"/>
            </a:lvl7pPr>
            <a:lvl8pPr indent="-228600" lvl="7" marL="3657600" algn="l">
              <a:spcBef>
                <a:spcPts val="350"/>
              </a:spcBef>
              <a:spcAft>
                <a:spcPts val="0"/>
              </a:spcAft>
              <a:buSzPts val="1400"/>
              <a:buNone/>
              <a:defRPr sz="1400"/>
            </a:lvl8pPr>
            <a:lvl9pPr indent="-228600" lvl="8" marL="4114800" algn="l">
              <a:spcBef>
                <a:spcPts val="350"/>
              </a:spcBef>
              <a:spcAft>
                <a:spcPts val="0"/>
              </a:spcAft>
              <a:buSzPts val="1400"/>
              <a:buNone/>
              <a:defRPr sz="1400"/>
            </a:lvl9pPr>
          </a:lstStyle>
          <a:p/>
        </p:txBody>
      </p:sp>
      <p:sp>
        <p:nvSpPr>
          <p:cNvPr id="38" name="Google Shape;38;p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7556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44" name="Google Shape;44;p6"/>
          <p:cNvSpPr txBox="1"/>
          <p:nvPr>
            <p:ph idx="2" type="body"/>
          </p:nvPr>
        </p:nvSpPr>
        <p:spPr>
          <a:xfrm>
            <a:off x="61912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45" name="Google Shape;45;p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7"/>
          <p:cNvSpPr txBox="1"/>
          <p:nvPr>
            <p:ph type="title"/>
          </p:nvPr>
        </p:nvSpPr>
        <p:spPr>
          <a:xfrm>
            <a:off x="609600" y="274638"/>
            <a:ext cx="109728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51" name="Google Shape;51;p7"/>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52" name="Google Shape;52;p7"/>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53" name="Google Shape;53;p7"/>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54" name="Google Shape;54;p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500"/>
              </a:spcBef>
              <a:spcAft>
                <a:spcPts val="0"/>
              </a:spcAft>
              <a:buSzPts val="2000"/>
              <a:buChar char="▪"/>
              <a:defRPr sz="2000"/>
            </a:lvl5pPr>
            <a:lvl6pPr indent="-355600" lvl="5" marL="2743200" algn="l">
              <a:spcBef>
                <a:spcPts val="500"/>
              </a:spcBef>
              <a:spcAft>
                <a:spcPts val="0"/>
              </a:spcAft>
              <a:buSzPts val="2000"/>
              <a:buChar char="▪"/>
              <a:defRPr sz="2000"/>
            </a:lvl6pPr>
            <a:lvl7pPr indent="-355600" lvl="6" marL="3200400" algn="l">
              <a:spcBef>
                <a:spcPts val="500"/>
              </a:spcBef>
              <a:spcAft>
                <a:spcPts val="0"/>
              </a:spcAft>
              <a:buSzPts val="2000"/>
              <a:buChar char="▪"/>
              <a:defRPr sz="2000"/>
            </a:lvl7pPr>
            <a:lvl8pPr indent="-355600" lvl="7" marL="3657600" algn="l">
              <a:spcBef>
                <a:spcPts val="500"/>
              </a:spcBef>
              <a:spcAft>
                <a:spcPts val="0"/>
              </a:spcAft>
              <a:buSzPts val="2000"/>
              <a:buChar char="▪"/>
              <a:defRPr sz="2000"/>
            </a:lvl8pPr>
            <a:lvl9pPr indent="-355600" lvl="8" marL="4114800" algn="l">
              <a:spcBef>
                <a:spcPts val="500"/>
              </a:spcBef>
              <a:spcAft>
                <a:spcPts val="0"/>
              </a:spcAft>
              <a:buSzPts val="2000"/>
              <a:buChar char="▪"/>
              <a:defRPr sz="2000"/>
            </a:lvl9pPr>
          </a:lstStyle>
          <a:p/>
        </p:txBody>
      </p:sp>
      <p:sp>
        <p:nvSpPr>
          <p:cNvPr id="64" name="Google Shape;64;p9"/>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65" name="Google Shape;65;p9"/>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0"/>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p:nvPr>
            <p:ph idx="2" type="pic"/>
          </p:nvPr>
        </p:nvSpPr>
        <p:spPr>
          <a:xfrm>
            <a:off x="2389717" y="612775"/>
            <a:ext cx="7315200" cy="4114800"/>
          </a:xfrm>
          <a:prstGeom prst="rect">
            <a:avLst/>
          </a:prstGeom>
          <a:noFill/>
          <a:ln>
            <a:noFill/>
          </a:ln>
        </p:spPr>
      </p:sp>
      <p:sp>
        <p:nvSpPr>
          <p:cNvPr id="71" name="Google Shape;71;p10"/>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72" name="Google Shape;72;p10"/>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1pPr>
            <a:lvl2pPr lvl="1"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2pPr>
            <a:lvl3pPr lvl="2"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3pPr>
            <a:lvl4pPr lvl="3"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4pPr>
            <a:lvl5pPr lvl="4"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5pPr>
            <a:lvl6pPr lvl="5"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6pPr>
            <a:lvl7pPr lvl="6"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7pPr>
            <a:lvl8pPr lvl="7"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8pPr>
            <a:lvl9pPr lvl="8"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9pPr>
          </a:lstStyle>
          <a:p/>
        </p:txBody>
      </p:sp>
      <p:sp>
        <p:nvSpPr>
          <p:cNvPr id="11" name="Google Shape;11;p1"/>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419100" lvl="0" marL="457200" marR="0" rtl="0" algn="l">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indent="-393700" lvl="1" marL="914400" marR="0" rtl="0" algn="l">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indent="-374650" lvl="2" marL="1371600" marR="0" rtl="0" algn="l">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12" name="Google Shape;12;p1"/>
          <p:cNvSpPr/>
          <p:nvPr/>
        </p:nvSpPr>
        <p:spPr>
          <a:xfrm>
            <a:off x="812800" y="1566864"/>
            <a:ext cx="10610851" cy="109537"/>
          </a:xfrm>
          <a:custGeom>
            <a:rect b="b" l="l" r="r" t="t"/>
            <a:pathLst>
              <a:path extrusionOk="0" h="1000" w="1000">
                <a:moveTo>
                  <a:pt x="0" y="0"/>
                </a:moveTo>
                <a:lnTo>
                  <a:pt x="585" y="0"/>
                </a:lnTo>
                <a:lnTo>
                  <a:pt x="585"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cxnSp>
        <p:nvCxnSpPr>
          <p:cNvPr id="13" name="Google Shape;13;p1"/>
          <p:cNvCxnSpPr/>
          <p:nvPr/>
        </p:nvCxnSpPr>
        <p:spPr>
          <a:xfrm>
            <a:off x="812800" y="6172200"/>
            <a:ext cx="10566400" cy="0"/>
          </a:xfrm>
          <a:prstGeom prst="straightConnector1">
            <a:avLst/>
          </a:prstGeom>
          <a:noFill/>
          <a:ln cap="flat" cmpd="sng" w="9525">
            <a:solidFill>
              <a:schemeClr val="accent2"/>
            </a:solidFill>
            <a:prstDash val="solid"/>
            <a:round/>
            <a:headEnd len="med" w="med" type="none"/>
            <a:tailEnd len="med" w="med" type="none"/>
          </a:ln>
        </p:spPr>
      </p:cxnSp>
      <p:sp>
        <p:nvSpPr>
          <p:cNvPr id="14" name="Google Shape;14;p1"/>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2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 name="Google Shape;15;p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2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 name="Google Shape;16;p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sz="1200" u="none">
                <a:solidFill>
                  <a:schemeClr val="dk1"/>
                </a:solidFill>
                <a:latin typeface="Verdana"/>
                <a:ea typeface="Verdana"/>
                <a:cs typeface="Verdana"/>
                <a:sym typeface="Verdana"/>
              </a:defRPr>
            </a:lvl1pPr>
            <a:lvl2pPr indent="0" lvl="1" marL="0" marR="0" rtl="0" algn="r">
              <a:spcBef>
                <a:spcPts val="0"/>
              </a:spcBef>
              <a:buNone/>
              <a:defRPr b="0" sz="1200" u="none">
                <a:solidFill>
                  <a:schemeClr val="dk1"/>
                </a:solidFill>
                <a:latin typeface="Verdana"/>
                <a:ea typeface="Verdana"/>
                <a:cs typeface="Verdana"/>
                <a:sym typeface="Verdana"/>
              </a:defRPr>
            </a:lvl2pPr>
            <a:lvl3pPr indent="0" lvl="2" marL="0" marR="0" rtl="0" algn="r">
              <a:spcBef>
                <a:spcPts val="0"/>
              </a:spcBef>
              <a:buNone/>
              <a:defRPr b="0" sz="1200" u="none">
                <a:solidFill>
                  <a:schemeClr val="dk1"/>
                </a:solidFill>
                <a:latin typeface="Verdana"/>
                <a:ea typeface="Verdana"/>
                <a:cs typeface="Verdana"/>
                <a:sym typeface="Verdana"/>
              </a:defRPr>
            </a:lvl3pPr>
            <a:lvl4pPr indent="0" lvl="3" marL="0" marR="0" rtl="0" algn="r">
              <a:spcBef>
                <a:spcPts val="0"/>
              </a:spcBef>
              <a:buNone/>
              <a:defRPr b="0" sz="1200" u="none">
                <a:solidFill>
                  <a:schemeClr val="dk1"/>
                </a:solidFill>
                <a:latin typeface="Verdana"/>
                <a:ea typeface="Verdana"/>
                <a:cs typeface="Verdana"/>
                <a:sym typeface="Verdana"/>
              </a:defRPr>
            </a:lvl4pPr>
            <a:lvl5pPr indent="0" lvl="4" marL="0" marR="0" rtl="0" algn="r">
              <a:spcBef>
                <a:spcPts val="0"/>
              </a:spcBef>
              <a:buNone/>
              <a:defRPr b="0" sz="1200" u="none">
                <a:solidFill>
                  <a:schemeClr val="dk1"/>
                </a:solidFill>
                <a:latin typeface="Verdana"/>
                <a:ea typeface="Verdana"/>
                <a:cs typeface="Verdana"/>
                <a:sym typeface="Verdana"/>
              </a:defRPr>
            </a:lvl5pPr>
            <a:lvl6pPr indent="0" lvl="5" marL="0" marR="0" rtl="0" algn="r">
              <a:spcBef>
                <a:spcPts val="0"/>
              </a:spcBef>
              <a:buNone/>
              <a:defRPr b="0" sz="1200" u="none">
                <a:solidFill>
                  <a:schemeClr val="dk1"/>
                </a:solidFill>
                <a:latin typeface="Verdana"/>
                <a:ea typeface="Verdana"/>
                <a:cs typeface="Verdana"/>
                <a:sym typeface="Verdana"/>
              </a:defRPr>
            </a:lvl6pPr>
            <a:lvl7pPr indent="0" lvl="6" marL="0" marR="0" rtl="0" algn="r">
              <a:spcBef>
                <a:spcPts val="0"/>
              </a:spcBef>
              <a:buNone/>
              <a:defRPr b="0" sz="1200" u="none">
                <a:solidFill>
                  <a:schemeClr val="dk1"/>
                </a:solidFill>
                <a:latin typeface="Verdana"/>
                <a:ea typeface="Verdana"/>
                <a:cs typeface="Verdana"/>
                <a:sym typeface="Verdana"/>
              </a:defRPr>
            </a:lvl7pPr>
            <a:lvl8pPr indent="0" lvl="7" marL="0" marR="0" rtl="0" algn="r">
              <a:spcBef>
                <a:spcPts val="0"/>
              </a:spcBef>
              <a:buNone/>
              <a:defRPr b="0" sz="1200" u="none">
                <a:solidFill>
                  <a:schemeClr val="dk1"/>
                </a:solidFill>
                <a:latin typeface="Verdana"/>
                <a:ea typeface="Verdana"/>
                <a:cs typeface="Verdana"/>
                <a:sym typeface="Verdana"/>
              </a:defRPr>
            </a:lvl8pPr>
            <a:lvl9pPr indent="0" lvl="8" marL="0" marR="0" rtl="0" algn="r">
              <a:spcBef>
                <a:spcPts val="0"/>
              </a:spcBef>
              <a:buNone/>
              <a:defRPr b="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90" name="Shape 90"/>
        <p:cNvGrpSpPr/>
        <p:nvPr/>
      </p:nvGrpSpPr>
      <p:grpSpPr>
        <a:xfrm>
          <a:off x="0" y="0"/>
          <a:ext cx="0" cy="0"/>
          <a:chOff x="0" y="0"/>
          <a:chExt cx="0" cy="0"/>
        </a:xfrm>
      </p:grpSpPr>
      <p:pic>
        <p:nvPicPr>
          <p:cNvPr id="91" name="Google Shape;91;p13"/>
          <p:cNvPicPr preferRelativeResize="0"/>
          <p:nvPr/>
        </p:nvPicPr>
        <p:blipFill rotWithShape="1">
          <a:blip r:embed="rId4">
            <a:alphaModFix/>
          </a:blip>
          <a:srcRect b="0" l="0" r="0" t="0"/>
          <a:stretch/>
        </p:blipFill>
        <p:spPr>
          <a:xfrm>
            <a:off x="80384" y="89477"/>
            <a:ext cx="2924175" cy="952500"/>
          </a:xfrm>
          <a:prstGeom prst="rect">
            <a:avLst/>
          </a:prstGeom>
          <a:noFill/>
          <a:ln>
            <a:noFill/>
          </a:ln>
        </p:spPr>
      </p:pic>
      <p:pic>
        <p:nvPicPr>
          <p:cNvPr id="92" name="Google Shape;92;p13"/>
          <p:cNvPicPr preferRelativeResize="0"/>
          <p:nvPr/>
        </p:nvPicPr>
        <p:blipFill rotWithShape="1">
          <a:blip r:embed="rId5">
            <a:alphaModFix/>
          </a:blip>
          <a:srcRect b="0" l="0" r="0" t="0"/>
          <a:stretch/>
        </p:blipFill>
        <p:spPr>
          <a:xfrm>
            <a:off x="11111491" y="64077"/>
            <a:ext cx="1000125" cy="1143000"/>
          </a:xfrm>
          <a:prstGeom prst="rect">
            <a:avLst/>
          </a:prstGeom>
          <a:noFill/>
          <a:ln>
            <a:noFill/>
          </a:ln>
        </p:spPr>
      </p:pic>
      <p:sp>
        <p:nvSpPr>
          <p:cNvPr id="93" name="Google Shape;93;p13"/>
          <p:cNvSpPr txBox="1"/>
          <p:nvPr/>
        </p:nvSpPr>
        <p:spPr>
          <a:xfrm>
            <a:off x="789712" y="2530618"/>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7030A0"/>
              </a:buClr>
              <a:buSzPts val="4000"/>
              <a:buFont typeface="Verdana"/>
              <a:buNone/>
            </a:pPr>
            <a:r>
              <a:rPr b="1" lang="en-IN" sz="4000">
                <a:solidFill>
                  <a:srgbClr val="7030A0"/>
                </a:solidFill>
                <a:latin typeface="Verdana"/>
                <a:ea typeface="Verdana"/>
                <a:cs typeface="Verdana"/>
                <a:sym typeface="Verdana"/>
              </a:rPr>
              <a:t>Smart </a:t>
            </a:r>
            <a:r>
              <a:rPr b="1" lang="en-IN" sz="4000">
                <a:solidFill>
                  <a:srgbClr val="7030A0"/>
                </a:solidFill>
                <a:latin typeface="Verdana"/>
                <a:ea typeface="Verdana"/>
                <a:cs typeface="Verdana"/>
                <a:sym typeface="Verdana"/>
              </a:rPr>
              <a:t>Career </a:t>
            </a:r>
            <a:r>
              <a:rPr b="1" lang="en-IN" sz="4000">
                <a:solidFill>
                  <a:srgbClr val="7030A0"/>
                </a:solidFill>
                <a:latin typeface="Verdana"/>
                <a:ea typeface="Verdana"/>
                <a:cs typeface="Verdana"/>
                <a:sym typeface="Verdana"/>
              </a:rPr>
              <a:t>Pathway Advisor Using GenAI</a:t>
            </a:r>
            <a:endParaRPr b="1" sz="4000">
              <a:solidFill>
                <a:srgbClr val="7030A0"/>
              </a:solidFill>
              <a:latin typeface="Verdana"/>
              <a:ea typeface="Verdana"/>
              <a:cs typeface="Verdana"/>
              <a:sym typeface="Verdana"/>
            </a:endParaRPr>
          </a:p>
        </p:txBody>
      </p:sp>
      <p:sp>
        <p:nvSpPr>
          <p:cNvPr id="94" name="Google Shape;94;p13"/>
          <p:cNvSpPr txBox="1"/>
          <p:nvPr/>
        </p:nvSpPr>
        <p:spPr>
          <a:xfrm>
            <a:off x="962901" y="5183900"/>
            <a:ext cx="38508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Mrs. Adlin Layola J A</a:t>
            </a:r>
            <a:endParaRPr/>
          </a:p>
        </p:txBody>
      </p:sp>
      <p:sp>
        <p:nvSpPr>
          <p:cNvPr id="95" name="Google Shape;95;p13"/>
          <p:cNvSpPr txBox="1"/>
          <p:nvPr/>
        </p:nvSpPr>
        <p:spPr>
          <a:xfrm>
            <a:off x="6063044" y="5183900"/>
            <a:ext cx="5242200" cy="1046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210701174- Naveen Kumar K</a:t>
            </a:r>
            <a:endParaRPr b="1" sz="2400">
              <a:solidFill>
                <a:srgbClr val="FF0000"/>
              </a:solidFill>
              <a:latin typeface="Verdana"/>
              <a:ea typeface="Verdana"/>
              <a:cs typeface="Verdana"/>
              <a:sym typeface="Verdana"/>
            </a:endParaRPr>
          </a:p>
          <a:p>
            <a:pPr indent="0" lvl="0" marL="0" marR="0" rtl="0" algn="l">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210701513- Jaya Suriya R</a:t>
            </a:r>
            <a:br>
              <a:rPr b="1" lang="en-IN" sz="2400">
                <a:solidFill>
                  <a:srgbClr val="FF0000"/>
                </a:solidFill>
                <a:latin typeface="Verdana"/>
                <a:ea typeface="Verdana"/>
                <a:cs typeface="Verdana"/>
                <a:sym typeface="Verdana"/>
              </a:rPr>
            </a:br>
            <a:endParaRPr/>
          </a:p>
        </p:txBody>
      </p:sp>
      <p:sp>
        <p:nvSpPr>
          <p:cNvPr id="96" name="Google Shape;96;p13"/>
          <p:cNvSpPr txBox="1"/>
          <p:nvPr/>
        </p:nvSpPr>
        <p:spPr>
          <a:xfrm>
            <a:off x="708891" y="1213137"/>
            <a:ext cx="10515600" cy="72245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2060"/>
              </a:buClr>
              <a:buSzPts val="2800"/>
              <a:buFont typeface="Verdana"/>
              <a:buNone/>
            </a:pPr>
            <a:r>
              <a:rPr b="1" lang="en-IN" sz="2800">
                <a:solidFill>
                  <a:srgbClr val="002060"/>
                </a:solidFill>
                <a:latin typeface="Verdana"/>
                <a:ea typeface="Verdana"/>
                <a:cs typeface="Verdana"/>
                <a:sym typeface="Verdana"/>
              </a:rPr>
              <a:t>Department of Computer Science and Engineering</a:t>
            </a:r>
            <a:endParaRPr/>
          </a:p>
        </p:txBody>
      </p:sp>
      <p:sp>
        <p:nvSpPr>
          <p:cNvPr id="97" name="Google Shape;97;p13"/>
          <p:cNvSpPr txBox="1"/>
          <p:nvPr/>
        </p:nvSpPr>
        <p:spPr>
          <a:xfrm>
            <a:off x="6064112" y="4583576"/>
            <a:ext cx="35052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B21A2425C30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01" name="Shape 101"/>
        <p:cNvGrpSpPr/>
        <p:nvPr/>
      </p:nvGrpSpPr>
      <p:grpSpPr>
        <a:xfrm>
          <a:off x="0" y="0"/>
          <a:ext cx="0" cy="0"/>
          <a:chOff x="0" y="0"/>
          <a:chExt cx="0" cy="0"/>
        </a:xfrm>
      </p:grpSpPr>
      <p:sp>
        <p:nvSpPr>
          <p:cNvPr id="102" name="Google Shape;102;p14"/>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Introduction</a:t>
            </a:r>
            <a:endParaRPr sz="2800"/>
          </a:p>
        </p:txBody>
      </p:sp>
      <p:sp>
        <p:nvSpPr>
          <p:cNvPr id="103" name="Google Shape;103;p14"/>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82600" lvl="0" marL="469900" rtl="0" algn="l">
              <a:lnSpc>
                <a:spcPct val="115000"/>
              </a:lnSpc>
              <a:spcBef>
                <a:spcPts val="1200"/>
              </a:spcBef>
              <a:spcAft>
                <a:spcPts val="0"/>
              </a:spcAft>
              <a:buClr>
                <a:srgbClr val="CC0000"/>
              </a:buClr>
              <a:buSzPts val="2000"/>
              <a:buChar char="□"/>
            </a:pPr>
            <a:r>
              <a:rPr lang="en-IN" sz="2000">
                <a:latin typeface="Arial"/>
                <a:ea typeface="Arial"/>
                <a:cs typeface="Arial"/>
                <a:sym typeface="Arial"/>
              </a:rPr>
              <a:t>The </a:t>
            </a:r>
            <a:r>
              <a:rPr b="1" lang="en-IN" sz="2000">
                <a:latin typeface="Arial"/>
                <a:ea typeface="Arial"/>
                <a:cs typeface="Arial"/>
                <a:sym typeface="Arial"/>
              </a:rPr>
              <a:t>Smart Career Pathway Advisor</a:t>
            </a:r>
            <a:r>
              <a:rPr lang="en-IN" sz="2000">
                <a:latin typeface="Arial"/>
                <a:ea typeface="Arial"/>
                <a:cs typeface="Arial"/>
                <a:sym typeface="Arial"/>
              </a:rPr>
              <a:t> is an AI-powered, web-based platform designed to help individuals discover and plan personalized career pathways. In today’s rapidly changing job market, it is increasingly difficult for people to stay informed about emerging roles, required skills, and career opportunities. Whether a student deciding on future studies or a professional looking to upskill, individuals need tailored guidance to navigate their career growth effectively.</a:t>
            </a:r>
            <a:endParaRPr sz="2000">
              <a:latin typeface="Arial"/>
              <a:ea typeface="Arial"/>
              <a:cs typeface="Arial"/>
              <a:sym typeface="Arial"/>
            </a:endParaRPr>
          </a:p>
          <a:p>
            <a:pPr indent="-482600" lvl="0" marL="469900" rtl="0" algn="l">
              <a:lnSpc>
                <a:spcPct val="115000"/>
              </a:lnSpc>
              <a:spcBef>
                <a:spcPts val="0"/>
              </a:spcBef>
              <a:spcAft>
                <a:spcPts val="0"/>
              </a:spcAft>
              <a:buClr>
                <a:srgbClr val="CC0000"/>
              </a:buClr>
              <a:buSzPts val="2000"/>
              <a:buChar char="□"/>
            </a:pPr>
            <a:r>
              <a:rPr lang="en-IN" sz="2000">
                <a:latin typeface="Arial"/>
                <a:ea typeface="Arial"/>
                <a:cs typeface="Arial"/>
                <a:sym typeface="Arial"/>
              </a:rPr>
              <a:t>By integrating </a:t>
            </a:r>
            <a:r>
              <a:rPr b="1" lang="en-IN" sz="2000">
                <a:latin typeface="Arial"/>
                <a:ea typeface="Arial"/>
                <a:cs typeface="Arial"/>
                <a:sym typeface="Arial"/>
              </a:rPr>
              <a:t>Big Data</a:t>
            </a:r>
            <a:r>
              <a:rPr lang="en-IN" sz="2000">
                <a:latin typeface="Arial"/>
                <a:ea typeface="Arial"/>
                <a:cs typeface="Arial"/>
                <a:sym typeface="Arial"/>
              </a:rPr>
              <a:t> analytics and </a:t>
            </a:r>
            <a:r>
              <a:rPr b="1" lang="en-IN" sz="2000">
                <a:latin typeface="Arial"/>
                <a:ea typeface="Arial"/>
                <a:cs typeface="Arial"/>
                <a:sym typeface="Arial"/>
              </a:rPr>
              <a:t>Generative AI</a:t>
            </a:r>
            <a:r>
              <a:rPr lang="en-IN" sz="2000">
                <a:latin typeface="Arial"/>
                <a:ea typeface="Arial"/>
                <a:cs typeface="Arial"/>
                <a:sym typeface="Arial"/>
              </a:rPr>
              <a:t>, the platform provides users with dynamic career recommendations based on their current skills, interests, and goals. It analyzes real-time labor market trends, identifies skill gaps, and generates personalized career roadmaps, including learning resources, certifications, and job suggestions. The platform continuously adapts to market shifts, ensuring users receive the most up-to-date guidance.</a:t>
            </a:r>
            <a:endParaRPr sz="2000"/>
          </a:p>
        </p:txBody>
      </p:sp>
      <p:sp>
        <p:nvSpPr>
          <p:cNvPr id="104" name="Google Shape;104;p1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Zeroth Review</a:t>
            </a:r>
            <a:endParaRPr/>
          </a:p>
        </p:txBody>
      </p:sp>
      <p:sp>
        <p:nvSpPr>
          <p:cNvPr id="105" name="Google Shape;105;p1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06" name="Google Shape;106;p1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10" name="Shape 110"/>
        <p:cNvGrpSpPr/>
        <p:nvPr/>
      </p:nvGrpSpPr>
      <p:grpSpPr>
        <a:xfrm>
          <a:off x="0" y="0"/>
          <a:ext cx="0" cy="0"/>
          <a:chOff x="0" y="0"/>
          <a:chExt cx="0" cy="0"/>
        </a:xfrm>
      </p:grpSpPr>
      <p:sp>
        <p:nvSpPr>
          <p:cNvPr id="111" name="Google Shape;111;p15"/>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Problem Statement and Motivation</a:t>
            </a:r>
            <a:endParaRPr sz="2800"/>
          </a:p>
        </p:txBody>
      </p:sp>
      <p:sp>
        <p:nvSpPr>
          <p:cNvPr id="112" name="Google Shape;112;p15"/>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IN" sz="1800">
                <a:solidFill>
                  <a:srgbClr val="000000"/>
                </a:solidFill>
              </a:rPr>
              <a:t>Problem Statement:</a:t>
            </a:r>
            <a:endParaRPr b="1" sz="1800">
              <a:solidFill>
                <a:srgbClr val="000000"/>
              </a:solidFill>
            </a:endParaRPr>
          </a:p>
          <a:p>
            <a:pPr indent="-469900" lvl="0" marL="469900" rtl="0" algn="l">
              <a:spcBef>
                <a:spcPts val="0"/>
              </a:spcBef>
              <a:spcAft>
                <a:spcPts val="0"/>
              </a:spcAft>
              <a:buClr>
                <a:srgbClr val="CC0000"/>
              </a:buClr>
              <a:buSzPts val="1800"/>
              <a:buChar char="□"/>
            </a:pPr>
            <a:r>
              <a:rPr lang="en-IN" sz="1800">
                <a:solidFill>
                  <a:srgbClr val="000000"/>
                </a:solidFill>
              </a:rPr>
              <a:t>Navigating today’s fast-changing job market is challenging, with individuals often struggling to align their skills and interests with evolving industry demands. Many lack personalized guidance to identify skill gaps and career opportunities, leading to missed opportunities or career stagnation.</a:t>
            </a:r>
            <a:endParaRPr sz="1800">
              <a:solidFill>
                <a:srgbClr val="000000"/>
              </a:solidFill>
            </a:endParaRPr>
          </a:p>
          <a:p>
            <a:pPr indent="0" lvl="0" marL="0" rtl="0" algn="l">
              <a:spcBef>
                <a:spcPts val="0"/>
              </a:spcBef>
              <a:spcAft>
                <a:spcPts val="0"/>
              </a:spcAft>
              <a:buNone/>
            </a:pPr>
            <a:r>
              <a:t/>
            </a:r>
            <a:endParaRPr sz="1800">
              <a:solidFill>
                <a:srgbClr val="000000"/>
              </a:solidFill>
            </a:endParaRPr>
          </a:p>
          <a:p>
            <a:pPr indent="0" lvl="0" marL="0" rtl="0" algn="l">
              <a:spcBef>
                <a:spcPts val="0"/>
              </a:spcBef>
              <a:spcAft>
                <a:spcPts val="0"/>
              </a:spcAft>
              <a:buNone/>
            </a:pPr>
            <a:r>
              <a:rPr b="1" lang="en-IN" sz="1800">
                <a:solidFill>
                  <a:srgbClr val="000000"/>
                </a:solidFill>
              </a:rPr>
              <a:t>Motivation:</a:t>
            </a:r>
            <a:endParaRPr b="1" sz="1800">
              <a:solidFill>
                <a:srgbClr val="000000"/>
              </a:solidFill>
            </a:endParaRPr>
          </a:p>
          <a:p>
            <a:pPr indent="-469900" lvl="0" marL="469900" rtl="0" algn="l">
              <a:spcBef>
                <a:spcPts val="0"/>
              </a:spcBef>
              <a:spcAft>
                <a:spcPts val="0"/>
              </a:spcAft>
              <a:buClr>
                <a:srgbClr val="CC0000"/>
              </a:buClr>
              <a:buSzPts val="1800"/>
              <a:buChar char="□"/>
            </a:pPr>
            <a:r>
              <a:rPr lang="en-IN" sz="1800">
                <a:solidFill>
                  <a:srgbClr val="000000"/>
                </a:solidFill>
              </a:rPr>
              <a:t>The Smart Growth Pathways Advisor seeks to bridge this gap by using Big Data and Generative AI to provide personalized career guidance. As industries rapidly evolve, traditional career counseling falls short in offering real-time, tailored insights. By leveraging dynamic job market data and AI-driven recommendations, the project empowers individuals to make informed career decisions and build future-ready skills, helping users of all ages and career stages succeed.</a:t>
            </a:r>
            <a:endParaRPr sz="1800">
              <a:solidFill>
                <a:srgbClr val="000000"/>
              </a:solidFill>
            </a:endParaRPr>
          </a:p>
          <a:p>
            <a:pPr indent="0" lvl="0" marL="469900" marR="0" rtl="0" algn="l">
              <a:lnSpc>
                <a:spcPct val="100000"/>
              </a:lnSpc>
              <a:spcBef>
                <a:spcPts val="0"/>
              </a:spcBef>
              <a:spcAft>
                <a:spcPts val="0"/>
              </a:spcAft>
              <a:buNone/>
            </a:pPr>
            <a:r>
              <a:t/>
            </a:r>
            <a:endParaRPr sz="1800"/>
          </a:p>
        </p:txBody>
      </p:sp>
      <p:sp>
        <p:nvSpPr>
          <p:cNvPr id="113" name="Google Shape;113;p1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Zeroth Review</a:t>
            </a:r>
            <a:endParaRPr/>
          </a:p>
        </p:txBody>
      </p:sp>
      <p:sp>
        <p:nvSpPr>
          <p:cNvPr id="114" name="Google Shape;114;p1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15" name="Google Shape;115;p1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19" name="Shape 119"/>
        <p:cNvGrpSpPr/>
        <p:nvPr/>
      </p:nvGrpSpPr>
      <p:grpSpPr>
        <a:xfrm>
          <a:off x="0" y="0"/>
          <a:ext cx="0" cy="0"/>
          <a:chOff x="0" y="0"/>
          <a:chExt cx="0" cy="0"/>
        </a:xfrm>
      </p:grpSpPr>
      <p:sp>
        <p:nvSpPr>
          <p:cNvPr id="120" name="Google Shape;120;p16"/>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Existing System</a:t>
            </a:r>
            <a:endParaRPr sz="2800"/>
          </a:p>
        </p:txBody>
      </p:sp>
      <p:sp>
        <p:nvSpPr>
          <p:cNvPr id="121" name="Google Shape;121;p16"/>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19100" lvl="0" marL="469900" marR="0" rtl="0" algn="l">
              <a:lnSpc>
                <a:spcPct val="100000"/>
              </a:lnSpc>
              <a:spcBef>
                <a:spcPts val="0"/>
              </a:spcBef>
              <a:spcAft>
                <a:spcPts val="0"/>
              </a:spcAft>
              <a:buClr>
                <a:srgbClr val="CC0000"/>
              </a:buClr>
              <a:buSzPts val="2400"/>
              <a:buFont typeface="Noto Sans Symbols"/>
              <a:buChar char="□"/>
            </a:pPr>
            <a:r>
              <a:rPr lang="en-IN" sz="2400">
                <a:solidFill>
                  <a:srgbClr val="000000"/>
                </a:solidFill>
                <a:latin typeface="Times New Roman"/>
                <a:ea typeface="Times New Roman"/>
                <a:cs typeface="Times New Roman"/>
                <a:sym typeface="Times New Roman"/>
              </a:rPr>
              <a:t>Current career development systems include traditional counseling, job boards, online learning platforms, career assessment tools, and AI job matching platforms. Traditional counseling offers expert advice but lacks real-time, personalized guidance. Job boards list job openings but don’t provide tailored career recommendations. Online learning platforms suggest courses but don’t focus on overall career planning. Career assessment tools evaluate personal traits without adapting to job market changes. AI job matching platforms use algorithms for job placement but don't provide comprehensive career development. Research has highlighted these limitations and explored how integrating advanced technologies like AI and data analytics could improve personalized career guidance and skill development.</a:t>
            </a:r>
            <a:endParaRPr b="0" i="0" sz="24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sz="2000"/>
          </a:p>
        </p:txBody>
      </p:sp>
      <p:sp>
        <p:nvSpPr>
          <p:cNvPr id="122" name="Google Shape;122;p1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Zeroth Review</a:t>
            </a:r>
            <a:endParaRPr/>
          </a:p>
        </p:txBody>
      </p:sp>
      <p:sp>
        <p:nvSpPr>
          <p:cNvPr id="123" name="Google Shape;123;p1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24" name="Google Shape;124;p1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28" name="Shape 128"/>
        <p:cNvGrpSpPr/>
        <p:nvPr/>
      </p:nvGrpSpPr>
      <p:grpSpPr>
        <a:xfrm>
          <a:off x="0" y="0"/>
          <a:ext cx="0" cy="0"/>
          <a:chOff x="0" y="0"/>
          <a:chExt cx="0" cy="0"/>
        </a:xfrm>
      </p:grpSpPr>
      <p:sp>
        <p:nvSpPr>
          <p:cNvPr id="129" name="Google Shape;129;p17"/>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Objectives</a:t>
            </a:r>
            <a:endParaRPr sz="2800"/>
          </a:p>
        </p:txBody>
      </p:sp>
      <p:sp>
        <p:nvSpPr>
          <p:cNvPr id="130" name="Google Shape;130;p17"/>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95300" lvl="0" marL="469900" rtl="0" algn="l">
              <a:spcBef>
                <a:spcPts val="0"/>
              </a:spcBef>
              <a:spcAft>
                <a:spcPts val="0"/>
              </a:spcAft>
              <a:buClr>
                <a:srgbClr val="CC0000"/>
              </a:buClr>
              <a:buSzPts val="2200"/>
              <a:buChar char="□"/>
            </a:pPr>
            <a:r>
              <a:rPr b="1" lang="en-IN" sz="2200">
                <a:latin typeface="Arial"/>
                <a:ea typeface="Arial"/>
                <a:cs typeface="Arial"/>
                <a:sym typeface="Arial"/>
              </a:rPr>
              <a:t>Deliver Personalized Career Guidance</a:t>
            </a:r>
            <a:r>
              <a:rPr lang="en-IN" sz="2200">
                <a:latin typeface="Arial"/>
                <a:ea typeface="Arial"/>
                <a:cs typeface="Arial"/>
                <a:sym typeface="Arial"/>
              </a:rPr>
              <a:t>: Provide tailored career recommendations based on individual skills and goals using AI and data analytics.</a:t>
            </a:r>
            <a:endParaRPr sz="2200">
              <a:latin typeface="Arial"/>
              <a:ea typeface="Arial"/>
              <a:cs typeface="Arial"/>
              <a:sym typeface="Arial"/>
            </a:endParaRPr>
          </a:p>
          <a:p>
            <a:pPr indent="-495300" lvl="0" marL="469900" rtl="0" algn="l">
              <a:spcBef>
                <a:spcPts val="0"/>
              </a:spcBef>
              <a:spcAft>
                <a:spcPts val="0"/>
              </a:spcAft>
              <a:buClr>
                <a:srgbClr val="CC0000"/>
              </a:buClr>
              <a:buSzPts val="2200"/>
              <a:buChar char="□"/>
            </a:pPr>
            <a:r>
              <a:rPr b="1" lang="en-IN" sz="2200">
                <a:latin typeface="Arial"/>
                <a:ea typeface="Arial"/>
                <a:cs typeface="Arial"/>
                <a:sym typeface="Arial"/>
              </a:rPr>
              <a:t>Integrate Real-Time Market Data</a:t>
            </a:r>
            <a:r>
              <a:rPr lang="en-IN" sz="2200">
                <a:latin typeface="Arial"/>
                <a:ea typeface="Arial"/>
                <a:cs typeface="Arial"/>
                <a:sym typeface="Arial"/>
              </a:rPr>
              <a:t>: Use Big Data to offer up-to-date insights into job trends and skill demands.</a:t>
            </a:r>
            <a:endParaRPr sz="2200">
              <a:latin typeface="Arial"/>
              <a:ea typeface="Arial"/>
              <a:cs typeface="Arial"/>
              <a:sym typeface="Arial"/>
            </a:endParaRPr>
          </a:p>
          <a:p>
            <a:pPr indent="-495300" lvl="0" marL="469900" rtl="0" algn="l">
              <a:spcBef>
                <a:spcPts val="0"/>
              </a:spcBef>
              <a:spcAft>
                <a:spcPts val="0"/>
              </a:spcAft>
              <a:buClr>
                <a:srgbClr val="CC0000"/>
              </a:buClr>
              <a:buSzPts val="2200"/>
              <a:buChar char="□"/>
            </a:pPr>
            <a:r>
              <a:rPr b="1" lang="en-IN" sz="2200">
                <a:latin typeface="Arial"/>
                <a:ea typeface="Arial"/>
                <a:cs typeface="Arial"/>
                <a:sym typeface="Arial"/>
              </a:rPr>
              <a:t>Identify Skill Gaps</a:t>
            </a:r>
            <a:r>
              <a:rPr lang="en-IN" sz="2200">
                <a:latin typeface="Arial"/>
                <a:ea typeface="Arial"/>
                <a:cs typeface="Arial"/>
                <a:sym typeface="Arial"/>
              </a:rPr>
              <a:t>: Highlight gaps between users' skills and market needs, recommending targeted learning resources.</a:t>
            </a:r>
            <a:endParaRPr sz="2200">
              <a:latin typeface="Arial"/>
              <a:ea typeface="Arial"/>
              <a:cs typeface="Arial"/>
              <a:sym typeface="Arial"/>
            </a:endParaRPr>
          </a:p>
          <a:p>
            <a:pPr indent="-495300" lvl="0" marL="469900" rtl="0" algn="l">
              <a:spcBef>
                <a:spcPts val="0"/>
              </a:spcBef>
              <a:spcAft>
                <a:spcPts val="0"/>
              </a:spcAft>
              <a:buClr>
                <a:srgbClr val="CC0000"/>
              </a:buClr>
              <a:buSzPts val="2200"/>
              <a:buChar char="□"/>
            </a:pPr>
            <a:r>
              <a:rPr b="1" lang="en-IN" sz="2200">
                <a:latin typeface="Arial"/>
                <a:ea typeface="Arial"/>
                <a:cs typeface="Arial"/>
                <a:sym typeface="Arial"/>
              </a:rPr>
              <a:t>Generate Custom Career Pathways</a:t>
            </a:r>
            <a:r>
              <a:rPr lang="en-IN" sz="2200">
                <a:latin typeface="Arial"/>
                <a:ea typeface="Arial"/>
                <a:cs typeface="Arial"/>
                <a:sym typeface="Arial"/>
              </a:rPr>
              <a:t>: Create personalized career development plans with suggested roles and actionable steps.</a:t>
            </a:r>
            <a:endParaRPr sz="2200">
              <a:latin typeface="Arial"/>
              <a:ea typeface="Arial"/>
              <a:cs typeface="Arial"/>
              <a:sym typeface="Arial"/>
            </a:endParaRPr>
          </a:p>
          <a:p>
            <a:pPr indent="-495300" lvl="0" marL="469900" rtl="0" algn="l">
              <a:spcBef>
                <a:spcPts val="0"/>
              </a:spcBef>
              <a:spcAft>
                <a:spcPts val="0"/>
              </a:spcAft>
              <a:buClr>
                <a:srgbClr val="CC0000"/>
              </a:buClr>
              <a:buSzPts val="2200"/>
              <a:buChar char="□"/>
            </a:pPr>
            <a:r>
              <a:rPr b="1" lang="en-IN" sz="2200">
                <a:latin typeface="Arial"/>
                <a:ea typeface="Arial"/>
                <a:cs typeface="Arial"/>
                <a:sym typeface="Arial"/>
              </a:rPr>
              <a:t>Recommend Learning Resources</a:t>
            </a:r>
            <a:r>
              <a:rPr lang="en-IN" sz="2200">
                <a:latin typeface="Arial"/>
                <a:ea typeface="Arial"/>
                <a:cs typeface="Arial"/>
                <a:sym typeface="Arial"/>
              </a:rPr>
              <a:t>: Suggest courses and certifications aligned with users’ career goals.</a:t>
            </a:r>
            <a:endParaRPr sz="2200">
              <a:latin typeface="Arial"/>
              <a:ea typeface="Arial"/>
              <a:cs typeface="Arial"/>
              <a:sym typeface="Arial"/>
            </a:endParaRPr>
          </a:p>
          <a:p>
            <a:pPr indent="-495300" lvl="0" marL="469900" rtl="0" algn="l">
              <a:spcBef>
                <a:spcPts val="0"/>
              </a:spcBef>
              <a:spcAft>
                <a:spcPts val="0"/>
              </a:spcAft>
              <a:buClr>
                <a:srgbClr val="CC0000"/>
              </a:buClr>
              <a:buSzPts val="2200"/>
              <a:buChar char="□"/>
            </a:pPr>
            <a:r>
              <a:rPr b="1" lang="en-IN" sz="2200">
                <a:latin typeface="Arial"/>
                <a:ea typeface="Arial"/>
                <a:cs typeface="Arial"/>
                <a:sym typeface="Arial"/>
              </a:rPr>
              <a:t>Ensure Continuous Adaptation</a:t>
            </a:r>
            <a:r>
              <a:rPr lang="en-IN" sz="2200">
                <a:latin typeface="Arial"/>
                <a:ea typeface="Arial"/>
                <a:cs typeface="Arial"/>
                <a:sym typeface="Arial"/>
              </a:rPr>
              <a:t>: Update recommendations based on evolving market trends and user progress.</a:t>
            </a:r>
            <a:endParaRPr sz="2200">
              <a:latin typeface="Arial"/>
              <a:ea typeface="Arial"/>
              <a:cs typeface="Arial"/>
              <a:sym typeface="Arial"/>
            </a:endParaRPr>
          </a:p>
          <a:p>
            <a:pPr indent="0" lvl="0" marL="0" marR="0" rtl="0" algn="l">
              <a:lnSpc>
                <a:spcPct val="100000"/>
              </a:lnSpc>
              <a:spcBef>
                <a:spcPts val="0"/>
              </a:spcBef>
              <a:spcAft>
                <a:spcPts val="0"/>
              </a:spcAft>
              <a:buNone/>
            </a:pPr>
            <a:r>
              <a:t/>
            </a:r>
            <a:endParaRPr sz="3200">
              <a:solidFill>
                <a:srgbClr val="000000"/>
              </a:solidFill>
              <a:latin typeface="Times New Roman"/>
              <a:ea typeface="Times New Roman"/>
              <a:cs typeface="Times New Roman"/>
              <a:sym typeface="Times New Roman"/>
            </a:endParaRPr>
          </a:p>
          <a:p>
            <a:pPr indent="0" lvl="0" marL="0" rtl="0" algn="l">
              <a:spcBef>
                <a:spcPts val="600"/>
              </a:spcBef>
              <a:spcAft>
                <a:spcPts val="0"/>
              </a:spcAft>
              <a:buSzPts val="3000"/>
              <a:buNone/>
            </a:pPr>
            <a:r>
              <a:t/>
            </a:r>
            <a:endParaRPr/>
          </a:p>
        </p:txBody>
      </p:sp>
      <p:sp>
        <p:nvSpPr>
          <p:cNvPr id="131" name="Google Shape;131;p1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Zeroth Review</a:t>
            </a:r>
            <a:endParaRPr/>
          </a:p>
        </p:txBody>
      </p:sp>
      <p:sp>
        <p:nvSpPr>
          <p:cNvPr id="132" name="Google Shape;132;p1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33" name="Google Shape;133;p1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37" name="Shape 137"/>
        <p:cNvGrpSpPr/>
        <p:nvPr/>
      </p:nvGrpSpPr>
      <p:grpSpPr>
        <a:xfrm>
          <a:off x="0" y="0"/>
          <a:ext cx="0" cy="0"/>
          <a:chOff x="0" y="0"/>
          <a:chExt cx="0" cy="0"/>
        </a:xfrm>
      </p:grpSpPr>
      <p:sp>
        <p:nvSpPr>
          <p:cNvPr id="138" name="Google Shape;138;p18"/>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Abstract</a:t>
            </a:r>
            <a:endParaRPr sz="2800"/>
          </a:p>
        </p:txBody>
      </p:sp>
      <p:sp>
        <p:nvSpPr>
          <p:cNvPr id="139" name="Google Shape;139;p18"/>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spcBef>
                <a:spcPts val="600"/>
              </a:spcBef>
              <a:spcAft>
                <a:spcPts val="0"/>
              </a:spcAft>
              <a:buSzPts val="3000"/>
              <a:buNone/>
            </a:pPr>
            <a:r>
              <a:rPr lang="en-IN" sz="2200">
                <a:latin typeface="Arial"/>
                <a:ea typeface="Arial"/>
                <a:cs typeface="Arial"/>
                <a:sym typeface="Arial"/>
              </a:rPr>
              <a:t>The </a:t>
            </a:r>
            <a:r>
              <a:rPr b="1" lang="en-IN" sz="2200">
                <a:latin typeface="Arial"/>
                <a:ea typeface="Arial"/>
                <a:cs typeface="Arial"/>
                <a:sym typeface="Arial"/>
              </a:rPr>
              <a:t>Smart Career Pathways Advisor</a:t>
            </a:r>
            <a:r>
              <a:rPr lang="en-IN" sz="2200">
                <a:latin typeface="Arial"/>
                <a:ea typeface="Arial"/>
                <a:cs typeface="Arial"/>
                <a:sym typeface="Arial"/>
              </a:rPr>
              <a:t> is an innovative web-based platform designed to help individuals navigate their career development with personalized, data-driven insights. By integrating </a:t>
            </a:r>
            <a:r>
              <a:rPr b="1" lang="en-IN" sz="2200">
                <a:latin typeface="Arial"/>
                <a:ea typeface="Arial"/>
                <a:cs typeface="Arial"/>
                <a:sym typeface="Arial"/>
              </a:rPr>
              <a:t>Big Data</a:t>
            </a:r>
            <a:r>
              <a:rPr lang="en-IN" sz="2200">
                <a:latin typeface="Arial"/>
                <a:ea typeface="Arial"/>
                <a:cs typeface="Arial"/>
                <a:sym typeface="Arial"/>
              </a:rPr>
              <a:t> analytics and </a:t>
            </a:r>
            <a:r>
              <a:rPr b="1" lang="en-IN" sz="2200">
                <a:latin typeface="Arial"/>
                <a:ea typeface="Arial"/>
                <a:cs typeface="Arial"/>
                <a:sym typeface="Arial"/>
              </a:rPr>
              <a:t>Generative AI</a:t>
            </a:r>
            <a:r>
              <a:rPr lang="en-IN" sz="2200">
                <a:latin typeface="Arial"/>
                <a:ea typeface="Arial"/>
                <a:cs typeface="Arial"/>
                <a:sym typeface="Arial"/>
              </a:rPr>
              <a:t>, the platform offers tailored career recommendations based on users' skills, interests, and goals. It analyzes real-time job market trends and identifies skill gaps, providing users with customized career pathways and actionable steps to achieve their aspirations. The system also suggests relevant learning resources and continuously updates recommendations to reflect the latest market changes. The interactive dashboard enhances user engagement by visually tracking progress and forecasting future career outcomes. This approach aims to empower individuals at all career stages with the knowledge and tools needed to make informed decisions and succeed in a rapidly evolving job market.</a:t>
            </a:r>
            <a:endParaRPr sz="2200"/>
          </a:p>
        </p:txBody>
      </p:sp>
      <p:sp>
        <p:nvSpPr>
          <p:cNvPr id="140" name="Google Shape;140;p1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Zeroth Review</a:t>
            </a:r>
            <a:endParaRPr/>
          </a:p>
        </p:txBody>
      </p:sp>
      <p:sp>
        <p:nvSpPr>
          <p:cNvPr id="141" name="Google Shape;141;p1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42" name="Google Shape;142;p1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711200" y="3168074"/>
            <a:ext cx="10668000" cy="1216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IN" sz="4000">
                <a:solidFill>
                  <a:srgbClr val="FF0000"/>
                </a:solidFill>
              </a:rPr>
              <a:t>Thank You</a:t>
            </a:r>
            <a:endParaRPr/>
          </a:p>
        </p:txBody>
      </p:sp>
      <p:sp>
        <p:nvSpPr>
          <p:cNvPr id="148" name="Google Shape;148;p1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49" name="Google Shape;149;p1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50" name="Google Shape;150;p19"/>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Zeroth Review</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