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4" r:id="rId9"/>
    <p:sldId id="265" r:id="rId10"/>
    <p:sldId id="273" r:id="rId11"/>
    <p:sldId id="268" r:id="rId12"/>
    <p:sldId id="267" r:id="rId13"/>
    <p:sldId id="272" r:id="rId14"/>
    <p:sldId id="274" r:id="rId15"/>
    <p:sldId id="269" r:id="rId16"/>
    <p:sldId id="270" r:id="rId17"/>
  </p:sldIdLst>
  <p:sldSz cx="9144000" cy="5143500" type="screen16x9"/>
  <p:notesSz cx="6797675" cy="9926638"/>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506" y="4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6/2/2025</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300A36F1-29AC-4586-BF3B-17EC5131BBA8}" type="datetime3">
              <a:rPr lang="en-US" smtClean="0"/>
              <a:t>2 June 2025</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34F0F303-2790-4668-8FFA-B20289BE059E}" type="datetime3">
              <a:rPr lang="en-US" smtClean="0"/>
              <a:t>2 June 2025</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45D9DCEC-D3D3-49A4-B5EF-AE3A7C98F1E2}" type="datetime3">
              <a:rPr lang="en-US" smtClean="0"/>
              <a:t>2 June 2025</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6EA5C081-D126-489C-95A8-ED4F74BD23F7}" type="datetime3">
              <a:rPr lang="en-US" smtClean="0"/>
              <a:t>2 June 2025</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A999F03F-1008-49F4-B2DE-93AAF61FCDAD}" type="datetime3">
              <a:rPr lang="en-US" smtClean="0"/>
              <a:t>2 June 2025</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A1568243-5DBB-407D-BF95-22A88D2F0973}" type="datetime3">
              <a:rPr lang="en-US" smtClean="0"/>
              <a:t>2 June 2025</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DE9D4B6C-A062-4950-B386-A55027A53BF5}" type="datetime3">
              <a:rPr lang="en-US" smtClean="0"/>
              <a:t>2 June 2025</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D9963A43-9B02-4466-A06D-A3164CD137CF}" type="datetime3">
              <a:rPr lang="en-US" smtClean="0"/>
              <a:t>2 June 2025</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03574A6-71DD-4C7C-8E0B-4C3AB694251E}" type="datetime3">
              <a:rPr lang="en-US" smtClean="0"/>
              <a:t>2 June 2025</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4BFD4C3C-3DE7-4A7C-BBBA-F4E46C7218F8}" type="datetime3">
              <a:rPr lang="en-US" smtClean="0"/>
              <a:t>2 June 2025</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9CB119-1C24-4D6A-9B54-28D2C75D2CD5}" type="datetime3">
              <a:rPr lang="en-US" smtClean="0"/>
              <a:t>2 June 2025</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08352641-FE31-4BDE-B449-6912734AC2F6}" type="datetime3">
              <a:rPr lang="en-US" smtClean="0"/>
              <a:t>2 June 2025</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05"/>
        <p:cNvGrpSpPr/>
        <p:nvPr/>
      </p:nvGrpSpPr>
      <p:grpSpPr>
        <a:xfrm>
          <a:off x="0" y="0"/>
          <a:ext cx="0" cy="0"/>
          <a:chOff x="0" y="0"/>
          <a:chExt cx="0" cy="0"/>
        </a:xfrm>
      </p:grpSpPr>
      <p:sp>
        <p:nvSpPr>
          <p:cNvPr id="8206" name="Google Shape;8206;p1"/>
          <p:cNvSpPr txBox="1">
            <a:spLocks noGrp="1"/>
          </p:cNvSpPr>
          <p:nvPr>
            <p:ph type="title"/>
          </p:nvPr>
        </p:nvSpPr>
        <p:spPr>
          <a:xfrm>
            <a:off x="0" y="1"/>
            <a:ext cx="9144000" cy="1052400"/>
          </a:xfrm>
          <a:prstGeom prst="rect">
            <a:avLst/>
          </a:prstGeom>
          <a:solidFill>
            <a:srgbClr val="93B9C3"/>
          </a:solid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000"/>
              <a:buFont typeface="Times New Roman"/>
              <a:buNone/>
            </a:pPr>
            <a:r>
              <a:rPr lang="en-US" sz="2000" b="1">
                <a:solidFill>
                  <a:schemeClr val="dk1"/>
                </a:solidFill>
                <a:latin typeface="Times New Roman"/>
                <a:ea typeface="Times New Roman"/>
                <a:cs typeface="Times New Roman"/>
                <a:sym typeface="Times New Roman"/>
              </a:rPr>
              <a:t>CGB1221 DATABASE MANAGEMENT SYSTEMS</a:t>
            </a:r>
            <a:br>
              <a:rPr lang="en-US" sz="2000" b="1">
                <a:solidFill>
                  <a:schemeClr val="dk1"/>
                </a:solidFill>
                <a:latin typeface="Times New Roman"/>
                <a:ea typeface="Times New Roman"/>
                <a:cs typeface="Times New Roman"/>
                <a:sym typeface="Times New Roman"/>
              </a:rPr>
            </a:br>
            <a:r>
              <a:rPr lang="en-US" sz="2000" b="1">
                <a:solidFill>
                  <a:schemeClr val="dk1"/>
                </a:solidFill>
                <a:latin typeface="Times New Roman"/>
                <a:ea typeface="Times New Roman"/>
                <a:cs typeface="Times New Roman"/>
                <a:sym typeface="Times New Roman"/>
              </a:rPr>
              <a:t>PROJECT REVIEW</a:t>
            </a:r>
            <a:endParaRPr sz="2800" b="1">
              <a:solidFill>
                <a:schemeClr val="dk1"/>
              </a:solidFill>
              <a:latin typeface="Times New Roman"/>
              <a:ea typeface="Times New Roman"/>
              <a:cs typeface="Times New Roman"/>
              <a:sym typeface="Times New Roman"/>
            </a:endParaRPr>
          </a:p>
        </p:txBody>
      </p:sp>
      <p:sp>
        <p:nvSpPr>
          <p:cNvPr id="8207" name="Google Shape;8207;p1"/>
          <p:cNvSpPr txBox="1"/>
          <p:nvPr/>
        </p:nvSpPr>
        <p:spPr>
          <a:xfrm>
            <a:off x="446516" y="770663"/>
            <a:ext cx="8143461" cy="4270800"/>
          </a:xfrm>
          <a:prstGeom prst="rect">
            <a:avLst/>
          </a:prstGeom>
          <a:noFill/>
          <a:ln>
            <a:noFill/>
          </a:ln>
        </p:spPr>
        <p:txBody>
          <a:bodyPr spcFirstLastPara="1" wrap="square" lIns="45700" tIns="45700" rIns="45700" bIns="0" anchor="b" anchorCtr="0">
            <a:noAutofit/>
          </a:bodyPr>
          <a:lstStyle/>
          <a:p>
            <a:pPr marL="0" marR="0" lvl="0" indent="0" algn="ctr" rtl="0">
              <a:spcBef>
                <a:spcPts val="0"/>
              </a:spcBef>
              <a:spcAft>
                <a:spcPts val="0"/>
              </a:spcAft>
              <a:buClr>
                <a:schemeClr val="dk1"/>
              </a:buClr>
              <a:buSzPts val="1600"/>
              <a:buFont typeface="Gill Sans"/>
              <a:buNone/>
            </a:pPr>
            <a:endParaRPr sz="1600" b="1" i="0" u="none" strike="noStrike" cap="none" dirty="0">
              <a:solidFill>
                <a:srgbClr val="414141"/>
              </a:solidFill>
              <a:latin typeface="Times New Roman"/>
              <a:ea typeface="Times New Roman"/>
              <a:cs typeface="Times New Roman"/>
              <a:sym typeface="Times New Roman"/>
            </a:endParaRPr>
          </a:p>
          <a:p>
            <a:pPr marL="0" marR="0" lvl="0" indent="0" algn="ctr" rtl="0">
              <a:spcBef>
                <a:spcPts val="0"/>
              </a:spcBef>
              <a:spcAft>
                <a:spcPts val="0"/>
              </a:spcAft>
              <a:buClr>
                <a:schemeClr val="dk1"/>
              </a:buClr>
              <a:buSzPts val="2500"/>
              <a:buFont typeface="Gill Sans"/>
              <a:buNone/>
            </a:pPr>
            <a:endParaRPr sz="2500" b="1" i="0" u="none" strike="noStrike" cap="none" dirty="0">
              <a:solidFill>
                <a:srgbClr val="414141"/>
              </a:solidFill>
              <a:latin typeface="Times New Roman"/>
              <a:ea typeface="Times New Roman"/>
              <a:cs typeface="Times New Roman"/>
              <a:sym typeface="Times New Roman"/>
            </a:endParaRPr>
          </a:p>
          <a:p>
            <a:pPr marL="0" marR="0" lvl="0" indent="0" algn="ctr" rtl="0">
              <a:spcBef>
                <a:spcPts val="0"/>
              </a:spcBef>
              <a:spcAft>
                <a:spcPts val="0"/>
              </a:spcAft>
              <a:buClr>
                <a:schemeClr val="dk1"/>
              </a:buClr>
              <a:buSzPts val="2500"/>
              <a:buFont typeface="Gill Sans"/>
              <a:buNone/>
            </a:pPr>
            <a:endParaRPr sz="2500" b="1" i="0" u="none" strike="noStrike" cap="none" dirty="0">
              <a:solidFill>
                <a:srgbClr val="414141"/>
              </a:solidFill>
              <a:latin typeface="Times New Roman"/>
              <a:ea typeface="Times New Roman"/>
              <a:cs typeface="Times New Roman"/>
              <a:sym typeface="Times New Roman"/>
            </a:endParaRPr>
          </a:p>
          <a:p>
            <a:pPr marL="0" marR="0" lvl="0" indent="0" algn="ctr" rtl="0">
              <a:spcBef>
                <a:spcPts val="0"/>
              </a:spcBef>
              <a:spcAft>
                <a:spcPts val="0"/>
              </a:spcAft>
              <a:buClr>
                <a:schemeClr val="dk1"/>
              </a:buClr>
              <a:buSzPts val="2500"/>
              <a:buFont typeface="Times New Roman"/>
              <a:buNone/>
            </a:pPr>
            <a:r>
              <a:rPr lang="en-US" sz="2500" b="1" i="0" u="none" strike="noStrike" cap="none" dirty="0">
                <a:solidFill>
                  <a:schemeClr val="dk1"/>
                </a:solidFill>
                <a:latin typeface="Times New Roman"/>
                <a:ea typeface="Times New Roman"/>
                <a:cs typeface="Times New Roman"/>
                <a:sym typeface="Times New Roman"/>
              </a:rPr>
              <a:t>D</a:t>
            </a:r>
            <a:r>
              <a:rPr lang="en-GB" sz="2500" b="1" dirty="0">
                <a:solidFill>
                  <a:schemeClr val="dk1"/>
                </a:solidFill>
                <a:latin typeface="Times New Roman"/>
                <a:ea typeface="Times New Roman"/>
                <a:cs typeface="Times New Roman"/>
                <a:sym typeface="Times New Roman"/>
              </a:rPr>
              <a:t>e</a:t>
            </a:r>
            <a:r>
              <a:rPr lang="en-US" sz="2500" b="1" i="0" u="none" strike="noStrike" cap="none" dirty="0" err="1">
                <a:solidFill>
                  <a:schemeClr val="dk1"/>
                </a:solidFill>
                <a:latin typeface="Times New Roman"/>
                <a:ea typeface="Times New Roman"/>
                <a:cs typeface="Times New Roman"/>
                <a:sym typeface="Times New Roman"/>
              </a:rPr>
              <a:t>partment</a:t>
            </a:r>
            <a:r>
              <a:rPr lang="en-US" sz="2500" b="1" i="0" u="none" strike="noStrike" cap="none" dirty="0">
                <a:solidFill>
                  <a:schemeClr val="dk1"/>
                </a:solidFill>
                <a:latin typeface="Times New Roman"/>
                <a:ea typeface="Times New Roman"/>
                <a:cs typeface="Times New Roman"/>
                <a:sym typeface="Times New Roman"/>
              </a:rPr>
              <a:t> of Computer Science and Engineering</a:t>
            </a:r>
            <a:endParaRPr sz="1800" b="0" i="0" u="none" strike="noStrike" cap="none" dirty="0">
              <a:solidFill>
                <a:schemeClr val="dk1"/>
              </a:solidFill>
              <a:latin typeface="Gill Sans"/>
              <a:ea typeface="Gill Sans"/>
              <a:cs typeface="Gill Sans"/>
              <a:sym typeface="Gill Sans"/>
            </a:endParaRPr>
          </a:p>
          <a:p>
            <a:pPr marL="0" marR="0" lvl="0" indent="0" algn="ctr" rtl="0">
              <a:spcBef>
                <a:spcPts val="0"/>
              </a:spcBef>
              <a:spcAft>
                <a:spcPts val="0"/>
              </a:spcAft>
              <a:buClr>
                <a:schemeClr val="dk1"/>
              </a:buClr>
              <a:buSzPts val="2500"/>
              <a:buFont typeface="Times New Roman"/>
              <a:buNone/>
            </a:pPr>
            <a:r>
              <a:rPr lang="en-US" sz="2500" b="1" i="0" u="none" strike="noStrike" cap="none" dirty="0">
                <a:solidFill>
                  <a:schemeClr val="dk1"/>
                </a:solidFill>
                <a:latin typeface="Times New Roman"/>
                <a:ea typeface="Times New Roman"/>
                <a:cs typeface="Times New Roman"/>
                <a:sym typeface="Times New Roman"/>
              </a:rPr>
              <a:t>Academic Year: 2024 – 2025 (Even Semester)</a:t>
            </a:r>
            <a:endParaRPr sz="1800" b="0" i="0" u="none" strike="noStrike" cap="none" dirty="0">
              <a:solidFill>
                <a:schemeClr val="dk1"/>
              </a:solidFill>
              <a:latin typeface="Gill Sans"/>
              <a:ea typeface="Gill Sans"/>
              <a:cs typeface="Gill Sans"/>
              <a:sym typeface="Gill Sans"/>
            </a:endParaRPr>
          </a:p>
          <a:p>
            <a:pPr marL="0" marR="0" lvl="0" indent="0" algn="ctr" rtl="0">
              <a:spcBef>
                <a:spcPts val="0"/>
              </a:spcBef>
              <a:spcAft>
                <a:spcPts val="0"/>
              </a:spcAft>
              <a:buClr>
                <a:schemeClr val="dk1"/>
              </a:buClr>
              <a:buSzPts val="2500"/>
              <a:buFont typeface="Gill Sans"/>
              <a:buNone/>
            </a:pPr>
            <a:endParaRPr sz="2500" b="1"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500"/>
              <a:buFont typeface="Times New Roman"/>
              <a:buNone/>
            </a:pPr>
            <a:r>
              <a:rPr lang="en-US" sz="2500" b="1" i="0" u="none" strike="noStrike" cap="none" dirty="0">
                <a:solidFill>
                  <a:schemeClr val="dk1"/>
                </a:solidFill>
                <a:latin typeface="Times New Roman"/>
                <a:ea typeface="Times New Roman"/>
                <a:cs typeface="Times New Roman"/>
                <a:sym typeface="Times New Roman"/>
              </a:rPr>
              <a:t>Register Number	:</a:t>
            </a:r>
            <a:r>
              <a:rPr lang="en-GB" sz="2500" b="1" i="0" u="none" strike="noStrike" cap="none" dirty="0">
                <a:solidFill>
                  <a:schemeClr val="dk1"/>
                </a:solidFill>
                <a:latin typeface="Times New Roman"/>
                <a:ea typeface="Times New Roman"/>
                <a:cs typeface="Times New Roman"/>
                <a:sym typeface="Times New Roman"/>
              </a:rPr>
              <a:t> 2303811710421066</a:t>
            </a:r>
            <a:endParaRPr sz="1800" b="0" i="0" u="none" strike="noStrike" cap="none" dirty="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2500"/>
              <a:buFont typeface="Times New Roman"/>
              <a:buNone/>
            </a:pPr>
            <a:r>
              <a:rPr lang="en-US" sz="2500" b="1" i="0" u="none" strike="noStrike" cap="none" dirty="0">
                <a:solidFill>
                  <a:schemeClr val="dk1"/>
                </a:solidFill>
                <a:latin typeface="Times New Roman"/>
                <a:ea typeface="Times New Roman"/>
                <a:cs typeface="Times New Roman"/>
                <a:sym typeface="Times New Roman"/>
              </a:rPr>
              <a:t>Name					:</a:t>
            </a:r>
            <a:r>
              <a:rPr lang="en-GB" sz="2500" b="1" i="0" u="none" strike="noStrike" cap="none" dirty="0">
                <a:solidFill>
                  <a:schemeClr val="dk1"/>
                </a:solidFill>
                <a:latin typeface="Times New Roman"/>
                <a:ea typeface="Times New Roman"/>
                <a:cs typeface="Times New Roman"/>
                <a:sym typeface="Times New Roman"/>
              </a:rPr>
              <a:t> JA</a:t>
            </a:r>
            <a:r>
              <a:rPr lang="en-GB" sz="2500" b="1" dirty="0">
                <a:solidFill>
                  <a:schemeClr val="dk1"/>
                </a:solidFill>
                <a:latin typeface="Times New Roman"/>
                <a:ea typeface="Times New Roman"/>
                <a:cs typeface="Times New Roman"/>
                <a:sym typeface="Times New Roman"/>
              </a:rPr>
              <a:t>YASURYA L</a:t>
            </a:r>
            <a:endParaRPr sz="1800" b="0" i="0" u="none" strike="noStrike" cap="none" dirty="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2500"/>
              <a:buFont typeface="Times New Roman"/>
              <a:buNone/>
            </a:pPr>
            <a:r>
              <a:rPr lang="en-US" sz="2500" b="1" i="0" u="none" strike="noStrike" cap="none" dirty="0">
                <a:solidFill>
                  <a:schemeClr val="dk1"/>
                </a:solidFill>
                <a:latin typeface="Times New Roman"/>
                <a:ea typeface="Times New Roman"/>
                <a:cs typeface="Times New Roman"/>
                <a:sym typeface="Times New Roman"/>
              </a:rPr>
              <a:t>Year					:</a:t>
            </a:r>
            <a:r>
              <a:rPr lang="en-GB" sz="2500" b="1" i="0" u="none" strike="noStrike" cap="none" dirty="0">
                <a:solidFill>
                  <a:schemeClr val="dk1"/>
                </a:solidFill>
                <a:latin typeface="Times New Roman"/>
                <a:ea typeface="Times New Roman"/>
                <a:cs typeface="Times New Roman"/>
                <a:sym typeface="Times New Roman"/>
              </a:rPr>
              <a:t> II</a:t>
            </a:r>
            <a:endParaRPr sz="1800" b="0" i="0" u="none" strike="noStrike" cap="none" dirty="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2500"/>
              <a:buFont typeface="Times New Roman"/>
              <a:buNone/>
            </a:pPr>
            <a:r>
              <a:rPr lang="en-US" sz="2500" b="1" i="0" u="none" strike="noStrike" cap="none" dirty="0">
                <a:solidFill>
                  <a:schemeClr val="dk1"/>
                </a:solidFill>
                <a:latin typeface="Times New Roman"/>
                <a:ea typeface="Times New Roman"/>
                <a:cs typeface="Times New Roman"/>
                <a:sym typeface="Times New Roman"/>
              </a:rPr>
              <a:t>Semester				:</a:t>
            </a:r>
            <a:r>
              <a:rPr lang="en-GB" sz="2500" b="1" i="0" u="none" strike="noStrike" cap="none" dirty="0">
                <a:solidFill>
                  <a:schemeClr val="dk1"/>
                </a:solidFill>
                <a:latin typeface="Times New Roman"/>
                <a:ea typeface="Times New Roman"/>
                <a:cs typeface="Times New Roman"/>
                <a:sym typeface="Times New Roman"/>
              </a:rPr>
              <a:t> IV</a:t>
            </a:r>
            <a:endParaRPr sz="1800" b="0" i="0" u="none" strike="noStrike" cap="none" dirty="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2500"/>
              <a:buFont typeface="Times New Roman"/>
              <a:buNone/>
            </a:pPr>
            <a:r>
              <a:rPr lang="en-US" sz="2500" b="1" i="0" u="none" strike="noStrike" cap="none" dirty="0">
                <a:solidFill>
                  <a:schemeClr val="dk1"/>
                </a:solidFill>
                <a:latin typeface="Times New Roman"/>
                <a:ea typeface="Times New Roman"/>
                <a:cs typeface="Times New Roman"/>
                <a:sym typeface="Times New Roman"/>
              </a:rPr>
              <a:t>Section				:</a:t>
            </a:r>
            <a:r>
              <a:rPr lang="en-GB" sz="2500" b="1" i="0" u="none" strike="noStrike" cap="none" dirty="0">
                <a:solidFill>
                  <a:schemeClr val="dk1"/>
                </a:solidFill>
                <a:latin typeface="Times New Roman"/>
                <a:ea typeface="Times New Roman"/>
                <a:cs typeface="Times New Roman"/>
                <a:sym typeface="Times New Roman"/>
              </a:rPr>
              <a:t> B</a:t>
            </a:r>
            <a:endParaRPr sz="1800" b="0" i="0" u="none" strike="noStrike" cap="none" dirty="0">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2500"/>
              <a:buFont typeface="Times New Roman"/>
              <a:buNone/>
            </a:pPr>
            <a:r>
              <a:rPr lang="en-US" sz="2500" b="1" i="0" u="none" strike="noStrike" cap="none" dirty="0">
                <a:solidFill>
                  <a:schemeClr val="dk1"/>
                </a:solidFill>
                <a:latin typeface="Times New Roman"/>
                <a:ea typeface="Times New Roman"/>
                <a:cs typeface="Times New Roman"/>
                <a:sym typeface="Times New Roman"/>
              </a:rPr>
              <a:t>Date					:</a:t>
            </a:r>
            <a:r>
              <a:rPr lang="en-GB" sz="2500" b="1" i="0" u="none" strike="noStrike" cap="none" dirty="0">
                <a:solidFill>
                  <a:schemeClr val="dk1"/>
                </a:solidFill>
                <a:latin typeface="Times New Roman"/>
                <a:ea typeface="Times New Roman"/>
                <a:cs typeface="Times New Roman"/>
                <a:sym typeface="Times New Roman"/>
              </a:rPr>
              <a:t> 03/06/2025</a:t>
            </a:r>
            <a:endParaRPr sz="2500" b="1" i="0" u="none" strike="noStrike" cap="none"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500"/>
              <a:buFont typeface="Times New Roman"/>
              <a:buNone/>
            </a:pPr>
            <a:r>
              <a:rPr lang="en-US" sz="2500" b="1" i="0" u="none" strike="noStrike" cap="none" dirty="0">
                <a:solidFill>
                  <a:schemeClr val="dk1"/>
                </a:solidFill>
                <a:latin typeface="Times New Roman"/>
                <a:ea typeface="Times New Roman"/>
                <a:cs typeface="Times New Roman"/>
                <a:sym typeface="Times New Roman"/>
              </a:rPr>
              <a:t>Guided By         </a:t>
            </a:r>
            <a:r>
              <a:rPr lang="en-GB" sz="2500" b="1" i="0" u="none" strike="noStrike" cap="none" dirty="0">
                <a:solidFill>
                  <a:schemeClr val="dk1"/>
                </a:solidFill>
                <a:latin typeface="Times New Roman"/>
                <a:ea typeface="Times New Roman"/>
                <a:cs typeface="Times New Roman"/>
                <a:sym typeface="Times New Roman"/>
              </a:rPr>
              <a:t>   </a:t>
            </a:r>
            <a:r>
              <a:rPr lang="en-US" sz="2500" b="1" i="0" u="none" strike="noStrike" cap="none" dirty="0">
                <a:solidFill>
                  <a:schemeClr val="dk1"/>
                </a:solidFill>
                <a:latin typeface="Times New Roman"/>
                <a:ea typeface="Times New Roman"/>
                <a:cs typeface="Times New Roman"/>
                <a:sym typeface="Times New Roman"/>
              </a:rPr>
              <a:t>    : </a:t>
            </a:r>
            <a:r>
              <a:rPr lang="en-GB" sz="2500" b="1" i="0" u="none" strike="noStrike" cap="none" dirty="0">
                <a:solidFill>
                  <a:schemeClr val="dk1"/>
                </a:solidFill>
                <a:latin typeface="Times New Roman"/>
                <a:ea typeface="Times New Roman"/>
                <a:cs typeface="Times New Roman"/>
                <a:sym typeface="Times New Roman"/>
              </a:rPr>
              <a:t>Mr. P.MATHESWARAN.,M.E.,</a:t>
            </a:r>
            <a:r>
              <a:rPr lang="en-GB" sz="2500" b="1" i="0" u="none" strike="noStrike" cap="none" dirty="0" err="1">
                <a:solidFill>
                  <a:schemeClr val="dk1"/>
                </a:solidFill>
                <a:latin typeface="Times New Roman"/>
                <a:ea typeface="Times New Roman"/>
                <a:cs typeface="Times New Roman"/>
                <a:sym typeface="Times New Roman"/>
              </a:rPr>
              <a:t>Ph.D</a:t>
            </a:r>
            <a:r>
              <a:rPr lang="en-GB" sz="2500" b="1" i="0" u="none" strike="noStrike" cap="none" dirty="0">
                <a:solidFill>
                  <a:schemeClr val="dk1"/>
                </a:solidFill>
                <a:latin typeface="Times New Roman"/>
                <a:ea typeface="Times New Roman"/>
                <a:cs typeface="Times New Roman"/>
                <a:sym typeface="Times New Roman"/>
              </a:rPr>
              <a:t>.,</a:t>
            </a:r>
            <a:endParaRPr sz="2500" b="1" i="0" u="none" strike="noStrike" cap="none" dirty="0">
              <a:solidFill>
                <a:schemeClr val="dk1"/>
              </a:solidFill>
              <a:latin typeface="Times New Roman"/>
              <a:ea typeface="Times New Roman"/>
              <a:cs typeface="Times New Roman"/>
              <a:sym typeface="Times New Roman"/>
            </a:endParaRPr>
          </a:p>
        </p:txBody>
      </p:sp>
      <p:sp>
        <p:nvSpPr>
          <p:cNvPr id="8208" name="Google Shape;8208;p1"/>
          <p:cNvSpPr txBox="1">
            <a:spLocks noGrp="1"/>
          </p:cNvSpPr>
          <p:nvPr>
            <p:ph type="sldNum" idx="12"/>
          </p:nvPr>
        </p:nvSpPr>
        <p:spPr>
          <a:xfrm>
            <a:off x="612648" y="4767263"/>
            <a:ext cx="1981200" cy="27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2"/>
              </a:buClr>
              <a:buSzPts val="1400"/>
              <a:buFont typeface="Gill Sans"/>
              <a:buNone/>
            </a:pPr>
            <a:fld id="{00000000-1234-1234-1234-123412341234}" type="slidenum">
              <a:rPr lang="en-US"/>
              <a:t>1</a:t>
            </a:fld>
            <a:endParaRPr/>
          </a:p>
        </p:txBody>
      </p:sp>
      <p:pic>
        <p:nvPicPr>
          <p:cNvPr id="8209" name="Google Shape;8209;p1"/>
          <p:cNvPicPr preferRelativeResize="0"/>
          <p:nvPr/>
        </p:nvPicPr>
        <p:blipFill rotWithShape="1">
          <a:blip r:embed="rId2">
            <a:alphaModFix/>
          </a:blip>
          <a:srcRect/>
          <a:stretch/>
        </p:blipFill>
        <p:spPr>
          <a:xfrm>
            <a:off x="8018477" y="10033"/>
            <a:ext cx="1143000" cy="1057275"/>
          </a:xfrm>
          <a:prstGeom prst="rect">
            <a:avLst/>
          </a:prstGeom>
          <a:noFill/>
          <a:ln>
            <a:noFill/>
          </a:ln>
        </p:spPr>
      </p:pic>
      <p:pic>
        <p:nvPicPr>
          <p:cNvPr id="8210" name="Google Shape;8210;p1"/>
          <p:cNvPicPr preferRelativeResize="0"/>
          <p:nvPr/>
        </p:nvPicPr>
        <p:blipFill rotWithShape="1">
          <a:blip r:embed="rId3">
            <a:alphaModFix/>
          </a:blip>
          <a:srcRect/>
          <a:stretch/>
        </p:blipFill>
        <p:spPr>
          <a:xfrm>
            <a:off x="38100" y="10033"/>
            <a:ext cx="1066799" cy="10227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67309"/>
          </a:xfrm>
          <a:solidFill>
            <a:schemeClr val="bg2">
              <a:lumMod val="75000"/>
            </a:schemeClr>
          </a:solidFill>
        </p:spPr>
        <p:txBody>
          <a:bodyPr anchor="ct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5" name="Content Placeholder 4"/>
          <p:cNvSpPr>
            <a:spLocks noGrp="1"/>
          </p:cNvSpPr>
          <p:nvPr>
            <p:ph sz="quarter" idx="1"/>
          </p:nvPr>
        </p:nvSpPr>
        <p:spPr>
          <a:xfrm>
            <a:off x="533400" y="1342886"/>
            <a:ext cx="8153400" cy="3274833"/>
          </a:xfrm>
        </p:spPr>
        <p:txBody>
          <a:bodyPr>
            <a:noAutofit/>
          </a:bodyPr>
          <a:lstStyle/>
          <a:p>
            <a:r>
              <a:rPr lang="en-US" sz="2000" dirty="0">
                <a:latin typeface="Times New Roman" panose="02020603050405020304" pitchFamily="18" charset="0"/>
                <a:cs typeface="Times New Roman" panose="02020603050405020304" pitchFamily="18" charset="0"/>
              </a:rPr>
              <a:t> Search and Filter Module:</a:t>
            </a:r>
          </a:p>
          <a:p>
            <a:r>
              <a:rPr lang="en-US" sz="2000" dirty="0">
                <a:latin typeface="Times New Roman" panose="02020603050405020304" pitchFamily="18" charset="0"/>
                <a:cs typeface="Times New Roman" panose="02020603050405020304" pitchFamily="18" charset="0"/>
              </a:rPr>
              <a:t>Provides functionality to quickly search and filter contacts based on various criteria.</a:t>
            </a:r>
          </a:p>
          <a:p>
            <a:r>
              <a:rPr lang="en-US" sz="2000" dirty="0">
                <a:latin typeface="Times New Roman" panose="02020603050405020304" pitchFamily="18" charset="0"/>
                <a:cs typeface="Times New Roman" panose="02020603050405020304" pitchFamily="18" charset="0"/>
              </a:rPr>
              <a:t>Import/Export Module:</a:t>
            </a:r>
          </a:p>
          <a:p>
            <a:r>
              <a:rPr lang="en-US" sz="2000" dirty="0">
                <a:latin typeface="Times New Roman" panose="02020603050405020304" pitchFamily="18" charset="0"/>
                <a:cs typeface="Times New Roman" panose="02020603050405020304" pitchFamily="18" charset="0"/>
              </a:rPr>
              <a:t>Facilitates bulk importing and exporting of contacts for easy data transfer and backup.</a:t>
            </a:r>
          </a:p>
          <a:p>
            <a:r>
              <a:rPr lang="en-US" sz="2000" dirty="0">
                <a:latin typeface="Times New Roman" panose="02020603050405020304" pitchFamily="18" charset="0"/>
                <a:cs typeface="Times New Roman" panose="02020603050405020304" pitchFamily="18" charset="0"/>
              </a:rPr>
              <a:t>Database Management Module:</a:t>
            </a:r>
          </a:p>
          <a:p>
            <a:r>
              <a:rPr lang="en-US" sz="2000" dirty="0">
                <a:latin typeface="Times New Roman" panose="02020603050405020304" pitchFamily="18" charset="0"/>
                <a:cs typeface="Times New Roman" panose="02020603050405020304" pitchFamily="18" charset="0"/>
              </a:rPr>
              <a:t>Manages the storage, retrieval, and integrity of all contact and user data within the database.</a:t>
            </a:r>
          </a:p>
          <a:p>
            <a:endParaRPr lang="en-US" sz="2000" dirty="0">
              <a:latin typeface="Times New Roman" panose="02020603050405020304" pitchFamily="18" charset="0"/>
              <a:cs typeface="Times New Roman" panose="02020603050405020304" pitchFamily="18" charset="0"/>
            </a:endParaRPr>
          </a:p>
        </p:txBody>
      </p:sp>
      <p:pic>
        <p:nvPicPr>
          <p:cNvPr id="7" name="object 5">
            <a:extLst>
              <a:ext uri="{FF2B5EF4-FFF2-40B4-BE49-F238E27FC236}">
                <a16:creationId xmlns:a16="http://schemas.microsoft.com/office/drawing/2014/main" id="{81DAB134-CCBF-10C8-856B-54B19A07A56A}"/>
              </a:ext>
            </a:extLst>
          </p:cNvPr>
          <p:cNvPicPr/>
          <p:nvPr/>
        </p:nvPicPr>
        <p:blipFill>
          <a:blip r:embed="rId2" cstate="print"/>
          <a:stretch>
            <a:fillRect/>
          </a:stretch>
        </p:blipFill>
        <p:spPr>
          <a:xfrm>
            <a:off x="38100" y="10033"/>
            <a:ext cx="1066799" cy="1022732"/>
          </a:xfrm>
          <a:prstGeom prst="rect">
            <a:avLst/>
          </a:prstGeom>
        </p:spPr>
      </p:pic>
      <p:pic>
        <p:nvPicPr>
          <p:cNvPr id="9" name="Picture 8">
            <a:extLst>
              <a:ext uri="{FF2B5EF4-FFF2-40B4-BE49-F238E27FC236}">
                <a16:creationId xmlns:a16="http://schemas.microsoft.com/office/drawing/2014/main" id="{9BA609B3-50BD-62C0-723A-DF35EACDE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8477" y="10033"/>
            <a:ext cx="1143000" cy="1057275"/>
          </a:xfrm>
          <a:prstGeom prst="rect">
            <a:avLst/>
          </a:prstGeom>
        </p:spPr>
      </p:pic>
    </p:spTree>
    <p:extLst>
      <p:ext uri="{BB962C8B-B14F-4D97-AF65-F5344CB8AC3E}">
        <p14:creationId xmlns:p14="http://schemas.microsoft.com/office/powerpoint/2010/main" val="361688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57274"/>
          </a:xfrm>
          <a:solidFill>
            <a:schemeClr val="bg2">
              <a:lumMod val="75000"/>
            </a:schemeClr>
          </a:solidFill>
        </p:spPr>
        <p:txBody>
          <a:bodyPr anchor="ctr">
            <a:normAutofit/>
          </a:bodyPr>
          <a:lstStyle/>
          <a:p>
            <a:pPr algn="ctr"/>
            <a:r>
              <a:rPr lang="en-IN" b="1" dirty="0">
                <a:solidFill>
                  <a:schemeClr val="tx1"/>
                </a:solidFill>
                <a:latin typeface="Times New Roman" pitchFamily="18" charset="0"/>
                <a:cs typeface="Times New Roman" pitchFamily="18" charset="0"/>
              </a:rPr>
              <a:t>Results and Discussion </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pic>
        <p:nvPicPr>
          <p:cNvPr id="7" name="object 5">
            <a:extLst>
              <a:ext uri="{FF2B5EF4-FFF2-40B4-BE49-F238E27FC236}">
                <a16:creationId xmlns:a16="http://schemas.microsoft.com/office/drawing/2014/main" id="{2A665859-4DC5-6214-78A7-023E1C65D7C6}"/>
              </a:ext>
            </a:extLst>
          </p:cNvPr>
          <p:cNvPicPr/>
          <p:nvPr/>
        </p:nvPicPr>
        <p:blipFill>
          <a:blip r:embed="rId2" cstate="print"/>
          <a:stretch>
            <a:fillRect/>
          </a:stretch>
        </p:blipFill>
        <p:spPr>
          <a:xfrm>
            <a:off x="38100" y="10033"/>
            <a:ext cx="1066799" cy="1022732"/>
          </a:xfrm>
          <a:prstGeom prst="rect">
            <a:avLst/>
          </a:prstGeom>
        </p:spPr>
      </p:pic>
      <p:pic>
        <p:nvPicPr>
          <p:cNvPr id="9" name="Picture 8">
            <a:extLst>
              <a:ext uri="{FF2B5EF4-FFF2-40B4-BE49-F238E27FC236}">
                <a16:creationId xmlns:a16="http://schemas.microsoft.com/office/drawing/2014/main" id="{736013FB-B6C8-FD6D-99F3-FAF1B99E1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8477" y="10033"/>
            <a:ext cx="1143000" cy="1057275"/>
          </a:xfrm>
          <a:prstGeom prst="rect">
            <a:avLst/>
          </a:prstGeom>
        </p:spPr>
      </p:pic>
      <p:pic>
        <p:nvPicPr>
          <p:cNvPr id="8" name="Picture 7">
            <a:extLst>
              <a:ext uri="{FF2B5EF4-FFF2-40B4-BE49-F238E27FC236}">
                <a16:creationId xmlns:a16="http://schemas.microsoft.com/office/drawing/2014/main" id="{F3E32668-385A-7AEC-E732-ABF0E877D3C4}"/>
              </a:ext>
            </a:extLst>
          </p:cNvPr>
          <p:cNvPicPr>
            <a:picLocks noChangeAspect="1"/>
          </p:cNvPicPr>
          <p:nvPr/>
        </p:nvPicPr>
        <p:blipFill>
          <a:blip r:embed="rId4"/>
          <a:stretch>
            <a:fillRect/>
          </a:stretch>
        </p:blipFill>
        <p:spPr>
          <a:xfrm>
            <a:off x="1165017" y="1806051"/>
            <a:ext cx="2857662" cy="2241949"/>
          </a:xfrm>
          <a:prstGeom prst="rect">
            <a:avLst/>
          </a:prstGeom>
        </p:spPr>
      </p:pic>
      <p:pic>
        <p:nvPicPr>
          <p:cNvPr id="10" name="Picture 9">
            <a:extLst>
              <a:ext uri="{FF2B5EF4-FFF2-40B4-BE49-F238E27FC236}">
                <a16:creationId xmlns:a16="http://schemas.microsoft.com/office/drawing/2014/main" id="{246B2093-4294-5265-6D1F-9E32E0919C3A}"/>
              </a:ext>
            </a:extLst>
          </p:cNvPr>
          <p:cNvPicPr>
            <a:picLocks noChangeAspect="1"/>
          </p:cNvPicPr>
          <p:nvPr/>
        </p:nvPicPr>
        <p:blipFill>
          <a:blip r:embed="rId5"/>
          <a:stretch>
            <a:fillRect/>
          </a:stretch>
        </p:blipFill>
        <p:spPr>
          <a:xfrm>
            <a:off x="4913051" y="1806051"/>
            <a:ext cx="3105426" cy="2277312"/>
          </a:xfrm>
          <a:prstGeom prst="rect">
            <a:avLst/>
          </a:prstGeom>
        </p:spPr>
      </p:pic>
      <p:sp>
        <p:nvSpPr>
          <p:cNvPr id="11" name="TextBox 10">
            <a:extLst>
              <a:ext uri="{FF2B5EF4-FFF2-40B4-BE49-F238E27FC236}">
                <a16:creationId xmlns:a16="http://schemas.microsoft.com/office/drawing/2014/main" id="{73B1566E-9A45-9077-C865-9C09D72D566A}"/>
              </a:ext>
            </a:extLst>
          </p:cNvPr>
          <p:cNvSpPr txBox="1"/>
          <p:nvPr/>
        </p:nvSpPr>
        <p:spPr>
          <a:xfrm>
            <a:off x="1038087" y="1303129"/>
            <a:ext cx="1828800" cy="400110"/>
          </a:xfrm>
          <a:prstGeom prst="rect">
            <a:avLst/>
          </a:prstGeom>
          <a:noFill/>
        </p:spPr>
        <p:txBody>
          <a:bodyPr wrap="square" rtlCol="0">
            <a:spAutoFit/>
          </a:bodyPr>
          <a:lstStyle/>
          <a:p>
            <a:pPr algn="l"/>
            <a:r>
              <a:rPr lang="en-GB" sz="2000" dirty="0">
                <a:latin typeface="Times New Roman" panose="02020603050405020304" pitchFamily="18" charset="0"/>
                <a:cs typeface="Times New Roman" panose="02020603050405020304" pitchFamily="18" charset="0"/>
              </a:rPr>
              <a:t>LOGIN PAGE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57275"/>
          </a:xfrm>
          <a:solidFill>
            <a:schemeClr val="bg2">
              <a:lumMod val="75000"/>
            </a:schemeClr>
          </a:solidFill>
        </p:spPr>
        <p:txBody>
          <a:bodyPr anchor="ctr">
            <a:normAutofit/>
          </a:bodyPr>
          <a:lstStyle/>
          <a:p>
            <a:pPr algn="ctr"/>
            <a:r>
              <a:rPr lang="en-IN" b="1" dirty="0">
                <a:solidFill>
                  <a:schemeClr val="tx1"/>
                </a:solidFill>
                <a:latin typeface="Times New Roman" pitchFamily="18" charset="0"/>
                <a:cs typeface="Times New Roman" pitchFamily="18" charset="0"/>
              </a:rPr>
              <a:t>Results and Discussion</a:t>
            </a:r>
            <a:r>
              <a:rPr lang="en-GB" b="1" dirty="0">
                <a:solidFill>
                  <a:schemeClr val="tx1"/>
                </a:solidFill>
                <a:latin typeface="Times New Roman" pitchFamily="18" charset="0"/>
                <a:cs typeface="Times New Roman" pitchFamily="18" charset="0"/>
              </a:rPr>
              <a:t>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pic>
        <p:nvPicPr>
          <p:cNvPr id="7" name="object 5">
            <a:extLst>
              <a:ext uri="{FF2B5EF4-FFF2-40B4-BE49-F238E27FC236}">
                <a16:creationId xmlns:a16="http://schemas.microsoft.com/office/drawing/2014/main" id="{B24E4B68-C14E-2C40-DFFC-BAE492DF9A2C}"/>
              </a:ext>
            </a:extLst>
          </p:cNvPr>
          <p:cNvPicPr/>
          <p:nvPr/>
        </p:nvPicPr>
        <p:blipFill>
          <a:blip r:embed="rId2" cstate="print"/>
          <a:stretch>
            <a:fillRect/>
          </a:stretch>
        </p:blipFill>
        <p:spPr>
          <a:xfrm>
            <a:off x="38100" y="10033"/>
            <a:ext cx="1066799" cy="1022732"/>
          </a:xfrm>
          <a:prstGeom prst="rect">
            <a:avLst/>
          </a:prstGeom>
        </p:spPr>
      </p:pic>
      <p:pic>
        <p:nvPicPr>
          <p:cNvPr id="9" name="Picture 8">
            <a:extLst>
              <a:ext uri="{FF2B5EF4-FFF2-40B4-BE49-F238E27FC236}">
                <a16:creationId xmlns:a16="http://schemas.microsoft.com/office/drawing/2014/main" id="{589CE58A-6154-0648-2BC6-09178E51C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8477" y="10033"/>
            <a:ext cx="1143000" cy="1057275"/>
          </a:xfrm>
          <a:prstGeom prst="rect">
            <a:avLst/>
          </a:prstGeom>
        </p:spPr>
      </p:pic>
      <p:sp>
        <p:nvSpPr>
          <p:cNvPr id="8" name="TextBox 7">
            <a:extLst>
              <a:ext uri="{FF2B5EF4-FFF2-40B4-BE49-F238E27FC236}">
                <a16:creationId xmlns:a16="http://schemas.microsoft.com/office/drawing/2014/main" id="{4350E248-8ACD-63F0-E17C-DFDDFF9F97DC}"/>
              </a:ext>
            </a:extLst>
          </p:cNvPr>
          <p:cNvSpPr txBox="1"/>
          <p:nvPr/>
        </p:nvSpPr>
        <p:spPr>
          <a:xfrm>
            <a:off x="586013" y="1124080"/>
            <a:ext cx="2520044" cy="400110"/>
          </a:xfrm>
          <a:prstGeom prst="rect">
            <a:avLst/>
          </a:prstGeom>
          <a:noFill/>
        </p:spPr>
        <p:txBody>
          <a:bodyPr wrap="square" rtlCol="0">
            <a:spAutoFit/>
          </a:bodyPr>
          <a:lstStyle/>
          <a:p>
            <a:pPr algn="l"/>
            <a:r>
              <a:rPr lang="en-GB" sz="2000" dirty="0">
                <a:latin typeface="Times New Roman" panose="02020603050405020304" pitchFamily="18" charset="0"/>
                <a:cs typeface="Times New Roman" panose="02020603050405020304" pitchFamily="18" charset="0"/>
              </a:rPr>
              <a:t>REGISTRATION</a:t>
            </a:r>
            <a:endParaRPr lang="en-US"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C1FB238-AD14-4DA3-B9C8-E00FE7CEBEE8}"/>
              </a:ext>
            </a:extLst>
          </p:cNvPr>
          <p:cNvPicPr>
            <a:picLocks noChangeAspect="1"/>
          </p:cNvPicPr>
          <p:nvPr/>
        </p:nvPicPr>
        <p:blipFill>
          <a:blip r:embed="rId4"/>
          <a:stretch>
            <a:fillRect/>
          </a:stretch>
        </p:blipFill>
        <p:spPr>
          <a:xfrm>
            <a:off x="1941068" y="1590995"/>
            <a:ext cx="4122175" cy="324307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57275"/>
          </a:xfrm>
          <a:solidFill>
            <a:schemeClr val="bg2">
              <a:lumMod val="75000"/>
            </a:schemeClr>
          </a:solidFill>
        </p:spPr>
        <p:txBody>
          <a:bodyPr anchor="ctr">
            <a:normAutofit/>
          </a:bodyPr>
          <a:lstStyle/>
          <a:p>
            <a:pPr algn="ctr"/>
            <a:r>
              <a:rPr lang="en-IN" b="1" dirty="0">
                <a:solidFill>
                  <a:schemeClr val="tx1"/>
                </a:solidFill>
                <a:latin typeface="Times New Roman" pitchFamily="18" charset="0"/>
                <a:cs typeface="Times New Roman" pitchFamily="18" charset="0"/>
              </a:rPr>
              <a:t>Results and Discussion</a:t>
            </a:r>
            <a:r>
              <a:rPr lang="en-GB" b="1" dirty="0">
                <a:solidFill>
                  <a:schemeClr val="tx1"/>
                </a:solidFill>
                <a:latin typeface="Times New Roman" pitchFamily="18" charset="0"/>
                <a:cs typeface="Times New Roman" pitchFamily="18" charset="0"/>
              </a:rPr>
              <a:t>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pic>
        <p:nvPicPr>
          <p:cNvPr id="7" name="object 5">
            <a:extLst>
              <a:ext uri="{FF2B5EF4-FFF2-40B4-BE49-F238E27FC236}">
                <a16:creationId xmlns:a16="http://schemas.microsoft.com/office/drawing/2014/main" id="{B24E4B68-C14E-2C40-DFFC-BAE492DF9A2C}"/>
              </a:ext>
            </a:extLst>
          </p:cNvPr>
          <p:cNvPicPr/>
          <p:nvPr/>
        </p:nvPicPr>
        <p:blipFill>
          <a:blip r:embed="rId2" cstate="print"/>
          <a:stretch>
            <a:fillRect/>
          </a:stretch>
        </p:blipFill>
        <p:spPr>
          <a:xfrm>
            <a:off x="38100" y="10033"/>
            <a:ext cx="1066799" cy="1022732"/>
          </a:xfrm>
          <a:prstGeom prst="rect">
            <a:avLst/>
          </a:prstGeom>
        </p:spPr>
      </p:pic>
      <p:pic>
        <p:nvPicPr>
          <p:cNvPr id="9" name="Picture 8">
            <a:extLst>
              <a:ext uri="{FF2B5EF4-FFF2-40B4-BE49-F238E27FC236}">
                <a16:creationId xmlns:a16="http://schemas.microsoft.com/office/drawing/2014/main" id="{589CE58A-6154-0648-2BC6-09178E51C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8477" y="10033"/>
            <a:ext cx="1143000" cy="1057275"/>
          </a:xfrm>
          <a:prstGeom prst="rect">
            <a:avLst/>
          </a:prstGeom>
        </p:spPr>
      </p:pic>
      <p:sp>
        <p:nvSpPr>
          <p:cNvPr id="8" name="TextBox 7">
            <a:extLst>
              <a:ext uri="{FF2B5EF4-FFF2-40B4-BE49-F238E27FC236}">
                <a16:creationId xmlns:a16="http://schemas.microsoft.com/office/drawing/2014/main" id="{4350E248-8ACD-63F0-E17C-DFDDFF9F97DC}"/>
              </a:ext>
            </a:extLst>
          </p:cNvPr>
          <p:cNvSpPr txBox="1"/>
          <p:nvPr/>
        </p:nvSpPr>
        <p:spPr>
          <a:xfrm>
            <a:off x="571499" y="1124080"/>
            <a:ext cx="2644362" cy="400110"/>
          </a:xfrm>
          <a:prstGeom prst="rect">
            <a:avLst/>
          </a:prstGeom>
          <a:noFill/>
        </p:spPr>
        <p:txBody>
          <a:bodyPr wrap="square" rtlCol="0">
            <a:spAutoFit/>
          </a:bodyPr>
          <a:lstStyle/>
          <a:p>
            <a:pPr algn="l"/>
            <a:r>
              <a:rPr lang="en-GB" sz="2000" dirty="0">
                <a:latin typeface="Times New Roman" panose="02020603050405020304" pitchFamily="18" charset="0"/>
                <a:cs typeface="Times New Roman" panose="02020603050405020304" pitchFamily="18" charset="0"/>
              </a:rPr>
              <a:t>DASHBOARD</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7F0D86E-ED12-4E0A-82E8-BB758A067EF7}"/>
              </a:ext>
            </a:extLst>
          </p:cNvPr>
          <p:cNvPicPr>
            <a:picLocks noChangeAspect="1"/>
          </p:cNvPicPr>
          <p:nvPr/>
        </p:nvPicPr>
        <p:blipFill>
          <a:blip r:embed="rId4"/>
          <a:stretch>
            <a:fillRect/>
          </a:stretch>
        </p:blipFill>
        <p:spPr>
          <a:xfrm>
            <a:off x="1104899" y="1816309"/>
            <a:ext cx="6758678" cy="2658835"/>
          </a:xfrm>
          <a:prstGeom prst="rect">
            <a:avLst/>
          </a:prstGeom>
        </p:spPr>
      </p:pic>
    </p:spTree>
    <p:extLst>
      <p:ext uri="{BB962C8B-B14F-4D97-AF65-F5344CB8AC3E}">
        <p14:creationId xmlns:p14="http://schemas.microsoft.com/office/powerpoint/2010/main" val="2668188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57275"/>
          </a:xfrm>
          <a:solidFill>
            <a:schemeClr val="bg2">
              <a:lumMod val="75000"/>
            </a:schemeClr>
          </a:solidFill>
        </p:spPr>
        <p:txBody>
          <a:bodyPr anchor="ctr">
            <a:normAutofit/>
          </a:bodyPr>
          <a:lstStyle/>
          <a:p>
            <a:pPr algn="ctr"/>
            <a:r>
              <a:rPr lang="en-IN" b="1" dirty="0">
                <a:solidFill>
                  <a:schemeClr val="tx1"/>
                </a:solidFill>
                <a:latin typeface="Times New Roman" pitchFamily="18" charset="0"/>
                <a:cs typeface="Times New Roman" pitchFamily="18" charset="0"/>
              </a:rPr>
              <a:t>Results and Discussion</a:t>
            </a:r>
            <a:r>
              <a:rPr lang="en-GB" b="1" dirty="0">
                <a:solidFill>
                  <a:schemeClr val="tx1"/>
                </a:solidFill>
                <a:latin typeface="Times New Roman" pitchFamily="18" charset="0"/>
                <a:cs typeface="Times New Roman" pitchFamily="18" charset="0"/>
              </a:rPr>
              <a:t>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pic>
        <p:nvPicPr>
          <p:cNvPr id="7" name="object 5">
            <a:extLst>
              <a:ext uri="{FF2B5EF4-FFF2-40B4-BE49-F238E27FC236}">
                <a16:creationId xmlns:a16="http://schemas.microsoft.com/office/drawing/2014/main" id="{B24E4B68-C14E-2C40-DFFC-BAE492DF9A2C}"/>
              </a:ext>
            </a:extLst>
          </p:cNvPr>
          <p:cNvPicPr/>
          <p:nvPr/>
        </p:nvPicPr>
        <p:blipFill>
          <a:blip r:embed="rId2" cstate="print"/>
          <a:stretch>
            <a:fillRect/>
          </a:stretch>
        </p:blipFill>
        <p:spPr>
          <a:xfrm>
            <a:off x="38100" y="10033"/>
            <a:ext cx="1066799" cy="1022732"/>
          </a:xfrm>
          <a:prstGeom prst="rect">
            <a:avLst/>
          </a:prstGeom>
        </p:spPr>
      </p:pic>
      <p:pic>
        <p:nvPicPr>
          <p:cNvPr id="9" name="Picture 8">
            <a:extLst>
              <a:ext uri="{FF2B5EF4-FFF2-40B4-BE49-F238E27FC236}">
                <a16:creationId xmlns:a16="http://schemas.microsoft.com/office/drawing/2014/main" id="{589CE58A-6154-0648-2BC6-09178E51C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8477" y="10033"/>
            <a:ext cx="1143000" cy="1057275"/>
          </a:xfrm>
          <a:prstGeom prst="rect">
            <a:avLst/>
          </a:prstGeom>
        </p:spPr>
      </p:pic>
      <p:sp>
        <p:nvSpPr>
          <p:cNvPr id="8" name="TextBox 7">
            <a:extLst>
              <a:ext uri="{FF2B5EF4-FFF2-40B4-BE49-F238E27FC236}">
                <a16:creationId xmlns:a16="http://schemas.microsoft.com/office/drawing/2014/main" id="{4350E248-8ACD-63F0-E17C-DFDDFF9F97DC}"/>
              </a:ext>
            </a:extLst>
          </p:cNvPr>
          <p:cNvSpPr txBox="1"/>
          <p:nvPr/>
        </p:nvSpPr>
        <p:spPr>
          <a:xfrm>
            <a:off x="571499" y="1124080"/>
            <a:ext cx="2644362" cy="400110"/>
          </a:xfrm>
          <a:prstGeom prst="rect">
            <a:avLst/>
          </a:prstGeom>
          <a:noFill/>
        </p:spPr>
        <p:txBody>
          <a:bodyPr wrap="square" rtlCol="0">
            <a:spAutoFit/>
          </a:bodyPr>
          <a:lstStyle/>
          <a:p>
            <a:pPr algn="l"/>
            <a:r>
              <a:rPr lang="en-GB" sz="2000" dirty="0">
                <a:latin typeface="Times New Roman" panose="02020603050405020304" pitchFamily="18" charset="0"/>
                <a:cs typeface="Times New Roman" panose="02020603050405020304" pitchFamily="18" charset="0"/>
              </a:rPr>
              <a:t>OPERATIONS</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3C26C5C-73AD-477C-9372-73E7B804BC20}"/>
              </a:ext>
            </a:extLst>
          </p:cNvPr>
          <p:cNvPicPr>
            <a:picLocks noChangeAspect="1"/>
          </p:cNvPicPr>
          <p:nvPr/>
        </p:nvPicPr>
        <p:blipFill>
          <a:blip r:embed="rId4"/>
          <a:stretch>
            <a:fillRect/>
          </a:stretch>
        </p:blipFill>
        <p:spPr>
          <a:xfrm>
            <a:off x="453225" y="1698171"/>
            <a:ext cx="2762636" cy="3069092"/>
          </a:xfrm>
          <a:prstGeom prst="rect">
            <a:avLst/>
          </a:prstGeom>
        </p:spPr>
      </p:pic>
      <p:pic>
        <p:nvPicPr>
          <p:cNvPr id="11" name="Picture 10">
            <a:extLst>
              <a:ext uri="{FF2B5EF4-FFF2-40B4-BE49-F238E27FC236}">
                <a16:creationId xmlns:a16="http://schemas.microsoft.com/office/drawing/2014/main" id="{7B3E03C7-5515-4B25-8694-B118F5E5D412}"/>
              </a:ext>
            </a:extLst>
          </p:cNvPr>
          <p:cNvPicPr>
            <a:picLocks noChangeAspect="1"/>
          </p:cNvPicPr>
          <p:nvPr/>
        </p:nvPicPr>
        <p:blipFill>
          <a:blip r:embed="rId5"/>
          <a:stretch>
            <a:fillRect/>
          </a:stretch>
        </p:blipFill>
        <p:spPr>
          <a:xfrm>
            <a:off x="3731495" y="1698171"/>
            <a:ext cx="4959280" cy="2800741"/>
          </a:xfrm>
          <a:prstGeom prst="rect">
            <a:avLst/>
          </a:prstGeom>
        </p:spPr>
      </p:pic>
    </p:spTree>
    <p:extLst>
      <p:ext uri="{BB962C8B-B14F-4D97-AF65-F5344CB8AC3E}">
        <p14:creationId xmlns:p14="http://schemas.microsoft.com/office/powerpoint/2010/main" val="2174044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7275"/>
          </a:xfrm>
          <a:solidFill>
            <a:schemeClr val="bg2">
              <a:lumMod val="75000"/>
            </a:schemeClr>
          </a:solidFill>
        </p:spPr>
        <p:txBody>
          <a:bodyPr anchor="ct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sp>
        <p:nvSpPr>
          <p:cNvPr id="5" name="Content Placeholder 4"/>
          <p:cNvSpPr>
            <a:spLocks noGrp="1"/>
          </p:cNvSpPr>
          <p:nvPr>
            <p:ph sz="quarter" idx="1"/>
          </p:nvPr>
        </p:nvSpPr>
        <p:spPr>
          <a:xfrm>
            <a:off x="457200" y="1276350"/>
            <a:ext cx="8229600" cy="3341370"/>
          </a:xfrm>
        </p:spPr>
        <p:txBody>
          <a:bodyPr>
            <a:normAutofit/>
          </a:bodyPr>
          <a:lstStyle/>
          <a:p>
            <a:pPr algn="just"/>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proposed architecture ensures secure and efficient contact management through clear separation of frontend, backend, and database layers. User authentication safeguards access, while the dashboard streamlines all core contact operations. Robust database interaction guarantees reliable data storage and retrieval. Overall, the system is designed for user-friendliness, scalability, and data integrity.</a:t>
            </a:r>
            <a:endParaRPr lang="en-GB" sz="2000" dirty="0">
              <a:latin typeface="Times New Roman" panose="02020603050405020304" pitchFamily="18" charset="0"/>
              <a:cs typeface="Times New Roman" panose="02020603050405020304" pitchFamily="18" charset="0"/>
            </a:endParaRPr>
          </a:p>
        </p:txBody>
      </p:sp>
      <p:pic>
        <p:nvPicPr>
          <p:cNvPr id="7" name="object 5">
            <a:extLst>
              <a:ext uri="{FF2B5EF4-FFF2-40B4-BE49-F238E27FC236}">
                <a16:creationId xmlns:a16="http://schemas.microsoft.com/office/drawing/2014/main" id="{A10C4F86-F378-BBF0-4E43-0F2D5497AAF7}"/>
              </a:ext>
            </a:extLst>
          </p:cNvPr>
          <p:cNvPicPr/>
          <p:nvPr/>
        </p:nvPicPr>
        <p:blipFill>
          <a:blip r:embed="rId2" cstate="print"/>
          <a:stretch>
            <a:fillRect/>
          </a:stretch>
        </p:blipFill>
        <p:spPr>
          <a:xfrm>
            <a:off x="38100" y="10033"/>
            <a:ext cx="1066799" cy="1022732"/>
          </a:xfrm>
          <a:prstGeom prst="rect">
            <a:avLst/>
          </a:prstGeom>
        </p:spPr>
      </p:pic>
      <p:pic>
        <p:nvPicPr>
          <p:cNvPr id="9" name="Picture 8">
            <a:extLst>
              <a:ext uri="{FF2B5EF4-FFF2-40B4-BE49-F238E27FC236}">
                <a16:creationId xmlns:a16="http://schemas.microsoft.com/office/drawing/2014/main" id="{B641AED6-C429-6436-CE31-56EAB95A2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8477" y="10033"/>
            <a:ext cx="1143000" cy="10572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xfrm>
            <a:off x="0" y="-1"/>
            <a:ext cx="9144000" cy="1057275"/>
          </a:xfrm>
          <a:solidFill>
            <a:schemeClr val="bg2">
              <a:lumMod val="75000"/>
            </a:schemeClr>
          </a:solidFill>
        </p:spPr>
        <p:txBody>
          <a:bodyPr anchor="ctr">
            <a:normAutofit/>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16</a:t>
            </a:fld>
            <a:endParaRPr lang="en-US" altLang="en-US"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 </a:t>
            </a:r>
          </a:p>
        </p:txBody>
      </p:sp>
      <p:pic>
        <p:nvPicPr>
          <p:cNvPr id="7" name="object 5">
            <a:extLst>
              <a:ext uri="{FF2B5EF4-FFF2-40B4-BE49-F238E27FC236}">
                <a16:creationId xmlns:a16="http://schemas.microsoft.com/office/drawing/2014/main" id="{812E60CC-427B-647C-CE57-EEAA2C38C349}"/>
              </a:ext>
            </a:extLst>
          </p:cNvPr>
          <p:cNvPicPr/>
          <p:nvPr/>
        </p:nvPicPr>
        <p:blipFill>
          <a:blip r:embed="rId2" cstate="print"/>
          <a:stretch>
            <a:fillRect/>
          </a:stretch>
        </p:blipFill>
        <p:spPr>
          <a:xfrm>
            <a:off x="38100" y="10033"/>
            <a:ext cx="1066799" cy="1022732"/>
          </a:xfrm>
          <a:prstGeom prst="rect">
            <a:avLst/>
          </a:prstGeom>
        </p:spPr>
      </p:pic>
      <p:pic>
        <p:nvPicPr>
          <p:cNvPr id="9" name="Picture 8">
            <a:extLst>
              <a:ext uri="{FF2B5EF4-FFF2-40B4-BE49-F238E27FC236}">
                <a16:creationId xmlns:a16="http://schemas.microsoft.com/office/drawing/2014/main" id="{CA177144-6290-1A1E-BB26-868371592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8477" y="10033"/>
            <a:ext cx="1143000" cy="1057275"/>
          </a:xfrm>
          <a:prstGeom prst="rect">
            <a:avLst/>
          </a:prstGeom>
        </p:spPr>
      </p:pic>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xfrm>
            <a:off x="0" y="0"/>
            <a:ext cx="9144000" cy="1057275"/>
          </a:xfrm>
          <a:solidFill>
            <a:schemeClr val="bg2">
              <a:lumMod val="75000"/>
            </a:schemeClr>
          </a:solidFill>
        </p:spPr>
        <p:txBody>
          <a:bodyPr anchor="ct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1271071"/>
            <a:ext cx="8229600" cy="3346649"/>
          </a:xfrm>
        </p:spPr>
        <p:txBody>
          <a:bodyPr anchor="ctr"/>
          <a:lstStyle/>
          <a:p>
            <a:pPr marL="0" indent="0" algn="ctr">
              <a:buNone/>
            </a:pPr>
            <a:r>
              <a:rPr lang="en-GB" b="1" dirty="0">
                <a:latin typeface="Times New Roman" pitchFamily="18" charset="0"/>
                <a:cs typeface="Times New Roman" pitchFamily="18" charset="0"/>
              </a:rPr>
              <a:t>CONTACT  MANAGEMENT SYSTEM</a:t>
            </a:r>
            <a:r>
              <a:rPr lang="en-GB" dirty="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pic>
        <p:nvPicPr>
          <p:cNvPr id="13" name="Picture 12">
            <a:extLst>
              <a:ext uri="{FF2B5EF4-FFF2-40B4-BE49-F238E27FC236}">
                <a16:creationId xmlns:a16="http://schemas.microsoft.com/office/drawing/2014/main" id="{6F96BEBD-476A-2DDF-521B-72A8E7587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477" y="10033"/>
            <a:ext cx="1143000" cy="1057275"/>
          </a:xfrm>
          <a:prstGeom prst="rect">
            <a:avLst/>
          </a:prstGeom>
        </p:spPr>
      </p:pic>
      <p:pic>
        <p:nvPicPr>
          <p:cNvPr id="14" name="object 5">
            <a:extLst>
              <a:ext uri="{FF2B5EF4-FFF2-40B4-BE49-F238E27FC236}">
                <a16:creationId xmlns:a16="http://schemas.microsoft.com/office/drawing/2014/main" id="{8FA6027A-0435-CEEE-9E48-F1EB7FF50D90}"/>
              </a:ext>
            </a:extLst>
          </p:cNvPr>
          <p:cNvPicPr/>
          <p:nvPr/>
        </p:nvPicPr>
        <p:blipFill>
          <a:blip r:embed="rId3" cstate="print"/>
          <a:stretch>
            <a:fillRect/>
          </a:stretch>
        </p:blipFill>
        <p:spPr>
          <a:xfrm>
            <a:off x="38100" y="10033"/>
            <a:ext cx="1066799" cy="1022732"/>
          </a:xfrm>
          <a:prstGeom prst="rect">
            <a:avLst/>
          </a:prstGeom>
        </p:spPr>
      </p:pic>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0" y="0"/>
            <a:ext cx="9144000" cy="1047750"/>
          </a:xfrm>
          <a:solidFill>
            <a:schemeClr val="bg2">
              <a:lumMod val="75000"/>
            </a:schemeClr>
          </a:solidFill>
        </p:spPr>
        <p:txBody>
          <a:bodyPr anchor="ctr">
            <a:normAutofit/>
          </a:bodyPr>
          <a:lstStyle/>
          <a:p>
            <a:pPr algn="ctr"/>
            <a:r>
              <a:rPr lang="en-IN" b="1" dirty="0">
                <a:solidFill>
                  <a:schemeClr val="tx1"/>
                </a:solidFill>
                <a:latin typeface="Times New Roman" pitchFamily="18" charset="0"/>
                <a:cs typeface="Times New Roman" pitchFamily="18" charset="0"/>
              </a:rPr>
              <a:t>Abstract</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36577" y="1152667"/>
            <a:ext cx="8153400" cy="3341370"/>
          </a:xfrm>
        </p:spPr>
        <p:txBody>
          <a:bodyPr anchor="ctr">
            <a:normAutofit/>
          </a:bodyPr>
          <a:lstStyle/>
          <a:p>
            <a:pPr algn="just"/>
            <a:r>
              <a:rPr lang="en-GB" sz="2000" dirty="0">
                <a:latin typeface="Times New Roman" pitchFamily="18" charset="0"/>
                <a:cs typeface="Times New Roman" pitchFamily="18" charset="0"/>
              </a:rPr>
              <a:t>The</a:t>
            </a:r>
            <a:r>
              <a:rPr lang="en-US" sz="2000" dirty="0">
                <a:latin typeface="Times New Roman" pitchFamily="18" charset="0"/>
                <a:cs typeface="Times New Roman" pitchFamily="18" charset="0"/>
              </a:rPr>
              <a:t> Contact Management System offers secure login and registration, leading users to a dashboard for adding, editing, deleting, searching, and grouping contacts. All actions are processed by the backend, which interacts with the database to store and retrieve data. This modular architecture ensures efficient, reliable, and user-friendly contact management. Secure login and registration lead to a dashboard for managing contacts, with all operations processed by the backend and stored in the database for efficient and reliable access.</a:t>
            </a:r>
            <a:endParaRPr lang="en-IN" sz="2000" dirty="0">
              <a:latin typeface="Times New Roman" pitchFamily="18" charset="0"/>
              <a:cs typeface="Times New Roman" pitchFamily="18" charset="0"/>
            </a:endParaRPr>
          </a:p>
        </p:txBody>
      </p:sp>
      <p:pic>
        <p:nvPicPr>
          <p:cNvPr id="20" name="Picture 19">
            <a:extLst>
              <a:ext uri="{FF2B5EF4-FFF2-40B4-BE49-F238E27FC236}">
                <a16:creationId xmlns:a16="http://schemas.microsoft.com/office/drawing/2014/main" id="{07EC6BBB-045A-19B5-94A5-BD8440A16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477" y="10033"/>
            <a:ext cx="1143000" cy="1057275"/>
          </a:xfrm>
          <a:prstGeom prst="rect">
            <a:avLst/>
          </a:prstGeom>
        </p:spPr>
      </p:pic>
      <p:pic>
        <p:nvPicPr>
          <p:cNvPr id="21" name="object 5">
            <a:extLst>
              <a:ext uri="{FF2B5EF4-FFF2-40B4-BE49-F238E27FC236}">
                <a16:creationId xmlns:a16="http://schemas.microsoft.com/office/drawing/2014/main" id="{FFAC8EF6-61D9-10EA-C987-9D2FD2729A80}"/>
              </a:ext>
            </a:extLst>
          </p:cNvPr>
          <p:cNvPicPr/>
          <p:nvPr/>
        </p:nvPicPr>
        <p:blipFill>
          <a:blip r:embed="rId3" cstate="print"/>
          <a:stretch>
            <a:fillRect/>
          </a:stretch>
        </p:blipFill>
        <p:spPr>
          <a:xfrm>
            <a:off x="38100" y="10033"/>
            <a:ext cx="1066799" cy="1022732"/>
          </a:xfrm>
          <a:prstGeom prst="rect">
            <a:avLst/>
          </a:prstGeom>
        </p:spPr>
      </p:pic>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0" y="-19051"/>
            <a:ext cx="9161477" cy="1069657"/>
          </a:xfrm>
          <a:solidFill>
            <a:schemeClr val="bg2">
              <a:lumMod val="75000"/>
            </a:schemeClr>
          </a:solidFill>
        </p:spPr>
        <p:txBody>
          <a:bodyPr anchor="ctr">
            <a:noAutofit/>
          </a:bodyPr>
          <a:lstStyle/>
          <a:p>
            <a:pPr algn="ctr"/>
            <a:r>
              <a:rPr lang="en-IN" b="1" dirty="0">
                <a:solidFill>
                  <a:schemeClr val="tx1"/>
                </a:solidFill>
                <a:latin typeface="Times New Roman" pitchFamily="18" charset="0"/>
                <a:cs typeface="Times New Roman" pitchFamily="18" charset="0"/>
              </a:rPr>
              <a:t>Introduction</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a:xfrm>
            <a:off x="304800" y="1366395"/>
            <a:ext cx="8382000" cy="3417570"/>
          </a:xfrm>
        </p:spPr>
        <p:txBody>
          <a:bodyPr>
            <a:normAutofit/>
          </a:bodyPr>
          <a:lstStyle/>
          <a:p>
            <a:pPr algn="just"/>
            <a:r>
              <a:rPr lang="en-US" sz="2000" dirty="0">
                <a:latin typeface="Times New Roman" pitchFamily="18" charset="0"/>
                <a:cs typeface="Times New Roman" pitchFamily="18" charset="0"/>
              </a:rPr>
              <a:t>The Contact Management System is designed with a modular architecture to ensure secure and efficient handling of contact information. Users access the system through a frontend interface with authentication for login and registration. Once authenticated, the dashboard enables users to add, edit, delete, search, and group contacts. All operations are managed by the backend, which interacts with the database for reliable data storage and retrieval.</a:t>
            </a:r>
            <a:r>
              <a:rPr lang="en-GB" sz="2000" dirty="0">
                <a:latin typeface="Times New Roman" pitchFamily="18" charset="0"/>
                <a:cs typeface="Times New Roman" pitchFamily="18" charset="0"/>
              </a:rPr>
              <a:t> </a:t>
            </a:r>
          </a:p>
        </p:txBody>
      </p:sp>
      <p:pic>
        <p:nvPicPr>
          <p:cNvPr id="19" name="Picture 18">
            <a:extLst>
              <a:ext uri="{FF2B5EF4-FFF2-40B4-BE49-F238E27FC236}">
                <a16:creationId xmlns:a16="http://schemas.microsoft.com/office/drawing/2014/main" id="{70435348-15A1-53FC-4018-C101F3B118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477" y="10033"/>
            <a:ext cx="1143000" cy="1057275"/>
          </a:xfrm>
          <a:prstGeom prst="rect">
            <a:avLst/>
          </a:prstGeom>
        </p:spPr>
      </p:pic>
      <p:pic>
        <p:nvPicPr>
          <p:cNvPr id="20" name="object 5">
            <a:extLst>
              <a:ext uri="{FF2B5EF4-FFF2-40B4-BE49-F238E27FC236}">
                <a16:creationId xmlns:a16="http://schemas.microsoft.com/office/drawing/2014/main" id="{0F1DB665-C94E-7D91-2D0B-A161655430F1}"/>
              </a:ext>
            </a:extLst>
          </p:cNvPr>
          <p:cNvPicPr/>
          <p:nvPr/>
        </p:nvPicPr>
        <p:blipFill>
          <a:blip r:embed="rId3" cstate="print"/>
          <a:stretch>
            <a:fillRect/>
          </a:stretch>
        </p:blipFill>
        <p:spPr>
          <a:xfrm>
            <a:off x="38100" y="10033"/>
            <a:ext cx="1066799" cy="1022732"/>
          </a:xfrm>
          <a:prstGeom prst="rect">
            <a:avLst/>
          </a:prstGeom>
        </p:spPr>
      </p:pic>
    </p:spTree>
    <p:extLst>
      <p:ext uri="{BB962C8B-B14F-4D97-AF65-F5344CB8AC3E}">
        <p14:creationId xmlns:p14="http://schemas.microsoft.com/office/powerpoint/2010/main" val="141469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xfrm>
            <a:off x="0" y="0"/>
            <a:ext cx="9144000" cy="1057276"/>
          </a:xfrm>
          <a:solidFill>
            <a:schemeClr val="bg2">
              <a:lumMod val="75000"/>
            </a:schemeClr>
          </a:solidFill>
        </p:spPr>
        <p:txBody>
          <a:bodyPr anchor="ctr">
            <a:normAutofit/>
          </a:bodyPr>
          <a:lstStyle/>
          <a:p>
            <a:pPr algn="ctr"/>
            <a:r>
              <a:rPr lang="en-IN" b="1" dirty="0">
                <a:solidFill>
                  <a:schemeClr val="tx1"/>
                </a:solidFill>
                <a:latin typeface="Times New Roman" pitchFamily="18" charset="0"/>
                <a:cs typeface="Times New Roman" pitchFamily="18" charset="0"/>
              </a:rPr>
              <a:t> </a:t>
            </a:r>
            <a:r>
              <a:rPr lang="en-IN" b="1" dirty="0" err="1">
                <a:solidFill>
                  <a:schemeClr val="tx1"/>
                </a:solidFill>
                <a:latin typeface="Times New Roman" pitchFamily="18" charset="0"/>
                <a:cs typeface="Times New Roman" pitchFamily="18" charset="0"/>
              </a:rPr>
              <a:t>DataBase</a:t>
            </a:r>
            <a:r>
              <a:rPr lang="en-IN" b="1" dirty="0">
                <a:solidFill>
                  <a:schemeClr val="tx1"/>
                </a:solidFill>
                <a:latin typeface="Times New Roman" pitchFamily="18" charset="0"/>
                <a:cs typeface="Times New Roman" pitchFamily="18" charset="0"/>
              </a:rPr>
              <a:t> Management - Concepts Used</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sz="quarter" idx="1"/>
          </p:nvPr>
        </p:nvSpPr>
        <p:spPr>
          <a:xfrm>
            <a:off x="457200" y="1276350"/>
            <a:ext cx="8229600" cy="3341370"/>
          </a:xfrm>
        </p:spPr>
        <p:txBody>
          <a:bodyPr>
            <a:normAutofit/>
          </a:bodyPr>
          <a:lstStyle/>
          <a:p>
            <a:r>
              <a:rPr lang="en-GB" dirty="0">
                <a:latin typeface="Times New Roman" pitchFamily="18" charset="0"/>
                <a:cs typeface="Times New Roman" pitchFamily="18" charset="0"/>
              </a:rPr>
              <a:t> </a:t>
            </a:r>
            <a:r>
              <a:rPr lang="en-GB" sz="2000" dirty="0">
                <a:latin typeface="Times New Roman" pitchFamily="18" charset="0"/>
                <a:cs typeface="Times New Roman" pitchFamily="18" charset="0"/>
              </a:rPr>
              <a:t>Relational Database Model
 Tables
 Rows (Records)
 Columns (Fields/Attributes)
 Primary Keys
 Foreign Keys</a:t>
            </a:r>
          </a:p>
        </p:txBody>
      </p:sp>
      <p:pic>
        <p:nvPicPr>
          <p:cNvPr id="10" name="Picture 9">
            <a:extLst>
              <a:ext uri="{FF2B5EF4-FFF2-40B4-BE49-F238E27FC236}">
                <a16:creationId xmlns:a16="http://schemas.microsoft.com/office/drawing/2014/main" id="{216B8A78-A0A3-2ECC-4724-A82083368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8477" y="10033"/>
            <a:ext cx="1143000" cy="1057275"/>
          </a:xfrm>
          <a:prstGeom prst="rect">
            <a:avLst/>
          </a:prstGeom>
        </p:spPr>
      </p:pic>
      <p:pic>
        <p:nvPicPr>
          <p:cNvPr id="12" name="object 5">
            <a:extLst>
              <a:ext uri="{FF2B5EF4-FFF2-40B4-BE49-F238E27FC236}">
                <a16:creationId xmlns:a16="http://schemas.microsoft.com/office/drawing/2014/main" id="{B09B1B73-F80F-683C-4954-79B42ED2F9B4}"/>
              </a:ext>
            </a:extLst>
          </p:cNvPr>
          <p:cNvPicPr/>
          <p:nvPr/>
        </p:nvPicPr>
        <p:blipFill>
          <a:blip r:embed="rId3" cstate="print"/>
          <a:stretch>
            <a:fillRect/>
          </a:stretch>
        </p:blipFill>
        <p:spPr>
          <a:xfrm>
            <a:off x="38100" y="10033"/>
            <a:ext cx="1066799" cy="1022732"/>
          </a:xfrm>
          <a:prstGeom prst="rect">
            <a:avLst/>
          </a:prstGeom>
        </p:spPr>
      </p:pic>
    </p:spTree>
    <p:extLst>
      <p:ext uri="{BB962C8B-B14F-4D97-AF65-F5344CB8AC3E}">
        <p14:creationId xmlns:p14="http://schemas.microsoft.com/office/powerpoint/2010/main" val="330055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1" y="-7238"/>
            <a:ext cx="9144000" cy="1040003"/>
          </a:xfrm>
          <a:solidFill>
            <a:schemeClr val="bg2">
              <a:lumMod val="75000"/>
            </a:schemeClr>
          </a:solidFill>
        </p:spPr>
        <p:txBody>
          <a:bodyPr anchor="ct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pic>
        <p:nvPicPr>
          <p:cNvPr id="7" name="object 5">
            <a:extLst>
              <a:ext uri="{FF2B5EF4-FFF2-40B4-BE49-F238E27FC236}">
                <a16:creationId xmlns:a16="http://schemas.microsoft.com/office/drawing/2014/main" id="{6D48B8F0-0AD5-D307-A1F1-B27D4ACB7075}"/>
              </a:ext>
            </a:extLst>
          </p:cNvPr>
          <p:cNvPicPr/>
          <p:nvPr/>
        </p:nvPicPr>
        <p:blipFill>
          <a:blip r:embed="rId2" cstate="print"/>
          <a:stretch>
            <a:fillRect/>
          </a:stretch>
        </p:blipFill>
        <p:spPr>
          <a:xfrm>
            <a:off x="38100" y="10033"/>
            <a:ext cx="1066799" cy="1022732"/>
          </a:xfrm>
          <a:prstGeom prst="rect">
            <a:avLst/>
          </a:prstGeom>
        </p:spPr>
      </p:pic>
      <p:pic>
        <p:nvPicPr>
          <p:cNvPr id="9" name="Picture 8">
            <a:extLst>
              <a:ext uri="{FF2B5EF4-FFF2-40B4-BE49-F238E27FC236}">
                <a16:creationId xmlns:a16="http://schemas.microsoft.com/office/drawing/2014/main" id="{C3A63BE4-F97A-306D-56DB-88E25901A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8477" y="10033"/>
            <a:ext cx="1143000" cy="1057275"/>
          </a:xfrm>
          <a:prstGeom prst="rect">
            <a:avLst/>
          </a:prstGeom>
        </p:spPr>
      </p:pic>
      <p:pic>
        <p:nvPicPr>
          <p:cNvPr id="5" name="Picture 4">
            <a:extLst>
              <a:ext uri="{FF2B5EF4-FFF2-40B4-BE49-F238E27FC236}">
                <a16:creationId xmlns:a16="http://schemas.microsoft.com/office/drawing/2014/main" id="{94EA0F50-8AE2-4F6A-9F81-CFDC747EC7C5}"/>
              </a:ext>
            </a:extLst>
          </p:cNvPr>
          <p:cNvPicPr>
            <a:picLocks noChangeAspect="1"/>
          </p:cNvPicPr>
          <p:nvPr/>
        </p:nvPicPr>
        <p:blipFill>
          <a:blip r:embed="rId4"/>
          <a:stretch>
            <a:fillRect/>
          </a:stretch>
        </p:blipFill>
        <p:spPr>
          <a:xfrm>
            <a:off x="1104899" y="1142406"/>
            <a:ext cx="6554115" cy="3515216"/>
          </a:xfrm>
          <a:prstGeom prst="rect">
            <a:avLst/>
          </a:prstGeom>
        </p:spPr>
      </p:pic>
    </p:spTree>
    <p:extLst>
      <p:ext uri="{BB962C8B-B14F-4D97-AF65-F5344CB8AC3E}">
        <p14:creationId xmlns:p14="http://schemas.microsoft.com/office/powerpoint/2010/main" val="77718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3E8D-3F63-8ED5-2478-E9C00D1B15F2}"/>
              </a:ext>
            </a:extLst>
          </p:cNvPr>
          <p:cNvSpPr>
            <a:spLocks noGrp="1"/>
          </p:cNvSpPr>
          <p:nvPr>
            <p:ph type="title"/>
          </p:nvPr>
        </p:nvSpPr>
        <p:spPr>
          <a:xfrm>
            <a:off x="0" y="-1"/>
            <a:ext cx="9144000" cy="1057275"/>
          </a:xfrm>
          <a:solidFill>
            <a:schemeClr val="bg2">
              <a:lumMod val="75000"/>
            </a:schemeClr>
          </a:solidFill>
        </p:spPr>
        <p:txBody>
          <a:bodyPr anchor="ctr">
            <a:normAutofit/>
          </a:bodyPr>
          <a:lstStyle/>
          <a:p>
            <a:pPr algn="ctr"/>
            <a:r>
              <a:rPr lang="en-IN" b="1" dirty="0">
                <a:solidFill>
                  <a:schemeClr val="tx1"/>
                </a:solidFill>
                <a:latin typeface="Times New Roman" pitchFamily="18" charset="0"/>
                <a:cs typeface="Times New Roman" pitchFamily="18" charset="0"/>
              </a:rPr>
              <a:t>Proposed Architecture - Description</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9C1B7B88-F6CF-BB6D-6BBC-27F7045B413C}"/>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dirty="0"/>
          </a:p>
        </p:txBody>
      </p:sp>
      <p:sp>
        <p:nvSpPr>
          <p:cNvPr id="3" name="Content Placeholder 2">
            <a:extLst>
              <a:ext uri="{FF2B5EF4-FFF2-40B4-BE49-F238E27FC236}">
                <a16:creationId xmlns:a16="http://schemas.microsoft.com/office/drawing/2014/main" id="{CC760B63-A96A-6A6A-36D0-908FBAB9B943}"/>
              </a:ext>
            </a:extLst>
          </p:cNvPr>
          <p:cNvSpPr>
            <a:spLocks noGrp="1"/>
          </p:cNvSpPr>
          <p:nvPr>
            <p:ph sz="quarter" idx="1"/>
          </p:nvPr>
        </p:nvSpPr>
        <p:spPr>
          <a:xfrm>
            <a:off x="457200" y="1032765"/>
            <a:ext cx="8229600" cy="3188970"/>
          </a:xfrm>
        </p:spPr>
        <p:txBody>
          <a:bodyPr>
            <a:noAutofit/>
          </a:bodyPr>
          <a:lstStyle/>
          <a:p>
            <a:pPr marL="0" indent="0">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User Authentication: Manages secure login and registration for users.</a:t>
            </a:r>
          </a:p>
          <a:p>
            <a:r>
              <a:rPr lang="en-US" sz="2000" dirty="0">
                <a:latin typeface="Times New Roman" pitchFamily="18" charset="0"/>
                <a:cs typeface="Times New Roman" pitchFamily="18" charset="0"/>
              </a:rPr>
              <a:t>Login: Allows existing users to securely access their accounts.</a:t>
            </a:r>
          </a:p>
          <a:p>
            <a:r>
              <a:rPr lang="en-US" sz="2000" dirty="0">
                <a:latin typeface="Times New Roman" pitchFamily="18" charset="0"/>
                <a:cs typeface="Times New Roman" pitchFamily="18" charset="0"/>
              </a:rPr>
              <a:t>Register: Enables new users to create an account.</a:t>
            </a:r>
          </a:p>
          <a:p>
            <a:r>
              <a:rPr lang="en-US" sz="2000" dirty="0">
                <a:latin typeface="Times New Roman" pitchFamily="18" charset="0"/>
                <a:cs typeface="Times New Roman" pitchFamily="18" charset="0"/>
              </a:rPr>
              <a:t>Dashboard: Central hub where users manage all contact operations.</a:t>
            </a:r>
          </a:p>
          <a:p>
            <a:r>
              <a:rPr lang="en-US" sz="2000" dirty="0">
                <a:latin typeface="Times New Roman" pitchFamily="18" charset="0"/>
                <a:cs typeface="Times New Roman" pitchFamily="18" charset="0"/>
              </a:rPr>
              <a:t>Backend: Processes user requests and applies business logic.</a:t>
            </a:r>
          </a:p>
          <a:p>
            <a:r>
              <a:rPr lang="en-US" sz="2000" dirty="0">
                <a:latin typeface="Times New Roman" pitchFamily="18" charset="0"/>
                <a:cs typeface="Times New Roman" pitchFamily="18" charset="0"/>
              </a:rPr>
              <a:t>Database: Stores all user, contact, and group data securely.</a:t>
            </a:r>
          </a:p>
          <a:p>
            <a:r>
              <a:rPr lang="en-US" sz="2000" dirty="0">
                <a:latin typeface="Times New Roman" pitchFamily="18" charset="0"/>
                <a:cs typeface="Times New Roman" pitchFamily="18" charset="0"/>
              </a:rPr>
              <a:t>Database Interaction: Handles storing and fetching data between backend and database.</a:t>
            </a:r>
          </a:p>
          <a:p>
            <a:pPr marL="0" indent="0">
              <a:buNone/>
            </a:pPr>
            <a:endParaRPr lang="en-IN" sz="2000" dirty="0">
              <a:latin typeface="Times New Roman" pitchFamily="18" charset="0"/>
              <a:cs typeface="Times New Roman" pitchFamily="18" charset="0"/>
            </a:endParaRPr>
          </a:p>
        </p:txBody>
      </p:sp>
      <p:pic>
        <p:nvPicPr>
          <p:cNvPr id="7" name="object 5">
            <a:extLst>
              <a:ext uri="{FF2B5EF4-FFF2-40B4-BE49-F238E27FC236}">
                <a16:creationId xmlns:a16="http://schemas.microsoft.com/office/drawing/2014/main" id="{2408F93F-270A-FFEC-1A83-4B1052AABB94}"/>
              </a:ext>
            </a:extLst>
          </p:cNvPr>
          <p:cNvPicPr/>
          <p:nvPr/>
        </p:nvPicPr>
        <p:blipFill>
          <a:blip r:embed="rId2" cstate="print"/>
          <a:stretch>
            <a:fillRect/>
          </a:stretch>
        </p:blipFill>
        <p:spPr>
          <a:xfrm>
            <a:off x="38100" y="10033"/>
            <a:ext cx="1066799" cy="1022732"/>
          </a:xfrm>
          <a:prstGeom prst="rect">
            <a:avLst/>
          </a:prstGeom>
        </p:spPr>
      </p:pic>
      <p:pic>
        <p:nvPicPr>
          <p:cNvPr id="9" name="Picture 8">
            <a:extLst>
              <a:ext uri="{FF2B5EF4-FFF2-40B4-BE49-F238E27FC236}">
                <a16:creationId xmlns:a16="http://schemas.microsoft.com/office/drawing/2014/main" id="{8647F880-EAEF-439A-566A-C64F1489A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8477" y="10033"/>
            <a:ext cx="1143000" cy="1057275"/>
          </a:xfrm>
          <a:prstGeom prst="rect">
            <a:avLst/>
          </a:prstGeom>
        </p:spPr>
      </p:pic>
    </p:spTree>
    <p:extLst>
      <p:ext uri="{BB962C8B-B14F-4D97-AF65-F5344CB8AC3E}">
        <p14:creationId xmlns:p14="http://schemas.microsoft.com/office/powerpoint/2010/main" val="3458201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0" y="0"/>
            <a:ext cx="9144000" cy="1057275"/>
          </a:xfrm>
          <a:solidFill>
            <a:schemeClr val="bg2">
              <a:lumMod val="75000"/>
            </a:schemeClr>
          </a:solidFill>
        </p:spPr>
        <p:txBody>
          <a:bodyPr anchor="ct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a:xfrm>
            <a:off x="576941" y="4765802"/>
            <a:ext cx="1981200" cy="274320"/>
          </a:xfrm>
        </p:spPr>
        <p:txBody>
          <a:bodyPr/>
          <a:lstStyle/>
          <a:p>
            <a:pPr>
              <a:defRPr/>
            </a:pPr>
            <a:fld id="{0E14ABD8-B1EB-4C07-9937-C8C4E38BDF00}" type="slidenum">
              <a:rPr lang="en-US" altLang="en-US" smtClean="0"/>
              <a:pPr>
                <a:defRPr/>
              </a:pPr>
              <a:t>8</a:t>
            </a:fld>
            <a:endParaRPr lang="en-US" altLang="en-US"/>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sz="quarter" idx="1"/>
          </p:nvPr>
        </p:nvSpPr>
        <p:spPr>
          <a:xfrm>
            <a:off x="381000" y="1352550"/>
            <a:ext cx="8305800" cy="3265170"/>
          </a:xfrm>
        </p:spPr>
        <p:txBody>
          <a:bodyPr>
            <a:normAutofit/>
          </a:bodyPr>
          <a:lstStyle/>
          <a:p>
            <a:pPr marL="298450" indent="-285750">
              <a:lnSpc>
                <a:spcPct val="150000"/>
              </a:lnSpc>
              <a:spcBef>
                <a:spcPts val="100"/>
              </a:spcBef>
              <a:buFont typeface="Wingdings" panose="05000000000000000000" pitchFamily="2" charset="2"/>
              <a:buChar char="Ø"/>
              <a:tabLst>
                <a:tab pos="194310" algn="l"/>
              </a:tabLst>
            </a:pPr>
            <a:r>
              <a:rPr lang="en-US" sz="2000" spc="-10" dirty="0">
                <a:latin typeface="Times New Roman" panose="02020603050405020304" pitchFamily="18" charset="0"/>
                <a:cs typeface="Times New Roman" panose="02020603050405020304" pitchFamily="18" charset="0"/>
              </a:rPr>
              <a:t>User Authentication Module</a:t>
            </a:r>
          </a:p>
          <a:p>
            <a:pPr marL="298450" indent="-285750">
              <a:lnSpc>
                <a:spcPct val="150000"/>
              </a:lnSpc>
              <a:spcBef>
                <a:spcPts val="100"/>
              </a:spcBef>
              <a:buFont typeface="Wingdings" panose="05000000000000000000" pitchFamily="2" charset="2"/>
              <a:buChar char="Ø"/>
              <a:tabLst>
                <a:tab pos="194310" algn="l"/>
              </a:tabLst>
            </a:pPr>
            <a:r>
              <a:rPr lang="en-US" sz="2000" spc="-10" dirty="0">
                <a:latin typeface="Times New Roman" panose="02020603050405020304" pitchFamily="18" charset="0"/>
                <a:cs typeface="Times New Roman" panose="02020603050405020304" pitchFamily="18" charset="0"/>
              </a:rPr>
              <a:t>Contact Management Module</a:t>
            </a:r>
          </a:p>
          <a:p>
            <a:pPr marL="298450" indent="-285750">
              <a:lnSpc>
                <a:spcPct val="150000"/>
              </a:lnSpc>
              <a:spcBef>
                <a:spcPts val="100"/>
              </a:spcBef>
              <a:buFont typeface="Wingdings" panose="05000000000000000000" pitchFamily="2" charset="2"/>
              <a:buChar char="Ø"/>
              <a:tabLst>
                <a:tab pos="194310" algn="l"/>
              </a:tabLst>
            </a:pPr>
            <a:r>
              <a:rPr lang="en-US" sz="2000" spc="-10" dirty="0">
                <a:latin typeface="Times New Roman" panose="02020603050405020304" pitchFamily="18" charset="0"/>
                <a:cs typeface="Times New Roman" panose="02020603050405020304" pitchFamily="18" charset="0"/>
              </a:rPr>
              <a:t>Grouping Module</a:t>
            </a:r>
          </a:p>
          <a:p>
            <a:pPr marL="298450" indent="-285750">
              <a:lnSpc>
                <a:spcPct val="150000"/>
              </a:lnSpc>
              <a:spcBef>
                <a:spcPts val="100"/>
              </a:spcBef>
              <a:buFont typeface="Wingdings" panose="05000000000000000000" pitchFamily="2" charset="2"/>
              <a:buChar char="Ø"/>
              <a:tabLst>
                <a:tab pos="194310" algn="l"/>
              </a:tabLst>
            </a:pPr>
            <a:r>
              <a:rPr lang="en-US" sz="2000" spc="-10" dirty="0">
                <a:latin typeface="Times New Roman" panose="02020603050405020304" pitchFamily="18" charset="0"/>
                <a:cs typeface="Times New Roman" panose="02020603050405020304" pitchFamily="18" charset="0"/>
              </a:rPr>
              <a:t>Search and Filter Module</a:t>
            </a:r>
          </a:p>
          <a:p>
            <a:pPr marL="298450" indent="-285750">
              <a:lnSpc>
                <a:spcPct val="150000"/>
              </a:lnSpc>
              <a:spcBef>
                <a:spcPts val="100"/>
              </a:spcBef>
              <a:buFont typeface="Wingdings" panose="05000000000000000000" pitchFamily="2" charset="2"/>
              <a:buChar char="Ø"/>
              <a:tabLst>
                <a:tab pos="194310" algn="l"/>
              </a:tabLst>
            </a:pPr>
            <a:r>
              <a:rPr lang="en-US" sz="2000" spc="-10" dirty="0">
                <a:latin typeface="Times New Roman" panose="02020603050405020304" pitchFamily="18" charset="0"/>
                <a:cs typeface="Times New Roman" panose="02020603050405020304" pitchFamily="18" charset="0"/>
              </a:rPr>
              <a:t>Import/Export Module</a:t>
            </a:r>
          </a:p>
          <a:p>
            <a:pPr marL="298450" indent="-285750">
              <a:lnSpc>
                <a:spcPct val="150000"/>
              </a:lnSpc>
              <a:spcBef>
                <a:spcPts val="100"/>
              </a:spcBef>
              <a:buFont typeface="Wingdings" panose="05000000000000000000" pitchFamily="2" charset="2"/>
              <a:buChar char="Ø"/>
              <a:tabLst>
                <a:tab pos="194310" algn="l"/>
              </a:tabLst>
            </a:pPr>
            <a:r>
              <a:rPr lang="en-US" sz="2000" spc="-10" dirty="0">
                <a:latin typeface="Times New Roman" panose="02020603050405020304" pitchFamily="18" charset="0"/>
                <a:cs typeface="Times New Roman" panose="02020603050405020304" pitchFamily="18" charset="0"/>
              </a:rPr>
              <a:t>Database Management Module</a:t>
            </a:r>
          </a:p>
          <a:p>
            <a:endParaRPr lang="en-IN" sz="2000" dirty="0">
              <a:latin typeface="Times New Roman" pitchFamily="18" charset="0"/>
              <a:cs typeface="Times New Roman" pitchFamily="18" charset="0"/>
            </a:endParaRPr>
          </a:p>
        </p:txBody>
      </p:sp>
      <p:pic>
        <p:nvPicPr>
          <p:cNvPr id="7" name="object 5">
            <a:extLst>
              <a:ext uri="{FF2B5EF4-FFF2-40B4-BE49-F238E27FC236}">
                <a16:creationId xmlns:a16="http://schemas.microsoft.com/office/drawing/2014/main" id="{1B2F2603-2E69-2438-C1AC-61E6CED390F7}"/>
              </a:ext>
            </a:extLst>
          </p:cNvPr>
          <p:cNvPicPr/>
          <p:nvPr/>
        </p:nvPicPr>
        <p:blipFill>
          <a:blip r:embed="rId2" cstate="print"/>
          <a:stretch>
            <a:fillRect/>
          </a:stretch>
        </p:blipFill>
        <p:spPr>
          <a:xfrm>
            <a:off x="38100" y="10033"/>
            <a:ext cx="1066799" cy="1022732"/>
          </a:xfrm>
          <a:prstGeom prst="rect">
            <a:avLst/>
          </a:prstGeom>
        </p:spPr>
      </p:pic>
      <p:pic>
        <p:nvPicPr>
          <p:cNvPr id="9" name="Picture 8">
            <a:extLst>
              <a:ext uri="{FF2B5EF4-FFF2-40B4-BE49-F238E27FC236}">
                <a16:creationId xmlns:a16="http://schemas.microsoft.com/office/drawing/2014/main" id="{3072670C-CD04-4F73-6617-49B6B5C86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8477" y="10033"/>
            <a:ext cx="1143000" cy="1057275"/>
          </a:xfrm>
          <a:prstGeom prst="rect">
            <a:avLst/>
          </a:prstGeom>
        </p:spPr>
      </p:pic>
    </p:spTree>
    <p:extLst>
      <p:ext uri="{BB962C8B-B14F-4D97-AF65-F5344CB8AC3E}">
        <p14:creationId xmlns:p14="http://schemas.microsoft.com/office/powerpoint/2010/main" val="353887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67309"/>
          </a:xfrm>
          <a:solidFill>
            <a:schemeClr val="bg2">
              <a:lumMod val="75000"/>
            </a:schemeClr>
          </a:solidFill>
        </p:spPr>
        <p:txBody>
          <a:bodyPr anchor="ct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5" name="Content Placeholder 4"/>
          <p:cNvSpPr>
            <a:spLocks noGrp="1"/>
          </p:cNvSpPr>
          <p:nvPr>
            <p:ph sz="quarter" idx="1"/>
          </p:nvPr>
        </p:nvSpPr>
        <p:spPr>
          <a:xfrm>
            <a:off x="533400" y="1342886"/>
            <a:ext cx="8153400" cy="3274833"/>
          </a:xfrm>
        </p:spPr>
        <p:txBody>
          <a:bodyPr>
            <a:noAutofit/>
          </a:bodyPr>
          <a:lstStyle/>
          <a:p>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User Authentication Module:</a:t>
            </a:r>
          </a:p>
          <a:p>
            <a:r>
              <a:rPr lang="en-US" sz="2000" dirty="0">
                <a:latin typeface="Times New Roman" panose="02020603050405020304" pitchFamily="18" charset="0"/>
                <a:cs typeface="Times New Roman" panose="02020603050405020304" pitchFamily="18" charset="0"/>
              </a:rPr>
              <a:t>Handles secure login and registration, ensuring only authorized users access the system.</a:t>
            </a:r>
          </a:p>
          <a:p>
            <a:r>
              <a:rPr lang="en-US" sz="2000" dirty="0">
                <a:latin typeface="Times New Roman" panose="02020603050405020304" pitchFamily="18" charset="0"/>
                <a:cs typeface="Times New Roman" panose="02020603050405020304" pitchFamily="18" charset="0"/>
              </a:rPr>
              <a:t>Contact Management Module:</a:t>
            </a:r>
          </a:p>
          <a:p>
            <a:r>
              <a:rPr lang="en-US" sz="2000" dirty="0">
                <a:latin typeface="Times New Roman" panose="02020603050405020304" pitchFamily="18" charset="0"/>
                <a:cs typeface="Times New Roman" panose="02020603050405020304" pitchFamily="18" charset="0"/>
              </a:rPr>
              <a:t>Enables users to add, edit, and delete contact information efficiently.</a:t>
            </a:r>
          </a:p>
          <a:p>
            <a:r>
              <a:rPr lang="en-US" sz="2000" dirty="0">
                <a:latin typeface="Times New Roman" panose="02020603050405020304" pitchFamily="18" charset="0"/>
                <a:cs typeface="Times New Roman" panose="02020603050405020304" pitchFamily="18" charset="0"/>
              </a:rPr>
              <a:t>Grouping Module:</a:t>
            </a:r>
          </a:p>
          <a:p>
            <a:r>
              <a:rPr lang="en-US" sz="2000" dirty="0">
                <a:latin typeface="Times New Roman" panose="02020603050405020304" pitchFamily="18" charset="0"/>
                <a:cs typeface="Times New Roman" panose="02020603050405020304" pitchFamily="18" charset="0"/>
              </a:rPr>
              <a:t>Allows users to organize contacts into customizable groups for better management.</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7" name="object 5">
            <a:extLst>
              <a:ext uri="{FF2B5EF4-FFF2-40B4-BE49-F238E27FC236}">
                <a16:creationId xmlns:a16="http://schemas.microsoft.com/office/drawing/2014/main" id="{81DAB134-CCBF-10C8-856B-54B19A07A56A}"/>
              </a:ext>
            </a:extLst>
          </p:cNvPr>
          <p:cNvPicPr/>
          <p:nvPr/>
        </p:nvPicPr>
        <p:blipFill>
          <a:blip r:embed="rId2" cstate="print"/>
          <a:stretch>
            <a:fillRect/>
          </a:stretch>
        </p:blipFill>
        <p:spPr>
          <a:xfrm>
            <a:off x="38100" y="10033"/>
            <a:ext cx="1066799" cy="1022732"/>
          </a:xfrm>
          <a:prstGeom prst="rect">
            <a:avLst/>
          </a:prstGeom>
        </p:spPr>
      </p:pic>
      <p:pic>
        <p:nvPicPr>
          <p:cNvPr id="9" name="Picture 8">
            <a:extLst>
              <a:ext uri="{FF2B5EF4-FFF2-40B4-BE49-F238E27FC236}">
                <a16:creationId xmlns:a16="http://schemas.microsoft.com/office/drawing/2014/main" id="{9BA609B3-50BD-62C0-723A-DF35EACDE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8477" y="10033"/>
            <a:ext cx="1143000" cy="105727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626</Words>
  <Application>Microsoft Office PowerPoint</Application>
  <PresentationFormat>On-screen Show (16:9)</PresentationFormat>
  <Paragraphs>82</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Bookman Old Style</vt:lpstr>
      <vt:lpstr>Calibri</vt:lpstr>
      <vt:lpstr>Gill Sans</vt:lpstr>
      <vt:lpstr>Gill Sans MT</vt:lpstr>
      <vt:lpstr>Times New Roman</vt:lpstr>
      <vt:lpstr>Wingdings</vt:lpstr>
      <vt:lpstr>Wingdings 3</vt:lpstr>
      <vt:lpstr>Origin</vt:lpstr>
      <vt:lpstr>CGB1221 DATABASE MANAGEMENT SYSTEMS PROJECT REVIEW</vt:lpstr>
      <vt:lpstr>Title of the Project</vt:lpstr>
      <vt:lpstr>Abstract </vt:lpstr>
      <vt:lpstr>Introduction</vt:lpstr>
      <vt:lpstr> DataBase Management - Concepts Used</vt:lpstr>
      <vt:lpstr>Proposed Architecture</vt:lpstr>
      <vt:lpstr>Proposed Architecture - Description</vt:lpstr>
      <vt:lpstr>List of Modules</vt:lpstr>
      <vt:lpstr>Module Description</vt:lpstr>
      <vt:lpstr>Module Description</vt:lpstr>
      <vt:lpstr>Results and Discussion </vt:lpstr>
      <vt:lpstr>Results and Discussion (Cont...)</vt:lpstr>
      <vt:lpstr>Results and Discussion (Cont...)</vt:lpstr>
      <vt:lpstr>Results and Discussion (Cont...)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CGB1221 DATABASE MANAGEMENT SYSTEMS PROJECT REVIEW</dc:title>
  <dc:creator>LENOVO</dc:creator>
  <cp:lastModifiedBy>LENOVO</cp:lastModifiedBy>
  <cp:revision>3</cp:revision>
  <dcterms:modified xsi:type="dcterms:W3CDTF">2025-06-02T17:05:54Z</dcterms:modified>
</cp:coreProperties>
</file>