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1"/>
  </p:notesMasterIdLst>
  <p:sldIdLst>
    <p:sldId id="256" r:id="rId2"/>
    <p:sldId id="257" r:id="rId3"/>
    <p:sldId id="258" r:id="rId4"/>
    <p:sldId id="259" r:id="rId5"/>
    <p:sldId id="260" r:id="rId6"/>
    <p:sldId id="261" r:id="rId7"/>
    <p:sldId id="262" r:id="rId8"/>
    <p:sldId id="263" r:id="rId9"/>
    <p:sldId id="265" r:id="rId10"/>
    <p:sldId id="264" r:id="rId11"/>
    <p:sldId id="266" r:id="rId12"/>
    <p:sldId id="268" r:id="rId13"/>
    <p:sldId id="267"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9" autoAdjust="0"/>
    <p:restoredTop sz="94660"/>
  </p:normalViewPr>
  <p:slideViewPr>
    <p:cSldViewPr snapToGrid="0">
      <p:cViewPr varScale="1">
        <p:scale>
          <a:sx n="83" d="100"/>
          <a:sy n="83" d="100"/>
        </p:scale>
        <p:origin x="45"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DC36B7-0C18-4D7D-8E00-F6A7C6C493E7}"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245445E-F059-413C-90DE-B8665B3A0E62}">
      <dgm:prSet/>
      <dgm:spPr/>
      <dgm:t>
        <a:bodyPr/>
        <a:lstStyle/>
        <a:p>
          <a:r>
            <a:rPr lang="en-US"/>
            <a:t>Brown, Eric (13 September 2016).”Who need the Internet of things”.Linux.com. Retrieved 23 October 2016. </a:t>
          </a:r>
        </a:p>
      </dgm:t>
    </dgm:pt>
    <dgm:pt modelId="{6F04A265-661E-40EF-9E64-773AA1355702}" type="parTrans" cxnId="{898940F3-86C8-41A8-B0F0-10AD3E09EE09}">
      <dgm:prSet/>
      <dgm:spPr/>
      <dgm:t>
        <a:bodyPr/>
        <a:lstStyle/>
        <a:p>
          <a:endParaRPr lang="en-US"/>
        </a:p>
      </dgm:t>
    </dgm:pt>
    <dgm:pt modelId="{ACFD2AF8-8C89-4940-8EA5-45AA1C6DB8D5}" type="sibTrans" cxnId="{898940F3-86C8-41A8-B0F0-10AD3E09EE09}">
      <dgm:prSet/>
      <dgm:spPr/>
      <dgm:t>
        <a:bodyPr/>
        <a:lstStyle/>
        <a:p>
          <a:endParaRPr lang="en-US"/>
        </a:p>
      </dgm:t>
    </dgm:pt>
    <dgm:pt modelId="{B73FBDBC-FAB5-4720-B5FA-CC6186B9CB1A}">
      <dgm:prSet/>
      <dgm:spPr/>
      <dgm:t>
        <a:bodyPr/>
        <a:lstStyle/>
        <a:p>
          <a:r>
            <a:rPr lang="en-US" dirty="0"/>
            <a:t>Basha, D. and Rus, D. “Design of Early Warning Flood Detection System for developing countries. Proceeding of the conference on ICTD, </a:t>
          </a:r>
          <a:r>
            <a:rPr lang="en-US" dirty="0" err="1"/>
            <a:t>Bonsalove</a:t>
          </a:r>
          <a:r>
            <a:rPr lang="en-US" dirty="0"/>
            <a:t>, India. Pp 1- 10, 2007. </a:t>
          </a:r>
        </a:p>
      </dgm:t>
    </dgm:pt>
    <dgm:pt modelId="{55DC858E-EC66-4380-ADE7-2F87AED3CCB5}" type="parTrans" cxnId="{FDE34FE4-CD13-442F-A4F0-71DB43573BE4}">
      <dgm:prSet/>
      <dgm:spPr/>
      <dgm:t>
        <a:bodyPr/>
        <a:lstStyle/>
        <a:p>
          <a:endParaRPr lang="en-US"/>
        </a:p>
      </dgm:t>
    </dgm:pt>
    <dgm:pt modelId="{61952874-59E8-4825-8276-F61FECACF503}" type="sibTrans" cxnId="{FDE34FE4-CD13-442F-A4F0-71DB43573BE4}">
      <dgm:prSet/>
      <dgm:spPr/>
      <dgm:t>
        <a:bodyPr/>
        <a:lstStyle/>
        <a:p>
          <a:endParaRPr lang="en-US"/>
        </a:p>
      </dgm:t>
    </dgm:pt>
    <dgm:pt modelId="{3D830253-9E19-4BD4-B3FE-609AB35BC5EC}">
      <dgm:prSet/>
      <dgm:spPr/>
      <dgm:t>
        <a:bodyPr/>
        <a:lstStyle/>
        <a:p>
          <a:r>
            <a:rPr lang="en-US" dirty="0" err="1"/>
            <a:t>Retno</a:t>
          </a:r>
          <a:r>
            <a:rPr lang="en-US" dirty="0"/>
            <a:t> Tri Wahyuni1* </a:t>
          </a:r>
          <a:r>
            <a:rPr lang="en-US" dirty="0" err="1"/>
            <a:t>Yusmar</a:t>
          </a:r>
          <a:r>
            <a:rPr lang="en-US" dirty="0"/>
            <a:t> Palapa Wijaya2 Dini </a:t>
          </a:r>
          <a:r>
            <a:rPr lang="en-US" dirty="0" err="1"/>
            <a:t>Nurmalasari</a:t>
          </a:r>
          <a:r>
            <a:rPr lang="en-US" dirty="0"/>
            <a:t> “Design of Wireless Sensor Network for Drainage Monitoring System” Vol.5, No.5, 2014 </a:t>
          </a:r>
        </a:p>
      </dgm:t>
    </dgm:pt>
    <dgm:pt modelId="{0F16A03E-B01C-420F-9BE6-4D1C7DE0E6D7}" type="parTrans" cxnId="{85CF6D4B-3902-4C09-9EBD-FB5E803BD220}">
      <dgm:prSet/>
      <dgm:spPr/>
      <dgm:t>
        <a:bodyPr/>
        <a:lstStyle/>
        <a:p>
          <a:endParaRPr lang="en-US"/>
        </a:p>
      </dgm:t>
    </dgm:pt>
    <dgm:pt modelId="{063A1094-0F5F-4CC6-A91A-85812409EC8B}" type="sibTrans" cxnId="{85CF6D4B-3902-4C09-9EBD-FB5E803BD220}">
      <dgm:prSet/>
      <dgm:spPr/>
      <dgm:t>
        <a:bodyPr/>
        <a:lstStyle/>
        <a:p>
          <a:endParaRPr lang="en-US"/>
        </a:p>
      </dgm:t>
    </dgm:pt>
    <dgm:pt modelId="{AB4A0EA1-3CD6-4B5D-8CD9-6FA2DA22FBE1}" type="pres">
      <dgm:prSet presAssocID="{EDDC36B7-0C18-4D7D-8E00-F6A7C6C493E7}" presName="outerComposite" presStyleCnt="0">
        <dgm:presLayoutVars>
          <dgm:chMax val="5"/>
          <dgm:dir/>
          <dgm:resizeHandles val="exact"/>
        </dgm:presLayoutVars>
      </dgm:prSet>
      <dgm:spPr/>
    </dgm:pt>
    <dgm:pt modelId="{C20F706A-BC38-4DF8-A0C8-3F8DCDC203AC}" type="pres">
      <dgm:prSet presAssocID="{EDDC36B7-0C18-4D7D-8E00-F6A7C6C493E7}" presName="dummyMaxCanvas" presStyleCnt="0">
        <dgm:presLayoutVars/>
      </dgm:prSet>
      <dgm:spPr/>
    </dgm:pt>
    <dgm:pt modelId="{2B03C3D9-2C09-417D-86FE-2114EB9F847B}" type="pres">
      <dgm:prSet presAssocID="{EDDC36B7-0C18-4D7D-8E00-F6A7C6C493E7}" presName="ThreeNodes_1" presStyleLbl="node1" presStyleIdx="0" presStyleCnt="3">
        <dgm:presLayoutVars>
          <dgm:bulletEnabled val="1"/>
        </dgm:presLayoutVars>
      </dgm:prSet>
      <dgm:spPr/>
    </dgm:pt>
    <dgm:pt modelId="{7DAD58EC-7A44-4486-9D3B-CF2907E74DEA}" type="pres">
      <dgm:prSet presAssocID="{EDDC36B7-0C18-4D7D-8E00-F6A7C6C493E7}" presName="ThreeNodes_2" presStyleLbl="node1" presStyleIdx="1" presStyleCnt="3">
        <dgm:presLayoutVars>
          <dgm:bulletEnabled val="1"/>
        </dgm:presLayoutVars>
      </dgm:prSet>
      <dgm:spPr/>
    </dgm:pt>
    <dgm:pt modelId="{4CA2EF85-D608-42D5-A596-DB25CF81E468}" type="pres">
      <dgm:prSet presAssocID="{EDDC36B7-0C18-4D7D-8E00-F6A7C6C493E7}" presName="ThreeNodes_3" presStyleLbl="node1" presStyleIdx="2" presStyleCnt="3">
        <dgm:presLayoutVars>
          <dgm:bulletEnabled val="1"/>
        </dgm:presLayoutVars>
      </dgm:prSet>
      <dgm:spPr/>
    </dgm:pt>
    <dgm:pt modelId="{4DAC9C90-D9A3-406F-A314-C33F1D77D9F7}" type="pres">
      <dgm:prSet presAssocID="{EDDC36B7-0C18-4D7D-8E00-F6A7C6C493E7}" presName="ThreeConn_1-2" presStyleLbl="fgAccFollowNode1" presStyleIdx="0" presStyleCnt="2">
        <dgm:presLayoutVars>
          <dgm:bulletEnabled val="1"/>
        </dgm:presLayoutVars>
      </dgm:prSet>
      <dgm:spPr/>
    </dgm:pt>
    <dgm:pt modelId="{FF9BB893-3E48-4E40-B9AE-F0C287E6A74A}" type="pres">
      <dgm:prSet presAssocID="{EDDC36B7-0C18-4D7D-8E00-F6A7C6C493E7}" presName="ThreeConn_2-3" presStyleLbl="fgAccFollowNode1" presStyleIdx="1" presStyleCnt="2">
        <dgm:presLayoutVars>
          <dgm:bulletEnabled val="1"/>
        </dgm:presLayoutVars>
      </dgm:prSet>
      <dgm:spPr/>
    </dgm:pt>
    <dgm:pt modelId="{CD034E5E-9024-4528-A401-BCCDE6C4294F}" type="pres">
      <dgm:prSet presAssocID="{EDDC36B7-0C18-4D7D-8E00-F6A7C6C493E7}" presName="ThreeNodes_1_text" presStyleLbl="node1" presStyleIdx="2" presStyleCnt="3">
        <dgm:presLayoutVars>
          <dgm:bulletEnabled val="1"/>
        </dgm:presLayoutVars>
      </dgm:prSet>
      <dgm:spPr/>
    </dgm:pt>
    <dgm:pt modelId="{9FAFF6C7-9D29-4F30-AEA6-E110C953E0F5}" type="pres">
      <dgm:prSet presAssocID="{EDDC36B7-0C18-4D7D-8E00-F6A7C6C493E7}" presName="ThreeNodes_2_text" presStyleLbl="node1" presStyleIdx="2" presStyleCnt="3">
        <dgm:presLayoutVars>
          <dgm:bulletEnabled val="1"/>
        </dgm:presLayoutVars>
      </dgm:prSet>
      <dgm:spPr/>
    </dgm:pt>
    <dgm:pt modelId="{39F3CD23-1F67-46B8-8F0F-42400BF5D51F}" type="pres">
      <dgm:prSet presAssocID="{EDDC36B7-0C18-4D7D-8E00-F6A7C6C493E7}" presName="ThreeNodes_3_text" presStyleLbl="node1" presStyleIdx="2" presStyleCnt="3">
        <dgm:presLayoutVars>
          <dgm:bulletEnabled val="1"/>
        </dgm:presLayoutVars>
      </dgm:prSet>
      <dgm:spPr/>
    </dgm:pt>
  </dgm:ptLst>
  <dgm:cxnLst>
    <dgm:cxn modelId="{8766D600-81DB-450C-A9F4-8EF3249477CC}" type="presOf" srcId="{B73FBDBC-FAB5-4720-B5FA-CC6186B9CB1A}" destId="{9FAFF6C7-9D29-4F30-AEA6-E110C953E0F5}" srcOrd="1" destOrd="0" presId="urn:microsoft.com/office/officeart/2005/8/layout/vProcess5"/>
    <dgm:cxn modelId="{F0C41506-C6C3-4580-8BEB-48909DC311CC}" type="presOf" srcId="{3D830253-9E19-4BD4-B3FE-609AB35BC5EC}" destId="{39F3CD23-1F67-46B8-8F0F-42400BF5D51F}" srcOrd="1" destOrd="0" presId="urn:microsoft.com/office/officeart/2005/8/layout/vProcess5"/>
    <dgm:cxn modelId="{1FD84118-89E4-4D1A-AE19-BCB1E777B438}" type="presOf" srcId="{4245445E-F059-413C-90DE-B8665B3A0E62}" destId="{CD034E5E-9024-4528-A401-BCCDE6C4294F}" srcOrd="1" destOrd="0" presId="urn:microsoft.com/office/officeart/2005/8/layout/vProcess5"/>
    <dgm:cxn modelId="{6129961B-85E6-4BDE-95E5-7B4F566D2765}" type="presOf" srcId="{ACFD2AF8-8C89-4940-8EA5-45AA1C6DB8D5}" destId="{4DAC9C90-D9A3-406F-A314-C33F1D77D9F7}" srcOrd="0" destOrd="0" presId="urn:microsoft.com/office/officeart/2005/8/layout/vProcess5"/>
    <dgm:cxn modelId="{85CF6D4B-3902-4C09-9EBD-FB5E803BD220}" srcId="{EDDC36B7-0C18-4D7D-8E00-F6A7C6C493E7}" destId="{3D830253-9E19-4BD4-B3FE-609AB35BC5EC}" srcOrd="2" destOrd="0" parTransId="{0F16A03E-B01C-420F-9BE6-4D1C7DE0E6D7}" sibTransId="{063A1094-0F5F-4CC6-A91A-85812409EC8B}"/>
    <dgm:cxn modelId="{07FE8A4E-1AAC-427D-81B1-93AEEA54C780}" type="presOf" srcId="{3D830253-9E19-4BD4-B3FE-609AB35BC5EC}" destId="{4CA2EF85-D608-42D5-A596-DB25CF81E468}" srcOrd="0" destOrd="0" presId="urn:microsoft.com/office/officeart/2005/8/layout/vProcess5"/>
    <dgm:cxn modelId="{D659CFBC-7276-48D1-A2D5-8DAE8ED61F3D}" type="presOf" srcId="{B73FBDBC-FAB5-4720-B5FA-CC6186B9CB1A}" destId="{7DAD58EC-7A44-4486-9D3B-CF2907E74DEA}" srcOrd="0" destOrd="0" presId="urn:microsoft.com/office/officeart/2005/8/layout/vProcess5"/>
    <dgm:cxn modelId="{585B45C1-9B16-456B-BD97-07BE0CA16215}" type="presOf" srcId="{61952874-59E8-4825-8276-F61FECACF503}" destId="{FF9BB893-3E48-4E40-B9AE-F0C287E6A74A}" srcOrd="0" destOrd="0" presId="urn:microsoft.com/office/officeart/2005/8/layout/vProcess5"/>
    <dgm:cxn modelId="{DB3181C2-B327-48E8-B914-315CCC831548}" type="presOf" srcId="{EDDC36B7-0C18-4D7D-8E00-F6A7C6C493E7}" destId="{AB4A0EA1-3CD6-4B5D-8CD9-6FA2DA22FBE1}" srcOrd="0" destOrd="0" presId="urn:microsoft.com/office/officeart/2005/8/layout/vProcess5"/>
    <dgm:cxn modelId="{C62A5FD6-C59E-421D-AC0E-A4D6C0346926}" type="presOf" srcId="{4245445E-F059-413C-90DE-B8665B3A0E62}" destId="{2B03C3D9-2C09-417D-86FE-2114EB9F847B}" srcOrd="0" destOrd="0" presId="urn:microsoft.com/office/officeart/2005/8/layout/vProcess5"/>
    <dgm:cxn modelId="{FDE34FE4-CD13-442F-A4F0-71DB43573BE4}" srcId="{EDDC36B7-0C18-4D7D-8E00-F6A7C6C493E7}" destId="{B73FBDBC-FAB5-4720-B5FA-CC6186B9CB1A}" srcOrd="1" destOrd="0" parTransId="{55DC858E-EC66-4380-ADE7-2F87AED3CCB5}" sibTransId="{61952874-59E8-4825-8276-F61FECACF503}"/>
    <dgm:cxn modelId="{898940F3-86C8-41A8-B0F0-10AD3E09EE09}" srcId="{EDDC36B7-0C18-4D7D-8E00-F6A7C6C493E7}" destId="{4245445E-F059-413C-90DE-B8665B3A0E62}" srcOrd="0" destOrd="0" parTransId="{6F04A265-661E-40EF-9E64-773AA1355702}" sibTransId="{ACFD2AF8-8C89-4940-8EA5-45AA1C6DB8D5}"/>
    <dgm:cxn modelId="{D26F5709-4AAE-4AC5-931F-45E24E546032}" type="presParOf" srcId="{AB4A0EA1-3CD6-4B5D-8CD9-6FA2DA22FBE1}" destId="{C20F706A-BC38-4DF8-A0C8-3F8DCDC203AC}" srcOrd="0" destOrd="0" presId="urn:microsoft.com/office/officeart/2005/8/layout/vProcess5"/>
    <dgm:cxn modelId="{2917FFBB-A68F-4F59-B47A-773C9B5C9727}" type="presParOf" srcId="{AB4A0EA1-3CD6-4B5D-8CD9-6FA2DA22FBE1}" destId="{2B03C3D9-2C09-417D-86FE-2114EB9F847B}" srcOrd="1" destOrd="0" presId="urn:microsoft.com/office/officeart/2005/8/layout/vProcess5"/>
    <dgm:cxn modelId="{26AB0A9B-ACBE-4E3F-9970-7B5A0FF5CC92}" type="presParOf" srcId="{AB4A0EA1-3CD6-4B5D-8CD9-6FA2DA22FBE1}" destId="{7DAD58EC-7A44-4486-9D3B-CF2907E74DEA}" srcOrd="2" destOrd="0" presId="urn:microsoft.com/office/officeart/2005/8/layout/vProcess5"/>
    <dgm:cxn modelId="{BF57C533-32CB-4D6D-88BC-982A50A1DC27}" type="presParOf" srcId="{AB4A0EA1-3CD6-4B5D-8CD9-6FA2DA22FBE1}" destId="{4CA2EF85-D608-42D5-A596-DB25CF81E468}" srcOrd="3" destOrd="0" presId="urn:microsoft.com/office/officeart/2005/8/layout/vProcess5"/>
    <dgm:cxn modelId="{9B5D51C1-841B-417C-B24A-1AB54E8371B5}" type="presParOf" srcId="{AB4A0EA1-3CD6-4B5D-8CD9-6FA2DA22FBE1}" destId="{4DAC9C90-D9A3-406F-A314-C33F1D77D9F7}" srcOrd="4" destOrd="0" presId="urn:microsoft.com/office/officeart/2005/8/layout/vProcess5"/>
    <dgm:cxn modelId="{0BC18B04-6736-4405-BBEE-569926A572A8}" type="presParOf" srcId="{AB4A0EA1-3CD6-4B5D-8CD9-6FA2DA22FBE1}" destId="{FF9BB893-3E48-4E40-B9AE-F0C287E6A74A}" srcOrd="5" destOrd="0" presId="urn:microsoft.com/office/officeart/2005/8/layout/vProcess5"/>
    <dgm:cxn modelId="{C703C73A-D9C7-4E31-A18B-F8E510E04E2D}" type="presParOf" srcId="{AB4A0EA1-3CD6-4B5D-8CD9-6FA2DA22FBE1}" destId="{CD034E5E-9024-4528-A401-BCCDE6C4294F}" srcOrd="6" destOrd="0" presId="urn:microsoft.com/office/officeart/2005/8/layout/vProcess5"/>
    <dgm:cxn modelId="{6E213DBC-7A14-4062-8B66-5BC6688957EE}" type="presParOf" srcId="{AB4A0EA1-3CD6-4B5D-8CD9-6FA2DA22FBE1}" destId="{9FAFF6C7-9D29-4F30-AEA6-E110C953E0F5}" srcOrd="7" destOrd="0" presId="urn:microsoft.com/office/officeart/2005/8/layout/vProcess5"/>
    <dgm:cxn modelId="{4A95A77A-5728-4763-8A79-D3BF60F5F653}" type="presParOf" srcId="{AB4A0EA1-3CD6-4B5D-8CD9-6FA2DA22FBE1}" destId="{39F3CD23-1F67-46B8-8F0F-42400BF5D51F}"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3C3D9-2C09-417D-86FE-2114EB9F847B}">
      <dsp:nvSpPr>
        <dsp:cNvPr id="0" name=""/>
        <dsp:cNvSpPr/>
      </dsp:nvSpPr>
      <dsp:spPr>
        <a:xfrm>
          <a:off x="0" y="0"/>
          <a:ext cx="8549640" cy="10853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Brown, Eric (13 September 2016).”Who need the Internet of things”.Linux.com. Retrieved 23 October 2016. </a:t>
          </a:r>
        </a:p>
      </dsp:txBody>
      <dsp:txXfrm>
        <a:off x="31789" y="31789"/>
        <a:ext cx="7378458" cy="1021775"/>
      </dsp:txXfrm>
    </dsp:sp>
    <dsp:sp modelId="{7DAD58EC-7A44-4486-9D3B-CF2907E74DEA}">
      <dsp:nvSpPr>
        <dsp:cNvPr id="0" name=""/>
        <dsp:cNvSpPr/>
      </dsp:nvSpPr>
      <dsp:spPr>
        <a:xfrm>
          <a:off x="754379" y="1266245"/>
          <a:ext cx="8549640" cy="1085353"/>
        </a:xfrm>
        <a:prstGeom prst="roundRect">
          <a:avLst>
            <a:gd name="adj" fmla="val 10000"/>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Basha, D. and Rus, D. “Design of Early Warning Flood Detection System for developing countries. Proceeding of the conference on ICTD, </a:t>
          </a:r>
          <a:r>
            <a:rPr lang="en-US" sz="2000" kern="1200" dirty="0" err="1"/>
            <a:t>Bonsalove</a:t>
          </a:r>
          <a:r>
            <a:rPr lang="en-US" sz="2000" kern="1200" dirty="0"/>
            <a:t>, India. Pp 1- 10, 2007. </a:t>
          </a:r>
        </a:p>
      </dsp:txBody>
      <dsp:txXfrm>
        <a:off x="786168" y="1298034"/>
        <a:ext cx="7026202" cy="1021775"/>
      </dsp:txXfrm>
    </dsp:sp>
    <dsp:sp modelId="{4CA2EF85-D608-42D5-A596-DB25CF81E468}">
      <dsp:nvSpPr>
        <dsp:cNvPr id="0" name=""/>
        <dsp:cNvSpPr/>
      </dsp:nvSpPr>
      <dsp:spPr>
        <a:xfrm>
          <a:off x="1508759" y="2532491"/>
          <a:ext cx="8549640" cy="1085353"/>
        </a:xfrm>
        <a:prstGeom prst="roundRect">
          <a:avLst>
            <a:gd name="adj" fmla="val 10000"/>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Retno</a:t>
          </a:r>
          <a:r>
            <a:rPr lang="en-US" sz="2000" kern="1200" dirty="0"/>
            <a:t> Tri Wahyuni1* </a:t>
          </a:r>
          <a:r>
            <a:rPr lang="en-US" sz="2000" kern="1200" dirty="0" err="1"/>
            <a:t>Yusmar</a:t>
          </a:r>
          <a:r>
            <a:rPr lang="en-US" sz="2000" kern="1200" dirty="0"/>
            <a:t> Palapa Wijaya2 Dini </a:t>
          </a:r>
          <a:r>
            <a:rPr lang="en-US" sz="2000" kern="1200" dirty="0" err="1"/>
            <a:t>Nurmalasari</a:t>
          </a:r>
          <a:r>
            <a:rPr lang="en-US" sz="2000" kern="1200" dirty="0"/>
            <a:t> “Design of Wireless Sensor Network for Drainage Monitoring System” Vol.5, No.5, 2014 </a:t>
          </a:r>
        </a:p>
      </dsp:txBody>
      <dsp:txXfrm>
        <a:off x="1540548" y="2564280"/>
        <a:ext cx="7026202" cy="1021775"/>
      </dsp:txXfrm>
    </dsp:sp>
    <dsp:sp modelId="{4DAC9C90-D9A3-406F-A314-C33F1D77D9F7}">
      <dsp:nvSpPr>
        <dsp:cNvPr id="0" name=""/>
        <dsp:cNvSpPr/>
      </dsp:nvSpPr>
      <dsp:spPr>
        <a:xfrm>
          <a:off x="7844160" y="823059"/>
          <a:ext cx="705479" cy="7054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002893" y="823059"/>
        <a:ext cx="388013" cy="530873"/>
      </dsp:txXfrm>
    </dsp:sp>
    <dsp:sp modelId="{FF9BB893-3E48-4E40-B9AE-F0C287E6A74A}">
      <dsp:nvSpPr>
        <dsp:cNvPr id="0" name=""/>
        <dsp:cNvSpPr/>
      </dsp:nvSpPr>
      <dsp:spPr>
        <a:xfrm>
          <a:off x="8598540" y="2082069"/>
          <a:ext cx="705479" cy="705479"/>
        </a:xfrm>
        <a:prstGeom prst="downArrow">
          <a:avLst>
            <a:gd name="adj1" fmla="val 55000"/>
            <a:gd name="adj2" fmla="val 45000"/>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757273" y="2082069"/>
        <a:ext cx="388013" cy="53087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60EB1-9AAF-4237-B0E0-1B040A3D5FD2}"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B134-B134-4781-A281-1C43EDC68F72}" type="slidenum">
              <a:rPr lang="en-US" smtClean="0"/>
              <a:t>‹#›</a:t>
            </a:fld>
            <a:endParaRPr lang="en-US"/>
          </a:p>
        </p:txBody>
      </p:sp>
    </p:spTree>
    <p:extLst>
      <p:ext uri="{BB962C8B-B14F-4D97-AF65-F5344CB8AC3E}">
        <p14:creationId xmlns:p14="http://schemas.microsoft.com/office/powerpoint/2010/main" val="1995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ED022F-5087-4122-AA96-E2C5D00BD087}" type="datetime1">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A26F-EC82-4B7C-AB19-21DC10DF6D5A}" type="datetime1">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DB2B3-356A-4F23-979C-25E42C6EDA15}" type="datetime1">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169E97-7F66-4EC5-995D-EEB4BF050984}" type="datetime1">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ECC33A1-3ED3-4A80-974A-31C0628A8421}" type="datetime1">
              <a:rPr lang="en-US" smtClean="0"/>
              <a:t>6/15/2020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A6AE05-4EF8-466D-AFFE-81B4B5A43AC3}" type="datetime1">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26968F-778B-475A-AC03-30847F3D076D}" type="datetime1">
              <a:rPr lang="en-US" smtClean="0"/>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4F8EE5-5356-4790-B09E-18B0E2DAF11A}" type="datetime1">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E5E00-0986-4EA7-94FE-622495203BA0}" type="datetime1">
              <a:rPr lang="en-US" smtClean="0"/>
              <a:t>6/15/2020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A710E-385C-419C-A063-F752187ACDBC}" type="datetime1">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75B73-4FA3-4F90-A7A0-72DF34D3A8DF}" type="datetime1">
              <a:rPr lang="en-US" smtClean="0"/>
              <a:t>6/15/2020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B528F2F-832A-4221-9B3E-2FADDB1CA40A}" type="datetime1">
              <a:rPr lang="en-US" smtClean="0"/>
              <a:t>6/15/2020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f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fif"/></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8DEB-0E3D-4B72-8947-95F2125461B3}"/>
              </a:ext>
            </a:extLst>
          </p:cNvPr>
          <p:cNvSpPr>
            <a:spLocks noGrp="1"/>
          </p:cNvSpPr>
          <p:nvPr>
            <p:ph type="ctrTitle"/>
          </p:nvPr>
        </p:nvSpPr>
        <p:spPr>
          <a:xfrm>
            <a:off x="1051560" y="1432223"/>
            <a:ext cx="9966960" cy="3035808"/>
          </a:xfrm>
        </p:spPr>
        <p:txBody>
          <a:bodyPr/>
          <a:lstStyle/>
          <a:p>
            <a:r>
              <a:rPr lang="en-US" dirty="0"/>
              <a:t>Smart drainage system	</a:t>
            </a:r>
          </a:p>
        </p:txBody>
      </p:sp>
      <p:sp>
        <p:nvSpPr>
          <p:cNvPr id="3" name="Subtitle 2">
            <a:extLst>
              <a:ext uri="{FF2B5EF4-FFF2-40B4-BE49-F238E27FC236}">
                <a16:creationId xmlns:a16="http://schemas.microsoft.com/office/drawing/2014/main" id="{8A99D6A2-3936-4AD2-8394-20A32F482179}"/>
              </a:ext>
            </a:extLst>
          </p:cNvPr>
          <p:cNvSpPr>
            <a:spLocks noGrp="1"/>
          </p:cNvSpPr>
          <p:nvPr>
            <p:ph type="subTitle" idx="1"/>
          </p:nvPr>
        </p:nvSpPr>
        <p:spPr>
          <a:xfrm>
            <a:off x="1069848" y="4389120"/>
            <a:ext cx="7891272" cy="1069848"/>
          </a:xfrm>
        </p:spPr>
        <p:txBody>
          <a:bodyPr>
            <a:normAutofit fontScale="85000" lnSpcReduction="20000"/>
          </a:bodyPr>
          <a:lstStyle/>
          <a:p>
            <a:r>
              <a:rPr lang="en-US"/>
              <a:t>                                                   By,                            </a:t>
            </a:r>
          </a:p>
          <a:p>
            <a:pPr algn="r"/>
            <a:r>
              <a:rPr lang="en-US"/>
              <a:t>Jayasurya Arasur Subramanian (267412) </a:t>
            </a:r>
          </a:p>
          <a:p>
            <a:pPr algn="r"/>
            <a:r>
              <a:rPr lang="en-US"/>
              <a:t>Moises Romero Romo (266567) </a:t>
            </a:r>
            <a:endParaRPr lang="en-US" dirty="0"/>
          </a:p>
        </p:txBody>
      </p:sp>
      <p:sp>
        <p:nvSpPr>
          <p:cNvPr id="4" name="Slide Number Placeholder 3">
            <a:extLst>
              <a:ext uri="{FF2B5EF4-FFF2-40B4-BE49-F238E27FC236}">
                <a16:creationId xmlns:a16="http://schemas.microsoft.com/office/drawing/2014/main" id="{14F897D6-F057-4517-A71F-4C478D9D42AB}"/>
              </a:ext>
            </a:extLst>
          </p:cNvPr>
          <p:cNvSpPr>
            <a:spLocks noGrp="1"/>
          </p:cNvSpPr>
          <p:nvPr>
            <p:ph type="sldNum" sz="quarter" idx="12"/>
          </p:nvPr>
        </p:nvSpPr>
        <p:spPr>
          <a:xfrm>
            <a:off x="9592733" y="4289334"/>
            <a:ext cx="1193868" cy="640080"/>
          </a:xfrm>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95623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1C90-EC33-4A35-9018-DED0CB2D53A3}"/>
              </a:ext>
            </a:extLst>
          </p:cNvPr>
          <p:cNvSpPr>
            <a:spLocks noGrp="1"/>
          </p:cNvSpPr>
          <p:nvPr>
            <p:ph type="title"/>
          </p:nvPr>
        </p:nvSpPr>
        <p:spPr/>
        <p:txBody>
          <a:bodyPr/>
          <a:lstStyle/>
          <a:p>
            <a:r>
              <a:rPr lang="en-US" dirty="0"/>
              <a:t>Sequence of work process </a:t>
            </a:r>
          </a:p>
        </p:txBody>
      </p:sp>
      <p:pic>
        <p:nvPicPr>
          <p:cNvPr id="6" name="Content Placeholder 5">
            <a:extLst>
              <a:ext uri="{FF2B5EF4-FFF2-40B4-BE49-F238E27FC236}">
                <a16:creationId xmlns:a16="http://schemas.microsoft.com/office/drawing/2014/main" id="{71F1D58B-EFED-43A8-96B9-05E14F13B09B}"/>
              </a:ext>
            </a:extLst>
          </p:cNvPr>
          <p:cNvPicPr>
            <a:picLocks noGrp="1" noChangeAspect="1"/>
          </p:cNvPicPr>
          <p:nvPr>
            <p:ph idx="1"/>
          </p:nvPr>
        </p:nvPicPr>
        <p:blipFill>
          <a:blip r:embed="rId2"/>
          <a:stretch>
            <a:fillRect/>
          </a:stretch>
        </p:blipFill>
        <p:spPr>
          <a:xfrm>
            <a:off x="1214203" y="2120899"/>
            <a:ext cx="9338872" cy="4517009"/>
          </a:xfrm>
          <a:prstGeom prst="rect">
            <a:avLst/>
          </a:prstGeom>
        </p:spPr>
      </p:pic>
      <p:sp>
        <p:nvSpPr>
          <p:cNvPr id="4" name="Slide Number Placeholder 3">
            <a:extLst>
              <a:ext uri="{FF2B5EF4-FFF2-40B4-BE49-F238E27FC236}">
                <a16:creationId xmlns:a16="http://schemas.microsoft.com/office/drawing/2014/main" id="{9949FF25-2377-4350-B7D8-C98323AF0220}"/>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92385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CCFC-0E50-42C2-B8F7-3DF3D1B2D14E}"/>
              </a:ext>
            </a:extLst>
          </p:cNvPr>
          <p:cNvSpPr>
            <a:spLocks noGrp="1"/>
          </p:cNvSpPr>
          <p:nvPr>
            <p:ph type="title"/>
          </p:nvPr>
        </p:nvSpPr>
        <p:spPr/>
        <p:txBody>
          <a:bodyPr/>
          <a:lstStyle/>
          <a:p>
            <a:r>
              <a:rPr lang="en-US" dirty="0"/>
              <a:t>Architecture of MAPE K </a:t>
            </a:r>
          </a:p>
        </p:txBody>
      </p:sp>
      <p:pic>
        <p:nvPicPr>
          <p:cNvPr id="5" name="Content Placeholder 4">
            <a:extLst>
              <a:ext uri="{FF2B5EF4-FFF2-40B4-BE49-F238E27FC236}">
                <a16:creationId xmlns:a16="http://schemas.microsoft.com/office/drawing/2014/main" id="{D1A1A308-192F-45F8-9729-91930C6D70C0}"/>
              </a:ext>
            </a:extLst>
          </p:cNvPr>
          <p:cNvPicPr>
            <a:picLocks noGrp="1" noChangeAspect="1"/>
          </p:cNvPicPr>
          <p:nvPr>
            <p:ph idx="1"/>
          </p:nvPr>
        </p:nvPicPr>
        <p:blipFill>
          <a:blip r:embed="rId2"/>
          <a:stretch>
            <a:fillRect/>
          </a:stretch>
        </p:blipFill>
        <p:spPr>
          <a:xfrm>
            <a:off x="2936794" y="2120900"/>
            <a:ext cx="6324762" cy="4051300"/>
          </a:xfrm>
          <a:prstGeom prst="rect">
            <a:avLst/>
          </a:prstGeom>
        </p:spPr>
      </p:pic>
      <p:sp>
        <p:nvSpPr>
          <p:cNvPr id="4" name="Slide Number Placeholder 3">
            <a:extLst>
              <a:ext uri="{FF2B5EF4-FFF2-40B4-BE49-F238E27FC236}">
                <a16:creationId xmlns:a16="http://schemas.microsoft.com/office/drawing/2014/main" id="{91AA26A9-9C0E-4FF7-9B01-DCDF8C98583E}"/>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218841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6792-831E-40E8-A53D-715CB4BD2740}"/>
              </a:ext>
            </a:extLst>
          </p:cNvPr>
          <p:cNvSpPr>
            <a:spLocks noGrp="1"/>
          </p:cNvSpPr>
          <p:nvPr>
            <p:ph type="title"/>
          </p:nvPr>
        </p:nvSpPr>
        <p:spPr>
          <a:xfrm>
            <a:off x="1069848" y="484632"/>
            <a:ext cx="10058400" cy="1609344"/>
          </a:xfrm>
        </p:spPr>
        <p:txBody>
          <a:bodyPr>
            <a:normAutofit/>
          </a:bodyPr>
          <a:lstStyle/>
          <a:p>
            <a:r>
              <a:rPr lang="en-US"/>
              <a:t>Monitor </a:t>
            </a:r>
            <a:endParaRPr lang="en-US" dirty="0"/>
          </a:p>
        </p:txBody>
      </p:sp>
      <p:sp>
        <p:nvSpPr>
          <p:cNvPr id="3" name="Content Placeholder 2">
            <a:extLst>
              <a:ext uri="{FF2B5EF4-FFF2-40B4-BE49-F238E27FC236}">
                <a16:creationId xmlns:a16="http://schemas.microsoft.com/office/drawing/2014/main" id="{8C34F934-E85F-414C-BA05-3EC4720490E8}"/>
              </a:ext>
            </a:extLst>
          </p:cNvPr>
          <p:cNvSpPr>
            <a:spLocks noGrp="1"/>
          </p:cNvSpPr>
          <p:nvPr>
            <p:ph idx="1"/>
          </p:nvPr>
        </p:nvSpPr>
        <p:spPr>
          <a:xfrm>
            <a:off x="1069848" y="2121408"/>
            <a:ext cx="4773168" cy="4050792"/>
          </a:xfrm>
        </p:spPr>
        <p:txBody>
          <a:bodyPr>
            <a:normAutofit/>
          </a:bodyPr>
          <a:lstStyle/>
          <a:p>
            <a:r>
              <a:rPr lang="en-US" dirty="0"/>
              <a:t>The monitor function aggregates, correlates and filters these details until it determines a symptom that needs to be analyzed. In our case we are publishing the data through MQTT box for publishing the data into our system. </a:t>
            </a:r>
          </a:p>
          <a:p>
            <a:endParaRPr lang="en-US" dirty="0"/>
          </a:p>
        </p:txBody>
      </p:sp>
      <p:pic>
        <p:nvPicPr>
          <p:cNvPr id="5" name="Picture 4">
            <a:extLst>
              <a:ext uri="{FF2B5EF4-FFF2-40B4-BE49-F238E27FC236}">
                <a16:creationId xmlns:a16="http://schemas.microsoft.com/office/drawing/2014/main" id="{2B40B3D2-7E4E-40D3-8F56-292EBB2D0CA9}"/>
              </a:ext>
            </a:extLst>
          </p:cNvPr>
          <p:cNvPicPr>
            <a:picLocks noChangeAspect="1"/>
          </p:cNvPicPr>
          <p:nvPr/>
        </p:nvPicPr>
        <p:blipFill>
          <a:blip r:embed="rId2"/>
          <a:stretch>
            <a:fillRect/>
          </a:stretch>
        </p:blipFill>
        <p:spPr>
          <a:xfrm>
            <a:off x="6348986" y="1282858"/>
            <a:ext cx="5220301" cy="4889342"/>
          </a:xfrm>
          <a:prstGeom prst="rect">
            <a:avLst/>
          </a:prstGeom>
        </p:spPr>
      </p:pic>
      <p:sp>
        <p:nvSpPr>
          <p:cNvPr id="4" name="Slide Number Placeholder 3">
            <a:extLst>
              <a:ext uri="{FF2B5EF4-FFF2-40B4-BE49-F238E27FC236}">
                <a16:creationId xmlns:a16="http://schemas.microsoft.com/office/drawing/2014/main" id="{CD80E801-3FC2-4F37-BCEB-88A88D8F6C58}"/>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12</a:t>
            </a:fld>
            <a:endParaRPr lang="en-US"/>
          </a:p>
        </p:txBody>
      </p:sp>
    </p:spTree>
    <p:extLst>
      <p:ext uri="{BB962C8B-B14F-4D97-AF65-F5344CB8AC3E}">
        <p14:creationId xmlns:p14="http://schemas.microsoft.com/office/powerpoint/2010/main" val="1258680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134E-9143-46E3-BB5C-C7B2287E2563}"/>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Analyze </a:t>
            </a:r>
          </a:p>
        </p:txBody>
      </p:sp>
      <p:sp>
        <p:nvSpPr>
          <p:cNvPr id="6" name="Rectangle 5">
            <a:extLst>
              <a:ext uri="{FF2B5EF4-FFF2-40B4-BE49-F238E27FC236}">
                <a16:creationId xmlns:a16="http://schemas.microsoft.com/office/drawing/2014/main" id="{4A22E6D0-2B3E-428A-8854-BDB5C8C5AA8C}"/>
              </a:ext>
            </a:extLst>
          </p:cNvPr>
          <p:cNvSpPr/>
          <p:nvPr/>
        </p:nvSpPr>
        <p:spPr>
          <a:xfrm>
            <a:off x="1069848" y="2121408"/>
            <a:ext cx="4773168" cy="4050792"/>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dirty="0"/>
              <a:t>Perform complex data analysis and reasoning on the symptoms provided by the monitor function. </a:t>
            </a:r>
          </a:p>
          <a:p>
            <a:pPr indent="-182880" defTabSz="914400">
              <a:lnSpc>
                <a:spcPct val="90000"/>
              </a:lnSpc>
              <a:spcAft>
                <a:spcPts val="600"/>
              </a:spcAft>
              <a:buClr>
                <a:schemeClr val="accent1">
                  <a:lumMod val="75000"/>
                </a:schemeClr>
              </a:buClr>
              <a:buSzPct val="85000"/>
              <a:buFont typeface="Wingdings" pitchFamily="2" charset="2"/>
              <a:buChar char="§"/>
            </a:pPr>
            <a:r>
              <a:rPr lang="en-US" dirty="0"/>
              <a:t>If changes are required, a change request is logically passed to the plan function </a:t>
            </a:r>
          </a:p>
        </p:txBody>
      </p:sp>
      <p:pic>
        <p:nvPicPr>
          <p:cNvPr id="5" name="Content Placeholder 4">
            <a:extLst>
              <a:ext uri="{FF2B5EF4-FFF2-40B4-BE49-F238E27FC236}">
                <a16:creationId xmlns:a16="http://schemas.microsoft.com/office/drawing/2014/main" id="{A470A0ED-9B3D-4146-BED4-F19403A2CDEC}"/>
              </a:ext>
            </a:extLst>
          </p:cNvPr>
          <p:cNvPicPr>
            <a:picLocks noGrp="1" noChangeAspect="1"/>
          </p:cNvPicPr>
          <p:nvPr>
            <p:ph idx="1"/>
          </p:nvPr>
        </p:nvPicPr>
        <p:blipFill rotWithShape="1">
          <a:blip r:embed="rId2"/>
          <a:srcRect l="23887" r="33783"/>
          <a:stretch/>
        </p:blipFill>
        <p:spPr>
          <a:xfrm>
            <a:off x="6355080" y="2351015"/>
            <a:ext cx="4773168" cy="3664729"/>
          </a:xfrm>
          <a:prstGeom prst="rect">
            <a:avLst/>
          </a:prstGeom>
        </p:spPr>
      </p:pic>
      <p:sp>
        <p:nvSpPr>
          <p:cNvPr id="4" name="Slide Number Placeholder 3">
            <a:extLst>
              <a:ext uri="{FF2B5EF4-FFF2-40B4-BE49-F238E27FC236}">
                <a16:creationId xmlns:a16="http://schemas.microsoft.com/office/drawing/2014/main" id="{9C22AC09-5DDF-488E-B9A5-8B01537F4C25}"/>
              </a:ext>
            </a:extLst>
          </p:cNvPr>
          <p:cNvSpPr>
            <a:spLocks noGrp="1"/>
          </p:cNvSpPr>
          <p:nvPr>
            <p:ph type="sldNum" sz="quarter" idx="12"/>
          </p:nvPr>
        </p:nvSpPr>
        <p:spPr>
          <a:xfrm>
            <a:off x="11311128" y="6272784"/>
            <a:ext cx="640080" cy="365125"/>
          </a:xfrm>
        </p:spPr>
        <p:txBody>
          <a:bodyPr vert="horz" lIns="91440" tIns="45720" rIns="91440" bIns="45720" rtlCol="0" anchor="ctr">
            <a:normAutofit/>
          </a:bodyPr>
          <a:lstStyle/>
          <a:p>
            <a:pPr defTabSz="914400">
              <a:spcAft>
                <a:spcPts val="600"/>
              </a:spcAft>
            </a:pPr>
            <a:fld id="{4FAB73BC-B049-4115-A692-8D63A059BFB8}" type="slidenum">
              <a:rPr lang="en-US" smtClean="0"/>
              <a:pPr defTabSz="914400">
                <a:spcAft>
                  <a:spcPts val="600"/>
                </a:spcAft>
              </a:pPr>
              <a:t>13</a:t>
            </a:fld>
            <a:endParaRPr lang="en-US"/>
          </a:p>
        </p:txBody>
      </p:sp>
    </p:spTree>
    <p:extLst>
      <p:ext uri="{BB962C8B-B14F-4D97-AF65-F5344CB8AC3E}">
        <p14:creationId xmlns:p14="http://schemas.microsoft.com/office/powerpoint/2010/main" val="239733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D65F-79F9-441C-BCA2-260517387A43}"/>
              </a:ext>
            </a:extLst>
          </p:cNvPr>
          <p:cNvSpPr>
            <a:spLocks noGrp="1"/>
          </p:cNvSpPr>
          <p:nvPr>
            <p:ph type="title"/>
          </p:nvPr>
        </p:nvSpPr>
        <p:spPr>
          <a:xfrm>
            <a:off x="1069848" y="484632"/>
            <a:ext cx="10058400" cy="1609344"/>
          </a:xfrm>
        </p:spPr>
        <p:txBody>
          <a:bodyPr>
            <a:normAutofit/>
          </a:bodyPr>
          <a:lstStyle/>
          <a:p>
            <a:r>
              <a:rPr lang="en-US" b="1" dirty="0"/>
              <a:t>Plan </a:t>
            </a:r>
            <a:endParaRPr lang="en-US" dirty="0"/>
          </a:p>
        </p:txBody>
      </p:sp>
      <p:sp>
        <p:nvSpPr>
          <p:cNvPr id="3" name="Content Placeholder 2">
            <a:extLst>
              <a:ext uri="{FF2B5EF4-FFF2-40B4-BE49-F238E27FC236}">
                <a16:creationId xmlns:a16="http://schemas.microsoft.com/office/drawing/2014/main" id="{F2A59258-06E3-4421-91EF-90F8C69F5EFF}"/>
              </a:ext>
            </a:extLst>
          </p:cNvPr>
          <p:cNvSpPr>
            <a:spLocks noGrp="1"/>
          </p:cNvSpPr>
          <p:nvPr>
            <p:ph idx="1"/>
          </p:nvPr>
        </p:nvSpPr>
        <p:spPr>
          <a:xfrm>
            <a:off x="1069848" y="2121408"/>
            <a:ext cx="4773168" cy="4050792"/>
          </a:xfrm>
        </p:spPr>
        <p:txBody>
          <a:bodyPr>
            <a:normAutofit/>
          </a:bodyPr>
          <a:lstStyle/>
          <a:p>
            <a:r>
              <a:rPr lang="en-US" dirty="0"/>
              <a:t>Structures the actions needed to achieve goals and objectives.</a:t>
            </a:r>
          </a:p>
          <a:p>
            <a:r>
              <a:rPr lang="en-US" dirty="0"/>
              <a:t> The plan function creates or selects a procedure to enact a desired alteration in the managed resource. </a:t>
            </a:r>
          </a:p>
          <a:p>
            <a:r>
              <a:rPr lang="en-US" dirty="0"/>
              <a:t>The plan function can take on many forms, ranging from a single command to a complex workflow. </a:t>
            </a:r>
          </a:p>
        </p:txBody>
      </p:sp>
      <p:pic>
        <p:nvPicPr>
          <p:cNvPr id="5" name="Picture 4">
            <a:extLst>
              <a:ext uri="{FF2B5EF4-FFF2-40B4-BE49-F238E27FC236}">
                <a16:creationId xmlns:a16="http://schemas.microsoft.com/office/drawing/2014/main" id="{B85BF54A-F775-4562-B3FC-4FD8DE27E631}"/>
              </a:ext>
            </a:extLst>
          </p:cNvPr>
          <p:cNvPicPr>
            <a:picLocks noChangeAspect="1"/>
          </p:cNvPicPr>
          <p:nvPr/>
        </p:nvPicPr>
        <p:blipFill>
          <a:blip r:embed="rId2"/>
          <a:stretch>
            <a:fillRect/>
          </a:stretch>
        </p:blipFill>
        <p:spPr>
          <a:xfrm>
            <a:off x="6355079" y="2121407"/>
            <a:ext cx="5217327" cy="2945267"/>
          </a:xfrm>
          <a:prstGeom prst="rect">
            <a:avLst/>
          </a:prstGeom>
        </p:spPr>
      </p:pic>
      <p:sp>
        <p:nvSpPr>
          <p:cNvPr id="4" name="Slide Number Placeholder 3">
            <a:extLst>
              <a:ext uri="{FF2B5EF4-FFF2-40B4-BE49-F238E27FC236}">
                <a16:creationId xmlns:a16="http://schemas.microsoft.com/office/drawing/2014/main" id="{17A4B287-4A84-46BF-BF83-B6B76F982927}"/>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14</a:t>
            </a:fld>
            <a:endParaRPr lang="en-US"/>
          </a:p>
        </p:txBody>
      </p:sp>
    </p:spTree>
    <p:extLst>
      <p:ext uri="{BB962C8B-B14F-4D97-AF65-F5344CB8AC3E}">
        <p14:creationId xmlns:p14="http://schemas.microsoft.com/office/powerpoint/2010/main" val="3495788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D73D-6AE9-4960-95A1-1AA76D5D2979}"/>
              </a:ext>
            </a:extLst>
          </p:cNvPr>
          <p:cNvSpPr>
            <a:spLocks noGrp="1"/>
          </p:cNvSpPr>
          <p:nvPr>
            <p:ph type="title"/>
          </p:nvPr>
        </p:nvSpPr>
        <p:spPr>
          <a:xfrm>
            <a:off x="1069848" y="484632"/>
            <a:ext cx="10058400" cy="1609344"/>
          </a:xfrm>
        </p:spPr>
        <p:txBody>
          <a:bodyPr>
            <a:normAutofit/>
          </a:bodyPr>
          <a:lstStyle/>
          <a:p>
            <a:r>
              <a:rPr lang="en-US" b="1" dirty="0"/>
              <a:t>Execute </a:t>
            </a:r>
            <a:endParaRPr lang="en-US" dirty="0"/>
          </a:p>
        </p:txBody>
      </p:sp>
      <p:sp>
        <p:nvSpPr>
          <p:cNvPr id="3" name="Content Placeholder 2">
            <a:extLst>
              <a:ext uri="{FF2B5EF4-FFF2-40B4-BE49-F238E27FC236}">
                <a16:creationId xmlns:a16="http://schemas.microsoft.com/office/drawing/2014/main" id="{2B115255-A732-4793-A2F3-45B4C7E037D3}"/>
              </a:ext>
            </a:extLst>
          </p:cNvPr>
          <p:cNvSpPr>
            <a:spLocks noGrp="1"/>
          </p:cNvSpPr>
          <p:nvPr>
            <p:ph idx="1"/>
          </p:nvPr>
        </p:nvSpPr>
        <p:spPr>
          <a:xfrm>
            <a:off x="1069848" y="2121408"/>
            <a:ext cx="4773168" cy="4050792"/>
          </a:xfrm>
        </p:spPr>
        <p:txBody>
          <a:bodyPr>
            <a:normAutofit/>
          </a:bodyPr>
          <a:lstStyle/>
          <a:p>
            <a:r>
              <a:rPr lang="en-US" dirty="0"/>
              <a:t>Changes the behavior of the managed resource using effectors, based on the actions recommended by the plan function </a:t>
            </a:r>
          </a:p>
        </p:txBody>
      </p:sp>
      <p:pic>
        <p:nvPicPr>
          <p:cNvPr id="5" name="Picture 4">
            <a:extLst>
              <a:ext uri="{FF2B5EF4-FFF2-40B4-BE49-F238E27FC236}">
                <a16:creationId xmlns:a16="http://schemas.microsoft.com/office/drawing/2014/main" id="{FF9AE91A-9F31-483C-AD2A-99EAF981D95B}"/>
              </a:ext>
            </a:extLst>
          </p:cNvPr>
          <p:cNvPicPr>
            <a:picLocks noChangeAspect="1"/>
          </p:cNvPicPr>
          <p:nvPr/>
        </p:nvPicPr>
        <p:blipFill>
          <a:blip r:embed="rId2"/>
          <a:stretch>
            <a:fillRect/>
          </a:stretch>
        </p:blipFill>
        <p:spPr>
          <a:xfrm>
            <a:off x="5894717" y="1862971"/>
            <a:ext cx="5227435" cy="2901054"/>
          </a:xfrm>
          <a:prstGeom prst="rect">
            <a:avLst/>
          </a:prstGeom>
        </p:spPr>
      </p:pic>
      <p:sp>
        <p:nvSpPr>
          <p:cNvPr id="4" name="Slide Number Placeholder 3">
            <a:extLst>
              <a:ext uri="{FF2B5EF4-FFF2-40B4-BE49-F238E27FC236}">
                <a16:creationId xmlns:a16="http://schemas.microsoft.com/office/drawing/2014/main" id="{346C3514-5BE6-4C3C-AC85-2BAB5670E444}"/>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15</a:t>
            </a:fld>
            <a:endParaRPr lang="en-US"/>
          </a:p>
        </p:txBody>
      </p:sp>
    </p:spTree>
    <p:extLst>
      <p:ext uri="{BB962C8B-B14F-4D97-AF65-F5344CB8AC3E}">
        <p14:creationId xmlns:p14="http://schemas.microsoft.com/office/powerpoint/2010/main" val="1136403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2DA7-D5AF-44DF-ADD2-8034FC4D89B4}"/>
              </a:ext>
            </a:extLst>
          </p:cNvPr>
          <p:cNvSpPr>
            <a:spLocks noGrp="1"/>
          </p:cNvSpPr>
          <p:nvPr>
            <p:ph type="title"/>
          </p:nvPr>
        </p:nvSpPr>
        <p:spPr>
          <a:xfrm>
            <a:off x="1069848" y="484632"/>
            <a:ext cx="10058400" cy="1609344"/>
          </a:xfrm>
        </p:spPr>
        <p:txBody>
          <a:bodyPr>
            <a:normAutofit/>
          </a:bodyPr>
          <a:lstStyle/>
          <a:p>
            <a:r>
              <a:rPr lang="en-US" b="1" dirty="0"/>
              <a:t>Knowledge </a:t>
            </a:r>
            <a:endParaRPr lang="en-US" dirty="0"/>
          </a:p>
        </p:txBody>
      </p:sp>
      <p:sp>
        <p:nvSpPr>
          <p:cNvPr id="3" name="Content Placeholder 2">
            <a:extLst>
              <a:ext uri="{FF2B5EF4-FFF2-40B4-BE49-F238E27FC236}">
                <a16:creationId xmlns:a16="http://schemas.microsoft.com/office/drawing/2014/main" id="{5CE3D8DD-7F3D-46DC-BC3D-234E20926742}"/>
              </a:ext>
            </a:extLst>
          </p:cNvPr>
          <p:cNvSpPr>
            <a:spLocks noGrp="1"/>
          </p:cNvSpPr>
          <p:nvPr>
            <p:ph idx="1"/>
          </p:nvPr>
        </p:nvSpPr>
        <p:spPr>
          <a:xfrm>
            <a:off x="1069848" y="2121408"/>
            <a:ext cx="4773168" cy="4050792"/>
          </a:xfrm>
        </p:spPr>
        <p:txBody>
          <a:bodyPr>
            <a:normAutofit/>
          </a:bodyPr>
          <a:lstStyle/>
          <a:p>
            <a:r>
              <a:rPr lang="en-US" dirty="0"/>
              <a:t>Standard data shared among the monitor analyze plan and Standard data shared among the monitor, analyze, plan and execute functions. </a:t>
            </a:r>
          </a:p>
          <a:p>
            <a:r>
              <a:rPr lang="en-US" dirty="0"/>
              <a:t>The shared knowledge includes data such as topology information, historical logs, metrics, symptoms and policies. </a:t>
            </a:r>
          </a:p>
          <a:p>
            <a:r>
              <a:rPr lang="en-US" dirty="0"/>
              <a:t>Created by the monitor part while execute part might update the knowledge. </a:t>
            </a:r>
          </a:p>
        </p:txBody>
      </p:sp>
      <p:pic>
        <p:nvPicPr>
          <p:cNvPr id="5" name="Picture 4">
            <a:extLst>
              <a:ext uri="{FF2B5EF4-FFF2-40B4-BE49-F238E27FC236}">
                <a16:creationId xmlns:a16="http://schemas.microsoft.com/office/drawing/2014/main" id="{9F6BB267-85A0-40DA-88F7-158C83459409}"/>
              </a:ext>
            </a:extLst>
          </p:cNvPr>
          <p:cNvPicPr>
            <a:picLocks noChangeAspect="1"/>
          </p:cNvPicPr>
          <p:nvPr/>
        </p:nvPicPr>
        <p:blipFill>
          <a:blip r:embed="rId2"/>
          <a:stretch>
            <a:fillRect/>
          </a:stretch>
        </p:blipFill>
        <p:spPr>
          <a:xfrm>
            <a:off x="6355080" y="3049752"/>
            <a:ext cx="4773168" cy="2267255"/>
          </a:xfrm>
          <a:prstGeom prst="rect">
            <a:avLst/>
          </a:prstGeom>
        </p:spPr>
      </p:pic>
      <p:sp>
        <p:nvSpPr>
          <p:cNvPr id="4" name="Slide Number Placeholder 3">
            <a:extLst>
              <a:ext uri="{FF2B5EF4-FFF2-40B4-BE49-F238E27FC236}">
                <a16:creationId xmlns:a16="http://schemas.microsoft.com/office/drawing/2014/main" id="{8BE4C277-379D-474A-9EB0-2DB0357043BD}"/>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16</a:t>
            </a:fld>
            <a:endParaRPr lang="en-US"/>
          </a:p>
        </p:txBody>
      </p:sp>
    </p:spTree>
    <p:extLst>
      <p:ext uri="{BB962C8B-B14F-4D97-AF65-F5344CB8AC3E}">
        <p14:creationId xmlns:p14="http://schemas.microsoft.com/office/powerpoint/2010/main" val="1273287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2308-3828-417A-8AAD-7834041AD186}"/>
              </a:ext>
            </a:extLst>
          </p:cNvPr>
          <p:cNvSpPr>
            <a:spLocks noGrp="1"/>
          </p:cNvSpPr>
          <p:nvPr>
            <p:ph type="title"/>
          </p:nvPr>
        </p:nvSpPr>
        <p:spPr/>
        <p:txBody>
          <a:bodyPr/>
          <a:lstStyle/>
          <a:p>
            <a:r>
              <a:rPr lang="en-US" b="1" dirty="0"/>
              <a:t>Conclusion </a:t>
            </a:r>
            <a:endParaRPr lang="en-US" dirty="0"/>
          </a:p>
        </p:txBody>
      </p:sp>
      <p:sp>
        <p:nvSpPr>
          <p:cNvPr id="3" name="Content Placeholder 2">
            <a:extLst>
              <a:ext uri="{FF2B5EF4-FFF2-40B4-BE49-F238E27FC236}">
                <a16:creationId xmlns:a16="http://schemas.microsoft.com/office/drawing/2014/main" id="{9AAE4682-E839-4945-A2CB-7BE08CE66FAE}"/>
              </a:ext>
            </a:extLst>
          </p:cNvPr>
          <p:cNvSpPr>
            <a:spLocks noGrp="1"/>
          </p:cNvSpPr>
          <p:nvPr>
            <p:ph idx="1"/>
          </p:nvPr>
        </p:nvSpPr>
        <p:spPr/>
        <p:txBody>
          <a:bodyPr/>
          <a:lstStyle/>
          <a:p>
            <a:r>
              <a:rPr lang="en-US" dirty="0"/>
              <a:t>By using various sensors such as gas detection, water level as well as blockage detection we can monitor the real time scenario of drainage system by for detecting the problems in drainage system. </a:t>
            </a:r>
          </a:p>
          <a:p>
            <a:r>
              <a:rPr lang="en-US" dirty="0"/>
              <a:t>By doing this we can able to take particular action on the problems as we will receive the early alerts of blockage as well as increase. </a:t>
            </a:r>
          </a:p>
        </p:txBody>
      </p:sp>
      <p:sp>
        <p:nvSpPr>
          <p:cNvPr id="4" name="Slide Number Placeholder 3">
            <a:extLst>
              <a:ext uri="{FF2B5EF4-FFF2-40B4-BE49-F238E27FC236}">
                <a16:creationId xmlns:a16="http://schemas.microsoft.com/office/drawing/2014/main" id="{F5EE4097-F6BB-4B6E-BBB4-93CBDBAE37AA}"/>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2105956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098C-C816-4B03-9F78-35F699BD26DB}"/>
              </a:ext>
            </a:extLst>
          </p:cNvPr>
          <p:cNvSpPr>
            <a:spLocks noGrp="1"/>
          </p:cNvSpPr>
          <p:nvPr>
            <p:ph type="title"/>
          </p:nvPr>
        </p:nvSpPr>
        <p:spPr>
          <a:xfrm>
            <a:off x="1069848" y="484632"/>
            <a:ext cx="10058400" cy="1609344"/>
          </a:xfrm>
        </p:spPr>
        <p:txBody>
          <a:bodyPr>
            <a:normAutofit/>
          </a:bodyPr>
          <a:lstStyle/>
          <a:p>
            <a:r>
              <a:rPr lang="en-US" b="1"/>
              <a:t>REFERENCES </a:t>
            </a:r>
            <a:endParaRPr lang="en-US" dirty="0"/>
          </a:p>
        </p:txBody>
      </p:sp>
      <p:sp>
        <p:nvSpPr>
          <p:cNvPr id="13" name="Rectangle 10">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0792BA3-C001-43EE-AF33-D054BE3293E0}"/>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18</a:t>
            </a:fld>
            <a:endParaRPr lang="en-US"/>
          </a:p>
        </p:txBody>
      </p:sp>
      <p:graphicFrame>
        <p:nvGraphicFramePr>
          <p:cNvPr id="14" name="Content Placeholder 2">
            <a:extLst>
              <a:ext uri="{FF2B5EF4-FFF2-40B4-BE49-F238E27FC236}">
                <a16:creationId xmlns:a16="http://schemas.microsoft.com/office/drawing/2014/main" id="{A720E0D6-8101-44C1-AB63-0EB47D26F29C}"/>
              </a:ext>
            </a:extLst>
          </p:cNvPr>
          <p:cNvGraphicFramePr>
            <a:graphicFrameLocks noGrp="1"/>
          </p:cNvGraphicFramePr>
          <p:nvPr>
            <p:ph idx="1"/>
            <p:extLst>
              <p:ext uri="{D42A27DB-BD31-4B8C-83A1-F6EECF244321}">
                <p14:modId xmlns:p14="http://schemas.microsoft.com/office/powerpoint/2010/main" val="1248903934"/>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8502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13" name="Freeform: Shape 10">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6" name="Picture 5" descr="A close up of text on a white background&#10;&#10;Description automatically generated">
            <a:extLst>
              <a:ext uri="{FF2B5EF4-FFF2-40B4-BE49-F238E27FC236}">
                <a16:creationId xmlns:a16="http://schemas.microsoft.com/office/drawing/2014/main" id="{D16CC5A2-E647-452C-A303-D5FB4C443E95}"/>
              </a:ext>
            </a:extLst>
          </p:cNvPr>
          <p:cNvPicPr>
            <a:picLocks noChangeAspect="1"/>
          </p:cNvPicPr>
          <p:nvPr/>
        </p:nvPicPr>
        <p:blipFill>
          <a:blip r:embed="rId3"/>
          <a:stretch>
            <a:fillRect/>
          </a:stretch>
        </p:blipFill>
        <p:spPr>
          <a:xfrm>
            <a:off x="3485727" y="818727"/>
            <a:ext cx="5220546" cy="5220546"/>
          </a:xfrm>
          <a:prstGeom prst="rect">
            <a:avLst/>
          </a:prstGeom>
        </p:spPr>
      </p:pic>
      <p:sp>
        <p:nvSpPr>
          <p:cNvPr id="4" name="Slide Number Placeholder 3">
            <a:extLst>
              <a:ext uri="{FF2B5EF4-FFF2-40B4-BE49-F238E27FC236}">
                <a16:creationId xmlns:a16="http://schemas.microsoft.com/office/drawing/2014/main" id="{552D5EE0-073F-4E66-834A-71B382F839D2}"/>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19</a:t>
            </a:fld>
            <a:endParaRPr lang="en-US"/>
          </a:p>
        </p:txBody>
      </p:sp>
    </p:spTree>
    <p:extLst>
      <p:ext uri="{BB962C8B-B14F-4D97-AF65-F5344CB8AC3E}">
        <p14:creationId xmlns:p14="http://schemas.microsoft.com/office/powerpoint/2010/main" val="353714624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6C210B1-A3EE-4FB4-A25B-2D22ED9256E6}"/>
              </a:ext>
            </a:extLst>
          </p:cNvPr>
          <p:cNvSpPr>
            <a:spLocks noGrp="1"/>
          </p:cNvSpPr>
          <p:nvPr>
            <p:ph type="title"/>
          </p:nvPr>
        </p:nvSpPr>
        <p:spPr>
          <a:xfrm>
            <a:off x="1069848" y="484632"/>
            <a:ext cx="10058400" cy="1609344"/>
          </a:xfrm>
        </p:spPr>
        <p:txBody>
          <a:bodyPr>
            <a:normAutofit/>
          </a:bodyPr>
          <a:lstStyle/>
          <a:p>
            <a:r>
              <a:rPr lang="en-US" dirty="0"/>
              <a:t>Introduction	</a:t>
            </a:r>
          </a:p>
        </p:txBody>
      </p:sp>
      <p:pic>
        <p:nvPicPr>
          <p:cNvPr id="5" name="Picture 4" descr="A picture containing outdoor, person, building, man&#10;&#10;Description automatically generated">
            <a:extLst>
              <a:ext uri="{FF2B5EF4-FFF2-40B4-BE49-F238E27FC236}">
                <a16:creationId xmlns:a16="http://schemas.microsoft.com/office/drawing/2014/main" id="{07D6E5CB-D9BD-4C41-9977-CA2AC8A2ECDC}"/>
              </a:ext>
            </a:extLst>
          </p:cNvPr>
          <p:cNvPicPr>
            <a:picLocks noChangeAspect="1"/>
          </p:cNvPicPr>
          <p:nvPr/>
        </p:nvPicPr>
        <p:blipFill rotWithShape="1">
          <a:blip r:embed="rId4"/>
          <a:srcRect l="1638" r="6999" b="1"/>
          <a:stretch/>
        </p:blipFill>
        <p:spPr>
          <a:xfrm>
            <a:off x="1007196" y="2265037"/>
            <a:ext cx="5088800" cy="3907158"/>
          </a:xfrm>
          <a:prstGeom prst="rect">
            <a:avLst/>
          </a:prstGeom>
        </p:spPr>
      </p:pic>
      <p:sp>
        <p:nvSpPr>
          <p:cNvPr id="3" name="Content Placeholder 2">
            <a:extLst>
              <a:ext uri="{FF2B5EF4-FFF2-40B4-BE49-F238E27FC236}">
                <a16:creationId xmlns:a16="http://schemas.microsoft.com/office/drawing/2014/main" id="{70CD7005-43EF-4694-90A6-A72F016DE7A7}"/>
              </a:ext>
            </a:extLst>
          </p:cNvPr>
          <p:cNvSpPr>
            <a:spLocks noGrp="1"/>
          </p:cNvSpPr>
          <p:nvPr>
            <p:ph idx="1"/>
          </p:nvPr>
        </p:nvSpPr>
        <p:spPr>
          <a:xfrm>
            <a:off x="6496216" y="2320412"/>
            <a:ext cx="4632031" cy="3851787"/>
          </a:xfrm>
        </p:spPr>
        <p:txBody>
          <a:bodyPr anchor="ctr">
            <a:normAutofit/>
          </a:bodyPr>
          <a:lstStyle/>
          <a:p>
            <a:r>
              <a:rPr lang="en-US" sz="1900"/>
              <a:t>One of the important needs of keeping the city clean was a perfect drainage system so each and every city has its own drainage system. </a:t>
            </a:r>
          </a:p>
          <a:p>
            <a:r>
              <a:rPr lang="en-US" sz="1900"/>
              <a:t>Due to lack of knowledge the worker may meets to an accident as they have no idea how will be the condition in those manholes.</a:t>
            </a:r>
          </a:p>
          <a:p>
            <a:r>
              <a:rPr lang="en-US" sz="1900"/>
              <a:t> To overcome this situation, we proposed a smart drainage system which will monitor the flow, chemical content and the blockage in the system </a:t>
            </a:r>
          </a:p>
        </p:txBody>
      </p:sp>
      <p:sp>
        <p:nvSpPr>
          <p:cNvPr id="18" name="Oval 1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8435FA7E-0747-4F43-A165-102B9DE94654}"/>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59610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6C33-BC3E-459C-8D25-0E7D4688B7CD}"/>
              </a:ext>
            </a:extLst>
          </p:cNvPr>
          <p:cNvSpPr>
            <a:spLocks noGrp="1"/>
          </p:cNvSpPr>
          <p:nvPr>
            <p:ph type="title"/>
          </p:nvPr>
        </p:nvSpPr>
        <p:spPr/>
        <p:txBody>
          <a:bodyPr/>
          <a:lstStyle/>
          <a:p>
            <a:r>
              <a:rPr lang="en-US" b="1" dirty="0"/>
              <a:t>OBJECTIVE OF OUR PROJECT </a:t>
            </a:r>
            <a:endParaRPr lang="en-US" dirty="0"/>
          </a:p>
        </p:txBody>
      </p:sp>
      <p:sp>
        <p:nvSpPr>
          <p:cNvPr id="3" name="Content Placeholder 2">
            <a:extLst>
              <a:ext uri="{FF2B5EF4-FFF2-40B4-BE49-F238E27FC236}">
                <a16:creationId xmlns:a16="http://schemas.microsoft.com/office/drawing/2014/main" id="{4DE7D44A-6E69-412E-AC0A-35547870A731}"/>
              </a:ext>
            </a:extLst>
          </p:cNvPr>
          <p:cNvSpPr>
            <a:spLocks noGrp="1"/>
          </p:cNvSpPr>
          <p:nvPr>
            <p:ph idx="1"/>
          </p:nvPr>
        </p:nvSpPr>
        <p:spPr/>
        <p:txBody>
          <a:bodyPr/>
          <a:lstStyle/>
          <a:p>
            <a:r>
              <a:rPr lang="en-US" dirty="0"/>
              <a:t>Finding the blockage in the pipelines. </a:t>
            </a:r>
          </a:p>
          <a:p>
            <a:r>
              <a:rPr lang="en-US" dirty="0"/>
              <a:t>Finding the level of poisonous gas in the pipeline. </a:t>
            </a:r>
          </a:p>
          <a:p>
            <a:r>
              <a:rPr lang="en-US" dirty="0"/>
              <a:t>To find the water level in the sewage system. </a:t>
            </a:r>
          </a:p>
          <a:p>
            <a:r>
              <a:rPr lang="en-US" dirty="0"/>
              <a:t>Intimating the concern people if there is an problem. </a:t>
            </a:r>
          </a:p>
          <a:p>
            <a:r>
              <a:rPr lang="en-US" dirty="0"/>
              <a:t>To keep the city clean and healthy. </a:t>
            </a:r>
          </a:p>
        </p:txBody>
      </p:sp>
      <p:sp>
        <p:nvSpPr>
          <p:cNvPr id="4" name="Slide Number Placeholder 3">
            <a:extLst>
              <a:ext uri="{FF2B5EF4-FFF2-40B4-BE49-F238E27FC236}">
                <a16:creationId xmlns:a16="http://schemas.microsoft.com/office/drawing/2014/main" id="{2C2C3717-B6BD-48C2-A208-6AACB86362E4}"/>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04436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28F1-1940-46FB-8C70-1751CACEF2FB}"/>
              </a:ext>
            </a:extLst>
          </p:cNvPr>
          <p:cNvSpPr>
            <a:spLocks noGrp="1"/>
          </p:cNvSpPr>
          <p:nvPr>
            <p:ph type="title"/>
          </p:nvPr>
        </p:nvSpPr>
        <p:spPr/>
        <p:txBody>
          <a:bodyPr/>
          <a:lstStyle/>
          <a:p>
            <a:r>
              <a:rPr lang="en-US" b="1" dirty="0"/>
              <a:t>Proposed System </a:t>
            </a:r>
            <a:endParaRPr lang="en-US" dirty="0"/>
          </a:p>
        </p:txBody>
      </p:sp>
      <p:sp>
        <p:nvSpPr>
          <p:cNvPr id="3" name="Content Placeholder 2">
            <a:extLst>
              <a:ext uri="{FF2B5EF4-FFF2-40B4-BE49-F238E27FC236}">
                <a16:creationId xmlns:a16="http://schemas.microsoft.com/office/drawing/2014/main" id="{2D130C10-6F84-4FC8-A369-0B4D218CFB35}"/>
              </a:ext>
            </a:extLst>
          </p:cNvPr>
          <p:cNvSpPr>
            <a:spLocks noGrp="1"/>
          </p:cNvSpPr>
          <p:nvPr>
            <p:ph idx="1"/>
          </p:nvPr>
        </p:nvSpPr>
        <p:spPr>
          <a:xfrm>
            <a:off x="1069847" y="2121408"/>
            <a:ext cx="10260761" cy="4146870"/>
          </a:xfrm>
        </p:spPr>
        <p:txBody>
          <a:bodyPr/>
          <a:lstStyle/>
          <a:p>
            <a:pPr>
              <a:lnSpc>
                <a:spcPct val="100000"/>
              </a:lnSpc>
            </a:pPr>
            <a:r>
              <a:rPr lang="en-US" dirty="0"/>
              <a:t>Sensors to detect blockages, gas and excess of water. </a:t>
            </a:r>
          </a:p>
          <a:p>
            <a:pPr>
              <a:lnSpc>
                <a:spcPct val="100000"/>
              </a:lnSpc>
            </a:pPr>
            <a:r>
              <a:rPr lang="en-US" dirty="0"/>
              <a:t>System identifies location of the blockages and gives the location to the municipality. </a:t>
            </a:r>
          </a:p>
          <a:p>
            <a:pPr>
              <a:lnSpc>
                <a:spcPct val="100000"/>
              </a:lnSpc>
            </a:pPr>
            <a:r>
              <a:rPr lang="en-US" dirty="0"/>
              <a:t>System senses the hazardous gases like Methane and Carbon monoxide. </a:t>
            </a:r>
          </a:p>
          <a:p>
            <a:pPr>
              <a:lnSpc>
                <a:spcPct val="100000"/>
              </a:lnSpc>
            </a:pPr>
            <a:r>
              <a:rPr lang="en-US" dirty="0"/>
              <a:t>As the gas level increase, our system automatically opens the emergency vents and sends an notification to the health department to take necessary actions. </a:t>
            </a:r>
          </a:p>
          <a:p>
            <a:pPr>
              <a:lnSpc>
                <a:spcPct val="100000"/>
              </a:lnSpc>
            </a:pPr>
            <a:r>
              <a:rPr lang="en-US" dirty="0"/>
              <a:t>As the water level increase our system automatically opens the emergency outlet to reduce the possibility of flooding and intimate to the concern department to take necessary actions </a:t>
            </a:r>
          </a:p>
        </p:txBody>
      </p:sp>
      <p:sp>
        <p:nvSpPr>
          <p:cNvPr id="4" name="Slide Number Placeholder 3">
            <a:extLst>
              <a:ext uri="{FF2B5EF4-FFF2-40B4-BE49-F238E27FC236}">
                <a16:creationId xmlns:a16="http://schemas.microsoft.com/office/drawing/2014/main" id="{2B4E9DDF-638F-4B4C-8A69-FFAB8C7E7F50}"/>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64333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03827-3501-465E-99E6-C0EFE322905C}"/>
              </a:ext>
            </a:extLst>
          </p:cNvPr>
          <p:cNvSpPr>
            <a:spLocks noGrp="1"/>
          </p:cNvSpPr>
          <p:nvPr>
            <p:ph type="title"/>
          </p:nvPr>
        </p:nvSpPr>
        <p:spPr>
          <a:xfrm>
            <a:off x="382280" y="484632"/>
            <a:ext cx="6743844" cy="1609344"/>
          </a:xfrm>
        </p:spPr>
        <p:txBody>
          <a:bodyPr>
            <a:normAutofit/>
          </a:bodyPr>
          <a:lstStyle/>
          <a:p>
            <a:r>
              <a:rPr lang="en-US" sz="4800" b="1"/>
              <a:t>Working Principle </a:t>
            </a:r>
            <a:endParaRPr lang="en-US" sz="4800"/>
          </a:p>
        </p:txBody>
      </p:sp>
      <p:sp>
        <p:nvSpPr>
          <p:cNvPr id="3" name="Content Placeholder 2">
            <a:extLst>
              <a:ext uri="{FF2B5EF4-FFF2-40B4-BE49-F238E27FC236}">
                <a16:creationId xmlns:a16="http://schemas.microsoft.com/office/drawing/2014/main" id="{383DB6C3-FD88-432B-A772-74D30D4AB020}"/>
              </a:ext>
            </a:extLst>
          </p:cNvPr>
          <p:cNvSpPr>
            <a:spLocks noGrp="1"/>
          </p:cNvSpPr>
          <p:nvPr>
            <p:ph idx="1"/>
          </p:nvPr>
        </p:nvSpPr>
        <p:spPr>
          <a:xfrm>
            <a:off x="382279" y="2121408"/>
            <a:ext cx="6743845" cy="4050792"/>
          </a:xfrm>
        </p:spPr>
        <p:txBody>
          <a:bodyPr>
            <a:normAutofit/>
          </a:bodyPr>
          <a:lstStyle/>
          <a:p>
            <a:r>
              <a:rPr lang="en-US" sz="1800"/>
              <a:t>we are placing our sensors in the manholes to detect the required details and to transfer the sensed data about harmful gases, water level in the system and flow rate of the water.</a:t>
            </a:r>
          </a:p>
          <a:p>
            <a:r>
              <a:rPr lang="en-US" sz="1800"/>
              <a:t>Based on the data values given by the sensors in the drainage system along with the location ID, will send to the gateway and to processing unit. The processing unit will decide what action should be taken. </a:t>
            </a:r>
          </a:p>
        </p:txBody>
      </p:sp>
      <p:pic>
        <p:nvPicPr>
          <p:cNvPr id="6" name="Picture 5" descr="A close up of a cement block&#10;&#10;Description automatically generated">
            <a:extLst>
              <a:ext uri="{FF2B5EF4-FFF2-40B4-BE49-F238E27FC236}">
                <a16:creationId xmlns:a16="http://schemas.microsoft.com/office/drawing/2014/main" id="{451B82CB-6485-49C7-B4DF-647354356C6B}"/>
              </a:ext>
            </a:extLst>
          </p:cNvPr>
          <p:cNvPicPr>
            <a:picLocks noChangeAspect="1"/>
          </p:cNvPicPr>
          <p:nvPr/>
        </p:nvPicPr>
        <p:blipFill rotWithShape="1">
          <a:blip r:embed="rId4"/>
          <a:srcRect l="25424" r="23759"/>
          <a:stretch/>
        </p:blipFill>
        <p:spPr>
          <a:xfrm>
            <a:off x="7545274" y="10"/>
            <a:ext cx="4646726" cy="6857990"/>
          </a:xfrm>
          <a:prstGeom prst="rect">
            <a:avLst/>
          </a:prstGeom>
        </p:spPr>
      </p:pic>
      <p:grpSp>
        <p:nvGrpSpPr>
          <p:cNvPr id="13" name="Group 12">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a:extLst>
              <a:ext uri="{FF2B5EF4-FFF2-40B4-BE49-F238E27FC236}">
                <a16:creationId xmlns:a16="http://schemas.microsoft.com/office/drawing/2014/main" id="{A55CEE71-2C00-430E-A8A8-C2BBE8BF4FAB}"/>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25823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9E56B-96DA-4632-8081-8A4EEBD612A4}"/>
              </a:ext>
            </a:extLst>
          </p:cNvPr>
          <p:cNvSpPr>
            <a:spLocks noGrp="1"/>
          </p:cNvSpPr>
          <p:nvPr>
            <p:ph type="title"/>
          </p:nvPr>
        </p:nvSpPr>
        <p:spPr>
          <a:xfrm>
            <a:off x="1069848" y="484632"/>
            <a:ext cx="10058400" cy="1609344"/>
          </a:xfrm>
        </p:spPr>
        <p:txBody>
          <a:bodyPr>
            <a:normAutofit/>
          </a:bodyPr>
          <a:lstStyle/>
          <a:p>
            <a:r>
              <a:rPr lang="en-US" dirty="0"/>
              <a:t>Sensors used		</a:t>
            </a:r>
          </a:p>
        </p:txBody>
      </p:sp>
      <p:pic>
        <p:nvPicPr>
          <p:cNvPr id="6" name="Picture 5">
            <a:extLst>
              <a:ext uri="{FF2B5EF4-FFF2-40B4-BE49-F238E27FC236}">
                <a16:creationId xmlns:a16="http://schemas.microsoft.com/office/drawing/2014/main" id="{B3A7B871-06D9-47E9-B11A-7CCB95E8C6F4}"/>
              </a:ext>
            </a:extLst>
          </p:cNvPr>
          <p:cNvPicPr>
            <a:picLocks noChangeAspect="1"/>
          </p:cNvPicPr>
          <p:nvPr/>
        </p:nvPicPr>
        <p:blipFill rotWithShape="1">
          <a:blip r:embed="rId4"/>
          <a:srcRect l="10937" r="-1" b="-1"/>
          <a:stretch/>
        </p:blipFill>
        <p:spPr>
          <a:xfrm>
            <a:off x="1007196" y="2265037"/>
            <a:ext cx="5088800" cy="3907158"/>
          </a:xfrm>
          <a:prstGeom prst="rect">
            <a:avLst/>
          </a:prstGeom>
        </p:spPr>
      </p:pic>
      <p:sp>
        <p:nvSpPr>
          <p:cNvPr id="3" name="Content Placeholder 2">
            <a:extLst>
              <a:ext uri="{FF2B5EF4-FFF2-40B4-BE49-F238E27FC236}">
                <a16:creationId xmlns:a16="http://schemas.microsoft.com/office/drawing/2014/main" id="{6A1FA718-C3E4-4618-911C-FD3AF40FEBF9}"/>
              </a:ext>
            </a:extLst>
          </p:cNvPr>
          <p:cNvSpPr>
            <a:spLocks noGrp="1"/>
          </p:cNvSpPr>
          <p:nvPr>
            <p:ph idx="1"/>
          </p:nvPr>
        </p:nvSpPr>
        <p:spPr>
          <a:xfrm>
            <a:off x="6496216" y="2320412"/>
            <a:ext cx="4632031" cy="3851787"/>
          </a:xfrm>
        </p:spPr>
        <p:txBody>
          <a:bodyPr anchor="ctr">
            <a:normAutofit/>
          </a:bodyPr>
          <a:lstStyle/>
          <a:p>
            <a:pPr marL="0" indent="0">
              <a:buNone/>
            </a:pPr>
            <a:r>
              <a:rPr lang="en-US" dirty="0"/>
              <a:t>1. Gas sensor. </a:t>
            </a:r>
          </a:p>
          <a:p>
            <a:pPr lvl="1"/>
            <a:r>
              <a:rPr lang="en-US" dirty="0"/>
              <a:t>MQ7 </a:t>
            </a:r>
          </a:p>
          <a:p>
            <a:pPr lvl="1"/>
            <a:r>
              <a:rPr lang="en-US" dirty="0"/>
              <a:t>MQ2 </a:t>
            </a:r>
          </a:p>
          <a:p>
            <a:pPr marL="0" indent="0">
              <a:buNone/>
            </a:pPr>
            <a:r>
              <a:rPr lang="en-US" dirty="0"/>
              <a:t>2. Water level sensor. </a:t>
            </a:r>
          </a:p>
          <a:p>
            <a:pPr marL="0" indent="0">
              <a:buNone/>
            </a:pPr>
            <a:r>
              <a:rPr lang="en-US" dirty="0"/>
              <a:t>3. Flow sensor. </a:t>
            </a: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392475C4-F89A-4D89-BF6A-53D6BBD666B3}"/>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6</a:t>
            </a:fld>
            <a:endParaRPr lang="en-US"/>
          </a:p>
        </p:txBody>
      </p:sp>
    </p:spTree>
    <p:extLst>
      <p:ext uri="{BB962C8B-B14F-4D97-AF65-F5344CB8AC3E}">
        <p14:creationId xmlns:p14="http://schemas.microsoft.com/office/powerpoint/2010/main" val="338072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8807-B236-48A1-A129-D01562EC20FE}"/>
              </a:ext>
            </a:extLst>
          </p:cNvPr>
          <p:cNvSpPr>
            <a:spLocks noGrp="1"/>
          </p:cNvSpPr>
          <p:nvPr>
            <p:ph type="title"/>
          </p:nvPr>
        </p:nvSpPr>
        <p:spPr/>
        <p:txBody>
          <a:bodyPr/>
          <a:lstStyle/>
          <a:p>
            <a:r>
              <a:rPr lang="en-US" b="1" dirty="0"/>
              <a:t>Block Diagram. </a:t>
            </a:r>
            <a:endParaRPr lang="en-US" dirty="0"/>
          </a:p>
        </p:txBody>
      </p:sp>
      <p:pic>
        <p:nvPicPr>
          <p:cNvPr id="5" name="Content Placeholder 4">
            <a:extLst>
              <a:ext uri="{FF2B5EF4-FFF2-40B4-BE49-F238E27FC236}">
                <a16:creationId xmlns:a16="http://schemas.microsoft.com/office/drawing/2014/main" id="{F9BE468D-78DF-4E89-8F90-473B9CBD7036}"/>
              </a:ext>
            </a:extLst>
          </p:cNvPr>
          <p:cNvPicPr>
            <a:picLocks noGrp="1" noChangeAspect="1"/>
          </p:cNvPicPr>
          <p:nvPr>
            <p:ph idx="1"/>
          </p:nvPr>
        </p:nvPicPr>
        <p:blipFill>
          <a:blip r:embed="rId2"/>
          <a:stretch>
            <a:fillRect/>
          </a:stretch>
        </p:blipFill>
        <p:spPr>
          <a:xfrm>
            <a:off x="1421899" y="1963711"/>
            <a:ext cx="9354552" cy="4409657"/>
          </a:xfrm>
          <a:prstGeom prst="rect">
            <a:avLst/>
          </a:prstGeom>
        </p:spPr>
      </p:pic>
      <p:sp>
        <p:nvSpPr>
          <p:cNvPr id="4" name="Slide Number Placeholder 3">
            <a:extLst>
              <a:ext uri="{FF2B5EF4-FFF2-40B4-BE49-F238E27FC236}">
                <a16:creationId xmlns:a16="http://schemas.microsoft.com/office/drawing/2014/main" id="{6C7170EC-D6F1-43E3-8558-DD217AFE1FED}"/>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404859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51B1-6741-4244-B9BD-5BD071B27DAD}"/>
              </a:ext>
            </a:extLst>
          </p:cNvPr>
          <p:cNvSpPr>
            <a:spLocks noGrp="1"/>
          </p:cNvSpPr>
          <p:nvPr>
            <p:ph type="title"/>
          </p:nvPr>
        </p:nvSpPr>
        <p:spPr/>
        <p:txBody>
          <a:bodyPr/>
          <a:lstStyle/>
          <a:p>
            <a:r>
              <a:rPr lang="en-US" b="1" dirty="0"/>
              <a:t>Component diagram. </a:t>
            </a:r>
            <a:endParaRPr lang="en-US" dirty="0"/>
          </a:p>
        </p:txBody>
      </p:sp>
      <p:pic>
        <p:nvPicPr>
          <p:cNvPr id="5" name="Content Placeholder 4">
            <a:extLst>
              <a:ext uri="{FF2B5EF4-FFF2-40B4-BE49-F238E27FC236}">
                <a16:creationId xmlns:a16="http://schemas.microsoft.com/office/drawing/2014/main" id="{71882376-5B22-4EC8-904E-0547BEB3D276}"/>
              </a:ext>
            </a:extLst>
          </p:cNvPr>
          <p:cNvPicPr>
            <a:picLocks noGrp="1" noChangeAspect="1"/>
          </p:cNvPicPr>
          <p:nvPr>
            <p:ph idx="1"/>
          </p:nvPr>
        </p:nvPicPr>
        <p:blipFill>
          <a:blip r:embed="rId2"/>
          <a:stretch>
            <a:fillRect/>
          </a:stretch>
        </p:blipFill>
        <p:spPr>
          <a:xfrm>
            <a:off x="1394086" y="2120899"/>
            <a:ext cx="9185666" cy="4399821"/>
          </a:xfrm>
          <a:prstGeom prst="rect">
            <a:avLst/>
          </a:prstGeom>
        </p:spPr>
      </p:pic>
      <p:sp>
        <p:nvSpPr>
          <p:cNvPr id="4" name="Slide Number Placeholder 3">
            <a:extLst>
              <a:ext uri="{FF2B5EF4-FFF2-40B4-BE49-F238E27FC236}">
                <a16:creationId xmlns:a16="http://schemas.microsoft.com/office/drawing/2014/main" id="{A06407DB-BA3F-4AC9-A8FA-B01A3CBD7FA7}"/>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75018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EE53-8C33-4E98-9D45-C9227AB3CFE3}"/>
              </a:ext>
            </a:extLst>
          </p:cNvPr>
          <p:cNvSpPr>
            <a:spLocks noGrp="1"/>
          </p:cNvSpPr>
          <p:nvPr>
            <p:ph type="title"/>
          </p:nvPr>
        </p:nvSpPr>
        <p:spPr/>
        <p:txBody>
          <a:bodyPr/>
          <a:lstStyle/>
          <a:p>
            <a:r>
              <a:rPr lang="en-US" dirty="0"/>
              <a:t>Sequence of data collection </a:t>
            </a:r>
          </a:p>
        </p:txBody>
      </p:sp>
      <p:pic>
        <p:nvPicPr>
          <p:cNvPr id="5" name="Content Placeholder 4">
            <a:extLst>
              <a:ext uri="{FF2B5EF4-FFF2-40B4-BE49-F238E27FC236}">
                <a16:creationId xmlns:a16="http://schemas.microsoft.com/office/drawing/2014/main" id="{3296982B-BAAA-4A8B-B8B4-BBDBACB38065}"/>
              </a:ext>
            </a:extLst>
          </p:cNvPr>
          <p:cNvPicPr>
            <a:picLocks noGrp="1" noChangeAspect="1"/>
          </p:cNvPicPr>
          <p:nvPr>
            <p:ph idx="1"/>
          </p:nvPr>
        </p:nvPicPr>
        <p:blipFill>
          <a:blip r:embed="rId2"/>
          <a:stretch>
            <a:fillRect/>
          </a:stretch>
        </p:blipFill>
        <p:spPr>
          <a:xfrm>
            <a:off x="1069975" y="2427203"/>
            <a:ext cx="10058400" cy="3438693"/>
          </a:xfrm>
          <a:prstGeom prst="rect">
            <a:avLst/>
          </a:prstGeom>
        </p:spPr>
      </p:pic>
      <p:sp>
        <p:nvSpPr>
          <p:cNvPr id="4" name="Slide Number Placeholder 3">
            <a:extLst>
              <a:ext uri="{FF2B5EF4-FFF2-40B4-BE49-F238E27FC236}">
                <a16:creationId xmlns:a16="http://schemas.microsoft.com/office/drawing/2014/main" id="{DDC55534-FD5D-4961-A500-75CB0BBF03F7}"/>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041906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728</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Rockwell</vt:lpstr>
      <vt:lpstr>Rockwell Condensed</vt:lpstr>
      <vt:lpstr>Rockwell Extra Bold</vt:lpstr>
      <vt:lpstr>Wingdings</vt:lpstr>
      <vt:lpstr>Wood Type</vt:lpstr>
      <vt:lpstr>Smart drainage system </vt:lpstr>
      <vt:lpstr>Introduction </vt:lpstr>
      <vt:lpstr>OBJECTIVE OF OUR PROJECT </vt:lpstr>
      <vt:lpstr>Proposed System </vt:lpstr>
      <vt:lpstr>Working Principle </vt:lpstr>
      <vt:lpstr>Sensors used  </vt:lpstr>
      <vt:lpstr>Block Diagram. </vt:lpstr>
      <vt:lpstr>Component diagram. </vt:lpstr>
      <vt:lpstr>Sequence of data collection </vt:lpstr>
      <vt:lpstr>Sequence of work process </vt:lpstr>
      <vt:lpstr>Architecture of MAPE K </vt:lpstr>
      <vt:lpstr>Monitor </vt:lpstr>
      <vt:lpstr>Analyze </vt:lpstr>
      <vt:lpstr>Plan </vt:lpstr>
      <vt:lpstr>Execute </vt:lpstr>
      <vt:lpstr>Knowledge </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drainage system</dc:title>
  <dc:creator>jayasurya subramanian</dc:creator>
  <cp:lastModifiedBy>jayasurya subramanian</cp:lastModifiedBy>
  <cp:revision>6</cp:revision>
  <dcterms:created xsi:type="dcterms:W3CDTF">2020-02-20T10:01:20Z</dcterms:created>
  <dcterms:modified xsi:type="dcterms:W3CDTF">2020-06-15T14:24:21Z</dcterms:modified>
</cp:coreProperties>
</file>