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7" r:id="rId4"/>
    <p:sldId id="258" r:id="rId5"/>
    <p:sldId id="259" r:id="rId6"/>
    <p:sldId id="260" r:id="rId7"/>
    <p:sldId id="261" r:id="rId8"/>
    <p:sldId id="262" r:id="rId9"/>
    <p:sldId id="270" r:id="rId10"/>
    <p:sldId id="263" r:id="rId11"/>
    <p:sldId id="268" r:id="rId12"/>
    <p:sldId id="265" r:id="rId13"/>
    <p:sldId id="269" r:id="rId14"/>
    <p:sldId id="264" r:id="rId15"/>
    <p:sldId id="266"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E279041-7524-4F40-A770-F8FCFF5F7BF7}" type="datetimeFigureOut">
              <a:rPr lang="en-IN" smtClean="0"/>
              <a:t>23-05-2020</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2771964F-2E74-4A05-B474-2D7F4A5EFABB}"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298144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279041-7524-4F40-A770-F8FCFF5F7BF7}" type="datetimeFigureOut">
              <a:rPr lang="en-IN" smtClean="0"/>
              <a:t>23-05-2020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71964F-2E74-4A05-B474-2D7F4A5EFABB}"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117703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279041-7524-4F40-A770-F8FCFF5F7BF7}" type="datetimeFigureOut">
              <a:rPr lang="en-IN" smtClean="0"/>
              <a:t>23-05-2020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71964F-2E74-4A05-B474-2D7F4A5EFABB}"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035220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279041-7524-4F40-A770-F8FCFF5F7BF7}" type="datetimeFigureOut">
              <a:rPr lang="en-IN" smtClean="0"/>
              <a:t>23-05-2020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71964F-2E74-4A05-B474-2D7F4A5EFABB}"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532264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279041-7524-4F40-A770-F8FCFF5F7BF7}" type="datetimeFigureOut">
              <a:rPr lang="en-IN" smtClean="0"/>
              <a:t>23-05-2020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71964F-2E74-4A05-B474-2D7F4A5EFABB}"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568198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E279041-7524-4F40-A770-F8FCFF5F7BF7}" type="datetimeFigureOut">
              <a:rPr lang="en-IN" smtClean="0"/>
              <a:t>23-05-2020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771964F-2E74-4A05-B474-2D7F4A5EFABB}"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008238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E279041-7524-4F40-A770-F8FCFF5F7BF7}" type="datetimeFigureOut">
              <a:rPr lang="en-IN" smtClean="0"/>
              <a:t>23-05-2020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771964F-2E74-4A05-B474-2D7F4A5EFABB}"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487948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E279041-7524-4F40-A770-F8FCFF5F7BF7}" type="datetimeFigureOut">
              <a:rPr lang="en-IN" smtClean="0"/>
              <a:t>23-05-2020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771964F-2E74-4A05-B474-2D7F4A5EFABB}"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869107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279041-7524-4F40-A770-F8FCFF5F7BF7}" type="datetimeFigureOut">
              <a:rPr lang="en-IN" smtClean="0"/>
              <a:t>23-05-2020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771964F-2E74-4A05-B474-2D7F4A5EFABB}" type="slidenum">
              <a:rPr lang="en-IN" smtClean="0"/>
              <a:t>‹#›</a:t>
            </a:fld>
            <a:endParaRPr lang="en-IN"/>
          </a:p>
        </p:txBody>
      </p:sp>
    </p:spTree>
    <p:extLst>
      <p:ext uri="{BB962C8B-B14F-4D97-AF65-F5344CB8AC3E}">
        <p14:creationId xmlns:p14="http://schemas.microsoft.com/office/powerpoint/2010/main" val="386307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E279041-7524-4F40-A770-F8FCFF5F7BF7}" type="datetimeFigureOut">
              <a:rPr lang="en-IN" smtClean="0"/>
              <a:t>23-05-2020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771964F-2E74-4A05-B474-2D7F4A5EFABB}"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265648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0E279041-7524-4F40-A770-F8FCFF5F7BF7}" type="datetimeFigureOut">
              <a:rPr lang="en-IN" smtClean="0"/>
              <a:t>23-05-2020</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2771964F-2E74-4A05-B474-2D7F4A5EFABB}"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699793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0E279041-7524-4F40-A770-F8FCFF5F7BF7}" type="datetimeFigureOut">
              <a:rPr lang="en-IN" smtClean="0"/>
              <a:t>23-05-2020</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2771964F-2E74-4A05-B474-2D7F4A5EFABB}"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592775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en.wikipedia.org/wiki/Intelligence" TargetMode="External"/><Relationship Id="rId2" Type="http://schemas.openxmlformats.org/officeDocument/2006/relationships/hyperlink" Target="https://en.wikipedia.org/wiki/Computer_science" TargetMode="External"/><Relationship Id="rId1" Type="http://schemas.openxmlformats.org/officeDocument/2006/relationships/slideLayout" Target="../slideLayouts/slideLayout2.xml"/><Relationship Id="rId6" Type="http://schemas.openxmlformats.org/officeDocument/2006/relationships/hyperlink" Target="https://en.wikipedia.org/wiki/Animal_cognition" TargetMode="External"/><Relationship Id="rId5" Type="http://schemas.openxmlformats.org/officeDocument/2006/relationships/hyperlink" Target="https://en.wikipedia.org/wiki/Human_intelligence" TargetMode="External"/><Relationship Id="rId4" Type="http://schemas.openxmlformats.org/officeDocument/2006/relationships/hyperlink" Target="https://en.wikipedia.org/wiki/Machine"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ECD0F-B40A-4A69-9288-927529401588}"/>
              </a:ext>
            </a:extLst>
          </p:cNvPr>
          <p:cNvSpPr>
            <a:spLocks noGrp="1"/>
          </p:cNvSpPr>
          <p:nvPr>
            <p:ph type="ctrTitle"/>
          </p:nvPr>
        </p:nvSpPr>
        <p:spPr/>
        <p:txBody>
          <a:bodyPr/>
          <a:lstStyle/>
          <a:p>
            <a:r>
              <a:rPr lang="en-IN" dirty="0">
                <a:latin typeface="Bradley Hand ITC" panose="03070402050302030203" pitchFamily="66" charset="0"/>
              </a:rPr>
              <a:t>Bacterial Species Recognition</a:t>
            </a:r>
          </a:p>
        </p:txBody>
      </p:sp>
      <p:sp>
        <p:nvSpPr>
          <p:cNvPr id="3" name="Subtitle 2">
            <a:extLst>
              <a:ext uri="{FF2B5EF4-FFF2-40B4-BE49-F238E27FC236}">
                <a16:creationId xmlns:a16="http://schemas.microsoft.com/office/drawing/2014/main" id="{D82F6FA1-B682-4104-B3FB-7CB6CD43A497}"/>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9959399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F0DC0-F444-48BD-8CF4-13D55ADF28C5}"/>
              </a:ext>
            </a:extLst>
          </p:cNvPr>
          <p:cNvSpPr>
            <a:spLocks noGrp="1"/>
          </p:cNvSpPr>
          <p:nvPr>
            <p:ph type="title"/>
          </p:nvPr>
        </p:nvSpPr>
        <p:spPr/>
        <p:txBody>
          <a:bodyPr/>
          <a:lstStyle/>
          <a:p>
            <a:r>
              <a:rPr lang="en-IN" dirty="0"/>
              <a:t>Computer vision</a:t>
            </a:r>
          </a:p>
        </p:txBody>
      </p:sp>
      <p:sp>
        <p:nvSpPr>
          <p:cNvPr id="3" name="Content Placeholder 2">
            <a:extLst>
              <a:ext uri="{FF2B5EF4-FFF2-40B4-BE49-F238E27FC236}">
                <a16:creationId xmlns:a16="http://schemas.microsoft.com/office/drawing/2014/main" id="{3DC7C792-245A-4B6D-84B0-F9D8DE6B542B}"/>
              </a:ext>
            </a:extLst>
          </p:cNvPr>
          <p:cNvSpPr>
            <a:spLocks noGrp="1"/>
          </p:cNvSpPr>
          <p:nvPr>
            <p:ph idx="1"/>
          </p:nvPr>
        </p:nvSpPr>
        <p:spPr/>
        <p:txBody>
          <a:bodyPr/>
          <a:lstStyle/>
          <a:p>
            <a:r>
              <a:rPr lang="en-IN" dirty="0"/>
              <a:t>The main moto of this idea is to reduce the human effect in identification of Bacterial Species with the help of computer vision</a:t>
            </a:r>
          </a:p>
          <a:p>
            <a:endParaRPr lang="en-IN" dirty="0"/>
          </a:p>
        </p:txBody>
      </p:sp>
    </p:spTree>
    <p:extLst>
      <p:ext uri="{BB962C8B-B14F-4D97-AF65-F5344CB8AC3E}">
        <p14:creationId xmlns:p14="http://schemas.microsoft.com/office/powerpoint/2010/main" val="39377974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8E790-0F20-42ED-A009-1E89766194C8}"/>
              </a:ext>
            </a:extLst>
          </p:cNvPr>
          <p:cNvSpPr>
            <a:spLocks noGrp="1"/>
          </p:cNvSpPr>
          <p:nvPr>
            <p:ph type="title"/>
          </p:nvPr>
        </p:nvSpPr>
        <p:spPr/>
        <p:txBody>
          <a:bodyPr/>
          <a:lstStyle/>
          <a:p>
            <a:r>
              <a:rPr lang="en-IN" dirty="0"/>
              <a:t>Training and Accuracy</a:t>
            </a:r>
          </a:p>
        </p:txBody>
      </p:sp>
      <p:sp>
        <p:nvSpPr>
          <p:cNvPr id="3" name="Content Placeholder 2">
            <a:extLst>
              <a:ext uri="{FF2B5EF4-FFF2-40B4-BE49-F238E27FC236}">
                <a16:creationId xmlns:a16="http://schemas.microsoft.com/office/drawing/2014/main" id="{42F62FCF-A707-4911-BF16-6B7C0DF4B23B}"/>
              </a:ext>
            </a:extLst>
          </p:cNvPr>
          <p:cNvSpPr>
            <a:spLocks noGrp="1"/>
          </p:cNvSpPr>
          <p:nvPr>
            <p:ph idx="1"/>
          </p:nvPr>
        </p:nvSpPr>
        <p:spPr/>
        <p:txBody>
          <a:bodyPr/>
          <a:lstStyle/>
          <a:p>
            <a:r>
              <a:rPr lang="en-IN" dirty="0"/>
              <a:t>Activation function </a:t>
            </a:r>
          </a:p>
          <a:p>
            <a:r>
              <a:rPr lang="en-IN" dirty="0"/>
              <a:t>Max Pooling </a:t>
            </a:r>
          </a:p>
          <a:p>
            <a:r>
              <a:rPr lang="en-IN" dirty="0"/>
              <a:t>Accuracy</a:t>
            </a:r>
          </a:p>
          <a:p>
            <a:r>
              <a:rPr lang="en-IN" dirty="0"/>
              <a:t>Deployment  </a:t>
            </a:r>
          </a:p>
        </p:txBody>
      </p:sp>
    </p:spTree>
    <p:extLst>
      <p:ext uri="{BB962C8B-B14F-4D97-AF65-F5344CB8AC3E}">
        <p14:creationId xmlns:p14="http://schemas.microsoft.com/office/powerpoint/2010/main" val="5228269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B9F8A-0D72-4148-895A-73CAE2A3ED20}"/>
              </a:ext>
            </a:extLst>
          </p:cNvPr>
          <p:cNvSpPr>
            <a:spLocks noGrp="1"/>
          </p:cNvSpPr>
          <p:nvPr>
            <p:ph type="title"/>
          </p:nvPr>
        </p:nvSpPr>
        <p:spPr/>
        <p:txBody>
          <a:bodyPr/>
          <a:lstStyle/>
          <a:p>
            <a:endParaRPr lang="en-IN" dirty="0"/>
          </a:p>
        </p:txBody>
      </p:sp>
      <p:pic>
        <p:nvPicPr>
          <p:cNvPr id="5" name="Content Placeholder 4">
            <a:extLst>
              <a:ext uri="{FF2B5EF4-FFF2-40B4-BE49-F238E27FC236}">
                <a16:creationId xmlns:a16="http://schemas.microsoft.com/office/drawing/2014/main" id="{8251E718-7195-4CC8-8945-3ED470D6FB2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50975" y="2164603"/>
            <a:ext cx="9604375" cy="3152682"/>
          </a:xfrm>
        </p:spPr>
      </p:pic>
    </p:spTree>
    <p:extLst>
      <p:ext uri="{BB962C8B-B14F-4D97-AF65-F5344CB8AC3E}">
        <p14:creationId xmlns:p14="http://schemas.microsoft.com/office/powerpoint/2010/main" val="34091808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059AD-2E2C-4357-A914-BA3CB7E4C4A1}"/>
              </a:ext>
            </a:extLst>
          </p:cNvPr>
          <p:cNvSpPr>
            <a:spLocks noGrp="1"/>
          </p:cNvSpPr>
          <p:nvPr>
            <p:ph type="title"/>
          </p:nvPr>
        </p:nvSpPr>
        <p:spPr/>
        <p:txBody>
          <a:bodyPr/>
          <a:lstStyle/>
          <a:p>
            <a:r>
              <a:rPr lang="en-IN" dirty="0"/>
              <a:t>Optimizer used</a:t>
            </a:r>
            <a:br>
              <a:rPr lang="en-IN" dirty="0"/>
            </a:br>
            <a:endParaRPr lang="en-IN" dirty="0"/>
          </a:p>
        </p:txBody>
      </p:sp>
      <p:pic>
        <p:nvPicPr>
          <p:cNvPr id="9" name="Content Placeholder 8">
            <a:extLst>
              <a:ext uri="{FF2B5EF4-FFF2-40B4-BE49-F238E27FC236}">
                <a16:creationId xmlns:a16="http://schemas.microsoft.com/office/drawing/2014/main" id="{275F740B-21EB-45DE-9F7E-5B24E0B0B59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04763" y="2331047"/>
            <a:ext cx="5896798" cy="2819794"/>
          </a:xfrm>
        </p:spPr>
      </p:pic>
    </p:spTree>
    <p:extLst>
      <p:ext uri="{BB962C8B-B14F-4D97-AF65-F5344CB8AC3E}">
        <p14:creationId xmlns:p14="http://schemas.microsoft.com/office/powerpoint/2010/main" val="1185291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4C689-DF71-4BBC-A2A0-73F49926E409}"/>
              </a:ext>
            </a:extLst>
          </p:cNvPr>
          <p:cNvSpPr>
            <a:spLocks noGrp="1"/>
          </p:cNvSpPr>
          <p:nvPr>
            <p:ph type="title"/>
          </p:nvPr>
        </p:nvSpPr>
        <p:spPr/>
        <p:txBody>
          <a:bodyPr/>
          <a:lstStyle/>
          <a:p>
            <a:r>
              <a:rPr lang="en-IN" dirty="0"/>
              <a:t>demo</a:t>
            </a:r>
          </a:p>
        </p:txBody>
      </p:sp>
    </p:spTree>
    <p:extLst>
      <p:ext uri="{BB962C8B-B14F-4D97-AF65-F5344CB8AC3E}">
        <p14:creationId xmlns:p14="http://schemas.microsoft.com/office/powerpoint/2010/main" val="22039533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EE903-D75D-4D4F-9BB1-401BE05FD592}"/>
              </a:ext>
            </a:extLst>
          </p:cNvPr>
          <p:cNvSpPr>
            <a:spLocks noGrp="1"/>
          </p:cNvSpPr>
          <p:nvPr>
            <p:ph type="title"/>
          </p:nvPr>
        </p:nvSpPr>
        <p:spPr/>
        <p:txBody>
          <a:bodyPr/>
          <a:lstStyle/>
          <a:p>
            <a:r>
              <a:rPr lang="en-IN" dirty="0"/>
              <a:t>thank you</a:t>
            </a:r>
          </a:p>
        </p:txBody>
      </p:sp>
      <p:pic>
        <p:nvPicPr>
          <p:cNvPr id="5" name="Content Placeholder 4">
            <a:extLst>
              <a:ext uri="{FF2B5EF4-FFF2-40B4-BE49-F238E27FC236}">
                <a16:creationId xmlns:a16="http://schemas.microsoft.com/office/drawing/2014/main" id="{E0C477ED-05CC-455C-8A69-176C950FC38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65934" y="2016125"/>
            <a:ext cx="5174457" cy="3449638"/>
          </a:xfrm>
        </p:spPr>
      </p:pic>
    </p:spTree>
    <p:extLst>
      <p:ext uri="{BB962C8B-B14F-4D97-AF65-F5344CB8AC3E}">
        <p14:creationId xmlns:p14="http://schemas.microsoft.com/office/powerpoint/2010/main" val="7857444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2A12F3B-177D-4C21-A2E9-9C44242C97A8}"/>
              </a:ext>
            </a:extLst>
          </p:cNvPr>
          <p:cNvSpPr>
            <a:spLocks noGrp="1"/>
          </p:cNvSpPr>
          <p:nvPr>
            <p:ph idx="4294967295"/>
          </p:nvPr>
        </p:nvSpPr>
        <p:spPr>
          <a:xfrm>
            <a:off x="2587625" y="2016125"/>
            <a:ext cx="9604375" cy="3449638"/>
          </a:xfrm>
        </p:spPr>
        <p:txBody>
          <a:bodyPr/>
          <a:lstStyle/>
          <a:p>
            <a:pPr algn="r"/>
            <a:endParaRPr lang="en-IN" dirty="0"/>
          </a:p>
          <a:p>
            <a:pPr algn="r"/>
            <a:endParaRPr lang="en-IN" dirty="0"/>
          </a:p>
          <a:p>
            <a:pPr algn="r"/>
            <a:r>
              <a:rPr lang="en-IN" dirty="0"/>
              <a:t>Team Members				</a:t>
            </a:r>
          </a:p>
          <a:p>
            <a:pPr algn="r"/>
            <a:r>
              <a:rPr lang="en-IN" dirty="0"/>
              <a:t>Jayasurya J			</a:t>
            </a:r>
          </a:p>
          <a:p>
            <a:pPr algn="r"/>
            <a:r>
              <a:rPr lang="en-IN" dirty="0" err="1"/>
              <a:t>Jaiswathika</a:t>
            </a:r>
            <a:r>
              <a:rPr lang="en-IN" dirty="0"/>
              <a:t> J			</a:t>
            </a:r>
          </a:p>
          <a:p>
            <a:pPr algn="r"/>
            <a:r>
              <a:rPr lang="en-IN" dirty="0"/>
              <a:t>Santhosh			</a:t>
            </a:r>
          </a:p>
          <a:p>
            <a:pPr algn="r"/>
            <a:r>
              <a:rPr lang="en-IN" dirty="0" err="1"/>
              <a:t>Greesh</a:t>
            </a:r>
            <a:r>
              <a:rPr lang="en-IN" dirty="0"/>
              <a:t> </a:t>
            </a:r>
            <a:r>
              <a:rPr lang="en-IN" dirty="0" err="1"/>
              <a:t>Chandhar</a:t>
            </a:r>
            <a:r>
              <a:rPr lang="en-IN" dirty="0"/>
              <a:t> </a:t>
            </a:r>
            <a:r>
              <a:rPr lang="en-IN" dirty="0" err="1"/>
              <a:t>Sahu</a:t>
            </a:r>
            <a:r>
              <a:rPr lang="en-IN" dirty="0"/>
              <a:t>		</a:t>
            </a:r>
          </a:p>
        </p:txBody>
      </p:sp>
    </p:spTree>
    <p:extLst>
      <p:ext uri="{BB962C8B-B14F-4D97-AF65-F5344CB8AC3E}">
        <p14:creationId xmlns:p14="http://schemas.microsoft.com/office/powerpoint/2010/main" val="26276975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EF574-1836-4A65-9D3B-096853A1D918}"/>
              </a:ext>
            </a:extLst>
          </p:cNvPr>
          <p:cNvSpPr>
            <a:spLocks noGrp="1"/>
          </p:cNvSpPr>
          <p:nvPr>
            <p:ph type="title"/>
          </p:nvPr>
        </p:nvSpPr>
        <p:spPr/>
        <p:txBody>
          <a:bodyPr/>
          <a:lstStyle/>
          <a:p>
            <a:r>
              <a:rPr lang="en-IN" dirty="0"/>
              <a:t>Content </a:t>
            </a:r>
            <a:br>
              <a:rPr lang="en-IN" dirty="0"/>
            </a:br>
            <a:endParaRPr lang="en-IN" dirty="0"/>
          </a:p>
        </p:txBody>
      </p:sp>
      <p:sp>
        <p:nvSpPr>
          <p:cNvPr id="3" name="Content Placeholder 2">
            <a:extLst>
              <a:ext uri="{FF2B5EF4-FFF2-40B4-BE49-F238E27FC236}">
                <a16:creationId xmlns:a16="http://schemas.microsoft.com/office/drawing/2014/main" id="{7C48F568-7910-45D1-93E5-92F11DB51138}"/>
              </a:ext>
            </a:extLst>
          </p:cNvPr>
          <p:cNvSpPr>
            <a:spLocks noGrp="1"/>
          </p:cNvSpPr>
          <p:nvPr>
            <p:ph idx="1"/>
          </p:nvPr>
        </p:nvSpPr>
        <p:spPr/>
        <p:txBody>
          <a:bodyPr/>
          <a:lstStyle/>
          <a:p>
            <a:r>
              <a:rPr lang="en-IN" dirty="0"/>
              <a:t>World of Microbiology</a:t>
            </a:r>
          </a:p>
          <a:p>
            <a:r>
              <a:rPr lang="en-IN" dirty="0"/>
              <a:t>Bacteria</a:t>
            </a:r>
          </a:p>
          <a:p>
            <a:r>
              <a:rPr lang="en-IN" dirty="0"/>
              <a:t>Introduction to AI</a:t>
            </a:r>
          </a:p>
          <a:p>
            <a:r>
              <a:rPr lang="en-IN" dirty="0"/>
              <a:t>Technology used</a:t>
            </a:r>
          </a:p>
          <a:p>
            <a:r>
              <a:rPr lang="en-IN" dirty="0"/>
              <a:t>Accuracy and Model</a:t>
            </a:r>
          </a:p>
          <a:p>
            <a:r>
              <a:rPr lang="en-IN" dirty="0"/>
              <a:t>Previous models</a:t>
            </a:r>
          </a:p>
          <a:p>
            <a:r>
              <a:rPr lang="en-IN" dirty="0"/>
              <a:t>Demo</a:t>
            </a:r>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27333596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A16E0-8ED8-4CD4-8697-807CF469615A}"/>
              </a:ext>
            </a:extLst>
          </p:cNvPr>
          <p:cNvSpPr>
            <a:spLocks noGrp="1"/>
          </p:cNvSpPr>
          <p:nvPr>
            <p:ph type="title"/>
          </p:nvPr>
        </p:nvSpPr>
        <p:spPr/>
        <p:txBody>
          <a:bodyPr/>
          <a:lstStyle/>
          <a:p>
            <a:r>
              <a:rPr lang="en-IN" dirty="0"/>
              <a:t>World of Microbiology</a:t>
            </a:r>
            <a:br>
              <a:rPr lang="en-IN" dirty="0"/>
            </a:br>
            <a:endParaRPr lang="en-IN" dirty="0"/>
          </a:p>
        </p:txBody>
      </p:sp>
      <p:sp>
        <p:nvSpPr>
          <p:cNvPr id="3" name="Content Placeholder 2">
            <a:extLst>
              <a:ext uri="{FF2B5EF4-FFF2-40B4-BE49-F238E27FC236}">
                <a16:creationId xmlns:a16="http://schemas.microsoft.com/office/drawing/2014/main" id="{1DB9D310-2C5D-4004-98FE-D2EF2DCC29A3}"/>
              </a:ext>
            </a:extLst>
          </p:cNvPr>
          <p:cNvSpPr>
            <a:spLocks noGrp="1"/>
          </p:cNvSpPr>
          <p:nvPr>
            <p:ph idx="1"/>
          </p:nvPr>
        </p:nvSpPr>
        <p:spPr/>
        <p:txBody>
          <a:bodyPr/>
          <a:lstStyle/>
          <a:p>
            <a:r>
              <a:rPr lang="en-US" b="1" dirty="0"/>
              <a:t>Microbiology</a:t>
            </a:r>
            <a:r>
              <a:rPr lang="en-US" dirty="0"/>
              <a:t> is the study of microscopic organisms, such as bacteria, viruses, archaea, fungi and protozoa. This discipline includes fundamental research on the biochemistry, physiology, cell biology, ecology, evolution and clinical aspects of microorganisms, including the host response to these agents</a:t>
            </a:r>
            <a:endParaRPr lang="en-IN" dirty="0"/>
          </a:p>
        </p:txBody>
      </p:sp>
    </p:spTree>
    <p:extLst>
      <p:ext uri="{BB962C8B-B14F-4D97-AF65-F5344CB8AC3E}">
        <p14:creationId xmlns:p14="http://schemas.microsoft.com/office/powerpoint/2010/main" val="380429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32A623-C8BA-4D68-86CA-B9837AC9EA46}"/>
              </a:ext>
            </a:extLst>
          </p:cNvPr>
          <p:cNvSpPr>
            <a:spLocks noGrp="1"/>
          </p:cNvSpPr>
          <p:nvPr>
            <p:ph type="title"/>
          </p:nvPr>
        </p:nvSpPr>
        <p:spPr/>
        <p:txBody>
          <a:bodyPr/>
          <a:lstStyle/>
          <a:p>
            <a:r>
              <a:rPr lang="en-US" dirty="0"/>
              <a:t>Bacteria</a:t>
            </a:r>
            <a:br>
              <a:rPr lang="en-IN" dirty="0"/>
            </a:br>
            <a:endParaRPr lang="en-IN" dirty="0"/>
          </a:p>
        </p:txBody>
      </p:sp>
      <p:sp>
        <p:nvSpPr>
          <p:cNvPr id="3" name="Content Placeholder 2">
            <a:extLst>
              <a:ext uri="{FF2B5EF4-FFF2-40B4-BE49-F238E27FC236}">
                <a16:creationId xmlns:a16="http://schemas.microsoft.com/office/drawing/2014/main" id="{BE911399-70E3-4657-B57A-99C97B1C87CC}"/>
              </a:ext>
            </a:extLst>
          </p:cNvPr>
          <p:cNvSpPr>
            <a:spLocks noGrp="1"/>
          </p:cNvSpPr>
          <p:nvPr>
            <p:ph idx="1"/>
          </p:nvPr>
        </p:nvSpPr>
        <p:spPr/>
        <p:txBody>
          <a:bodyPr/>
          <a:lstStyle/>
          <a:p>
            <a:r>
              <a:rPr lang="en-US" b="1" dirty="0"/>
              <a:t>Bacteria</a:t>
            </a:r>
            <a:r>
              <a:rPr lang="en-US" dirty="0"/>
              <a:t> are microscopic, single-celled organisms that thrive in diverse environments. These organisms can live in soil, the ocean and inside the human gut.</a:t>
            </a:r>
            <a:endParaRPr lang="en-IN" dirty="0"/>
          </a:p>
        </p:txBody>
      </p:sp>
    </p:spTree>
    <p:extLst>
      <p:ext uri="{BB962C8B-B14F-4D97-AF65-F5344CB8AC3E}">
        <p14:creationId xmlns:p14="http://schemas.microsoft.com/office/powerpoint/2010/main" val="18232484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E39C5-7EA3-46D3-B6F0-881BEF93CE73}"/>
              </a:ext>
            </a:extLst>
          </p:cNvPr>
          <p:cNvSpPr>
            <a:spLocks noGrp="1"/>
          </p:cNvSpPr>
          <p:nvPr>
            <p:ph type="title"/>
          </p:nvPr>
        </p:nvSpPr>
        <p:spPr/>
        <p:txBody>
          <a:bodyPr/>
          <a:lstStyle/>
          <a:p>
            <a:r>
              <a:rPr lang="en-IN" dirty="0"/>
              <a:t>Why Bacteria?</a:t>
            </a:r>
            <a:br>
              <a:rPr lang="en-IN" dirty="0"/>
            </a:br>
            <a:endParaRPr lang="en-IN" dirty="0"/>
          </a:p>
        </p:txBody>
      </p:sp>
      <p:sp>
        <p:nvSpPr>
          <p:cNvPr id="3" name="Content Placeholder 2">
            <a:extLst>
              <a:ext uri="{FF2B5EF4-FFF2-40B4-BE49-F238E27FC236}">
                <a16:creationId xmlns:a16="http://schemas.microsoft.com/office/drawing/2014/main" id="{E3812F55-1500-459B-B0DD-67AE6FEF86C0}"/>
              </a:ext>
            </a:extLst>
          </p:cNvPr>
          <p:cNvSpPr>
            <a:spLocks noGrp="1"/>
          </p:cNvSpPr>
          <p:nvPr>
            <p:ph idx="1"/>
          </p:nvPr>
        </p:nvSpPr>
        <p:spPr/>
        <p:txBody>
          <a:bodyPr/>
          <a:lstStyle/>
          <a:p>
            <a:r>
              <a:rPr lang="en-US" dirty="0"/>
              <a:t>Bacteria has more usefulness in the human life . Most of the bacterial species are helping our day to day life even without our knowledge. </a:t>
            </a:r>
          </a:p>
          <a:p>
            <a:r>
              <a:rPr lang="en-US" dirty="0"/>
              <a:t>In medical industry it has huge value.</a:t>
            </a:r>
          </a:p>
          <a:p>
            <a:r>
              <a:rPr lang="en-US" dirty="0"/>
              <a:t>Recognition of the species will be highly valuable.</a:t>
            </a:r>
            <a:endParaRPr lang="en-IN" dirty="0"/>
          </a:p>
        </p:txBody>
      </p:sp>
    </p:spTree>
    <p:extLst>
      <p:ext uri="{BB962C8B-B14F-4D97-AF65-F5344CB8AC3E}">
        <p14:creationId xmlns:p14="http://schemas.microsoft.com/office/powerpoint/2010/main" val="30588732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8B7A2-7113-44EC-AD94-C441F5728317}"/>
              </a:ext>
            </a:extLst>
          </p:cNvPr>
          <p:cNvSpPr>
            <a:spLocks noGrp="1"/>
          </p:cNvSpPr>
          <p:nvPr>
            <p:ph type="title"/>
          </p:nvPr>
        </p:nvSpPr>
        <p:spPr/>
        <p:txBody>
          <a:bodyPr/>
          <a:lstStyle/>
          <a:p>
            <a:r>
              <a:rPr lang="en-IN" dirty="0"/>
              <a:t>Field of Artificial intelligence</a:t>
            </a:r>
          </a:p>
        </p:txBody>
      </p:sp>
      <p:sp>
        <p:nvSpPr>
          <p:cNvPr id="3" name="Content Placeholder 2">
            <a:extLst>
              <a:ext uri="{FF2B5EF4-FFF2-40B4-BE49-F238E27FC236}">
                <a16:creationId xmlns:a16="http://schemas.microsoft.com/office/drawing/2014/main" id="{6BCDB7E0-EDD5-44CF-BBAB-7D5B8C3B3FC8}"/>
              </a:ext>
            </a:extLst>
          </p:cNvPr>
          <p:cNvSpPr>
            <a:spLocks noGrp="1"/>
          </p:cNvSpPr>
          <p:nvPr>
            <p:ph idx="1"/>
          </p:nvPr>
        </p:nvSpPr>
        <p:spPr/>
        <p:txBody>
          <a:bodyPr/>
          <a:lstStyle/>
          <a:p>
            <a:r>
              <a:rPr lang="en-US" sz="2400" dirty="0">
                <a:latin typeface="+mj-lt"/>
              </a:rPr>
              <a:t>In </a:t>
            </a:r>
            <a:r>
              <a:rPr lang="en-US" sz="2400" dirty="0">
                <a:latin typeface="+mj-lt"/>
                <a:hlinkClick r:id="rId2" tooltip="Computer science">
                  <a:extLst>
                    <a:ext uri="{A12FA001-AC4F-418D-AE19-62706E023703}">
                      <ahyp:hlinkClr xmlns:ahyp="http://schemas.microsoft.com/office/drawing/2018/hyperlinkcolor" val="tx"/>
                    </a:ext>
                  </a:extLst>
                </a:hlinkClick>
              </a:rPr>
              <a:t>computer science</a:t>
            </a:r>
            <a:r>
              <a:rPr lang="en-US" sz="2400" dirty="0">
                <a:latin typeface="+mj-lt"/>
              </a:rPr>
              <a:t>, artificial intelligence (AI), sometimes called machine intelligence, is </a:t>
            </a:r>
            <a:r>
              <a:rPr lang="en-US" sz="2400" dirty="0">
                <a:latin typeface="+mj-lt"/>
                <a:hlinkClick r:id="rId3" tooltip="Intelligence">
                  <a:extLst>
                    <a:ext uri="{A12FA001-AC4F-418D-AE19-62706E023703}">
                      <ahyp:hlinkClr xmlns:ahyp="http://schemas.microsoft.com/office/drawing/2018/hyperlinkcolor" val="tx"/>
                    </a:ext>
                  </a:extLst>
                </a:hlinkClick>
              </a:rPr>
              <a:t>intelligence</a:t>
            </a:r>
            <a:r>
              <a:rPr lang="en-US" sz="2400" dirty="0">
                <a:latin typeface="+mj-lt"/>
              </a:rPr>
              <a:t> demonstrated by </a:t>
            </a:r>
            <a:r>
              <a:rPr lang="en-US" sz="2400" dirty="0">
                <a:latin typeface="+mj-lt"/>
                <a:hlinkClick r:id="rId4" tooltip="Machine">
                  <a:extLst>
                    <a:ext uri="{A12FA001-AC4F-418D-AE19-62706E023703}">
                      <ahyp:hlinkClr xmlns:ahyp="http://schemas.microsoft.com/office/drawing/2018/hyperlinkcolor" val="tx"/>
                    </a:ext>
                  </a:extLst>
                </a:hlinkClick>
              </a:rPr>
              <a:t>machines</a:t>
            </a:r>
            <a:r>
              <a:rPr lang="en-US" sz="2400" dirty="0">
                <a:latin typeface="+mj-lt"/>
              </a:rPr>
              <a:t>, in contrast to the natural intelligence displayed by </a:t>
            </a:r>
            <a:r>
              <a:rPr lang="en-US" sz="2400" dirty="0">
                <a:latin typeface="+mj-lt"/>
                <a:hlinkClick r:id="rId5" tooltip="Human intelligence">
                  <a:extLst>
                    <a:ext uri="{A12FA001-AC4F-418D-AE19-62706E023703}">
                      <ahyp:hlinkClr xmlns:ahyp="http://schemas.microsoft.com/office/drawing/2018/hyperlinkcolor" val="tx"/>
                    </a:ext>
                  </a:extLst>
                </a:hlinkClick>
              </a:rPr>
              <a:t>humans</a:t>
            </a:r>
            <a:r>
              <a:rPr lang="en-US" sz="2400" dirty="0">
                <a:latin typeface="+mj-lt"/>
              </a:rPr>
              <a:t> and </a:t>
            </a:r>
            <a:r>
              <a:rPr lang="en-US" sz="2400" dirty="0">
                <a:latin typeface="+mj-lt"/>
                <a:hlinkClick r:id="rId6" tooltip="Animal cognition">
                  <a:extLst>
                    <a:ext uri="{A12FA001-AC4F-418D-AE19-62706E023703}">
                      <ahyp:hlinkClr xmlns:ahyp="http://schemas.microsoft.com/office/drawing/2018/hyperlinkcolor" val="tx"/>
                    </a:ext>
                  </a:extLst>
                </a:hlinkClick>
              </a:rPr>
              <a:t>animals</a:t>
            </a:r>
            <a:r>
              <a:rPr lang="en-US" sz="2400" dirty="0">
                <a:latin typeface="+mj-lt"/>
              </a:rPr>
              <a:t>.</a:t>
            </a:r>
            <a:r>
              <a:rPr lang="en-US" dirty="0">
                <a:latin typeface="+mj-lt"/>
              </a:rPr>
              <a:t> </a:t>
            </a:r>
            <a:endParaRPr lang="en-IN" dirty="0">
              <a:latin typeface="+mj-lt"/>
            </a:endParaRPr>
          </a:p>
        </p:txBody>
      </p:sp>
    </p:spTree>
    <p:extLst>
      <p:ext uri="{BB962C8B-B14F-4D97-AF65-F5344CB8AC3E}">
        <p14:creationId xmlns:p14="http://schemas.microsoft.com/office/powerpoint/2010/main" val="14887305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16249-77B4-4A79-8397-438033666F49}"/>
              </a:ext>
            </a:extLst>
          </p:cNvPr>
          <p:cNvSpPr>
            <a:spLocks noGrp="1"/>
          </p:cNvSpPr>
          <p:nvPr>
            <p:ph type="title"/>
          </p:nvPr>
        </p:nvSpPr>
        <p:spPr/>
        <p:txBody>
          <a:bodyPr/>
          <a:lstStyle/>
          <a:p>
            <a:r>
              <a:rPr lang="en-IN" dirty="0"/>
              <a:t>Technology used</a:t>
            </a:r>
          </a:p>
        </p:txBody>
      </p:sp>
      <p:sp>
        <p:nvSpPr>
          <p:cNvPr id="3" name="Content Placeholder 2">
            <a:extLst>
              <a:ext uri="{FF2B5EF4-FFF2-40B4-BE49-F238E27FC236}">
                <a16:creationId xmlns:a16="http://schemas.microsoft.com/office/drawing/2014/main" id="{10987502-3549-4C11-80E5-CF8B1F800D8A}"/>
              </a:ext>
            </a:extLst>
          </p:cNvPr>
          <p:cNvSpPr>
            <a:spLocks noGrp="1"/>
          </p:cNvSpPr>
          <p:nvPr>
            <p:ph idx="1"/>
          </p:nvPr>
        </p:nvSpPr>
        <p:spPr/>
        <p:txBody>
          <a:bodyPr/>
          <a:lstStyle/>
          <a:p>
            <a:r>
              <a:rPr lang="en-IN" dirty="0"/>
              <a:t>Convolutional Neural Network(CNN)</a:t>
            </a:r>
          </a:p>
          <a:p>
            <a:pPr lvl="2"/>
            <a:r>
              <a:rPr lang="en-IN" dirty="0" err="1"/>
              <a:t>Tensorflow</a:t>
            </a:r>
            <a:endParaRPr lang="en-IN" dirty="0"/>
          </a:p>
          <a:p>
            <a:pPr lvl="2"/>
            <a:r>
              <a:rPr lang="en-IN" dirty="0" err="1"/>
              <a:t>Keras</a:t>
            </a:r>
            <a:endParaRPr lang="en-IN" dirty="0"/>
          </a:p>
          <a:p>
            <a:pPr lvl="2"/>
            <a:r>
              <a:rPr lang="en-IN" dirty="0" err="1"/>
              <a:t>Numpy</a:t>
            </a:r>
            <a:endParaRPr lang="en-IN" dirty="0"/>
          </a:p>
          <a:p>
            <a:pPr lvl="2"/>
            <a:r>
              <a:rPr lang="en-IN"/>
              <a:t>Pandas</a:t>
            </a:r>
            <a:endParaRPr lang="en-IN" dirty="0"/>
          </a:p>
          <a:p>
            <a:pPr lvl="2"/>
            <a:endParaRPr lang="en-IN" dirty="0"/>
          </a:p>
          <a:p>
            <a:pPr lvl="2"/>
            <a:endParaRPr lang="en-IN" dirty="0"/>
          </a:p>
          <a:p>
            <a:pPr lvl="2"/>
            <a:endParaRPr lang="en-IN" dirty="0"/>
          </a:p>
          <a:p>
            <a:pPr lvl="2"/>
            <a:endParaRPr lang="en-IN" dirty="0"/>
          </a:p>
        </p:txBody>
      </p:sp>
    </p:spTree>
    <p:extLst>
      <p:ext uri="{BB962C8B-B14F-4D97-AF65-F5344CB8AC3E}">
        <p14:creationId xmlns:p14="http://schemas.microsoft.com/office/powerpoint/2010/main" val="6416695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D31C5-4D11-483F-9F0F-3E85A46324F0}"/>
              </a:ext>
            </a:extLst>
          </p:cNvPr>
          <p:cNvSpPr>
            <a:spLocks noGrp="1"/>
          </p:cNvSpPr>
          <p:nvPr>
            <p:ph type="title"/>
          </p:nvPr>
        </p:nvSpPr>
        <p:spPr/>
        <p:txBody>
          <a:bodyPr/>
          <a:lstStyle/>
          <a:p>
            <a:r>
              <a:rPr lang="en-IN" dirty="0"/>
              <a:t>Technology used</a:t>
            </a:r>
          </a:p>
        </p:txBody>
      </p:sp>
      <p:sp>
        <p:nvSpPr>
          <p:cNvPr id="3" name="Content Placeholder 2">
            <a:extLst>
              <a:ext uri="{FF2B5EF4-FFF2-40B4-BE49-F238E27FC236}">
                <a16:creationId xmlns:a16="http://schemas.microsoft.com/office/drawing/2014/main" id="{9B43B934-2488-472A-AAE8-781108AFD7DC}"/>
              </a:ext>
            </a:extLst>
          </p:cNvPr>
          <p:cNvSpPr>
            <a:spLocks noGrp="1"/>
          </p:cNvSpPr>
          <p:nvPr>
            <p:ph idx="1"/>
          </p:nvPr>
        </p:nvSpPr>
        <p:spPr/>
        <p:txBody>
          <a:bodyPr/>
          <a:lstStyle/>
          <a:p>
            <a:r>
              <a:rPr lang="en-IN" dirty="0"/>
              <a:t>Web Development</a:t>
            </a:r>
          </a:p>
          <a:p>
            <a:pPr lvl="2"/>
            <a:r>
              <a:rPr lang="en-IN" dirty="0"/>
              <a:t>HTML</a:t>
            </a:r>
          </a:p>
          <a:p>
            <a:pPr lvl="2"/>
            <a:r>
              <a:rPr lang="en-IN" dirty="0"/>
              <a:t>CSS</a:t>
            </a:r>
          </a:p>
          <a:p>
            <a:pPr lvl="2"/>
            <a:r>
              <a:rPr lang="en-IN" dirty="0" err="1"/>
              <a:t>Js</a:t>
            </a:r>
            <a:endParaRPr lang="en-IN" dirty="0"/>
          </a:p>
          <a:p>
            <a:pPr lvl="2"/>
            <a:r>
              <a:rPr lang="en-IN" dirty="0"/>
              <a:t>Bootstrap</a:t>
            </a:r>
          </a:p>
          <a:p>
            <a:pPr lvl="2"/>
            <a:r>
              <a:rPr lang="en-IN" dirty="0"/>
              <a:t>Flask</a:t>
            </a:r>
          </a:p>
        </p:txBody>
      </p:sp>
    </p:spTree>
    <p:extLst>
      <p:ext uri="{BB962C8B-B14F-4D97-AF65-F5344CB8AC3E}">
        <p14:creationId xmlns:p14="http://schemas.microsoft.com/office/powerpoint/2010/main" val="294909981"/>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165</TotalTime>
  <Words>272</Words>
  <Application>Microsoft Office PowerPoint</Application>
  <PresentationFormat>Widescreen</PresentationFormat>
  <Paragraphs>53</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Bradley Hand ITC</vt:lpstr>
      <vt:lpstr>Gill Sans MT</vt:lpstr>
      <vt:lpstr>Gallery</vt:lpstr>
      <vt:lpstr>Bacterial Species Recognition</vt:lpstr>
      <vt:lpstr>PowerPoint Presentation</vt:lpstr>
      <vt:lpstr>Content  </vt:lpstr>
      <vt:lpstr>World of Microbiology </vt:lpstr>
      <vt:lpstr>Bacteria </vt:lpstr>
      <vt:lpstr>Why Bacteria? </vt:lpstr>
      <vt:lpstr>Field of Artificial intelligence</vt:lpstr>
      <vt:lpstr>Technology used</vt:lpstr>
      <vt:lpstr>Technology used</vt:lpstr>
      <vt:lpstr>Computer vision</vt:lpstr>
      <vt:lpstr>Training and Accuracy</vt:lpstr>
      <vt:lpstr>PowerPoint Presentation</vt:lpstr>
      <vt:lpstr>Optimizer used </vt:lpstr>
      <vt:lpstr>demo</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Bacterial Species Recognition</dc:title>
  <dc:creator>jayasurya jayasankar</dc:creator>
  <cp:lastModifiedBy>jayasurya jayasankar</cp:lastModifiedBy>
  <cp:revision>13</cp:revision>
  <dcterms:created xsi:type="dcterms:W3CDTF">2020-05-23T00:24:07Z</dcterms:created>
  <dcterms:modified xsi:type="dcterms:W3CDTF">2020-05-23T10:54:46Z</dcterms:modified>
</cp:coreProperties>
</file>