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279" r:id="rId4"/>
    <p:sldId id="280" r:id="rId5"/>
    <p:sldId id="265" r:id="rId6"/>
    <p:sldId id="281" r:id="rId7"/>
    <p:sldId id="283" r:id="rId8"/>
    <p:sldId id="282" r:id="rId9"/>
    <p:sldId id="284" r:id="rId10"/>
    <p:sldId id="285" r:id="rId11"/>
    <p:sldId id="286" r:id="rId12"/>
    <p:sldId id="287" r:id="rId13"/>
    <p:sldId id="288" r:id="rId14"/>
    <p:sldId id="289" r:id="rId15"/>
    <p:sldId id="290" r:id="rId16"/>
    <p:sldId id="291" r:id="rId17"/>
    <p:sldId id="292" r:id="rId18"/>
    <p:sldId id="293" r:id="rId19"/>
    <p:sldId id="295" r:id="rId20"/>
    <p:sldId id="297" r:id="rId21"/>
    <p:sldId id="299" r:id="rId22"/>
    <p:sldId id="300" r:id="rId23"/>
    <p:sldId id="301" r:id="rId24"/>
    <p:sldId id="302" r:id="rId25"/>
    <p:sldId id="303" r:id="rId26"/>
    <p:sldId id="304" r:id="rId27"/>
    <p:sldId id="305"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C8F70F-ECBD-DC21-D7B8-E68A69D0BD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Random Forest Classification</a:t>
            </a:r>
          </a:p>
        </p:txBody>
      </p:sp>
      <p:sp>
        <p:nvSpPr>
          <p:cNvPr id="3" name="Date Placeholder 2">
            <a:extLst>
              <a:ext uri="{FF2B5EF4-FFF2-40B4-BE49-F238E27FC236}">
                <a16:creationId xmlns:a16="http://schemas.microsoft.com/office/drawing/2014/main" id="{AE3CCD74-B9CD-C13E-62A0-EB8DB66FAE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553AF9-AF19-4AB0-AB09-59755B04CD64}" type="datetimeFigureOut">
              <a:rPr lang="en-IN" smtClean="0"/>
              <a:t>03-04-2023</a:t>
            </a:fld>
            <a:endParaRPr lang="en-IN"/>
          </a:p>
        </p:txBody>
      </p:sp>
      <p:sp>
        <p:nvSpPr>
          <p:cNvPr id="4" name="Footer Placeholder 3">
            <a:extLst>
              <a:ext uri="{FF2B5EF4-FFF2-40B4-BE49-F238E27FC236}">
                <a16:creationId xmlns:a16="http://schemas.microsoft.com/office/drawing/2014/main" id="{89BC32F4-7D30-13F1-B927-D2895DB8C9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5312D03-A8F6-AA64-AA92-CA8B46BF1B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508AA-F8A3-46EA-AF9B-2891D36663F8}" type="slidenum">
              <a:rPr lang="en-IN" smtClean="0"/>
              <a:t>‹#›</a:t>
            </a:fld>
            <a:endParaRPr lang="en-IN"/>
          </a:p>
        </p:txBody>
      </p:sp>
    </p:spTree>
    <p:extLst>
      <p:ext uri="{BB962C8B-B14F-4D97-AF65-F5344CB8AC3E}">
        <p14:creationId xmlns:p14="http://schemas.microsoft.com/office/powerpoint/2010/main" val="2488256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Random Forest Classification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1F333-C083-40BE-B4ED-005F36FCE8FD}" type="datetimeFigureOut">
              <a:rPr lang="en-IN" smtClean="0"/>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D57E6-6356-4B1F-B5B8-B886309CAADC}" type="slidenum">
              <a:rPr lang="en-IN" smtClean="0"/>
              <a:t>‹#›</a:t>
            </a:fld>
            <a:endParaRPr lang="en-IN"/>
          </a:p>
        </p:txBody>
      </p:sp>
    </p:spTree>
    <p:extLst>
      <p:ext uri="{BB962C8B-B14F-4D97-AF65-F5344CB8AC3E}">
        <p14:creationId xmlns:p14="http://schemas.microsoft.com/office/powerpoint/2010/main" val="5845388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1196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4363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0BB1-73FC-CE18-0A1D-191E618E1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8F453-9AF4-FC59-5191-D883C1803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89C104-22C0-CAE0-CD21-53DA55B3CDF8}"/>
              </a:ext>
            </a:extLst>
          </p:cNvPr>
          <p:cNvSpPr>
            <a:spLocks noGrp="1"/>
          </p:cNvSpPr>
          <p:nvPr>
            <p:ph type="dt" sz="half" idx="10"/>
          </p:nvPr>
        </p:nvSpPr>
        <p:spPr/>
        <p:txBody>
          <a:bodyPr/>
          <a:lstStyle/>
          <a:p>
            <a:fld id="{38666BE7-20F6-4802-9A25-D7E3B2913AF4}" type="datetime1">
              <a:rPr lang="en-IN" smtClean="0"/>
              <a:t>03-04-2023</a:t>
            </a:fld>
            <a:endParaRPr lang="en-IN"/>
          </a:p>
        </p:txBody>
      </p:sp>
      <p:sp>
        <p:nvSpPr>
          <p:cNvPr id="5" name="Footer Placeholder 4">
            <a:extLst>
              <a:ext uri="{FF2B5EF4-FFF2-40B4-BE49-F238E27FC236}">
                <a16:creationId xmlns:a16="http://schemas.microsoft.com/office/drawing/2014/main" id="{50DF1D0D-2107-942F-68DA-471D4B1A89E5}"/>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4CDE7174-1B70-63FA-3E3C-795A201E3436}"/>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239180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EA3A-0A2A-AFAD-900A-9FFAB06FE0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DA57C-9049-9DB1-D1BE-DC2CBCAEE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4570F-9D93-FC9C-073D-E8FB643FF7D0}"/>
              </a:ext>
            </a:extLst>
          </p:cNvPr>
          <p:cNvSpPr>
            <a:spLocks noGrp="1"/>
          </p:cNvSpPr>
          <p:nvPr>
            <p:ph type="dt" sz="half" idx="10"/>
          </p:nvPr>
        </p:nvSpPr>
        <p:spPr/>
        <p:txBody>
          <a:bodyPr/>
          <a:lstStyle/>
          <a:p>
            <a:fld id="{320F7795-C6B8-4608-92FD-64E3666B25A1}" type="datetime1">
              <a:rPr lang="en-IN" smtClean="0"/>
              <a:t>03-04-2023</a:t>
            </a:fld>
            <a:endParaRPr lang="en-IN"/>
          </a:p>
        </p:txBody>
      </p:sp>
      <p:sp>
        <p:nvSpPr>
          <p:cNvPr id="5" name="Footer Placeholder 4">
            <a:extLst>
              <a:ext uri="{FF2B5EF4-FFF2-40B4-BE49-F238E27FC236}">
                <a16:creationId xmlns:a16="http://schemas.microsoft.com/office/drawing/2014/main" id="{E962C89F-0BD2-3B79-8830-5D8D3F676058}"/>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A0A66AF2-D393-3AFD-7925-2543F921C76B}"/>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6536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AFE72-E72E-56EE-E7FE-B3E8F41CBB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2C3FB9-8A94-A1AD-7972-4D5DE825D5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DFA73-6711-5E7C-5533-08FA9ADCDB5E}"/>
              </a:ext>
            </a:extLst>
          </p:cNvPr>
          <p:cNvSpPr>
            <a:spLocks noGrp="1"/>
          </p:cNvSpPr>
          <p:nvPr>
            <p:ph type="dt" sz="half" idx="10"/>
          </p:nvPr>
        </p:nvSpPr>
        <p:spPr/>
        <p:txBody>
          <a:bodyPr/>
          <a:lstStyle/>
          <a:p>
            <a:fld id="{9DB271E6-75A4-4D96-BB93-426F361128C4}" type="datetime1">
              <a:rPr lang="en-IN" smtClean="0"/>
              <a:t>03-04-2023</a:t>
            </a:fld>
            <a:endParaRPr lang="en-IN"/>
          </a:p>
        </p:txBody>
      </p:sp>
      <p:sp>
        <p:nvSpPr>
          <p:cNvPr id="5" name="Footer Placeholder 4">
            <a:extLst>
              <a:ext uri="{FF2B5EF4-FFF2-40B4-BE49-F238E27FC236}">
                <a16:creationId xmlns:a16="http://schemas.microsoft.com/office/drawing/2014/main" id="{57F30C1A-E4E0-4D4B-1B46-8941B0FFE8AB}"/>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CA3C0FE4-C67F-D683-64A6-04A27C034D21}"/>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17122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36F-7B66-EE73-A1B8-5FEEEA8E4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77CC3-0786-C326-2332-E3C928F23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9C9BD-6ACA-1F36-84A1-B0C4153499FB}"/>
              </a:ext>
            </a:extLst>
          </p:cNvPr>
          <p:cNvSpPr>
            <a:spLocks noGrp="1"/>
          </p:cNvSpPr>
          <p:nvPr>
            <p:ph type="dt" sz="half" idx="10"/>
          </p:nvPr>
        </p:nvSpPr>
        <p:spPr/>
        <p:txBody>
          <a:bodyPr/>
          <a:lstStyle/>
          <a:p>
            <a:fld id="{869DDDBC-31BE-4AF8-8AAC-66274CA2DD00}" type="datetime1">
              <a:rPr lang="en-IN" smtClean="0"/>
              <a:t>03-04-2023</a:t>
            </a:fld>
            <a:endParaRPr lang="en-IN"/>
          </a:p>
        </p:txBody>
      </p:sp>
      <p:sp>
        <p:nvSpPr>
          <p:cNvPr id="5" name="Footer Placeholder 4">
            <a:extLst>
              <a:ext uri="{FF2B5EF4-FFF2-40B4-BE49-F238E27FC236}">
                <a16:creationId xmlns:a16="http://schemas.microsoft.com/office/drawing/2014/main" id="{C8ED267C-183B-9CF1-6414-ACAE75894C6F}"/>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58989407-D2BB-64EA-EE4D-88AEBC0E460E}"/>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28054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336B-3961-186F-0FA6-1BD9E8868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A5A837-9A34-6349-6B9A-F9C91FECD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A74012-22BF-9C1F-8C02-AD64EDE3BB15}"/>
              </a:ext>
            </a:extLst>
          </p:cNvPr>
          <p:cNvSpPr>
            <a:spLocks noGrp="1"/>
          </p:cNvSpPr>
          <p:nvPr>
            <p:ph type="dt" sz="half" idx="10"/>
          </p:nvPr>
        </p:nvSpPr>
        <p:spPr/>
        <p:txBody>
          <a:bodyPr/>
          <a:lstStyle/>
          <a:p>
            <a:fld id="{AEA2D51A-1017-4D1B-AEB6-100D3C369CEF}" type="datetime1">
              <a:rPr lang="en-IN" smtClean="0"/>
              <a:t>03-04-2023</a:t>
            </a:fld>
            <a:endParaRPr lang="en-IN"/>
          </a:p>
        </p:txBody>
      </p:sp>
      <p:sp>
        <p:nvSpPr>
          <p:cNvPr id="5" name="Footer Placeholder 4">
            <a:extLst>
              <a:ext uri="{FF2B5EF4-FFF2-40B4-BE49-F238E27FC236}">
                <a16:creationId xmlns:a16="http://schemas.microsoft.com/office/drawing/2014/main" id="{ADD7C2F3-3FE9-09E0-2863-2B07A9F70000}"/>
              </a:ext>
            </a:extLst>
          </p:cNvPr>
          <p:cNvSpPr>
            <a:spLocks noGrp="1"/>
          </p:cNvSpPr>
          <p:nvPr>
            <p:ph type="ftr" sz="quarter" idx="11"/>
          </p:nvPr>
        </p:nvSpPr>
        <p:spPr/>
        <p:txBody>
          <a:bodyPr/>
          <a:lstStyle/>
          <a:p>
            <a:r>
              <a:rPr lang="en-IN"/>
              <a:t>Random Forest Classification</a:t>
            </a:r>
          </a:p>
        </p:txBody>
      </p:sp>
      <p:sp>
        <p:nvSpPr>
          <p:cNvPr id="6" name="Slide Number Placeholder 5">
            <a:extLst>
              <a:ext uri="{FF2B5EF4-FFF2-40B4-BE49-F238E27FC236}">
                <a16:creationId xmlns:a16="http://schemas.microsoft.com/office/drawing/2014/main" id="{B11B6B3C-9612-EDE7-6616-EF25FEA3C9C3}"/>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05347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3AE2-2DDA-9E65-5C98-CB3229778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377C29-4BD8-A800-3BC1-2E5B83A61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7F1C92-43F8-240E-9D9A-4C2F4A3E9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DB544C-4AFE-3634-81F7-C6EB37462B6D}"/>
              </a:ext>
            </a:extLst>
          </p:cNvPr>
          <p:cNvSpPr>
            <a:spLocks noGrp="1"/>
          </p:cNvSpPr>
          <p:nvPr>
            <p:ph type="dt" sz="half" idx="10"/>
          </p:nvPr>
        </p:nvSpPr>
        <p:spPr/>
        <p:txBody>
          <a:bodyPr/>
          <a:lstStyle/>
          <a:p>
            <a:fld id="{6943B3F6-9C94-4EE6-99E1-9D4BFE25EDC2}" type="datetime1">
              <a:rPr lang="en-IN" smtClean="0"/>
              <a:t>03-04-2023</a:t>
            </a:fld>
            <a:endParaRPr lang="en-IN"/>
          </a:p>
        </p:txBody>
      </p:sp>
      <p:sp>
        <p:nvSpPr>
          <p:cNvPr id="6" name="Footer Placeholder 5">
            <a:extLst>
              <a:ext uri="{FF2B5EF4-FFF2-40B4-BE49-F238E27FC236}">
                <a16:creationId xmlns:a16="http://schemas.microsoft.com/office/drawing/2014/main" id="{37DA9C5F-39E4-0D43-EEC8-E159BD39F6FC}"/>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B61A97B8-D5E2-2BD8-E700-9CEDC670750C}"/>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174472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B7A3-A57A-3837-1AC5-CD3CB79FA4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7C94A6-F8E4-5681-C1FC-D0300BEDB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C3D7D-1AEE-7A97-8831-24894BEB4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644BE-4D19-CD6F-41F4-85C3C2853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6D0CE-D6AE-36B1-0514-9C798C759B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FAA34E-1405-2C40-D591-106CB0575EF9}"/>
              </a:ext>
            </a:extLst>
          </p:cNvPr>
          <p:cNvSpPr>
            <a:spLocks noGrp="1"/>
          </p:cNvSpPr>
          <p:nvPr>
            <p:ph type="dt" sz="half" idx="10"/>
          </p:nvPr>
        </p:nvSpPr>
        <p:spPr/>
        <p:txBody>
          <a:bodyPr/>
          <a:lstStyle/>
          <a:p>
            <a:fld id="{8FDDE23C-E68D-4A03-ACB6-2CF96D66B549}" type="datetime1">
              <a:rPr lang="en-IN" smtClean="0"/>
              <a:t>03-04-2023</a:t>
            </a:fld>
            <a:endParaRPr lang="en-IN"/>
          </a:p>
        </p:txBody>
      </p:sp>
      <p:sp>
        <p:nvSpPr>
          <p:cNvPr id="8" name="Footer Placeholder 7">
            <a:extLst>
              <a:ext uri="{FF2B5EF4-FFF2-40B4-BE49-F238E27FC236}">
                <a16:creationId xmlns:a16="http://schemas.microsoft.com/office/drawing/2014/main" id="{D3CEEC97-F03E-17FA-A2E6-91DC375A84F0}"/>
              </a:ext>
            </a:extLst>
          </p:cNvPr>
          <p:cNvSpPr>
            <a:spLocks noGrp="1"/>
          </p:cNvSpPr>
          <p:nvPr>
            <p:ph type="ftr" sz="quarter" idx="11"/>
          </p:nvPr>
        </p:nvSpPr>
        <p:spPr/>
        <p:txBody>
          <a:bodyPr/>
          <a:lstStyle/>
          <a:p>
            <a:r>
              <a:rPr lang="en-IN"/>
              <a:t>Random Forest Classification</a:t>
            </a:r>
          </a:p>
        </p:txBody>
      </p:sp>
      <p:sp>
        <p:nvSpPr>
          <p:cNvPr id="9" name="Slide Number Placeholder 8">
            <a:extLst>
              <a:ext uri="{FF2B5EF4-FFF2-40B4-BE49-F238E27FC236}">
                <a16:creationId xmlns:a16="http://schemas.microsoft.com/office/drawing/2014/main" id="{C406446C-CD22-3F0D-B242-AD74E4E8E14E}"/>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935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6104-ADFE-5BD3-23B2-3FBC4614D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E30778-F6C6-142F-E849-B9B9703736CC}"/>
              </a:ext>
            </a:extLst>
          </p:cNvPr>
          <p:cNvSpPr>
            <a:spLocks noGrp="1"/>
          </p:cNvSpPr>
          <p:nvPr>
            <p:ph type="dt" sz="half" idx="10"/>
          </p:nvPr>
        </p:nvSpPr>
        <p:spPr/>
        <p:txBody>
          <a:bodyPr/>
          <a:lstStyle/>
          <a:p>
            <a:fld id="{5AF77015-CC3F-467F-9CAE-6A7611B1F9DE}" type="datetime1">
              <a:rPr lang="en-IN" smtClean="0"/>
              <a:t>03-04-2023</a:t>
            </a:fld>
            <a:endParaRPr lang="en-IN"/>
          </a:p>
        </p:txBody>
      </p:sp>
      <p:sp>
        <p:nvSpPr>
          <p:cNvPr id="4" name="Footer Placeholder 3">
            <a:extLst>
              <a:ext uri="{FF2B5EF4-FFF2-40B4-BE49-F238E27FC236}">
                <a16:creationId xmlns:a16="http://schemas.microsoft.com/office/drawing/2014/main" id="{849EEF3C-D463-F0CB-783E-7E36F1DBF7A5}"/>
              </a:ext>
            </a:extLst>
          </p:cNvPr>
          <p:cNvSpPr>
            <a:spLocks noGrp="1"/>
          </p:cNvSpPr>
          <p:nvPr>
            <p:ph type="ftr" sz="quarter" idx="11"/>
          </p:nvPr>
        </p:nvSpPr>
        <p:spPr/>
        <p:txBody>
          <a:bodyPr/>
          <a:lstStyle/>
          <a:p>
            <a:r>
              <a:rPr lang="en-IN"/>
              <a:t>Random Forest Classification</a:t>
            </a:r>
          </a:p>
        </p:txBody>
      </p:sp>
      <p:sp>
        <p:nvSpPr>
          <p:cNvPr id="5" name="Slide Number Placeholder 4">
            <a:extLst>
              <a:ext uri="{FF2B5EF4-FFF2-40B4-BE49-F238E27FC236}">
                <a16:creationId xmlns:a16="http://schemas.microsoft.com/office/drawing/2014/main" id="{8A7503FA-2F60-39DB-6171-49EAA14E6481}"/>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48413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CEECF-1704-C26E-8CEA-BF1A56D52E1A}"/>
              </a:ext>
            </a:extLst>
          </p:cNvPr>
          <p:cNvSpPr>
            <a:spLocks noGrp="1"/>
          </p:cNvSpPr>
          <p:nvPr>
            <p:ph type="dt" sz="half" idx="10"/>
          </p:nvPr>
        </p:nvSpPr>
        <p:spPr/>
        <p:txBody>
          <a:bodyPr/>
          <a:lstStyle/>
          <a:p>
            <a:fld id="{0C9E2AF3-AA6C-459D-9572-F2D0F0111987}" type="datetime1">
              <a:rPr lang="en-IN" smtClean="0"/>
              <a:t>03-04-2023</a:t>
            </a:fld>
            <a:endParaRPr lang="en-IN"/>
          </a:p>
        </p:txBody>
      </p:sp>
      <p:sp>
        <p:nvSpPr>
          <p:cNvPr id="3" name="Footer Placeholder 2">
            <a:extLst>
              <a:ext uri="{FF2B5EF4-FFF2-40B4-BE49-F238E27FC236}">
                <a16:creationId xmlns:a16="http://schemas.microsoft.com/office/drawing/2014/main" id="{B2CF9B59-0DB0-5D7A-6C39-61401F69663C}"/>
              </a:ext>
            </a:extLst>
          </p:cNvPr>
          <p:cNvSpPr>
            <a:spLocks noGrp="1"/>
          </p:cNvSpPr>
          <p:nvPr>
            <p:ph type="ftr" sz="quarter" idx="11"/>
          </p:nvPr>
        </p:nvSpPr>
        <p:spPr/>
        <p:txBody>
          <a:bodyPr/>
          <a:lstStyle/>
          <a:p>
            <a:r>
              <a:rPr lang="en-IN"/>
              <a:t>Random Forest Classification</a:t>
            </a:r>
          </a:p>
        </p:txBody>
      </p:sp>
      <p:sp>
        <p:nvSpPr>
          <p:cNvPr id="4" name="Slide Number Placeholder 3">
            <a:extLst>
              <a:ext uri="{FF2B5EF4-FFF2-40B4-BE49-F238E27FC236}">
                <a16:creationId xmlns:a16="http://schemas.microsoft.com/office/drawing/2014/main" id="{A1F9C991-2AC3-95E6-B7B8-C98B78249790}"/>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345779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22D9-CC55-B2CA-60A9-80A2905B7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DD4210-8706-2EF7-0452-3F6E8C19F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D0E73-C12B-9D4F-BC9D-05359D75F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F048E-DD49-A499-E90C-5D649237EC72}"/>
              </a:ext>
            </a:extLst>
          </p:cNvPr>
          <p:cNvSpPr>
            <a:spLocks noGrp="1"/>
          </p:cNvSpPr>
          <p:nvPr>
            <p:ph type="dt" sz="half" idx="10"/>
          </p:nvPr>
        </p:nvSpPr>
        <p:spPr/>
        <p:txBody>
          <a:bodyPr/>
          <a:lstStyle/>
          <a:p>
            <a:fld id="{0E4D44A0-CD8C-41A0-8CE2-2887D6AE68B7}" type="datetime1">
              <a:rPr lang="en-IN" smtClean="0"/>
              <a:t>03-04-2023</a:t>
            </a:fld>
            <a:endParaRPr lang="en-IN"/>
          </a:p>
        </p:txBody>
      </p:sp>
      <p:sp>
        <p:nvSpPr>
          <p:cNvPr id="6" name="Footer Placeholder 5">
            <a:extLst>
              <a:ext uri="{FF2B5EF4-FFF2-40B4-BE49-F238E27FC236}">
                <a16:creationId xmlns:a16="http://schemas.microsoft.com/office/drawing/2014/main" id="{51FC1B95-D069-CBF5-605C-CD093A468B0C}"/>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CDD4ED46-AA98-9F58-3602-1AD1DDC1A80F}"/>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363996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E1B0-4429-4E99-0A57-B58B29C51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DEB7E2-E148-F726-9847-CE4A97B92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467D68-F3E5-B2BE-6AB6-46E2AA45A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A0716-8888-DEDD-6FFB-B73756184972}"/>
              </a:ext>
            </a:extLst>
          </p:cNvPr>
          <p:cNvSpPr>
            <a:spLocks noGrp="1"/>
          </p:cNvSpPr>
          <p:nvPr>
            <p:ph type="dt" sz="half" idx="10"/>
          </p:nvPr>
        </p:nvSpPr>
        <p:spPr/>
        <p:txBody>
          <a:bodyPr/>
          <a:lstStyle/>
          <a:p>
            <a:fld id="{5000D6DC-E912-4E60-8B98-EE694DC50C9A}" type="datetime1">
              <a:rPr lang="en-IN" smtClean="0"/>
              <a:t>03-04-2023</a:t>
            </a:fld>
            <a:endParaRPr lang="en-IN"/>
          </a:p>
        </p:txBody>
      </p:sp>
      <p:sp>
        <p:nvSpPr>
          <p:cNvPr id="6" name="Footer Placeholder 5">
            <a:extLst>
              <a:ext uri="{FF2B5EF4-FFF2-40B4-BE49-F238E27FC236}">
                <a16:creationId xmlns:a16="http://schemas.microsoft.com/office/drawing/2014/main" id="{F060EC76-DE7C-562B-CC7C-D418E8BCB45E}"/>
              </a:ext>
            </a:extLst>
          </p:cNvPr>
          <p:cNvSpPr>
            <a:spLocks noGrp="1"/>
          </p:cNvSpPr>
          <p:nvPr>
            <p:ph type="ftr" sz="quarter" idx="11"/>
          </p:nvPr>
        </p:nvSpPr>
        <p:spPr/>
        <p:txBody>
          <a:bodyPr/>
          <a:lstStyle/>
          <a:p>
            <a:r>
              <a:rPr lang="en-IN"/>
              <a:t>Random Forest Classification</a:t>
            </a:r>
          </a:p>
        </p:txBody>
      </p:sp>
      <p:sp>
        <p:nvSpPr>
          <p:cNvPr id="7" name="Slide Number Placeholder 6">
            <a:extLst>
              <a:ext uri="{FF2B5EF4-FFF2-40B4-BE49-F238E27FC236}">
                <a16:creationId xmlns:a16="http://schemas.microsoft.com/office/drawing/2014/main" id="{E162995C-03B3-4420-8759-5017AF370693}"/>
              </a:ext>
            </a:extLst>
          </p:cNvPr>
          <p:cNvSpPr>
            <a:spLocks noGrp="1"/>
          </p:cNvSpPr>
          <p:nvPr>
            <p:ph type="sldNum" sz="quarter" idx="12"/>
          </p:nvPr>
        </p:nvSpPr>
        <p:spPr/>
        <p:txBody>
          <a:bodyPr/>
          <a:lstStyle/>
          <a:p>
            <a:fld id="{82D0D8A6-E5B1-4B98-B842-0B8F66A42761}" type="slidenum">
              <a:rPr lang="en-IN" smtClean="0"/>
              <a:t>‹#›</a:t>
            </a:fld>
            <a:endParaRPr lang="en-IN"/>
          </a:p>
        </p:txBody>
      </p:sp>
    </p:spTree>
    <p:extLst>
      <p:ext uri="{BB962C8B-B14F-4D97-AF65-F5344CB8AC3E}">
        <p14:creationId xmlns:p14="http://schemas.microsoft.com/office/powerpoint/2010/main" val="2207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AF558-FED7-8E40-07FF-B9EED3B93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143BF-3E1C-60F9-5F73-87F1B0D31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F1CED-72CB-7780-97C4-9FCF2DE5F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4B2BE-179A-440F-8C55-F200FDFA69B6}" type="datetime1">
              <a:rPr lang="en-IN" smtClean="0"/>
              <a:t>03-04-2023</a:t>
            </a:fld>
            <a:endParaRPr lang="en-IN"/>
          </a:p>
        </p:txBody>
      </p:sp>
      <p:sp>
        <p:nvSpPr>
          <p:cNvPr id="5" name="Footer Placeholder 4">
            <a:extLst>
              <a:ext uri="{FF2B5EF4-FFF2-40B4-BE49-F238E27FC236}">
                <a16:creationId xmlns:a16="http://schemas.microsoft.com/office/drawing/2014/main" id="{F69DFA8C-1CA6-D1AD-8FE9-81B3C53BD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Random Forest Classification</a:t>
            </a:r>
          </a:p>
        </p:txBody>
      </p:sp>
      <p:sp>
        <p:nvSpPr>
          <p:cNvPr id="6" name="Slide Number Placeholder 5">
            <a:extLst>
              <a:ext uri="{FF2B5EF4-FFF2-40B4-BE49-F238E27FC236}">
                <a16:creationId xmlns:a16="http://schemas.microsoft.com/office/drawing/2014/main" id="{B39A015C-E1CD-516F-98BF-5EF9660F4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D8A6-E5B1-4B98-B842-0B8F66A42761}" type="slidenum">
              <a:rPr lang="en-IN" smtClean="0"/>
              <a:t>‹#›</a:t>
            </a:fld>
            <a:endParaRPr lang="en-IN"/>
          </a:p>
        </p:txBody>
      </p:sp>
    </p:spTree>
    <p:extLst>
      <p:ext uri="{BB962C8B-B14F-4D97-AF65-F5344CB8AC3E}">
        <p14:creationId xmlns:p14="http://schemas.microsoft.com/office/powerpoint/2010/main" val="88126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5aIFgrrTqOw" TargetMode="External"/><Relationship Id="rId7" Type="http://schemas.openxmlformats.org/officeDocument/2006/relationships/image" Target="../media/image2.svg"/><Relationship Id="rId2" Type="http://schemas.openxmlformats.org/officeDocument/2006/relationships/hyperlink" Target="https://www.youtube.com/watch?v=1IQOtJ4NI_0&amp;list=RDLV1IQOtJ4NI_0&amp;index=1"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www.turing.com/kb/random-forest-algorithm" TargetMode="External"/><Relationship Id="rId4" Type="http://schemas.openxmlformats.org/officeDocument/2006/relationships/hyperlink" Target="https://www.youtube.com/watch?v=FuTRucXB9r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9864C2-B574-A5DD-3CD8-E0581B44F3CC}"/>
              </a:ext>
            </a:extLst>
          </p:cNvPr>
          <p:cNvSpPr txBox="1"/>
          <p:nvPr/>
        </p:nvSpPr>
        <p:spPr>
          <a:xfrm>
            <a:off x="617374" y="711014"/>
            <a:ext cx="11215991" cy="769441"/>
          </a:xfrm>
          <a:prstGeom prst="rect">
            <a:avLst/>
          </a:prstGeom>
          <a:noFill/>
        </p:spPr>
        <p:txBody>
          <a:bodyPr wrap="square" rtlCol="0">
            <a:spAutoFit/>
          </a:bodyPr>
          <a:lstStyle/>
          <a:p>
            <a:pPr algn="ctr"/>
            <a:r>
              <a:rPr lang="en-IN" sz="4400" dirty="0"/>
              <a:t>Capstone Project: </a:t>
            </a:r>
            <a:r>
              <a:rPr lang="en-IN" sz="4400" dirty="0">
                <a:solidFill>
                  <a:srgbClr val="C00000"/>
                </a:solidFill>
              </a:rPr>
              <a:t>Telecom Churn</a:t>
            </a:r>
          </a:p>
        </p:txBody>
      </p:sp>
      <p:sp>
        <p:nvSpPr>
          <p:cNvPr id="6" name="TextBox 5">
            <a:extLst>
              <a:ext uri="{FF2B5EF4-FFF2-40B4-BE49-F238E27FC236}">
                <a16:creationId xmlns:a16="http://schemas.microsoft.com/office/drawing/2014/main" id="{32495610-5601-8BF6-E2D2-D28277500714}"/>
              </a:ext>
            </a:extLst>
          </p:cNvPr>
          <p:cNvSpPr txBox="1"/>
          <p:nvPr/>
        </p:nvSpPr>
        <p:spPr>
          <a:xfrm>
            <a:off x="4658308" y="1821901"/>
            <a:ext cx="2875384" cy="461665"/>
          </a:xfrm>
          <a:prstGeom prst="rect">
            <a:avLst/>
          </a:prstGeom>
          <a:noFill/>
        </p:spPr>
        <p:txBody>
          <a:bodyPr wrap="square" rtlCol="0">
            <a:spAutoFit/>
          </a:bodyPr>
          <a:lstStyle/>
          <a:p>
            <a:r>
              <a:rPr lang="en-IN" sz="2400" dirty="0"/>
              <a:t>Date: 4</a:t>
            </a:r>
            <a:r>
              <a:rPr lang="en-IN" sz="2400" baseline="30000" dirty="0"/>
              <a:t>th</a:t>
            </a:r>
            <a:r>
              <a:rPr lang="en-IN" sz="2400" dirty="0"/>
              <a:t> April 2023  </a:t>
            </a:r>
          </a:p>
        </p:txBody>
      </p:sp>
      <p:sp>
        <p:nvSpPr>
          <p:cNvPr id="7" name="TextBox 6">
            <a:extLst>
              <a:ext uri="{FF2B5EF4-FFF2-40B4-BE49-F238E27FC236}">
                <a16:creationId xmlns:a16="http://schemas.microsoft.com/office/drawing/2014/main" id="{F93D6FCF-AF0C-A989-9E2F-7F66FEF04B60}"/>
              </a:ext>
            </a:extLst>
          </p:cNvPr>
          <p:cNvSpPr txBox="1"/>
          <p:nvPr/>
        </p:nvSpPr>
        <p:spPr>
          <a:xfrm>
            <a:off x="4313853" y="4310744"/>
            <a:ext cx="3564294" cy="2031325"/>
          </a:xfrm>
          <a:prstGeom prst="rect">
            <a:avLst/>
          </a:prstGeom>
          <a:noFill/>
        </p:spPr>
        <p:txBody>
          <a:bodyPr wrap="square" rtlCol="0">
            <a:spAutoFit/>
          </a:bodyPr>
          <a:lstStyle/>
          <a:p>
            <a:pPr algn="ctr"/>
            <a:r>
              <a:rPr lang="en-IN" dirty="0"/>
              <a:t>Submitted by</a:t>
            </a:r>
          </a:p>
          <a:p>
            <a:pPr algn="ctr"/>
            <a:endParaRPr lang="en-IN" dirty="0"/>
          </a:p>
          <a:p>
            <a:r>
              <a:rPr lang="en-IN" dirty="0"/>
              <a:t>	Jayasurya B Jinaralkar</a:t>
            </a:r>
          </a:p>
          <a:p>
            <a:r>
              <a:rPr lang="en-IN" dirty="0"/>
              <a:t>	Data Science trainee</a:t>
            </a:r>
          </a:p>
          <a:p>
            <a:r>
              <a:rPr lang="en-IN" dirty="0"/>
              <a:t>	Batch:116  ID:4694</a:t>
            </a:r>
          </a:p>
          <a:p>
            <a:r>
              <a:rPr lang="en-IN" dirty="0"/>
              <a:t>	TuringMinds.ai</a:t>
            </a:r>
          </a:p>
          <a:p>
            <a:r>
              <a:rPr lang="en-IN" dirty="0"/>
              <a:t>	Bangalore. 560102</a:t>
            </a:r>
          </a:p>
        </p:txBody>
      </p:sp>
      <p:pic>
        <p:nvPicPr>
          <p:cNvPr id="3" name="Graphic 2">
            <a:extLst>
              <a:ext uri="{FF2B5EF4-FFF2-40B4-BE49-F238E27FC236}">
                <a16:creationId xmlns:a16="http://schemas.microsoft.com/office/drawing/2014/main" id="{479DFF8C-D6B2-DC11-BA8B-8A316616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8115" y="2692220"/>
            <a:ext cx="3215770" cy="1209870"/>
          </a:xfrm>
          <a:prstGeom prst="rect">
            <a:avLst/>
          </a:prstGeom>
        </p:spPr>
      </p:pic>
    </p:spTree>
    <p:extLst>
      <p:ext uri="{BB962C8B-B14F-4D97-AF65-F5344CB8AC3E}">
        <p14:creationId xmlns:p14="http://schemas.microsoft.com/office/powerpoint/2010/main" val="120398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9</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Exploratory Data</a:t>
            </a:r>
            <a:r>
              <a:rPr lang="en-IN" sz="3600" dirty="0">
                <a:solidFill>
                  <a:srgbClr val="44546A">
                    <a:lumMod val="50000"/>
                  </a:srgbClr>
                </a:solidFill>
                <a:latin typeface="Calibri" panose="020F0502020204030204"/>
              </a:rPr>
              <a:t> Analysis</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127B26E-38B8-399A-BD29-1DF1F381AEBA}"/>
              </a:ext>
            </a:extLst>
          </p:cNvPr>
          <p:cNvPicPr>
            <a:picLocks noChangeAspect="1"/>
          </p:cNvPicPr>
          <p:nvPr/>
        </p:nvPicPr>
        <p:blipFill>
          <a:blip r:embed="rId4"/>
          <a:stretch>
            <a:fillRect/>
          </a:stretch>
        </p:blipFill>
        <p:spPr>
          <a:xfrm>
            <a:off x="1898682" y="1412875"/>
            <a:ext cx="8543925" cy="4943475"/>
          </a:xfrm>
          <a:prstGeom prst="rect">
            <a:avLst/>
          </a:prstGeom>
        </p:spPr>
      </p:pic>
      <p:sp>
        <p:nvSpPr>
          <p:cNvPr id="8" name="TextBox 7">
            <a:extLst>
              <a:ext uri="{FF2B5EF4-FFF2-40B4-BE49-F238E27FC236}">
                <a16:creationId xmlns:a16="http://schemas.microsoft.com/office/drawing/2014/main" id="{9845B09F-53ED-4B04-34B3-604C01BE5559}"/>
              </a:ext>
            </a:extLst>
          </p:cNvPr>
          <p:cNvSpPr txBox="1"/>
          <p:nvPr/>
        </p:nvSpPr>
        <p:spPr>
          <a:xfrm>
            <a:off x="4698741" y="946760"/>
            <a:ext cx="5283459"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t>Label Encoding</a:t>
            </a:r>
          </a:p>
        </p:txBody>
      </p:sp>
    </p:spTree>
    <p:extLst>
      <p:ext uri="{BB962C8B-B14F-4D97-AF65-F5344CB8AC3E}">
        <p14:creationId xmlns:p14="http://schemas.microsoft.com/office/powerpoint/2010/main" val="219372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10</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Exploratory Data</a:t>
            </a:r>
            <a:r>
              <a:rPr lang="en-IN" sz="3600" dirty="0">
                <a:solidFill>
                  <a:srgbClr val="44546A">
                    <a:lumMod val="50000"/>
                  </a:srgbClr>
                </a:solidFill>
                <a:latin typeface="Calibri" panose="020F0502020204030204"/>
              </a:rPr>
              <a:t> Analysis</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845B09F-53ED-4B04-34B3-604C01BE5559}"/>
              </a:ext>
            </a:extLst>
          </p:cNvPr>
          <p:cNvSpPr txBox="1"/>
          <p:nvPr/>
        </p:nvSpPr>
        <p:spPr>
          <a:xfrm>
            <a:off x="4698741" y="946760"/>
            <a:ext cx="5283459"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t>Label Encoding</a:t>
            </a:r>
          </a:p>
        </p:txBody>
      </p:sp>
      <p:pic>
        <p:nvPicPr>
          <p:cNvPr id="5" name="Picture 4">
            <a:extLst>
              <a:ext uri="{FF2B5EF4-FFF2-40B4-BE49-F238E27FC236}">
                <a16:creationId xmlns:a16="http://schemas.microsoft.com/office/drawing/2014/main" id="{FB067E85-7D8C-5C28-4014-76AB7FF2B07F}"/>
              </a:ext>
            </a:extLst>
          </p:cNvPr>
          <p:cNvPicPr>
            <a:picLocks noChangeAspect="1"/>
          </p:cNvPicPr>
          <p:nvPr/>
        </p:nvPicPr>
        <p:blipFill>
          <a:blip r:embed="rId4"/>
          <a:stretch>
            <a:fillRect/>
          </a:stretch>
        </p:blipFill>
        <p:spPr>
          <a:xfrm>
            <a:off x="0" y="946760"/>
            <a:ext cx="12192000" cy="5479652"/>
          </a:xfrm>
          <a:prstGeom prst="rect">
            <a:avLst/>
          </a:prstGeom>
        </p:spPr>
      </p:pic>
    </p:spTree>
    <p:extLst>
      <p:ext uri="{BB962C8B-B14F-4D97-AF65-F5344CB8AC3E}">
        <p14:creationId xmlns:p14="http://schemas.microsoft.com/office/powerpoint/2010/main" val="20807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11</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Data</a:t>
            </a:r>
            <a:r>
              <a:rPr lang="en-IN" sz="3600" dirty="0">
                <a:solidFill>
                  <a:srgbClr val="44546A">
                    <a:lumMod val="50000"/>
                  </a:srgbClr>
                </a:solidFill>
                <a:latin typeface="Calibri" panose="020F0502020204030204"/>
              </a:rPr>
              <a:t> Visualization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52D3928-D82D-DB19-8600-5DCAE4E24F9C}"/>
              </a:ext>
            </a:extLst>
          </p:cNvPr>
          <p:cNvPicPr>
            <a:picLocks noChangeAspect="1"/>
          </p:cNvPicPr>
          <p:nvPr/>
        </p:nvPicPr>
        <p:blipFill>
          <a:blip r:embed="rId4"/>
          <a:stretch>
            <a:fillRect/>
          </a:stretch>
        </p:blipFill>
        <p:spPr>
          <a:xfrm>
            <a:off x="0" y="894513"/>
            <a:ext cx="12192000" cy="5461837"/>
          </a:xfrm>
          <a:prstGeom prst="rect">
            <a:avLst/>
          </a:prstGeom>
        </p:spPr>
      </p:pic>
    </p:spTree>
    <p:extLst>
      <p:ext uri="{BB962C8B-B14F-4D97-AF65-F5344CB8AC3E}">
        <p14:creationId xmlns:p14="http://schemas.microsoft.com/office/powerpoint/2010/main" val="291169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12</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Data</a:t>
            </a:r>
            <a:r>
              <a:rPr lang="en-IN" sz="3600" dirty="0">
                <a:solidFill>
                  <a:srgbClr val="44546A">
                    <a:lumMod val="50000"/>
                  </a:srgbClr>
                </a:solidFill>
                <a:latin typeface="Calibri" panose="020F0502020204030204"/>
              </a:rPr>
              <a:t> Visualization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1FCCDE-3A0B-54F7-1343-E6BA623428AD}"/>
              </a:ext>
            </a:extLst>
          </p:cNvPr>
          <p:cNvPicPr>
            <a:picLocks noChangeAspect="1"/>
          </p:cNvPicPr>
          <p:nvPr/>
        </p:nvPicPr>
        <p:blipFill>
          <a:blip r:embed="rId4"/>
          <a:stretch>
            <a:fillRect/>
          </a:stretch>
        </p:blipFill>
        <p:spPr>
          <a:xfrm>
            <a:off x="1087211" y="558800"/>
            <a:ext cx="8058150" cy="6162675"/>
          </a:xfrm>
          <a:prstGeom prst="rect">
            <a:avLst/>
          </a:prstGeom>
        </p:spPr>
      </p:pic>
    </p:spTree>
    <p:extLst>
      <p:ext uri="{BB962C8B-B14F-4D97-AF65-F5344CB8AC3E}">
        <p14:creationId xmlns:p14="http://schemas.microsoft.com/office/powerpoint/2010/main" val="208032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13</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Data</a:t>
            </a:r>
            <a:r>
              <a:rPr lang="en-IN" sz="3600" dirty="0">
                <a:solidFill>
                  <a:srgbClr val="44546A">
                    <a:lumMod val="50000"/>
                  </a:srgbClr>
                </a:solidFill>
                <a:latin typeface="Calibri" panose="020F0502020204030204"/>
              </a:rPr>
              <a:t> Visualization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29DB5C8-895F-FCC5-0C51-8B2075BF0E35}"/>
              </a:ext>
            </a:extLst>
          </p:cNvPr>
          <p:cNvPicPr>
            <a:picLocks noChangeAspect="1"/>
          </p:cNvPicPr>
          <p:nvPr/>
        </p:nvPicPr>
        <p:blipFill>
          <a:blip r:embed="rId4"/>
          <a:stretch>
            <a:fillRect/>
          </a:stretch>
        </p:blipFill>
        <p:spPr>
          <a:xfrm>
            <a:off x="77561" y="1310857"/>
            <a:ext cx="5114925" cy="4781550"/>
          </a:xfrm>
          <a:prstGeom prst="rect">
            <a:avLst/>
          </a:prstGeom>
        </p:spPr>
      </p:pic>
      <p:pic>
        <p:nvPicPr>
          <p:cNvPr id="9" name="Picture 8">
            <a:extLst>
              <a:ext uri="{FF2B5EF4-FFF2-40B4-BE49-F238E27FC236}">
                <a16:creationId xmlns:a16="http://schemas.microsoft.com/office/drawing/2014/main" id="{2011D15E-1133-5189-DE39-6761127D5E7A}"/>
              </a:ext>
            </a:extLst>
          </p:cNvPr>
          <p:cNvPicPr>
            <a:picLocks noChangeAspect="1"/>
          </p:cNvPicPr>
          <p:nvPr/>
        </p:nvPicPr>
        <p:blipFill>
          <a:blip r:embed="rId5"/>
          <a:stretch>
            <a:fillRect/>
          </a:stretch>
        </p:blipFill>
        <p:spPr>
          <a:xfrm>
            <a:off x="5276850" y="1310857"/>
            <a:ext cx="6915150" cy="4933950"/>
          </a:xfrm>
          <a:prstGeom prst="rect">
            <a:avLst/>
          </a:prstGeom>
        </p:spPr>
      </p:pic>
    </p:spTree>
    <p:extLst>
      <p:ext uri="{BB962C8B-B14F-4D97-AF65-F5344CB8AC3E}">
        <p14:creationId xmlns:p14="http://schemas.microsoft.com/office/powerpoint/2010/main" val="27893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14</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Data</a:t>
            </a:r>
            <a:r>
              <a:rPr lang="en-IN" sz="3600" dirty="0">
                <a:solidFill>
                  <a:srgbClr val="44546A">
                    <a:lumMod val="50000"/>
                  </a:srgbClr>
                </a:solidFill>
                <a:latin typeface="Calibri" panose="020F0502020204030204"/>
              </a:rPr>
              <a:t> Visualization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531EDDF-BBDC-00E1-D619-60CF58B90053}"/>
              </a:ext>
            </a:extLst>
          </p:cNvPr>
          <p:cNvPicPr>
            <a:picLocks noChangeAspect="1"/>
          </p:cNvPicPr>
          <p:nvPr/>
        </p:nvPicPr>
        <p:blipFill>
          <a:blip r:embed="rId4"/>
          <a:stretch>
            <a:fillRect/>
          </a:stretch>
        </p:blipFill>
        <p:spPr>
          <a:xfrm>
            <a:off x="1773076" y="951407"/>
            <a:ext cx="8645848" cy="5404943"/>
          </a:xfrm>
          <a:prstGeom prst="rect">
            <a:avLst/>
          </a:prstGeom>
        </p:spPr>
      </p:pic>
    </p:spTree>
    <p:extLst>
      <p:ext uri="{BB962C8B-B14F-4D97-AF65-F5344CB8AC3E}">
        <p14:creationId xmlns:p14="http://schemas.microsoft.com/office/powerpoint/2010/main" val="130553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15</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Data</a:t>
            </a:r>
            <a:r>
              <a:rPr lang="en-IN" sz="3600" dirty="0">
                <a:solidFill>
                  <a:srgbClr val="44546A">
                    <a:lumMod val="50000"/>
                  </a:srgbClr>
                </a:solidFill>
                <a:latin typeface="Calibri" panose="020F0502020204030204"/>
              </a:rPr>
              <a:t> Visualization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3CD77FC-01CA-E998-F41D-7019B3A3EF8A}"/>
              </a:ext>
            </a:extLst>
          </p:cNvPr>
          <p:cNvPicPr>
            <a:picLocks noChangeAspect="1"/>
          </p:cNvPicPr>
          <p:nvPr/>
        </p:nvPicPr>
        <p:blipFill>
          <a:blip r:embed="rId4"/>
          <a:stretch>
            <a:fillRect/>
          </a:stretch>
        </p:blipFill>
        <p:spPr>
          <a:xfrm>
            <a:off x="5728996" y="977560"/>
            <a:ext cx="6610350" cy="5378790"/>
          </a:xfrm>
          <a:prstGeom prst="rect">
            <a:avLst/>
          </a:prstGeom>
        </p:spPr>
      </p:pic>
      <p:pic>
        <p:nvPicPr>
          <p:cNvPr id="9" name="Picture 8">
            <a:extLst>
              <a:ext uri="{FF2B5EF4-FFF2-40B4-BE49-F238E27FC236}">
                <a16:creationId xmlns:a16="http://schemas.microsoft.com/office/drawing/2014/main" id="{3443BEC1-68D8-A1B3-6127-1C670AD41C0A}"/>
              </a:ext>
            </a:extLst>
          </p:cNvPr>
          <p:cNvPicPr>
            <a:picLocks noChangeAspect="1"/>
          </p:cNvPicPr>
          <p:nvPr/>
        </p:nvPicPr>
        <p:blipFill rotWithShape="1">
          <a:blip r:embed="rId5"/>
          <a:srcRect r="5003"/>
          <a:stretch/>
        </p:blipFill>
        <p:spPr>
          <a:xfrm>
            <a:off x="0" y="790575"/>
            <a:ext cx="5728996" cy="6067425"/>
          </a:xfrm>
          <a:prstGeom prst="rect">
            <a:avLst/>
          </a:prstGeom>
        </p:spPr>
      </p:pic>
    </p:spTree>
    <p:extLst>
      <p:ext uri="{BB962C8B-B14F-4D97-AF65-F5344CB8AC3E}">
        <p14:creationId xmlns:p14="http://schemas.microsoft.com/office/powerpoint/2010/main" val="210109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16</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1:Decision Tree</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4D454E4-5F64-9E58-4328-7E8403FF6C3B}"/>
              </a:ext>
            </a:extLst>
          </p:cNvPr>
          <p:cNvPicPr>
            <a:picLocks noChangeAspect="1"/>
          </p:cNvPicPr>
          <p:nvPr/>
        </p:nvPicPr>
        <p:blipFill rotWithShape="1">
          <a:blip r:embed="rId4"/>
          <a:srcRect l="1016" t="2032" b="1702"/>
          <a:stretch/>
        </p:blipFill>
        <p:spPr>
          <a:xfrm>
            <a:off x="547001" y="550506"/>
            <a:ext cx="8682620" cy="6170969"/>
          </a:xfrm>
          <a:prstGeom prst="rect">
            <a:avLst/>
          </a:prstGeom>
        </p:spPr>
      </p:pic>
    </p:spTree>
    <p:extLst>
      <p:ext uri="{BB962C8B-B14F-4D97-AF65-F5344CB8AC3E}">
        <p14:creationId xmlns:p14="http://schemas.microsoft.com/office/powerpoint/2010/main" val="70272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17</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pic>
        <p:nvPicPr>
          <p:cNvPr id="5" name="Picture 4">
            <a:extLst>
              <a:ext uri="{FF2B5EF4-FFF2-40B4-BE49-F238E27FC236}">
                <a16:creationId xmlns:a16="http://schemas.microsoft.com/office/drawing/2014/main" id="{970CC73F-0057-D77B-1C4E-990854654C6F}"/>
              </a:ext>
            </a:extLst>
          </p:cNvPr>
          <p:cNvPicPr>
            <a:picLocks noChangeAspect="1"/>
          </p:cNvPicPr>
          <p:nvPr/>
        </p:nvPicPr>
        <p:blipFill>
          <a:blip r:embed="rId4"/>
          <a:stretch>
            <a:fillRect/>
          </a:stretch>
        </p:blipFill>
        <p:spPr>
          <a:xfrm>
            <a:off x="1243012" y="1310856"/>
            <a:ext cx="9705975" cy="46291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904223" y="248182"/>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1:Decision Tree</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61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18</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904223" y="248182"/>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2:Random Forest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BDCAA7B-E23E-7060-8ABB-FBE2D55C7515}"/>
              </a:ext>
            </a:extLst>
          </p:cNvPr>
          <p:cNvPicPr>
            <a:picLocks noChangeAspect="1"/>
          </p:cNvPicPr>
          <p:nvPr/>
        </p:nvPicPr>
        <p:blipFill>
          <a:blip r:embed="rId4"/>
          <a:stretch>
            <a:fillRect/>
          </a:stretch>
        </p:blipFill>
        <p:spPr>
          <a:xfrm>
            <a:off x="373613" y="932918"/>
            <a:ext cx="9084607" cy="5676900"/>
          </a:xfrm>
          <a:prstGeom prst="rect">
            <a:avLst/>
          </a:prstGeom>
        </p:spPr>
      </p:pic>
    </p:spTree>
    <p:extLst>
      <p:ext uri="{BB962C8B-B14F-4D97-AF65-F5344CB8AC3E}">
        <p14:creationId xmlns:p14="http://schemas.microsoft.com/office/powerpoint/2010/main" val="295035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sp>
        <p:nvSpPr>
          <p:cNvPr id="7" name="TextBox 6">
            <a:extLst>
              <a:ext uri="{FF2B5EF4-FFF2-40B4-BE49-F238E27FC236}">
                <a16:creationId xmlns:a16="http://schemas.microsoft.com/office/drawing/2014/main" id="{9C576605-06D3-6EFF-9479-1FBD1F0F1C96}"/>
              </a:ext>
            </a:extLst>
          </p:cNvPr>
          <p:cNvSpPr txBox="1"/>
          <p:nvPr/>
        </p:nvSpPr>
        <p:spPr>
          <a:xfrm>
            <a:off x="905069" y="248182"/>
            <a:ext cx="4637315" cy="646331"/>
          </a:xfrm>
          <a:prstGeom prst="rect">
            <a:avLst/>
          </a:prstGeom>
          <a:noFill/>
        </p:spPr>
        <p:txBody>
          <a:bodyPr wrap="square" rtlCol="0">
            <a:spAutoFit/>
          </a:bodyPr>
          <a:lstStyle/>
          <a:p>
            <a:r>
              <a:rPr lang="en-IN" sz="3600" dirty="0">
                <a:solidFill>
                  <a:schemeClr val="tx2">
                    <a:lumMod val="50000"/>
                  </a:schemeClr>
                </a:solidFill>
              </a:rPr>
              <a:t>Contents</a:t>
            </a:r>
          </a:p>
        </p:txBody>
      </p:sp>
      <p:sp>
        <p:nvSpPr>
          <p:cNvPr id="8" name="TextBox 7">
            <a:extLst>
              <a:ext uri="{FF2B5EF4-FFF2-40B4-BE49-F238E27FC236}">
                <a16:creationId xmlns:a16="http://schemas.microsoft.com/office/drawing/2014/main" id="{42749187-E358-C6C0-6E95-82F71D0F5058}"/>
              </a:ext>
            </a:extLst>
          </p:cNvPr>
          <p:cNvSpPr txBox="1"/>
          <p:nvPr/>
        </p:nvSpPr>
        <p:spPr>
          <a:xfrm>
            <a:off x="905069" y="894513"/>
            <a:ext cx="5542384" cy="6277103"/>
          </a:xfrm>
          <a:prstGeom prst="rect">
            <a:avLst/>
          </a:prstGeom>
          <a:noFill/>
        </p:spPr>
        <p:txBody>
          <a:bodyPr wrap="square" rtlCol="0">
            <a:spAutoFit/>
          </a:bodyPr>
          <a:lstStyle/>
          <a:p>
            <a:pPr marL="342900" indent="-342900">
              <a:lnSpc>
                <a:spcPct val="200000"/>
              </a:lnSpc>
              <a:buFont typeface="+mj-lt"/>
              <a:buAutoNum type="arabicPeriod"/>
            </a:pPr>
            <a:r>
              <a:rPr lang="en-IN" sz="2000" dirty="0">
                <a:solidFill>
                  <a:schemeClr val="accent6">
                    <a:lumMod val="50000"/>
                  </a:schemeClr>
                </a:solidFill>
              </a:rPr>
              <a:t>Problem statement</a:t>
            </a:r>
          </a:p>
          <a:p>
            <a:pPr marL="342900" indent="-342900">
              <a:lnSpc>
                <a:spcPct val="200000"/>
              </a:lnSpc>
              <a:buFont typeface="+mj-lt"/>
              <a:buAutoNum type="arabicPeriod"/>
            </a:pPr>
            <a:r>
              <a:rPr lang="en-IN" sz="2000" dirty="0">
                <a:solidFill>
                  <a:schemeClr val="accent6">
                    <a:lumMod val="50000"/>
                  </a:schemeClr>
                </a:solidFill>
              </a:rPr>
              <a:t>About Dataset</a:t>
            </a:r>
          </a:p>
          <a:p>
            <a:pPr marL="342900" indent="-342900">
              <a:lnSpc>
                <a:spcPct val="200000"/>
              </a:lnSpc>
              <a:buFont typeface="+mj-lt"/>
              <a:buAutoNum type="arabicPeriod"/>
            </a:pPr>
            <a:r>
              <a:rPr lang="en-IN" sz="2000" dirty="0">
                <a:solidFill>
                  <a:schemeClr val="accent6">
                    <a:lumMod val="50000"/>
                  </a:schemeClr>
                </a:solidFill>
              </a:rPr>
              <a:t>Flowchart of tasks </a:t>
            </a:r>
          </a:p>
          <a:p>
            <a:pPr marL="342900" indent="-342900">
              <a:lnSpc>
                <a:spcPct val="200000"/>
              </a:lnSpc>
              <a:buFont typeface="+mj-lt"/>
              <a:buAutoNum type="arabicPeriod"/>
            </a:pPr>
            <a:r>
              <a:rPr lang="en-IN" sz="2000" dirty="0">
                <a:solidFill>
                  <a:schemeClr val="accent6">
                    <a:lumMod val="50000"/>
                  </a:schemeClr>
                </a:solidFill>
              </a:rPr>
              <a:t>Exploratory data analysis</a:t>
            </a:r>
          </a:p>
          <a:p>
            <a:pPr marL="342900" indent="-342900">
              <a:lnSpc>
                <a:spcPct val="200000"/>
              </a:lnSpc>
              <a:buFont typeface="+mj-lt"/>
              <a:buAutoNum type="arabicPeriod"/>
            </a:pPr>
            <a:r>
              <a:rPr lang="en-IN" sz="2000" dirty="0">
                <a:solidFill>
                  <a:schemeClr val="accent6">
                    <a:lumMod val="50000"/>
                  </a:schemeClr>
                </a:solidFill>
              </a:rPr>
              <a:t>Data Visualization</a:t>
            </a:r>
          </a:p>
          <a:p>
            <a:pPr marL="342900" indent="-342900">
              <a:lnSpc>
                <a:spcPct val="200000"/>
              </a:lnSpc>
              <a:buFont typeface="+mj-lt"/>
              <a:buAutoNum type="arabicPeriod"/>
            </a:pPr>
            <a:r>
              <a:rPr lang="en-IN" sz="2000" dirty="0">
                <a:solidFill>
                  <a:schemeClr val="accent6">
                    <a:lumMod val="50000"/>
                  </a:schemeClr>
                </a:solidFill>
              </a:rPr>
              <a:t>Model Building</a:t>
            </a:r>
          </a:p>
          <a:p>
            <a:pPr marL="342900" indent="-342900">
              <a:lnSpc>
                <a:spcPct val="200000"/>
              </a:lnSpc>
              <a:buFont typeface="+mj-lt"/>
              <a:buAutoNum type="arabicPeriod"/>
            </a:pPr>
            <a:r>
              <a:rPr lang="en-IN" sz="2000" dirty="0">
                <a:solidFill>
                  <a:schemeClr val="accent6">
                    <a:lumMod val="50000"/>
                  </a:schemeClr>
                </a:solidFill>
              </a:rPr>
              <a:t>Model evaluation &amp; Tuning</a:t>
            </a:r>
          </a:p>
          <a:p>
            <a:pPr marL="342900" indent="-342900">
              <a:lnSpc>
                <a:spcPct val="200000"/>
              </a:lnSpc>
              <a:buFont typeface="+mj-lt"/>
              <a:buAutoNum type="arabicPeriod"/>
            </a:pPr>
            <a:r>
              <a:rPr lang="en-IN" sz="2000" dirty="0">
                <a:solidFill>
                  <a:schemeClr val="accent6">
                    <a:lumMod val="50000"/>
                  </a:schemeClr>
                </a:solidFill>
              </a:rPr>
              <a:t>Deployment</a:t>
            </a:r>
          </a:p>
          <a:p>
            <a:pPr marL="342900" indent="-342900">
              <a:lnSpc>
                <a:spcPct val="200000"/>
              </a:lnSpc>
              <a:buFont typeface="+mj-lt"/>
              <a:buAutoNum type="arabicPeriod"/>
            </a:pPr>
            <a:r>
              <a:rPr lang="en-IN" sz="2000" dirty="0">
                <a:solidFill>
                  <a:schemeClr val="accent6">
                    <a:lumMod val="50000"/>
                  </a:schemeClr>
                </a:solidFill>
              </a:rPr>
              <a:t>References</a:t>
            </a:r>
          </a:p>
          <a:p>
            <a:pPr marL="342900" indent="-342900">
              <a:lnSpc>
                <a:spcPct val="250000"/>
              </a:lnSpc>
              <a:buFont typeface="+mj-lt"/>
              <a:buAutoNum type="arabicPeriod"/>
            </a:pPr>
            <a:endParaRPr lang="en-IN" sz="2000" dirty="0">
              <a:solidFill>
                <a:schemeClr val="accent6">
                  <a:lumMod val="50000"/>
                </a:schemeClr>
              </a:solidFill>
            </a:endParaRP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pic>
        <p:nvPicPr>
          <p:cNvPr id="2050" name="Picture 2" descr="SNOMED CT E-Learning Course Guide: Handouts">
            <a:extLst>
              <a:ext uri="{FF2B5EF4-FFF2-40B4-BE49-F238E27FC236}">
                <a16:creationId xmlns:a16="http://schemas.microsoft.com/office/drawing/2014/main" id="{CE4A2993-9272-2C3E-5882-7D1B818ED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008" y="598225"/>
            <a:ext cx="5143500" cy="566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27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19</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253801" y="69094"/>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3: Logistic Regression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54382C90-540C-760C-EEB4-CAF012A4C3AD}"/>
              </a:ext>
            </a:extLst>
          </p:cNvPr>
          <p:cNvPicPr>
            <a:picLocks noChangeAspect="1"/>
          </p:cNvPicPr>
          <p:nvPr/>
        </p:nvPicPr>
        <p:blipFill rotWithShape="1">
          <a:blip r:embed="rId4"/>
          <a:srcRect b="1991"/>
          <a:stretch/>
        </p:blipFill>
        <p:spPr>
          <a:xfrm>
            <a:off x="528047" y="715425"/>
            <a:ext cx="8701574" cy="6074229"/>
          </a:xfrm>
          <a:prstGeom prst="rect">
            <a:avLst/>
          </a:prstGeom>
        </p:spPr>
      </p:pic>
    </p:spTree>
    <p:extLst>
      <p:ext uri="{BB962C8B-B14F-4D97-AF65-F5344CB8AC3E}">
        <p14:creationId xmlns:p14="http://schemas.microsoft.com/office/powerpoint/2010/main" val="191245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20</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447023" y="136525"/>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4: Support vector machine</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3D23B44-C36B-1537-2326-E2E11C5F594D}"/>
              </a:ext>
            </a:extLst>
          </p:cNvPr>
          <p:cNvPicPr>
            <a:picLocks noChangeAspect="1"/>
          </p:cNvPicPr>
          <p:nvPr/>
        </p:nvPicPr>
        <p:blipFill rotWithShape="1">
          <a:blip r:embed="rId4"/>
          <a:srcRect b="2913"/>
          <a:stretch/>
        </p:blipFill>
        <p:spPr>
          <a:xfrm>
            <a:off x="236465" y="782856"/>
            <a:ext cx="8993156" cy="5826962"/>
          </a:xfrm>
          <a:prstGeom prst="rect">
            <a:avLst/>
          </a:prstGeom>
        </p:spPr>
      </p:pic>
    </p:spTree>
    <p:extLst>
      <p:ext uri="{BB962C8B-B14F-4D97-AF65-F5344CB8AC3E}">
        <p14:creationId xmlns:p14="http://schemas.microsoft.com/office/powerpoint/2010/main" val="131665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21</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447023" y="0"/>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5: KNN</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67497589-261C-D2CA-0064-1CD4703CECEB}"/>
              </a:ext>
            </a:extLst>
          </p:cNvPr>
          <p:cNvPicPr>
            <a:picLocks noChangeAspect="1"/>
          </p:cNvPicPr>
          <p:nvPr/>
        </p:nvPicPr>
        <p:blipFill rotWithShape="1">
          <a:blip r:embed="rId4"/>
          <a:srcRect b="3738"/>
          <a:stretch/>
        </p:blipFill>
        <p:spPr>
          <a:xfrm>
            <a:off x="947685" y="693774"/>
            <a:ext cx="8086725" cy="6027701"/>
          </a:xfrm>
          <a:prstGeom prst="rect">
            <a:avLst/>
          </a:prstGeom>
        </p:spPr>
      </p:pic>
    </p:spTree>
    <p:extLst>
      <p:ext uri="{BB962C8B-B14F-4D97-AF65-F5344CB8AC3E}">
        <p14:creationId xmlns:p14="http://schemas.microsoft.com/office/powerpoint/2010/main" val="27383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22</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447023" y="378811"/>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Hyperparameter Tuning</a:t>
            </a:r>
          </a:p>
        </p:txBody>
      </p:sp>
      <p:pic>
        <p:nvPicPr>
          <p:cNvPr id="5" name="Picture 4">
            <a:extLst>
              <a:ext uri="{FF2B5EF4-FFF2-40B4-BE49-F238E27FC236}">
                <a16:creationId xmlns:a16="http://schemas.microsoft.com/office/drawing/2014/main" id="{865E6251-3D3E-1964-85CD-AF98A2C891F8}"/>
              </a:ext>
            </a:extLst>
          </p:cNvPr>
          <p:cNvPicPr>
            <a:picLocks noChangeAspect="1"/>
          </p:cNvPicPr>
          <p:nvPr/>
        </p:nvPicPr>
        <p:blipFill>
          <a:blip r:embed="rId4"/>
          <a:stretch>
            <a:fillRect/>
          </a:stretch>
        </p:blipFill>
        <p:spPr>
          <a:xfrm>
            <a:off x="723900" y="1390650"/>
            <a:ext cx="10744200" cy="4076700"/>
          </a:xfrm>
          <a:prstGeom prst="rect">
            <a:avLst/>
          </a:prstGeom>
        </p:spPr>
      </p:pic>
    </p:spTree>
    <p:extLst>
      <p:ext uri="{BB962C8B-B14F-4D97-AF65-F5344CB8AC3E}">
        <p14:creationId xmlns:p14="http://schemas.microsoft.com/office/powerpoint/2010/main" val="3774666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23</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999154" y="350819"/>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Pickling the model</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95105AB-4BF0-8C23-8B96-636B84438F82}"/>
              </a:ext>
            </a:extLst>
          </p:cNvPr>
          <p:cNvPicPr>
            <a:picLocks noChangeAspect="1"/>
          </p:cNvPicPr>
          <p:nvPr/>
        </p:nvPicPr>
        <p:blipFill>
          <a:blip r:embed="rId4"/>
          <a:stretch>
            <a:fillRect/>
          </a:stretch>
        </p:blipFill>
        <p:spPr>
          <a:xfrm>
            <a:off x="1410672" y="1180906"/>
            <a:ext cx="6500132" cy="2686050"/>
          </a:xfrm>
          <a:prstGeom prst="rect">
            <a:avLst/>
          </a:prstGeom>
        </p:spPr>
      </p:pic>
      <p:sp>
        <p:nvSpPr>
          <p:cNvPr id="9" name="TextBox 8">
            <a:extLst>
              <a:ext uri="{FF2B5EF4-FFF2-40B4-BE49-F238E27FC236}">
                <a16:creationId xmlns:a16="http://schemas.microsoft.com/office/drawing/2014/main" id="{CC56EBA1-8C48-5C9D-350B-CE767B703D7D}"/>
              </a:ext>
            </a:extLst>
          </p:cNvPr>
          <p:cNvSpPr txBox="1"/>
          <p:nvPr/>
        </p:nvSpPr>
        <p:spPr>
          <a:xfrm>
            <a:off x="1104901" y="4050712"/>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Conclusion</a:t>
            </a:r>
          </a:p>
        </p:txBody>
      </p:sp>
      <p:sp>
        <p:nvSpPr>
          <p:cNvPr id="10" name="TextBox 9">
            <a:extLst>
              <a:ext uri="{FF2B5EF4-FFF2-40B4-BE49-F238E27FC236}">
                <a16:creationId xmlns:a16="http://schemas.microsoft.com/office/drawing/2014/main" id="{1CC76C03-70DB-B65A-4E5A-F974E7276FB7}"/>
              </a:ext>
            </a:extLst>
          </p:cNvPr>
          <p:cNvSpPr txBox="1"/>
          <p:nvPr/>
        </p:nvSpPr>
        <p:spPr>
          <a:xfrm>
            <a:off x="1104901" y="4905809"/>
            <a:ext cx="8957387" cy="923330"/>
          </a:xfrm>
          <a:prstGeom prst="rect">
            <a:avLst/>
          </a:prstGeom>
          <a:noFill/>
        </p:spPr>
        <p:txBody>
          <a:bodyPr wrap="square" rtlCol="0">
            <a:spAutoFit/>
          </a:bodyPr>
          <a:lstStyle/>
          <a:p>
            <a:r>
              <a:rPr lang="en-US" b="0" i="0" dirty="0">
                <a:solidFill>
                  <a:srgbClr val="000000"/>
                </a:solidFill>
                <a:effectLst/>
                <a:latin typeface="Helvetica Neue"/>
              </a:rPr>
              <a:t>Out of all the models Random forest model is giving the best score, hence Model_Rfc.pkl is ready and dumped in , which we will use and prepare API's so that we can access our model from UI.</a:t>
            </a:r>
            <a:endParaRPr lang="en-IN" dirty="0"/>
          </a:p>
        </p:txBody>
      </p:sp>
    </p:spTree>
    <p:extLst>
      <p:ext uri="{BB962C8B-B14F-4D97-AF65-F5344CB8AC3E}">
        <p14:creationId xmlns:p14="http://schemas.microsoft.com/office/powerpoint/2010/main" val="141127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24</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8" name="TextBox 7">
            <a:extLst>
              <a:ext uri="{FF2B5EF4-FFF2-40B4-BE49-F238E27FC236}">
                <a16:creationId xmlns:a16="http://schemas.microsoft.com/office/drawing/2014/main" id="{BA54110F-5F50-1876-B794-AE2ECC05073C}"/>
              </a:ext>
            </a:extLst>
          </p:cNvPr>
          <p:cNvSpPr txBox="1"/>
          <p:nvPr/>
        </p:nvSpPr>
        <p:spPr>
          <a:xfrm>
            <a:off x="1745603" y="248182"/>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Deployment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F52D617-7DD1-301D-4801-77C50C16BDAD}"/>
              </a:ext>
            </a:extLst>
          </p:cNvPr>
          <p:cNvPicPr>
            <a:picLocks noChangeAspect="1"/>
          </p:cNvPicPr>
          <p:nvPr/>
        </p:nvPicPr>
        <p:blipFill rotWithShape="1">
          <a:blip r:embed="rId4">
            <a:extLst>
              <a:ext uri="{28A0092B-C50C-407E-A947-70E740481C1C}">
                <a14:useLocalDpi xmlns:a14="http://schemas.microsoft.com/office/drawing/2010/main" val="0"/>
              </a:ext>
            </a:extLst>
          </a:blip>
          <a:srcRect l="2525" t="3619" r="2576" b="5851"/>
          <a:stretch/>
        </p:blipFill>
        <p:spPr>
          <a:xfrm>
            <a:off x="205274" y="1007706"/>
            <a:ext cx="11569959" cy="5850294"/>
          </a:xfrm>
          <a:prstGeom prst="rect">
            <a:avLst/>
          </a:prstGeom>
        </p:spPr>
      </p:pic>
    </p:spTree>
    <p:extLst>
      <p:ext uri="{BB962C8B-B14F-4D97-AF65-F5344CB8AC3E}">
        <p14:creationId xmlns:p14="http://schemas.microsoft.com/office/powerpoint/2010/main" val="306783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24</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3" name="TextBox 2">
            <a:extLst>
              <a:ext uri="{FF2B5EF4-FFF2-40B4-BE49-F238E27FC236}">
                <a16:creationId xmlns:a16="http://schemas.microsoft.com/office/drawing/2014/main" id="{BC94E908-73E5-F0CD-53FB-C2DDFAC7C91F}"/>
              </a:ext>
            </a:extLst>
          </p:cNvPr>
          <p:cNvSpPr txBox="1"/>
          <p:nvPr/>
        </p:nvSpPr>
        <p:spPr>
          <a:xfrm>
            <a:off x="1745603" y="81458"/>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Deployment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788F49CC-0E27-C09C-43F5-03C9059B474C}"/>
              </a:ext>
            </a:extLst>
          </p:cNvPr>
          <p:cNvPicPr>
            <a:picLocks noChangeAspect="1"/>
          </p:cNvPicPr>
          <p:nvPr/>
        </p:nvPicPr>
        <p:blipFill rotWithShape="1">
          <a:blip r:embed="rId4">
            <a:extLst>
              <a:ext uri="{28A0092B-C50C-407E-A947-70E740481C1C}">
                <a14:useLocalDpi xmlns:a14="http://schemas.microsoft.com/office/drawing/2010/main" val="0"/>
              </a:ext>
            </a:extLst>
          </a:blip>
          <a:srcRect l="2143" t="4218" r="2194" b="4884"/>
          <a:stretch/>
        </p:blipFill>
        <p:spPr>
          <a:xfrm>
            <a:off x="264367" y="949211"/>
            <a:ext cx="11663266" cy="5827331"/>
          </a:xfrm>
          <a:prstGeom prst="rect">
            <a:avLst/>
          </a:prstGeom>
        </p:spPr>
      </p:pic>
    </p:spTree>
    <p:extLst>
      <p:ext uri="{BB962C8B-B14F-4D97-AF65-F5344CB8AC3E}">
        <p14:creationId xmlns:p14="http://schemas.microsoft.com/office/powerpoint/2010/main" val="219323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24</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3" name="TextBox 2">
            <a:extLst>
              <a:ext uri="{FF2B5EF4-FFF2-40B4-BE49-F238E27FC236}">
                <a16:creationId xmlns:a16="http://schemas.microsoft.com/office/drawing/2014/main" id="{2C11A316-96F9-D13B-B195-993277E8D292}"/>
              </a:ext>
            </a:extLst>
          </p:cNvPr>
          <p:cNvSpPr txBox="1"/>
          <p:nvPr/>
        </p:nvSpPr>
        <p:spPr>
          <a:xfrm>
            <a:off x="1745603" y="81458"/>
            <a:ext cx="670637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Model Deployment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239FB53E-4837-1D59-4710-57AA44984A98}"/>
              </a:ext>
            </a:extLst>
          </p:cNvPr>
          <p:cNvPicPr>
            <a:picLocks noChangeAspect="1"/>
          </p:cNvPicPr>
          <p:nvPr/>
        </p:nvPicPr>
        <p:blipFill rotWithShape="1">
          <a:blip r:embed="rId4">
            <a:extLst>
              <a:ext uri="{28A0092B-C50C-407E-A947-70E740481C1C}">
                <a14:useLocalDpi xmlns:a14="http://schemas.microsoft.com/office/drawing/2010/main" val="0"/>
              </a:ext>
            </a:extLst>
          </a:blip>
          <a:srcRect l="2831" t="3724" r="2729" b="4984"/>
          <a:stretch/>
        </p:blipFill>
        <p:spPr>
          <a:xfrm>
            <a:off x="339012" y="970384"/>
            <a:ext cx="11513976" cy="5887616"/>
          </a:xfrm>
          <a:prstGeom prst="rect">
            <a:avLst/>
          </a:prstGeom>
        </p:spPr>
      </p:pic>
    </p:spTree>
    <p:extLst>
      <p:ext uri="{BB962C8B-B14F-4D97-AF65-F5344CB8AC3E}">
        <p14:creationId xmlns:p14="http://schemas.microsoft.com/office/powerpoint/2010/main" val="444839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5D1DBC-4DE1-6C2A-54F1-18C76D0F6562}"/>
              </a:ext>
            </a:extLst>
          </p:cNvPr>
          <p:cNvSpPr txBox="1"/>
          <p:nvPr/>
        </p:nvSpPr>
        <p:spPr>
          <a:xfrm>
            <a:off x="-612842" y="675796"/>
            <a:ext cx="4922195" cy="646331"/>
          </a:xfrm>
          <a:prstGeom prst="rect">
            <a:avLst/>
          </a:prstGeom>
          <a:noFill/>
        </p:spPr>
        <p:txBody>
          <a:bodyPr wrap="square" rtlCol="0">
            <a:spAutoFit/>
          </a:bodyPr>
          <a:lstStyle/>
          <a:p>
            <a:pPr algn="ctr"/>
            <a:r>
              <a:rPr lang="en-IN" sz="3600" dirty="0">
                <a:solidFill>
                  <a:schemeClr val="tx2">
                    <a:lumMod val="50000"/>
                  </a:schemeClr>
                </a:solidFill>
              </a:rPr>
              <a:t>References</a:t>
            </a:r>
            <a:endParaRPr lang="en-IN" sz="3200" dirty="0">
              <a:solidFill>
                <a:schemeClr val="tx2">
                  <a:lumMod val="50000"/>
                </a:schemeClr>
              </a:solidFill>
            </a:endParaRPr>
          </a:p>
        </p:txBody>
      </p:sp>
      <p:sp>
        <p:nvSpPr>
          <p:cNvPr id="3" name="TextBox 2">
            <a:extLst>
              <a:ext uri="{FF2B5EF4-FFF2-40B4-BE49-F238E27FC236}">
                <a16:creationId xmlns:a16="http://schemas.microsoft.com/office/drawing/2014/main" id="{2E5DE50E-75B6-A7E8-E884-D8E994F74DAE}"/>
              </a:ext>
            </a:extLst>
          </p:cNvPr>
          <p:cNvSpPr txBox="1"/>
          <p:nvPr/>
        </p:nvSpPr>
        <p:spPr>
          <a:xfrm>
            <a:off x="603115" y="1259173"/>
            <a:ext cx="11040894" cy="4931478"/>
          </a:xfrm>
          <a:prstGeom prst="rect">
            <a:avLst/>
          </a:prstGeom>
          <a:noFill/>
        </p:spPr>
        <p:txBody>
          <a:bodyPr wrap="square" rtlCol="0">
            <a:spAutoFit/>
          </a:bodyPr>
          <a:lstStyle/>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https://www.youtube.com/watch?v=1IQOtJ4NI_0&amp;list=RDLV1IQOtJ4NI_0&amp;index=1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https://www.youtube.com/watch?v=5aIFgrrTqOw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https://www.youtube.com/watch?v=FuTRucXB9rA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https://www.turing.com/kb/random-forest-algorithm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300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https://www.simplilearn.com/tutorials/machine-learning-tutorial/random-forest-algorithm</a:t>
            </a:r>
          </a:p>
          <a:p>
            <a:pPr marL="342900" indent="-342900">
              <a:lnSpc>
                <a:spcPct val="300000"/>
              </a:lnSpc>
              <a:buFont typeface="+mj-lt"/>
              <a:buAutoNum type="arabicPeriod"/>
            </a:pPr>
            <a:endParaRPr lang="en-IN" dirty="0"/>
          </a:p>
        </p:txBody>
      </p:sp>
      <p:pic>
        <p:nvPicPr>
          <p:cNvPr id="7" name="Graphic 6">
            <a:extLst>
              <a:ext uri="{FF2B5EF4-FFF2-40B4-BE49-F238E27FC236}">
                <a16:creationId xmlns:a16="http://schemas.microsoft.com/office/drawing/2014/main" id="{15EB9995-297E-05BC-EAD1-EC024645E2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8890" y="57260"/>
            <a:ext cx="2668465" cy="834750"/>
          </a:xfrm>
          <a:prstGeom prst="rect">
            <a:avLst/>
          </a:prstGeom>
        </p:spPr>
      </p:pic>
    </p:spTree>
    <p:extLst>
      <p:ext uri="{BB962C8B-B14F-4D97-AF65-F5344CB8AC3E}">
        <p14:creationId xmlns:p14="http://schemas.microsoft.com/office/powerpoint/2010/main" val="408832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2</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190362" y="477138"/>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Problem Statement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F9C283E-73AA-BBCE-9301-E6645E06377D}"/>
              </a:ext>
            </a:extLst>
          </p:cNvPr>
          <p:cNvSpPr txBox="1"/>
          <p:nvPr/>
        </p:nvSpPr>
        <p:spPr>
          <a:xfrm>
            <a:off x="643813" y="1900861"/>
            <a:ext cx="10002416" cy="2031325"/>
          </a:xfrm>
          <a:prstGeom prst="rect">
            <a:avLst/>
          </a:prstGeom>
          <a:noFill/>
        </p:spPr>
        <p:txBody>
          <a:bodyPr wrap="square" rtlCol="0">
            <a:spAutoFit/>
          </a:bodyPr>
          <a:lstStyle/>
          <a:p>
            <a:r>
              <a:rPr lang="en-IN" b="1" dirty="0">
                <a:solidFill>
                  <a:srgbClr val="C00000"/>
                </a:solidFill>
              </a:rPr>
              <a:t>Problem Description: </a:t>
            </a:r>
          </a:p>
          <a:p>
            <a:endParaRPr lang="en-IN" b="1" dirty="0">
              <a:solidFill>
                <a:srgbClr val="C00000"/>
              </a:solidFill>
            </a:endParaRPr>
          </a:p>
          <a:p>
            <a:pPr algn="just"/>
            <a:r>
              <a:rPr lang="en-US" dirty="0"/>
              <a:t>A telecom company is facing a high customer churn rate and wants to reduce it. Customer churn refers to the process where a customer stops doing business with a company. In the telecom industry, customer churn is a major problem as acquiring new customers is more expensive than retaining existing customers. The company wants to use machine learning to predict which customers are likely to churn so that they can take proactive measures to retain them.</a:t>
            </a:r>
            <a:endParaRPr lang="en-IN" dirty="0"/>
          </a:p>
        </p:txBody>
      </p:sp>
      <p:sp>
        <p:nvSpPr>
          <p:cNvPr id="12" name="TextBox 11">
            <a:extLst>
              <a:ext uri="{FF2B5EF4-FFF2-40B4-BE49-F238E27FC236}">
                <a16:creationId xmlns:a16="http://schemas.microsoft.com/office/drawing/2014/main" id="{C20A2984-E915-E175-355B-F0427673C1B4}"/>
              </a:ext>
            </a:extLst>
          </p:cNvPr>
          <p:cNvSpPr txBox="1"/>
          <p:nvPr/>
        </p:nvSpPr>
        <p:spPr>
          <a:xfrm>
            <a:off x="643813" y="4590270"/>
            <a:ext cx="6008914" cy="369332"/>
          </a:xfrm>
          <a:prstGeom prst="rect">
            <a:avLst/>
          </a:prstGeom>
          <a:noFill/>
        </p:spPr>
        <p:txBody>
          <a:bodyPr wrap="square" rtlCol="0">
            <a:spAutoFit/>
          </a:bodyPr>
          <a:lstStyle/>
          <a:p>
            <a:r>
              <a:rPr lang="en-US" b="0" i="0" dirty="0">
                <a:solidFill>
                  <a:srgbClr val="C00000"/>
                </a:solidFill>
                <a:effectLst/>
                <a:latin typeface="Helvetica Neue"/>
              </a:rPr>
              <a:t>Objective:  </a:t>
            </a:r>
            <a:r>
              <a:rPr lang="en-US" b="0" i="0" dirty="0">
                <a:solidFill>
                  <a:srgbClr val="000000"/>
                </a:solidFill>
                <a:effectLst/>
                <a:latin typeface="Helvetica Neue"/>
              </a:rPr>
              <a:t>To predict the likelihood of customer churn.</a:t>
            </a:r>
            <a:endParaRPr lang="en-IN" dirty="0"/>
          </a:p>
        </p:txBody>
      </p:sp>
      <p:pic>
        <p:nvPicPr>
          <p:cNvPr id="1026" name="Picture 2">
            <a:extLst>
              <a:ext uri="{FF2B5EF4-FFF2-40B4-BE49-F238E27FC236}">
                <a16:creationId xmlns:a16="http://schemas.microsoft.com/office/drawing/2014/main" id="{54A5AB7D-C552-7056-9C00-79622D878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934" y="4022366"/>
            <a:ext cx="1600235" cy="15051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A176FC9-4823-4AF7-4991-3BA68D704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5153" y="1418253"/>
            <a:ext cx="1560416" cy="1101964"/>
          </a:xfrm>
          <a:prstGeom prst="rect">
            <a:avLst/>
          </a:prstGeom>
        </p:spPr>
      </p:pic>
    </p:spTree>
    <p:extLst>
      <p:ext uri="{BB962C8B-B14F-4D97-AF65-F5344CB8AC3E}">
        <p14:creationId xmlns:p14="http://schemas.microsoft.com/office/powerpoint/2010/main" val="275781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3</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190362" y="477138"/>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About Dataset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F9C283E-73AA-BBCE-9301-E6645E06377D}"/>
              </a:ext>
            </a:extLst>
          </p:cNvPr>
          <p:cNvSpPr txBox="1"/>
          <p:nvPr/>
        </p:nvSpPr>
        <p:spPr>
          <a:xfrm>
            <a:off x="239487" y="2010543"/>
            <a:ext cx="11887199" cy="3416320"/>
          </a:xfrm>
          <a:prstGeom prst="rect">
            <a:avLst/>
          </a:prstGeom>
          <a:noFill/>
        </p:spPr>
        <p:txBody>
          <a:bodyPr wrap="square" rtlCol="0">
            <a:spAutoFit/>
          </a:bodyPr>
          <a:lstStyle/>
          <a:p>
            <a:r>
              <a:rPr lang="en-IN" b="1" dirty="0">
                <a:solidFill>
                  <a:srgbClr val="C00000"/>
                </a:solidFill>
              </a:rPr>
              <a:t>Dataset includes: </a:t>
            </a:r>
          </a:p>
          <a:p>
            <a:endParaRPr lang="en-IN" b="1" dirty="0">
              <a:solidFill>
                <a:srgbClr val="C00000"/>
              </a:solidFill>
            </a:endParaRPr>
          </a:p>
          <a:p>
            <a:pPr marL="342900" indent="-342900">
              <a:lnSpc>
                <a:spcPct val="150000"/>
              </a:lnSpc>
              <a:buFont typeface="Wingdings" panose="05000000000000000000" pitchFamily="2" charset="2"/>
              <a:buChar char="q"/>
            </a:pPr>
            <a:r>
              <a:rPr lang="en-US" dirty="0"/>
              <a:t>Customers who left within the last month – The column is called Churn.</a:t>
            </a:r>
          </a:p>
          <a:p>
            <a:pPr>
              <a:lnSpc>
                <a:spcPct val="150000"/>
              </a:lnSpc>
            </a:pPr>
            <a:endParaRPr lang="en-US" dirty="0"/>
          </a:p>
          <a:p>
            <a:pPr marL="342900" indent="-342900">
              <a:buFont typeface="Wingdings" panose="05000000000000000000" pitchFamily="2" charset="2"/>
              <a:buChar char="q"/>
            </a:pPr>
            <a:r>
              <a:rPr lang="en-US" dirty="0"/>
              <a:t>Services that each customer has signed up for – phone, multiple lines, internet, online security, online backup, device protection, tech support, and streaming TV and movies.</a:t>
            </a:r>
          </a:p>
          <a:p>
            <a:endParaRPr lang="en-US" dirty="0"/>
          </a:p>
          <a:p>
            <a:pPr marL="342900" indent="-342900">
              <a:buFont typeface="Wingdings" panose="05000000000000000000" pitchFamily="2" charset="2"/>
              <a:buChar char="q"/>
            </a:pPr>
            <a:r>
              <a:rPr lang="en-US" dirty="0"/>
              <a:t>Customer account information – how long they’ve been a customer, contract, payment method, paperless billing, monthly charges, and total charges.</a:t>
            </a:r>
          </a:p>
          <a:p>
            <a:endParaRPr lang="en-US" dirty="0"/>
          </a:p>
          <a:p>
            <a:pPr marL="342900" indent="-342900">
              <a:buFont typeface="Wingdings" panose="05000000000000000000" pitchFamily="2" charset="2"/>
              <a:buChar char="q"/>
            </a:pPr>
            <a:r>
              <a:rPr lang="en-US" dirty="0"/>
              <a:t>Demographic info about customers – gender, age range, and if they have partners and dependents</a:t>
            </a:r>
            <a:endParaRPr lang="en-IN" b="1" dirty="0">
              <a:solidFill>
                <a:srgbClr val="C00000"/>
              </a:solidFill>
            </a:endParaRPr>
          </a:p>
        </p:txBody>
      </p:sp>
      <p:pic>
        <p:nvPicPr>
          <p:cNvPr id="3074" name="Picture 2" descr="Free Content Cliparts, Download Free Content Cliparts png images, Free  ClipArts on Clipart Library">
            <a:extLst>
              <a:ext uri="{FF2B5EF4-FFF2-40B4-BE49-F238E27FC236}">
                <a16:creationId xmlns:a16="http://schemas.microsoft.com/office/drawing/2014/main" id="{DFB978F3-F450-DA91-0FF6-A75E0DB8B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212548"/>
            <a:ext cx="24288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1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4</a:t>
            </a:r>
          </a:p>
        </p:txBody>
      </p:sp>
      <p:pic>
        <p:nvPicPr>
          <p:cNvPr id="5" name="Picture 4">
            <a:extLst>
              <a:ext uri="{FF2B5EF4-FFF2-40B4-BE49-F238E27FC236}">
                <a16:creationId xmlns:a16="http://schemas.microsoft.com/office/drawing/2014/main" id="{3872216E-4A86-48F4-9F79-1A9F627A8761}"/>
              </a:ext>
            </a:extLst>
          </p:cNvPr>
          <p:cNvPicPr>
            <a:picLocks noChangeAspect="1"/>
          </p:cNvPicPr>
          <p:nvPr/>
        </p:nvPicPr>
        <p:blipFill>
          <a:blip r:embed="rId3"/>
          <a:stretch>
            <a:fillRect/>
          </a:stretch>
        </p:blipFill>
        <p:spPr>
          <a:xfrm>
            <a:off x="9286875" y="0"/>
            <a:ext cx="2905125" cy="738749"/>
          </a:xfrm>
          <a:prstGeom prst="rect">
            <a:avLst/>
          </a:prstGeom>
        </p:spPr>
      </p:pic>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sp>
        <p:nvSpPr>
          <p:cNvPr id="2" name="TextBox 1">
            <a:extLst>
              <a:ext uri="{FF2B5EF4-FFF2-40B4-BE49-F238E27FC236}">
                <a16:creationId xmlns:a16="http://schemas.microsoft.com/office/drawing/2014/main" id="{EF5D1DBC-4DE1-6C2A-54F1-18C76D0F6562}"/>
              </a:ext>
            </a:extLst>
          </p:cNvPr>
          <p:cNvSpPr txBox="1"/>
          <p:nvPr/>
        </p:nvSpPr>
        <p:spPr>
          <a:xfrm>
            <a:off x="2634013" y="549603"/>
            <a:ext cx="4922195" cy="646331"/>
          </a:xfrm>
          <a:prstGeom prst="rect">
            <a:avLst/>
          </a:prstGeom>
          <a:noFill/>
        </p:spPr>
        <p:txBody>
          <a:bodyPr wrap="square" rtlCol="0">
            <a:spAutoFit/>
          </a:bodyPr>
          <a:lstStyle/>
          <a:p>
            <a:pPr algn="ctr"/>
            <a:r>
              <a:rPr lang="en-IN" sz="3600" dirty="0">
                <a:solidFill>
                  <a:schemeClr val="tx2">
                    <a:lumMod val="50000"/>
                  </a:schemeClr>
                </a:solidFill>
              </a:rPr>
              <a:t>Flow chart of Tasks</a:t>
            </a:r>
            <a:endParaRPr lang="en-IN" sz="3200" dirty="0">
              <a:solidFill>
                <a:schemeClr val="tx2">
                  <a:lumMod val="50000"/>
                </a:schemeClr>
              </a:solidFill>
            </a:endParaRPr>
          </a:p>
        </p:txBody>
      </p:sp>
      <p:sp>
        <p:nvSpPr>
          <p:cNvPr id="7" name="Rectangle: Rounded Corners 6">
            <a:extLst>
              <a:ext uri="{FF2B5EF4-FFF2-40B4-BE49-F238E27FC236}">
                <a16:creationId xmlns:a16="http://schemas.microsoft.com/office/drawing/2014/main" id="{2E35C66D-21D7-4A8E-740B-4A0BD7C00B9E}"/>
              </a:ext>
            </a:extLst>
          </p:cNvPr>
          <p:cNvSpPr/>
          <p:nvPr/>
        </p:nvSpPr>
        <p:spPr>
          <a:xfrm>
            <a:off x="637262"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Business understanding</a:t>
            </a:r>
          </a:p>
        </p:txBody>
      </p:sp>
      <p:sp>
        <p:nvSpPr>
          <p:cNvPr id="8" name="Rectangle: Rounded Corners 7">
            <a:extLst>
              <a:ext uri="{FF2B5EF4-FFF2-40B4-BE49-F238E27FC236}">
                <a16:creationId xmlns:a16="http://schemas.microsoft.com/office/drawing/2014/main" id="{6BDA2426-985B-6C51-B567-07DAE3D01DB5}"/>
              </a:ext>
            </a:extLst>
          </p:cNvPr>
          <p:cNvSpPr/>
          <p:nvPr/>
        </p:nvSpPr>
        <p:spPr>
          <a:xfrm>
            <a:off x="3701144"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a:p>
            <a:pPr algn="ctr"/>
            <a:r>
              <a:rPr lang="en-IN" dirty="0"/>
              <a:t>Data Cleaning</a:t>
            </a:r>
          </a:p>
          <a:p>
            <a:pPr algn="ctr"/>
            <a:endParaRPr lang="en-IN" dirty="0"/>
          </a:p>
        </p:txBody>
      </p:sp>
      <p:sp>
        <p:nvSpPr>
          <p:cNvPr id="9" name="Rectangle: Rounded Corners 8">
            <a:extLst>
              <a:ext uri="{FF2B5EF4-FFF2-40B4-BE49-F238E27FC236}">
                <a16:creationId xmlns:a16="http://schemas.microsoft.com/office/drawing/2014/main" id="{4B4BD4AD-F4A5-D797-9118-01FC3E46B6F2}"/>
              </a:ext>
            </a:extLst>
          </p:cNvPr>
          <p:cNvSpPr/>
          <p:nvPr/>
        </p:nvSpPr>
        <p:spPr>
          <a:xfrm>
            <a:off x="6813978"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Data Visualization</a:t>
            </a:r>
          </a:p>
        </p:txBody>
      </p:sp>
      <p:sp>
        <p:nvSpPr>
          <p:cNvPr id="10" name="Rectangle: Rounded Corners 9">
            <a:extLst>
              <a:ext uri="{FF2B5EF4-FFF2-40B4-BE49-F238E27FC236}">
                <a16:creationId xmlns:a16="http://schemas.microsoft.com/office/drawing/2014/main" id="{3D531E7B-E614-4D7A-87BE-B8B4ED8EB89C}"/>
              </a:ext>
            </a:extLst>
          </p:cNvPr>
          <p:cNvSpPr/>
          <p:nvPr/>
        </p:nvSpPr>
        <p:spPr>
          <a:xfrm>
            <a:off x="9741061" y="1998660"/>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Model Building</a:t>
            </a:r>
          </a:p>
        </p:txBody>
      </p:sp>
      <p:sp>
        <p:nvSpPr>
          <p:cNvPr id="11" name="Rectangle: Rounded Corners 10">
            <a:extLst>
              <a:ext uri="{FF2B5EF4-FFF2-40B4-BE49-F238E27FC236}">
                <a16:creationId xmlns:a16="http://schemas.microsoft.com/office/drawing/2014/main" id="{66B91024-70E8-397C-81AB-D527D053ED8E}"/>
              </a:ext>
            </a:extLst>
          </p:cNvPr>
          <p:cNvSpPr/>
          <p:nvPr/>
        </p:nvSpPr>
        <p:spPr>
          <a:xfrm>
            <a:off x="637262" y="4217437"/>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Model Evaluation</a:t>
            </a:r>
          </a:p>
        </p:txBody>
      </p:sp>
      <p:sp>
        <p:nvSpPr>
          <p:cNvPr id="12" name="Rectangle: Rounded Corners 11">
            <a:extLst>
              <a:ext uri="{FF2B5EF4-FFF2-40B4-BE49-F238E27FC236}">
                <a16:creationId xmlns:a16="http://schemas.microsoft.com/office/drawing/2014/main" id="{4BC1055C-5199-7344-BCDC-4C875D28A45F}"/>
              </a:ext>
            </a:extLst>
          </p:cNvPr>
          <p:cNvSpPr/>
          <p:nvPr/>
        </p:nvSpPr>
        <p:spPr>
          <a:xfrm>
            <a:off x="3701144" y="4217437"/>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Model Tuning</a:t>
            </a:r>
          </a:p>
        </p:txBody>
      </p:sp>
      <p:sp>
        <p:nvSpPr>
          <p:cNvPr id="13" name="Rectangle: Rounded Corners 12">
            <a:extLst>
              <a:ext uri="{FF2B5EF4-FFF2-40B4-BE49-F238E27FC236}">
                <a16:creationId xmlns:a16="http://schemas.microsoft.com/office/drawing/2014/main" id="{4D16E7CA-01D6-6C2B-A69A-5296E8B58A91}"/>
              </a:ext>
            </a:extLst>
          </p:cNvPr>
          <p:cNvSpPr/>
          <p:nvPr/>
        </p:nvSpPr>
        <p:spPr>
          <a:xfrm>
            <a:off x="6813977" y="4165565"/>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Prediction</a:t>
            </a:r>
          </a:p>
        </p:txBody>
      </p:sp>
      <p:sp>
        <p:nvSpPr>
          <p:cNvPr id="14" name="Rectangle: Rounded Corners 13">
            <a:extLst>
              <a:ext uri="{FF2B5EF4-FFF2-40B4-BE49-F238E27FC236}">
                <a16:creationId xmlns:a16="http://schemas.microsoft.com/office/drawing/2014/main" id="{E3470780-9D54-B7A5-86E4-B4A83F021A45}"/>
              </a:ext>
            </a:extLst>
          </p:cNvPr>
          <p:cNvSpPr/>
          <p:nvPr/>
        </p:nvSpPr>
        <p:spPr>
          <a:xfrm>
            <a:off x="9741060" y="4137573"/>
            <a:ext cx="1996751" cy="11849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Model</a:t>
            </a:r>
          </a:p>
          <a:p>
            <a:pPr algn="ctr"/>
            <a:r>
              <a:rPr lang="en-IN" dirty="0"/>
              <a:t>Deployment</a:t>
            </a:r>
          </a:p>
        </p:txBody>
      </p:sp>
      <p:cxnSp>
        <p:nvCxnSpPr>
          <p:cNvPr id="16" name="Straight Arrow Connector 15">
            <a:extLst>
              <a:ext uri="{FF2B5EF4-FFF2-40B4-BE49-F238E27FC236}">
                <a16:creationId xmlns:a16="http://schemas.microsoft.com/office/drawing/2014/main" id="{5EC1A950-C059-EF0F-27C1-9B3A512D1B46}"/>
              </a:ext>
            </a:extLst>
          </p:cNvPr>
          <p:cNvCxnSpPr/>
          <p:nvPr/>
        </p:nvCxnSpPr>
        <p:spPr>
          <a:xfrm>
            <a:off x="2808514"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C27FED92-BF64-95A9-5D9B-099A095FF3D5}"/>
              </a:ext>
            </a:extLst>
          </p:cNvPr>
          <p:cNvCxnSpPr/>
          <p:nvPr/>
        </p:nvCxnSpPr>
        <p:spPr>
          <a:xfrm>
            <a:off x="5816081"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5A4402AB-40F8-2D7A-DAD2-C9AAF3D782FF}"/>
              </a:ext>
            </a:extLst>
          </p:cNvPr>
          <p:cNvCxnSpPr/>
          <p:nvPr/>
        </p:nvCxnSpPr>
        <p:spPr>
          <a:xfrm>
            <a:off x="8904320" y="259115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A427B3B2-AF3A-6E06-3230-F7895BBD390D}"/>
              </a:ext>
            </a:extLst>
          </p:cNvPr>
          <p:cNvCxnSpPr/>
          <p:nvPr/>
        </p:nvCxnSpPr>
        <p:spPr>
          <a:xfrm>
            <a:off x="2808514" y="4809931"/>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A01A3930-C61F-AABF-E28D-3CE45AF0CD08}"/>
              </a:ext>
            </a:extLst>
          </p:cNvPr>
          <p:cNvCxnSpPr/>
          <p:nvPr/>
        </p:nvCxnSpPr>
        <p:spPr>
          <a:xfrm>
            <a:off x="5856514" y="4809931"/>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4085A4B7-D254-AC66-5F87-A84E919D9863}"/>
              </a:ext>
            </a:extLst>
          </p:cNvPr>
          <p:cNvCxnSpPr/>
          <p:nvPr/>
        </p:nvCxnSpPr>
        <p:spPr>
          <a:xfrm>
            <a:off x="8913552" y="4729514"/>
            <a:ext cx="765110" cy="0"/>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362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5</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65007" y="248182"/>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solidFill>
                  <a:srgbClr val="44546A">
                    <a:lumMod val="50000"/>
                  </a:srgbClr>
                </a:solidFill>
                <a:latin typeface="Calibri" panose="020F0502020204030204"/>
              </a:rPr>
              <a:t>Reading Dataset</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1B785BF-2B49-535F-BD79-E88190AEE2D9}"/>
              </a:ext>
            </a:extLst>
          </p:cNvPr>
          <p:cNvPicPr>
            <a:picLocks noChangeAspect="1"/>
          </p:cNvPicPr>
          <p:nvPr/>
        </p:nvPicPr>
        <p:blipFill>
          <a:blip r:embed="rId4"/>
          <a:stretch>
            <a:fillRect/>
          </a:stretch>
        </p:blipFill>
        <p:spPr>
          <a:xfrm>
            <a:off x="738705" y="1030261"/>
            <a:ext cx="10471994" cy="5190341"/>
          </a:xfrm>
          <a:prstGeom prst="rect">
            <a:avLst/>
          </a:prstGeom>
          <a:ln>
            <a:noFill/>
          </a:ln>
          <a:effectLst>
            <a:softEdge rad="112500"/>
          </a:effectLst>
        </p:spPr>
      </p:pic>
    </p:spTree>
    <p:extLst>
      <p:ext uri="{BB962C8B-B14F-4D97-AF65-F5344CB8AC3E}">
        <p14:creationId xmlns:p14="http://schemas.microsoft.com/office/powerpoint/2010/main" val="33280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6</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613489" y="248182"/>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Exploratory Data</a:t>
            </a:r>
            <a:r>
              <a:rPr lang="en-IN" sz="3600" dirty="0">
                <a:solidFill>
                  <a:srgbClr val="44546A">
                    <a:lumMod val="50000"/>
                  </a:srgbClr>
                </a:solidFill>
                <a:latin typeface="Calibri" panose="020F0502020204030204"/>
              </a:rPr>
              <a:t> Analysis</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82DB7E-A059-4DED-1051-CB01F41956F3}"/>
              </a:ext>
            </a:extLst>
          </p:cNvPr>
          <p:cNvSpPr txBox="1"/>
          <p:nvPr/>
        </p:nvSpPr>
        <p:spPr>
          <a:xfrm>
            <a:off x="1222310" y="1184988"/>
            <a:ext cx="7140251" cy="4801314"/>
          </a:xfrm>
          <a:prstGeom prst="rect">
            <a:avLst/>
          </a:prstGeom>
          <a:noFill/>
        </p:spPr>
        <p:txBody>
          <a:bodyPr wrap="square" rtlCol="0">
            <a:spAutoFit/>
          </a:bodyPr>
          <a:lstStyle/>
          <a:p>
            <a:pPr marL="342900" indent="-342900">
              <a:lnSpc>
                <a:spcPct val="200000"/>
              </a:lnSpc>
              <a:buFont typeface="+mj-lt"/>
              <a:buAutoNum type="arabicPeriod"/>
            </a:pPr>
            <a:r>
              <a:rPr lang="en-IN" dirty="0"/>
              <a:t>Missing Value treatment</a:t>
            </a:r>
          </a:p>
          <a:p>
            <a:pPr marL="342900" indent="-342900">
              <a:lnSpc>
                <a:spcPct val="200000"/>
              </a:lnSpc>
              <a:buFont typeface="+mj-lt"/>
              <a:buAutoNum type="arabicPeriod"/>
            </a:pPr>
            <a:r>
              <a:rPr lang="en-IN" dirty="0"/>
              <a:t>Removing duplicate values</a:t>
            </a:r>
          </a:p>
          <a:p>
            <a:pPr marL="342900" indent="-342900">
              <a:lnSpc>
                <a:spcPct val="200000"/>
              </a:lnSpc>
              <a:buFont typeface="+mj-lt"/>
              <a:buAutoNum type="arabicPeriod"/>
            </a:pPr>
            <a:r>
              <a:rPr lang="en-IN" dirty="0"/>
              <a:t>Outliers treatment</a:t>
            </a:r>
          </a:p>
          <a:p>
            <a:pPr marL="342900" indent="-342900">
              <a:lnSpc>
                <a:spcPct val="200000"/>
              </a:lnSpc>
              <a:buFont typeface="+mj-lt"/>
              <a:buAutoNum type="arabicPeriod"/>
            </a:pPr>
            <a:r>
              <a:rPr lang="en-IN" dirty="0"/>
              <a:t>Converting categorical to numerical </a:t>
            </a:r>
          </a:p>
          <a:p>
            <a:pPr marL="342900" indent="-342900">
              <a:lnSpc>
                <a:spcPct val="200000"/>
              </a:lnSpc>
              <a:buFont typeface="+mj-lt"/>
              <a:buAutoNum type="arabicPeriod"/>
            </a:pPr>
            <a:r>
              <a:rPr lang="en-IN" dirty="0"/>
              <a:t>Converting numerical to categorical</a:t>
            </a:r>
          </a:p>
          <a:p>
            <a:pPr marL="342900" indent="-342900">
              <a:lnSpc>
                <a:spcPct val="200000"/>
              </a:lnSpc>
              <a:buFont typeface="+mj-lt"/>
              <a:buAutoNum type="arabicPeriod"/>
            </a:pPr>
            <a:r>
              <a:rPr lang="en-IN" dirty="0"/>
              <a:t>Feature selection</a:t>
            </a:r>
          </a:p>
          <a:p>
            <a:pPr marL="342900" indent="-342900">
              <a:lnSpc>
                <a:spcPct val="200000"/>
              </a:lnSpc>
              <a:buFont typeface="+mj-lt"/>
              <a:buAutoNum type="arabicPeriod"/>
            </a:pPr>
            <a:r>
              <a:rPr lang="en-IN" dirty="0"/>
              <a:t>Feature transformation</a:t>
            </a:r>
          </a:p>
          <a:p>
            <a:pPr marL="342900" indent="-342900">
              <a:lnSpc>
                <a:spcPct val="200000"/>
              </a:lnSpc>
              <a:buFont typeface="+mj-lt"/>
              <a:buAutoNum type="arabicPeriod"/>
            </a:pPr>
            <a:r>
              <a:rPr lang="en-IN" dirty="0"/>
              <a:t>Feature scaling</a:t>
            </a:r>
          </a:p>
          <a:p>
            <a:pPr marL="342900" indent="-342900">
              <a:buFont typeface="+mj-lt"/>
              <a:buAutoNum type="arabicPeriod"/>
            </a:pPr>
            <a:endParaRPr lang="en-IN" dirty="0"/>
          </a:p>
        </p:txBody>
      </p:sp>
      <p:pic>
        <p:nvPicPr>
          <p:cNvPr id="4098" name="Picture 2" descr="Data Cleansing Icon Png Clipart - Data Cleaning Icon Png,Mining Icon Free -  free transparent png images - pngaaa.com">
            <a:extLst>
              <a:ext uri="{FF2B5EF4-FFF2-40B4-BE49-F238E27FC236}">
                <a16:creationId xmlns:a16="http://schemas.microsoft.com/office/drawing/2014/main" id="{7206A450-B869-DEF2-0CD1-11F3FB401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6110" y="2176073"/>
            <a:ext cx="3214579" cy="2505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1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7</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65007" y="248182"/>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Exploratory Data</a:t>
            </a:r>
            <a:r>
              <a:rPr lang="en-IN" sz="3600" dirty="0">
                <a:solidFill>
                  <a:srgbClr val="44546A">
                    <a:lumMod val="50000"/>
                  </a:srgbClr>
                </a:solidFill>
                <a:latin typeface="Calibri" panose="020F0502020204030204"/>
              </a:rPr>
              <a:t> Analysis</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D13DD69-8C89-2F01-C47F-7853528E61D5}"/>
              </a:ext>
            </a:extLst>
          </p:cNvPr>
          <p:cNvPicPr>
            <a:picLocks noChangeAspect="1"/>
          </p:cNvPicPr>
          <p:nvPr/>
        </p:nvPicPr>
        <p:blipFill>
          <a:blip r:embed="rId4"/>
          <a:stretch>
            <a:fillRect/>
          </a:stretch>
        </p:blipFill>
        <p:spPr>
          <a:xfrm>
            <a:off x="264757" y="1021705"/>
            <a:ext cx="4000500" cy="5076825"/>
          </a:xfrm>
          <a:prstGeom prst="rect">
            <a:avLst/>
          </a:prstGeom>
        </p:spPr>
      </p:pic>
      <p:pic>
        <p:nvPicPr>
          <p:cNvPr id="9" name="Picture 8">
            <a:extLst>
              <a:ext uri="{FF2B5EF4-FFF2-40B4-BE49-F238E27FC236}">
                <a16:creationId xmlns:a16="http://schemas.microsoft.com/office/drawing/2014/main" id="{D0FD7A7A-E3D7-784E-C1B3-92F2E601B2AC}"/>
              </a:ext>
            </a:extLst>
          </p:cNvPr>
          <p:cNvPicPr>
            <a:picLocks noChangeAspect="1"/>
          </p:cNvPicPr>
          <p:nvPr/>
        </p:nvPicPr>
        <p:blipFill>
          <a:blip r:embed="rId5"/>
          <a:stretch>
            <a:fillRect/>
          </a:stretch>
        </p:blipFill>
        <p:spPr>
          <a:xfrm>
            <a:off x="4894004" y="1087019"/>
            <a:ext cx="7153275" cy="5269331"/>
          </a:xfrm>
          <a:prstGeom prst="rect">
            <a:avLst/>
          </a:prstGeom>
        </p:spPr>
      </p:pic>
    </p:spTree>
    <p:extLst>
      <p:ext uri="{BB962C8B-B14F-4D97-AF65-F5344CB8AC3E}">
        <p14:creationId xmlns:p14="http://schemas.microsoft.com/office/powerpoint/2010/main" val="36689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A6ECD-5B76-9FB9-1E97-51CBF47C42E4}"/>
              </a:ext>
            </a:extLst>
          </p:cNvPr>
          <p:cNvSpPr>
            <a:spLocks noGrp="1"/>
          </p:cNvSpPr>
          <p:nvPr>
            <p:ph type="sldNum" sz="quarter" idx="12"/>
          </p:nvPr>
        </p:nvSpPr>
        <p:spPr/>
        <p:txBody>
          <a:bodyPr/>
          <a:lstStyle/>
          <a:p>
            <a:r>
              <a:rPr lang="en-IN" dirty="0"/>
              <a:t>8</a:t>
            </a:r>
          </a:p>
        </p:txBody>
      </p:sp>
      <p:sp>
        <p:nvSpPr>
          <p:cNvPr id="6" name="Footer Placeholder 5">
            <a:extLst>
              <a:ext uri="{FF2B5EF4-FFF2-40B4-BE49-F238E27FC236}">
                <a16:creationId xmlns:a16="http://schemas.microsoft.com/office/drawing/2014/main" id="{BCEB3532-ACE4-338C-AD79-580BA68F261B}"/>
              </a:ext>
            </a:extLst>
          </p:cNvPr>
          <p:cNvSpPr>
            <a:spLocks noGrp="1"/>
          </p:cNvSpPr>
          <p:nvPr>
            <p:ph type="ftr" sz="quarter" idx="11"/>
          </p:nvPr>
        </p:nvSpPr>
        <p:spPr/>
        <p:txBody>
          <a:bodyPr/>
          <a:lstStyle/>
          <a:p>
            <a:r>
              <a:rPr lang="en-IN" dirty="0"/>
              <a:t>Telecom Churn</a:t>
            </a:r>
          </a:p>
        </p:txBody>
      </p:sp>
      <p:pic>
        <p:nvPicPr>
          <p:cNvPr id="2" name="Graphic 1">
            <a:extLst>
              <a:ext uri="{FF2B5EF4-FFF2-40B4-BE49-F238E27FC236}">
                <a16:creationId xmlns:a16="http://schemas.microsoft.com/office/drawing/2014/main" id="{D19E2969-87C0-137F-40D9-047379B72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8221" y="59763"/>
            <a:ext cx="2668465" cy="834750"/>
          </a:xfrm>
          <a:prstGeom prst="rect">
            <a:avLst/>
          </a:prstGeom>
        </p:spPr>
      </p:pic>
      <p:sp>
        <p:nvSpPr>
          <p:cNvPr id="10" name="TextBox 9">
            <a:extLst>
              <a:ext uri="{FF2B5EF4-FFF2-40B4-BE49-F238E27FC236}">
                <a16:creationId xmlns:a16="http://schemas.microsoft.com/office/drawing/2014/main" id="{3BD2EAC5-6BCD-AEAE-9308-61D2F1FE62AB}"/>
              </a:ext>
            </a:extLst>
          </p:cNvPr>
          <p:cNvSpPr txBox="1"/>
          <p:nvPr/>
        </p:nvSpPr>
        <p:spPr>
          <a:xfrm>
            <a:off x="2283668" y="0"/>
            <a:ext cx="6097554"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Exploratory Data</a:t>
            </a:r>
            <a:r>
              <a:rPr lang="en-IN" sz="3600" dirty="0">
                <a:solidFill>
                  <a:srgbClr val="44546A">
                    <a:lumMod val="50000"/>
                  </a:srgbClr>
                </a:solidFill>
                <a:latin typeface="Calibri" panose="020F0502020204030204"/>
              </a:rPr>
              <a:t> Analysis</a:t>
            </a:r>
            <a:endParaRPr kumimoji="0" lang="en-IN" sz="3600" b="0"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E67F07-00B7-B1B5-21F2-2A005FD5B950}"/>
              </a:ext>
            </a:extLst>
          </p:cNvPr>
          <p:cNvPicPr>
            <a:picLocks noChangeAspect="1"/>
          </p:cNvPicPr>
          <p:nvPr/>
        </p:nvPicPr>
        <p:blipFill>
          <a:blip r:embed="rId4"/>
          <a:stretch>
            <a:fillRect/>
          </a:stretch>
        </p:blipFill>
        <p:spPr>
          <a:xfrm>
            <a:off x="173394" y="1014701"/>
            <a:ext cx="4477138" cy="5524211"/>
          </a:xfrm>
          <a:prstGeom prst="rect">
            <a:avLst/>
          </a:prstGeom>
        </p:spPr>
      </p:pic>
      <p:pic>
        <p:nvPicPr>
          <p:cNvPr id="11" name="Picture 10">
            <a:extLst>
              <a:ext uri="{FF2B5EF4-FFF2-40B4-BE49-F238E27FC236}">
                <a16:creationId xmlns:a16="http://schemas.microsoft.com/office/drawing/2014/main" id="{2E3A4C53-5576-E96A-0878-BD897D137067}"/>
              </a:ext>
            </a:extLst>
          </p:cNvPr>
          <p:cNvPicPr>
            <a:picLocks noChangeAspect="1"/>
          </p:cNvPicPr>
          <p:nvPr/>
        </p:nvPicPr>
        <p:blipFill rotWithShape="1">
          <a:blip r:embed="rId5"/>
          <a:srcRect l="10975"/>
          <a:stretch/>
        </p:blipFill>
        <p:spPr>
          <a:xfrm>
            <a:off x="4879132" y="972719"/>
            <a:ext cx="7004180" cy="5305425"/>
          </a:xfrm>
          <a:prstGeom prst="rect">
            <a:avLst/>
          </a:prstGeom>
        </p:spPr>
      </p:pic>
    </p:spTree>
    <p:extLst>
      <p:ext uri="{BB962C8B-B14F-4D97-AF65-F5344CB8AC3E}">
        <p14:creationId xmlns:p14="http://schemas.microsoft.com/office/powerpoint/2010/main" val="107675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557</Words>
  <Application>Microsoft Office PowerPoint</Application>
  <PresentationFormat>Widescreen</PresentationFormat>
  <Paragraphs>136</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Jayasurya Jinaralkar</dc:creator>
  <cp:lastModifiedBy>Jayasurya Jinaralkar</cp:lastModifiedBy>
  <cp:revision>96</cp:revision>
  <dcterms:created xsi:type="dcterms:W3CDTF">2023-02-02T16:18:56Z</dcterms:created>
  <dcterms:modified xsi:type="dcterms:W3CDTF">2023-04-03T07:23:23Z</dcterms:modified>
</cp:coreProperties>
</file>