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31" r:id="rId1"/>
  </p:sldMasterIdLst>
  <p:notesMasterIdLst>
    <p:notesMasterId r:id="rId15"/>
  </p:notesMasterIdLst>
  <p:sldIdLst>
    <p:sldId id="256" r:id="rId2"/>
    <p:sldId id="272" r:id="rId3"/>
    <p:sldId id="271" r:id="rId4"/>
    <p:sldId id="259" r:id="rId5"/>
    <p:sldId id="260" r:id="rId6"/>
    <p:sldId id="261" r:id="rId7"/>
    <p:sldId id="262" r:id="rId8"/>
    <p:sldId id="269" r:id="rId9"/>
    <p:sldId id="263" r:id="rId10"/>
    <p:sldId id="264" r:id="rId11"/>
    <p:sldId id="273" r:id="rId12"/>
    <p:sldId id="274"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76C9FE-482B-401F-9652-1F7674100782}" v="9" dt="2024-08-30T07:40:06.74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6907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33129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4535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397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334367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4418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5240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04497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6799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66648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0277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9543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9/6/2024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7809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500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9/6/2024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89465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4551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08163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9/6/2024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95160621"/>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title"/>
          </p:nvPr>
        </p:nvSpPr>
        <p:spPr>
          <a:xfrm>
            <a:off x="-685800" y="1063416"/>
            <a:ext cx="9982200" cy="2047997"/>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Stencil" panose="040409050D0802020404" pitchFamily="82" charset="0"/>
                <a:cs typeface="Times New Roman" panose="02020603050405020304" pitchFamily="18" charset="0"/>
              </a:rPr>
              <a:t>Employee Data Analysis using Excel</a:t>
            </a:r>
            <a:r>
              <a:rPr lang="en-US" b="1" i="0" dirty="0">
                <a:solidFill>
                  <a:srgbClr val="0F0F0F"/>
                </a:solidFill>
                <a:effectLst/>
                <a:latin typeface="Stencil" panose="040409050D0802020404" pitchFamily="82"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0591800" y="735762"/>
            <a:ext cx="467860" cy="327654"/>
          </a:xfrm>
          <a:prstGeom prst="rect">
            <a:avLst/>
          </a:prstGeom>
        </p:spPr>
        <p:txBody>
          <a:bodyPr vert="horz" wrap="square" lIns="0" tIns="6985" rIns="0" bIns="0" rtlCol="0">
            <a:spAutoFit/>
          </a:bodyPr>
          <a:lstStyle/>
          <a:p>
            <a:pPr marL="38100">
              <a:lnSpc>
                <a:spcPct val="100000"/>
              </a:lnSpc>
              <a:spcBef>
                <a:spcPts val="55"/>
              </a:spcBef>
            </a:pPr>
            <a:endParaRPr lang="en-IN" spc="10" dirty="0"/>
          </a:p>
          <a:p>
            <a:pPr marL="38100">
              <a:lnSpc>
                <a:spcPct val="100000"/>
              </a:lnSpc>
              <a:spcBef>
                <a:spcPts val="55"/>
              </a:spcBef>
            </a:pPr>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905000" y="2781827"/>
            <a:ext cx="8610600" cy="2677656"/>
          </a:xfrm>
          <a:prstGeom prst="rect">
            <a:avLst/>
          </a:prstGeom>
          <a:noFill/>
        </p:spPr>
        <p:txBody>
          <a:bodyPr wrap="square" rtlCol="0">
            <a:spAutoFit/>
          </a:bodyPr>
          <a:lstStyle/>
          <a:p>
            <a:r>
              <a:rPr lang="en-US" sz="2400" b="1" dirty="0"/>
              <a:t>STUDENT NAME:</a:t>
            </a:r>
            <a:r>
              <a:rPr lang="en-US" sz="2400" dirty="0"/>
              <a:t>K. JAYA SURYA</a:t>
            </a:r>
          </a:p>
          <a:p>
            <a:r>
              <a:rPr lang="en-US" sz="2400" b="1" dirty="0"/>
              <a:t>REGISTER NO:</a:t>
            </a:r>
            <a:r>
              <a:rPr lang="en-US" sz="2400" dirty="0"/>
              <a:t>312218461</a:t>
            </a:r>
          </a:p>
          <a:p>
            <a:r>
              <a:rPr lang="en-US" sz="2400" b="1" dirty="0"/>
              <a:t>DEPARTMENT:</a:t>
            </a:r>
            <a:r>
              <a:rPr lang="en-US" sz="2400" dirty="0"/>
              <a:t>BACHELOR OF COMMERCE</a:t>
            </a:r>
          </a:p>
          <a:p>
            <a:r>
              <a:rPr lang="en-US" sz="2400" b="1" dirty="0"/>
              <a:t>NAAN MUDHALVAN USER NAME:</a:t>
            </a:r>
            <a:r>
              <a:rPr lang="en-US" sz="2400" b="1" dirty="0">
                <a:latin typeface="Yu Gothic Light" panose="020B0300000000000000" pitchFamily="34" charset="-128"/>
                <a:ea typeface="Yu Gothic Light" panose="020B0300000000000000" pitchFamily="34" charset="-128"/>
              </a:rPr>
              <a:t>E081610EB8DDEC0A03440EA1E</a:t>
            </a:r>
            <a:endParaRPr lang="en-US" sz="2400" dirty="0">
              <a:latin typeface="Yu Gothic Light" panose="020B0300000000000000" pitchFamily="34" charset="-128"/>
              <a:ea typeface="Yu Gothic Light" panose="020B0300000000000000" pitchFamily="34" charset="-128"/>
            </a:endParaRPr>
          </a:p>
          <a:p>
            <a:r>
              <a:rPr lang="en-US" sz="2400" b="1" dirty="0"/>
              <a:t>COLLEGE:</a:t>
            </a:r>
            <a:r>
              <a:rPr lang="en-US" sz="2400" dirty="0"/>
              <a:t>GOVERNMENT ARTS AND SCIENCE COLLEGE     	 		    PERUMBAKKAM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3886200" y="169037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Stencil" panose="040409050D0802020404" pitchFamily="82" charset="0"/>
                <a:cs typeface="Trebuchet MS"/>
              </a:rPr>
              <a:t>M</a:t>
            </a:r>
            <a:r>
              <a:rPr sz="4800" b="1" dirty="0">
                <a:latin typeface="Stencil" panose="040409050D0802020404" pitchFamily="82" charset="0"/>
                <a:cs typeface="Trebuchet MS"/>
              </a:rPr>
              <a:t>O</a:t>
            </a:r>
            <a:r>
              <a:rPr sz="4800" b="1" spc="-15" dirty="0">
                <a:latin typeface="Stencil" panose="040409050D0802020404" pitchFamily="82" charset="0"/>
                <a:cs typeface="Trebuchet MS"/>
              </a:rPr>
              <a:t>D</a:t>
            </a:r>
            <a:r>
              <a:rPr sz="4800" b="1" spc="-35" dirty="0">
                <a:latin typeface="Stencil" panose="040409050D0802020404" pitchFamily="82" charset="0"/>
                <a:cs typeface="Trebuchet MS"/>
              </a:rPr>
              <a:t>E</a:t>
            </a:r>
            <a:r>
              <a:rPr sz="4800" b="1" spc="-30" dirty="0">
                <a:latin typeface="Stencil" panose="040409050D0802020404" pitchFamily="82" charset="0"/>
                <a:cs typeface="Trebuchet MS"/>
              </a:rPr>
              <a:t>LL</a:t>
            </a:r>
            <a:r>
              <a:rPr sz="4800" b="1" spc="-5" dirty="0">
                <a:latin typeface="Stencil" panose="040409050D0802020404" pitchFamily="82" charset="0"/>
                <a:cs typeface="Trebuchet MS"/>
              </a:rPr>
              <a:t>I</a:t>
            </a:r>
            <a:r>
              <a:rPr sz="4800" b="1" spc="30" dirty="0">
                <a:latin typeface="Stencil" panose="040409050D0802020404" pitchFamily="82" charset="0"/>
                <a:cs typeface="Trebuchet MS"/>
              </a:rPr>
              <a:t>N</a:t>
            </a:r>
            <a:r>
              <a:rPr sz="4800" b="1" spc="5" dirty="0">
                <a:latin typeface="Stencil" panose="040409050D0802020404" pitchFamily="82" charset="0"/>
                <a:cs typeface="Trebuchet MS"/>
              </a:rPr>
              <a:t>G</a:t>
            </a:r>
            <a:endParaRPr sz="4800" dirty="0">
              <a:latin typeface="Stencil" panose="040409050D0802020404" pitchFamily="82" charset="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itle 1">
            <a:extLst>
              <a:ext uri="{FF2B5EF4-FFF2-40B4-BE49-F238E27FC236}">
                <a16:creationId xmlns:a16="http://schemas.microsoft.com/office/drawing/2014/main" id="{764CA7CA-7D5A-8CEC-87FA-9F7B235991C3}"/>
              </a:ext>
            </a:extLst>
          </p:cNvPr>
          <p:cNvSpPr>
            <a:spLocks noGrp="1"/>
          </p:cNvSpPr>
          <p:nvPr>
            <p:ph idx="1"/>
          </p:nvPr>
        </p:nvSpPr>
        <p:spPr>
          <a:xfrm>
            <a:off x="914400" y="2454422"/>
            <a:ext cx="10896218" cy="3633958"/>
          </a:xfrm>
        </p:spPr>
        <p:txBody>
          <a:bodyPr>
            <a:normAutofit fontScale="55000" lnSpcReduction="20000"/>
          </a:bodyPr>
          <a:lstStyle/>
          <a:p>
            <a:r>
              <a:rPr lang="en-US" dirty="0"/>
              <a:t>1. Data Source:</a:t>
            </a:r>
          </a:p>
          <a:p>
            <a:r>
              <a:rPr lang="en-US" dirty="0"/>
              <a:t>   - Dataset was sourced from the EDUNET website.</a:t>
            </a:r>
          </a:p>
          <a:p>
            <a:r>
              <a:rPr lang="en-US" dirty="0"/>
              <a:t>   </a:t>
            </a:r>
          </a:p>
          <a:p>
            <a:r>
              <a:rPr lang="en-US" dirty="0"/>
              <a:t>2. Data Preparation:</a:t>
            </a:r>
          </a:p>
          <a:p>
            <a:r>
              <a:rPr lang="en-US" dirty="0"/>
              <a:t>   - Applied color coding to highlight topics relevant to the analysis.</a:t>
            </a:r>
          </a:p>
          <a:p>
            <a:r>
              <a:rPr lang="en-US" dirty="0"/>
              <a:t>   - Used conditional formatting and filter options to remove blank cells.</a:t>
            </a:r>
          </a:p>
          <a:p>
            <a:r>
              <a:rPr lang="en-US" dirty="0"/>
              <a:t>   </a:t>
            </a:r>
          </a:p>
          <a:p>
            <a:r>
              <a:rPr lang="en-US" dirty="0"/>
              <a:t>3. Data Transformation:</a:t>
            </a:r>
          </a:p>
          <a:p>
            <a:r>
              <a:rPr lang="en-US" dirty="0"/>
              <a:t>   - Converted numerical employee rating values into verbal categories using the formula:</a:t>
            </a:r>
          </a:p>
          <a:p>
            <a:r>
              <a:rPr lang="en-US" dirty="0"/>
              <a:t>     ```excel</a:t>
            </a:r>
          </a:p>
          <a:p>
            <a:r>
              <a:rPr lang="en-US" dirty="0"/>
              <a:t>     =IFS(Z8&gt;=5,"VERY HIGH",Z8&gt;=4,"HIGH",Z8&gt;=3,"MED",TRUE,"LOW")</a:t>
            </a:r>
          </a:p>
          <a:p>
            <a:r>
              <a:rPr lang="en-US" dirty="0"/>
              <a:t>     ```</a:t>
            </a:r>
          </a:p>
          <a:p>
            <a:r>
              <a:rPr lang="en-US" dirty="0"/>
              <a:t>   - Applied this formula to all employees.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1720840"/>
            <a:ext cx="8763000" cy="3139321"/>
          </a:xfrm>
          <a:prstGeom prst="rect">
            <a:avLst/>
          </a:prstGeom>
        </p:spPr>
        <p:txBody>
          <a:bodyPr wrap="square">
            <a:spAutoFit/>
          </a:bodyPr>
          <a:lstStyle/>
          <a:p>
            <a:r>
              <a:rPr lang="en-US" b="1" dirty="0"/>
              <a:t>4. Data Analysis:</a:t>
            </a:r>
            <a:r>
              <a:rPr lang="en-US" dirty="0"/>
              <a:t>   - Selected necessary data fields for creating a pivot table.</a:t>
            </a:r>
          </a:p>
          <a:p>
            <a:r>
              <a:rPr lang="en-US" dirty="0"/>
              <a:t>     - Row Values: Business units.</a:t>
            </a:r>
          </a:p>
          <a:p>
            <a:r>
              <a:rPr lang="en-US" dirty="0"/>
              <a:t>     - Column Values: Employee performance level.</a:t>
            </a:r>
          </a:p>
          <a:p>
            <a:r>
              <a:rPr lang="en-US" dirty="0"/>
              <a:t>     - Count Values: Employee first name.</a:t>
            </a:r>
          </a:p>
          <a:p>
            <a:r>
              <a:rPr lang="en-US" dirty="0"/>
              <a:t>     - Filter Options: Gender code.</a:t>
            </a:r>
          </a:p>
          <a:p>
            <a:r>
              <a:rPr lang="en-US" dirty="0"/>
              <a:t>   - Used a slicer to filter data based on different employee types.</a:t>
            </a:r>
          </a:p>
          <a:p>
            <a:endParaRPr lang="en-US" b="1" dirty="0"/>
          </a:p>
          <a:p>
            <a:r>
              <a:rPr lang="en-US" b="1" dirty="0"/>
              <a:t>5.Data Visualization:</a:t>
            </a:r>
            <a:endParaRPr lang="en-US" dirty="0"/>
          </a:p>
          <a:p>
            <a:pPr>
              <a:buFont typeface="Arial" panose="020B0604020202020204" pitchFamily="34" charset="0"/>
              <a:buChar char="•"/>
            </a:pPr>
            <a:r>
              <a:rPr lang="en-US" dirty="0"/>
              <a:t>Created a graph from the filtered data.</a:t>
            </a:r>
          </a:p>
          <a:p>
            <a:pPr>
              <a:buFont typeface="Arial" panose="020B0604020202020204" pitchFamily="34" charset="0"/>
              <a:buChar char="•"/>
            </a:pPr>
            <a:r>
              <a:rPr lang="en-US" dirty="0"/>
              <a:t>Provided appropriate titles for the graph and its axes.</a:t>
            </a:r>
          </a:p>
          <a:p>
            <a:endParaRPr lang="en-IN" dirty="0"/>
          </a:p>
        </p:txBody>
      </p:sp>
    </p:spTree>
    <p:extLst>
      <p:ext uri="{BB962C8B-B14F-4D97-AF65-F5344CB8AC3E}">
        <p14:creationId xmlns:p14="http://schemas.microsoft.com/office/powerpoint/2010/main" val="4012062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628154"/>
            <a:ext cx="2284921" cy="707886"/>
          </a:xfrm>
          <a:prstGeom prst="rect">
            <a:avLst/>
          </a:prstGeom>
        </p:spPr>
        <p:txBody>
          <a:bodyPr wrap="none">
            <a:spAutoFit/>
          </a:bodyPr>
          <a:lstStyle/>
          <a:p>
            <a:r>
              <a:rPr lang="en-US" sz="4000" dirty="0">
                <a:latin typeface="Stencil" panose="040409050D0802020404" pitchFamily="82" charset="0"/>
              </a:rPr>
              <a:t>R</a:t>
            </a:r>
            <a:r>
              <a:rPr lang="en-US" sz="4000" spc="-40" dirty="0">
                <a:latin typeface="Stencil" panose="040409050D0802020404" pitchFamily="82" charset="0"/>
              </a:rPr>
              <a:t>E</a:t>
            </a:r>
            <a:r>
              <a:rPr lang="en-US" sz="4000" spc="15" dirty="0">
                <a:latin typeface="Stencil" panose="040409050D0802020404" pitchFamily="82" charset="0"/>
              </a:rPr>
              <a:t>S</a:t>
            </a:r>
            <a:r>
              <a:rPr lang="en-US" sz="4000" spc="-30" dirty="0">
                <a:latin typeface="Stencil" panose="040409050D0802020404" pitchFamily="82" charset="0"/>
              </a:rPr>
              <a:t>U</a:t>
            </a:r>
            <a:r>
              <a:rPr lang="en-US" sz="4000" spc="-405" dirty="0">
                <a:latin typeface="Stencil" panose="040409050D0802020404" pitchFamily="82" charset="0"/>
              </a:rPr>
              <a:t>L</a:t>
            </a:r>
            <a:r>
              <a:rPr lang="en-US" sz="4000" dirty="0">
                <a:latin typeface="Stencil" panose="040409050D0802020404" pitchFamily="82" charset="0"/>
              </a:rPr>
              <a:t>TS</a:t>
            </a:r>
          </a:p>
        </p:txBody>
      </p:sp>
      <p:pic>
        <p:nvPicPr>
          <p:cNvPr id="5" name="Graphic 4">
            <a:extLst>
              <a:ext uri="{FF2B5EF4-FFF2-40B4-BE49-F238E27FC236}">
                <a16:creationId xmlns:a16="http://schemas.microsoft.com/office/drawing/2014/main" id="{0017B865-E02C-BBC6-D7BC-9B329A82D3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62200" y="1752601"/>
            <a:ext cx="7086600" cy="3733800"/>
          </a:xfrm>
          <a:prstGeom prst="rect">
            <a:avLst/>
          </a:prstGeom>
        </p:spPr>
      </p:pic>
    </p:spTree>
    <p:extLst>
      <p:ext uri="{BB962C8B-B14F-4D97-AF65-F5344CB8AC3E}">
        <p14:creationId xmlns:p14="http://schemas.microsoft.com/office/powerpoint/2010/main" val="2980300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571502" y="1447800"/>
            <a:ext cx="9601196" cy="1303867"/>
          </a:xfrm>
        </p:spPr>
        <p:txBody>
          <a:bodyPr/>
          <a:lstStyle/>
          <a:p>
            <a:r>
              <a:rPr lang="en-US" dirty="0">
                <a:latin typeface="Stencil" panose="040409050D0802020404" pitchFamily="82" charset="0"/>
                <a:cs typeface="Times New Roman" panose="02020603050405020304" pitchFamily="18" charset="0"/>
              </a:rPr>
              <a:t>conclusion</a:t>
            </a:r>
            <a:endParaRPr lang="en-IN" dirty="0">
              <a:latin typeface="Stencil" panose="040409050D0802020404" pitchFamily="82" charset="0"/>
              <a:cs typeface="Times New Roman" panose="02020603050405020304" pitchFamily="18" charset="0"/>
            </a:endParaRPr>
          </a:p>
        </p:txBody>
      </p:sp>
      <p:sp>
        <p:nvSpPr>
          <p:cNvPr id="4" name="Rectangle 1">
            <a:extLst>
              <a:ext uri="{FF2B5EF4-FFF2-40B4-BE49-F238E27FC236}">
                <a16:creationId xmlns:a16="http://schemas.microsoft.com/office/drawing/2014/main" id="{01365F0C-2C7D-DC8F-CC62-85DDBC0D1A2B}"/>
              </a:ext>
            </a:extLst>
          </p:cNvPr>
          <p:cNvSpPr>
            <a:spLocks noGrp="1" noChangeArrowheads="1"/>
          </p:cNvSpPr>
          <p:nvPr>
            <p:ph idx="1"/>
          </p:nvPr>
        </p:nvSpPr>
        <p:spPr bwMode="auto">
          <a:xfrm>
            <a:off x="914400" y="2514600"/>
            <a:ext cx="89154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 performance:</a:t>
            </a:r>
            <a:r>
              <a:rPr kumimoji="0" lang="en-US" altLang="en-US" sz="1800" b="0" i="0" u="none" strike="noStrike" cap="none" normalizeH="0" baseline="0" dirty="0">
                <a:ln>
                  <a:noFill/>
                </a:ln>
                <a:solidFill>
                  <a:schemeClr val="tx1"/>
                </a:solidFill>
                <a:effectLst/>
                <a:latin typeface="Arial" panose="020B0604020202020204" pitchFamily="34" charset="0"/>
              </a:rPr>
              <a:t> Identify high-performing employees, areas for improvement, and training needs.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 decision-making:</a:t>
            </a:r>
            <a:r>
              <a:rPr kumimoji="0" lang="en-US" altLang="en-US" sz="1800" b="0" i="0" u="none" strike="noStrike" cap="none" normalizeH="0" baseline="0" dirty="0">
                <a:ln>
                  <a:noFill/>
                </a:ln>
                <a:solidFill>
                  <a:schemeClr val="tx1"/>
                </a:solidFill>
                <a:effectLst/>
                <a:latin typeface="Arial" panose="020B0604020202020204" pitchFamily="34" charset="0"/>
              </a:rPr>
              <a:t> Make informed decisions about hiring, promotions, and compensation.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Optimize HR processes:</a:t>
            </a:r>
            <a:r>
              <a:rPr kumimoji="0" lang="en-US" altLang="en-US" sz="1800" b="0" i="0" u="none" strike="noStrike" cap="none" normalizeH="0" baseline="0" dirty="0">
                <a:ln>
                  <a:noFill/>
                </a:ln>
                <a:solidFill>
                  <a:schemeClr val="tx1"/>
                </a:solidFill>
                <a:effectLst/>
                <a:latin typeface="Arial" panose="020B0604020202020204" pitchFamily="34" charset="0"/>
              </a:rPr>
              <a:t> Streamline recruitment, onboarding, and performance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Foster employee engagement:</a:t>
            </a:r>
            <a:r>
              <a:rPr kumimoji="0" lang="en-US" altLang="en-US" sz="1800" b="0" i="0" u="none" strike="noStrike" cap="none" normalizeH="0" baseline="0" dirty="0">
                <a:ln>
                  <a:noFill/>
                </a:ln>
                <a:solidFill>
                  <a:schemeClr val="tx1"/>
                </a:solidFill>
                <a:effectLst/>
                <a:latin typeface="Arial" panose="020B0604020202020204" pitchFamily="34" charset="0"/>
              </a:rPr>
              <a:t> Identify factors affecting employee satisfaction and engagement.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Reduce turnover:</a:t>
            </a:r>
            <a:r>
              <a:rPr kumimoji="0" lang="en-US" altLang="en-US" sz="1800" b="0" i="0" u="none" strike="noStrike" cap="none" normalizeH="0" baseline="0" dirty="0">
                <a:ln>
                  <a:noFill/>
                </a:ln>
                <a:solidFill>
                  <a:schemeClr val="tx1"/>
                </a:solidFill>
                <a:effectLst/>
                <a:latin typeface="Arial" panose="020B0604020202020204" pitchFamily="34" charset="0"/>
              </a:rPr>
              <a:t> Analyze reasons for employee departures and implement retention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129C9-91D6-7EF6-B03E-B1723A14FF32}"/>
              </a:ext>
            </a:extLst>
          </p:cNvPr>
          <p:cNvSpPr>
            <a:spLocks noGrp="1"/>
          </p:cNvSpPr>
          <p:nvPr>
            <p:ph type="title"/>
          </p:nvPr>
        </p:nvSpPr>
        <p:spPr>
          <a:xfrm>
            <a:off x="1066800" y="1219200"/>
            <a:ext cx="9404723" cy="1400530"/>
          </a:xfrm>
        </p:spPr>
        <p:txBody>
          <a:bodyPr>
            <a:normAutofit fontScale="90000"/>
          </a:bodyPr>
          <a:lstStyle/>
          <a:p>
            <a:r>
              <a:rPr lang="en-US" sz="4000" b="1" dirty="0">
                <a:solidFill>
                  <a:schemeClr val="tx1"/>
                </a:solidFill>
                <a:latin typeface="Stencil" panose="040409050D0802020404" pitchFamily="82" charset="0"/>
                <a:cs typeface="Simplified Arabic Fixed" panose="02070309020205020404" pitchFamily="49" charset="-78"/>
              </a:rPr>
              <a:t>Employee Performance Analysis using Excel</a:t>
            </a:r>
            <a:br>
              <a:rPr lang="en-IN" sz="2400" dirty="0">
                <a:solidFill>
                  <a:schemeClr val="tx1"/>
                </a:solidFill>
                <a:latin typeface="Times New Roman" panose="02020603050405020304" pitchFamily="18" charset="0"/>
                <a:cs typeface="Times New Roman" panose="02020603050405020304" pitchFamily="18" charset="0"/>
              </a:rPr>
            </a:br>
            <a:endParaRPr lang="en-IN" dirty="0">
              <a:solidFill>
                <a:schemeClr val="tx1"/>
              </a:solidFill>
            </a:endParaRPr>
          </a:p>
        </p:txBody>
      </p:sp>
    </p:spTree>
    <p:extLst>
      <p:ext uri="{BB962C8B-B14F-4D97-AF65-F5344CB8AC3E}">
        <p14:creationId xmlns:p14="http://schemas.microsoft.com/office/powerpoint/2010/main" val="1288747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F3A8-FFBD-4E24-A9D3-EAE2E0B87B5D}"/>
              </a:ext>
            </a:extLst>
          </p:cNvPr>
          <p:cNvSpPr>
            <a:spLocks noGrp="1"/>
          </p:cNvSpPr>
          <p:nvPr>
            <p:ph type="title"/>
          </p:nvPr>
        </p:nvSpPr>
        <p:spPr/>
        <p:txBody>
          <a:bodyPr>
            <a:normAutofit fontScale="90000"/>
          </a:bodyPr>
          <a:lstStyle/>
          <a:p>
            <a:br>
              <a:rPr lang="en-US" sz="2800" b="0" i="0" dirty="0">
                <a:solidFill>
                  <a:srgbClr val="0D0D0D"/>
                </a:solidFill>
                <a:effectLst/>
                <a:latin typeface="Times New Roman" panose="02020603050405020304" pitchFamily="18" charset="0"/>
                <a:cs typeface="Times New Roman" panose="02020603050405020304" pitchFamily="18" charset="0"/>
              </a:rPr>
            </a:br>
            <a:br>
              <a:rPr lang="en-IN" sz="4400" dirty="0">
                <a:latin typeface="Times New Roman" panose="02020603050405020304" pitchFamily="18"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D4FF14D0-3430-BD9C-F666-52331498E6C9}"/>
              </a:ext>
            </a:extLst>
          </p:cNvPr>
          <p:cNvSpPr>
            <a:spLocks noGrp="1"/>
          </p:cNvSpPr>
          <p:nvPr>
            <p:ph type="subTitle" idx="4294967295"/>
          </p:nvPr>
        </p:nvSpPr>
        <p:spPr>
          <a:xfrm>
            <a:off x="1295402" y="1905000"/>
            <a:ext cx="10363200" cy="5486400"/>
          </a:xfrm>
        </p:spPr>
        <p:txBody>
          <a:bodyPr/>
          <a:lstStyle/>
          <a:p>
            <a:r>
              <a:rPr lang="en-IN" sz="3200" dirty="0">
                <a:latin typeface="Stencil" panose="040409050D0802020404" pitchFamily="82" charset="0"/>
              </a:rPr>
              <a:t>AGENDA</a:t>
            </a:r>
          </a:p>
          <a:p>
            <a:r>
              <a:rPr lang="en-US" sz="2800" b="0" i="0" dirty="0">
                <a:effectLst/>
                <a:latin typeface="Times New Roman" panose="02020603050405020304" pitchFamily="18" charset="0"/>
                <a:cs typeface="Times New Roman" panose="02020603050405020304" pitchFamily="18" charset="0"/>
              </a:rPr>
              <a:t>Problem statement</a:t>
            </a:r>
            <a:br>
              <a:rPr lang="en-US" sz="2800" b="0" i="0" dirty="0">
                <a:effectLst/>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project overview</a:t>
            </a:r>
            <a:br>
              <a:rPr lang="en-US" sz="2800" b="0" i="0" dirty="0">
                <a:effectLst/>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end users</a:t>
            </a:r>
            <a:br>
              <a:rPr lang="en-US" sz="2800" b="0" i="0" dirty="0">
                <a:effectLst/>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our solution and proposition</a:t>
            </a:r>
            <a:br>
              <a:rPr lang="en-US" sz="2800" b="0" i="0" dirty="0">
                <a:effectLst/>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dataset description</a:t>
            </a:r>
            <a:br>
              <a:rPr lang="en-US" sz="2800" b="0" i="0" dirty="0">
                <a:effectLst/>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modelling approach</a:t>
            </a:r>
            <a:br>
              <a:rPr lang="en-US" sz="2800" b="0" i="0" dirty="0">
                <a:effectLst/>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results and </a:t>
            </a:r>
            <a:r>
              <a:rPr lang="en-US" sz="2800" dirty="0">
                <a:latin typeface="Times New Roman" panose="02020603050405020304" pitchFamily="18" charset="0"/>
                <a:cs typeface="Times New Roman" panose="02020603050405020304" pitchFamily="18" charset="0"/>
              </a:rPr>
              <a:t>discussion</a:t>
            </a:r>
            <a:br>
              <a:rPr lang="en-US" sz="2800" b="0" i="0" dirty="0">
                <a:effectLst/>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conclusion</a:t>
            </a:r>
            <a:endParaRPr lang="en-IN" sz="2800" dirty="0"/>
          </a:p>
        </p:txBody>
      </p:sp>
    </p:spTree>
    <p:extLst>
      <p:ext uri="{BB962C8B-B14F-4D97-AF65-F5344CB8AC3E}">
        <p14:creationId xmlns:p14="http://schemas.microsoft.com/office/powerpoint/2010/main" val="3726460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1715386"/>
            <a:ext cx="9601196"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Stencil" panose="040409050D0802020404" pitchFamily="82" charset="0"/>
              </a:rPr>
              <a:t>P</a:t>
            </a:r>
            <a:r>
              <a:rPr sz="4250" spc="15" dirty="0">
                <a:latin typeface="Stencil" panose="040409050D0802020404" pitchFamily="82" charset="0"/>
              </a:rPr>
              <a:t>ROB</a:t>
            </a:r>
            <a:r>
              <a:rPr sz="4250" spc="55" dirty="0">
                <a:latin typeface="Stencil" panose="040409050D0802020404" pitchFamily="82" charset="0"/>
              </a:rPr>
              <a:t>L</a:t>
            </a:r>
            <a:r>
              <a:rPr sz="4250" spc="-20" dirty="0">
                <a:latin typeface="Stencil" panose="040409050D0802020404" pitchFamily="82" charset="0"/>
              </a:rPr>
              <a:t>E</a:t>
            </a:r>
            <a:r>
              <a:rPr sz="4250" spc="20" dirty="0">
                <a:latin typeface="Stencil" panose="040409050D0802020404" pitchFamily="82" charset="0"/>
              </a:rPr>
              <a:t>M</a:t>
            </a:r>
            <a:r>
              <a:rPr sz="4250" dirty="0">
                <a:latin typeface="Stencil" panose="040409050D0802020404" pitchFamily="82" charset="0"/>
              </a:rPr>
              <a:t>	</a:t>
            </a:r>
            <a:r>
              <a:rPr sz="4250" spc="10" dirty="0">
                <a:latin typeface="Stencil" panose="040409050D0802020404" pitchFamily="82" charset="0"/>
              </a:rPr>
              <a:t>S</a:t>
            </a:r>
            <a:r>
              <a:rPr sz="4250" spc="-370" dirty="0">
                <a:latin typeface="Stencil" panose="040409050D0802020404" pitchFamily="82" charset="0"/>
              </a:rPr>
              <a:t>T</a:t>
            </a:r>
            <a:r>
              <a:rPr sz="4250" spc="-375" dirty="0">
                <a:latin typeface="Stencil" panose="040409050D0802020404" pitchFamily="82" charset="0"/>
              </a:rPr>
              <a:t>A</a:t>
            </a:r>
            <a:r>
              <a:rPr sz="4250" spc="15" dirty="0">
                <a:latin typeface="Stencil" panose="040409050D0802020404" pitchFamily="82" charset="0"/>
              </a:rPr>
              <a:t>T</a:t>
            </a:r>
            <a:r>
              <a:rPr sz="4250" spc="-10" dirty="0">
                <a:latin typeface="Stencil" panose="040409050D0802020404" pitchFamily="82" charset="0"/>
              </a:rPr>
              <a:t>E</a:t>
            </a:r>
            <a:r>
              <a:rPr sz="4250" spc="-20" dirty="0">
                <a:latin typeface="Stencil" panose="040409050D0802020404" pitchFamily="82" charset="0"/>
              </a:rPr>
              <a:t>ME</a:t>
            </a:r>
            <a:r>
              <a:rPr sz="4250" spc="10" dirty="0">
                <a:latin typeface="Stencil" panose="040409050D0802020404" pitchFamily="82" charset="0"/>
              </a:rPr>
              <a:t>NT</a:t>
            </a:r>
            <a:endParaRPr sz="4250" dirty="0">
              <a:latin typeface="Stencil" panose="040409050D0802020404" pitchFamily="82" charset="0"/>
            </a:endParaRPr>
          </a:p>
        </p:txBody>
      </p:sp>
      <p:sp>
        <p:nvSpPr>
          <p:cNvPr id="9" name="Text Placeholder 8">
            <a:extLst>
              <a:ext uri="{FF2B5EF4-FFF2-40B4-BE49-F238E27FC236}">
                <a16:creationId xmlns:a16="http://schemas.microsoft.com/office/drawing/2014/main" id="{DD1C1D2C-1B6A-846A-2B1E-2FC4A89B6EF8}"/>
              </a:ext>
            </a:extLst>
          </p:cNvPr>
          <p:cNvSpPr>
            <a:spLocks noGrp="1"/>
          </p:cNvSpPr>
          <p:nvPr>
            <p:ph idx="1"/>
          </p:nvPr>
        </p:nvSpPr>
        <p:spPr>
          <a:xfrm>
            <a:off x="1524000" y="2668032"/>
            <a:ext cx="9703751" cy="2656443"/>
          </a:xfrm>
        </p:spPr>
        <p:txBody>
          <a:bodyPr>
            <a:normAutofit fontScale="70000" lnSpcReduction="20000"/>
          </a:bodyPr>
          <a:lstStyle/>
          <a:p>
            <a:r>
              <a:rPr lang="en-US" b="1" dirty="0"/>
              <a:t>Inaccurate performance evaluation:</a:t>
            </a:r>
          </a:p>
          <a:p>
            <a:pPr marL="0" indent="0">
              <a:buNone/>
            </a:pPr>
            <a:r>
              <a:rPr lang="en-IN" dirty="0"/>
              <a:t>			           Current manual methods of evaluation often lead to subjective  </a:t>
            </a:r>
          </a:p>
          <a:p>
            <a:pPr marL="0" indent="0">
              <a:buNone/>
            </a:pPr>
            <a:r>
              <a:rPr lang="en-IN" dirty="0"/>
              <a:t>Judgments and inconsistencies, impacting employee morale and organisational and productivity.</a:t>
            </a:r>
          </a:p>
          <a:p>
            <a:endParaRPr lang="en-IN" dirty="0"/>
          </a:p>
          <a:p>
            <a:r>
              <a:rPr lang="en-IN" b="1" dirty="0"/>
              <a:t>Lack of data driven insights:</a:t>
            </a:r>
          </a:p>
          <a:p>
            <a:pPr marL="0" indent="0">
              <a:buNone/>
            </a:pPr>
            <a:r>
              <a:rPr lang="en-IN" dirty="0"/>
              <a:t>		               Without a structured approach to data collection and</a:t>
            </a:r>
          </a:p>
          <a:p>
            <a:pPr marL="0" indent="0">
              <a:buNone/>
            </a:pPr>
            <a:r>
              <a:rPr lang="en-IN" dirty="0"/>
              <a:t>Analysis, organisation struggle to identify trends, areas for improvement, and </a:t>
            </a:r>
          </a:p>
          <a:p>
            <a:pPr marL="0" indent="0">
              <a:buNone/>
            </a:pPr>
            <a:r>
              <a:rPr lang="en-IN" dirty="0"/>
              <a:t>Effective performance strategies.	</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688070" y="1653664"/>
            <a:ext cx="5956300" cy="690593"/>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Stencil" panose="040409050D0802020404" pitchFamily="82" charset="0"/>
              </a:rPr>
              <a:t>PROJECT	</a:t>
            </a:r>
            <a:r>
              <a:rPr sz="4250" spc="-20" dirty="0">
                <a:latin typeface="Stencil" panose="040409050D0802020404" pitchFamily="82" charset="0"/>
              </a:rPr>
              <a:t>OVERV</a:t>
            </a:r>
            <a:r>
              <a:rPr lang="en-IN" sz="4250" spc="-20" dirty="0">
                <a:latin typeface="Stencil" panose="040409050D0802020404" pitchFamily="82" charset="0"/>
              </a:rPr>
              <a:t>IEW</a:t>
            </a:r>
            <a:endParaRPr sz="4250" dirty="0">
              <a:latin typeface="Stencil" panose="040409050D0802020404" pitchFamily="82"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808882" y="2344257"/>
            <a:ext cx="8655937" cy="3416320"/>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I</a:t>
            </a:r>
            <a:r>
              <a:rPr lang="en-US" sz="2400" b="0" i="0" dirty="0">
                <a:effectLst/>
                <a:latin typeface="Times New Roman" panose="02020603050405020304" pitchFamily="18" charset="0"/>
                <a:cs typeface="Times New Roman" panose="02020603050405020304" pitchFamily="18" charset="0"/>
              </a:rPr>
              <a:t> sourced an employee dataset from the EDUNET website, applied color coding to relevant topics, and removed blank cells using conditional formatting and filters. Employee ratings were converted from numerical to verbal categories using a formula. A pivot table was then created with business units as rows, performance levels as columns, and first names as count values, with gender code as a filter. A slicer was used to filter data by employee type, and a graph was generated from the filtered data with appropriate titles.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52705" y="1876234"/>
            <a:ext cx="9601196"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Stencil" panose="040409050D0802020404" pitchFamily="82" charset="0"/>
              </a:rPr>
              <a:t>W</a:t>
            </a:r>
            <a:r>
              <a:rPr sz="3200" spc="-20" dirty="0">
                <a:latin typeface="Stencil" panose="040409050D0802020404" pitchFamily="82" charset="0"/>
              </a:rPr>
              <a:t>H</a:t>
            </a:r>
            <a:r>
              <a:rPr sz="3200" spc="20" dirty="0">
                <a:latin typeface="Stencil" panose="040409050D0802020404" pitchFamily="82" charset="0"/>
              </a:rPr>
              <a:t>O</a:t>
            </a:r>
            <a:r>
              <a:rPr sz="3200" spc="-235" dirty="0">
                <a:latin typeface="Stencil" panose="040409050D0802020404" pitchFamily="82" charset="0"/>
              </a:rPr>
              <a:t> </a:t>
            </a:r>
            <a:r>
              <a:rPr sz="3200" spc="-10" dirty="0">
                <a:latin typeface="Stencil" panose="040409050D0802020404" pitchFamily="82" charset="0"/>
              </a:rPr>
              <a:t>AR</a:t>
            </a:r>
            <a:r>
              <a:rPr sz="3200" spc="15" dirty="0">
                <a:latin typeface="Stencil" panose="040409050D0802020404" pitchFamily="82" charset="0"/>
              </a:rPr>
              <a:t>E</a:t>
            </a:r>
            <a:r>
              <a:rPr sz="3200" spc="-35" dirty="0">
                <a:latin typeface="Stencil" panose="040409050D0802020404" pitchFamily="82" charset="0"/>
              </a:rPr>
              <a:t> </a:t>
            </a:r>
            <a:r>
              <a:rPr sz="3200" spc="-10" dirty="0">
                <a:latin typeface="Stencil" panose="040409050D0802020404" pitchFamily="82" charset="0"/>
              </a:rPr>
              <a:t>T</a:t>
            </a:r>
            <a:r>
              <a:rPr sz="3200" spc="-15" dirty="0">
                <a:latin typeface="Stencil" panose="040409050D0802020404" pitchFamily="82" charset="0"/>
              </a:rPr>
              <a:t>H</a:t>
            </a:r>
            <a:r>
              <a:rPr sz="3200" spc="15" dirty="0">
                <a:latin typeface="Stencil" panose="040409050D0802020404" pitchFamily="82" charset="0"/>
              </a:rPr>
              <a:t>E</a:t>
            </a:r>
            <a:r>
              <a:rPr sz="3200" spc="-35" dirty="0">
                <a:latin typeface="Stencil" panose="040409050D0802020404" pitchFamily="82" charset="0"/>
              </a:rPr>
              <a:t> </a:t>
            </a:r>
            <a:r>
              <a:rPr sz="3200" spc="-20" dirty="0">
                <a:latin typeface="Stencil" panose="040409050D0802020404" pitchFamily="82" charset="0"/>
              </a:rPr>
              <a:t>E</a:t>
            </a:r>
            <a:r>
              <a:rPr sz="3200" spc="30" dirty="0">
                <a:latin typeface="Stencil" panose="040409050D0802020404" pitchFamily="82" charset="0"/>
              </a:rPr>
              <a:t>N</a:t>
            </a:r>
            <a:r>
              <a:rPr sz="3200" spc="15" dirty="0">
                <a:latin typeface="Stencil" panose="040409050D0802020404" pitchFamily="82" charset="0"/>
              </a:rPr>
              <a:t>D</a:t>
            </a:r>
            <a:r>
              <a:rPr sz="3200" spc="-45" dirty="0">
                <a:latin typeface="Stencil" panose="040409050D0802020404" pitchFamily="82" charset="0"/>
              </a:rPr>
              <a:t> </a:t>
            </a:r>
            <a:r>
              <a:rPr sz="3200" dirty="0">
                <a:latin typeface="Stencil" panose="040409050D0802020404" pitchFamily="82" charset="0"/>
              </a:rPr>
              <a:t>U</a:t>
            </a:r>
            <a:r>
              <a:rPr sz="3200" spc="10" dirty="0">
                <a:latin typeface="Stencil" panose="040409050D0802020404" pitchFamily="82" charset="0"/>
              </a:rPr>
              <a:t>S</a:t>
            </a:r>
            <a:r>
              <a:rPr sz="3200" spc="-25" dirty="0">
                <a:latin typeface="Stencil" panose="040409050D0802020404" pitchFamily="82" charset="0"/>
              </a:rPr>
              <a:t>E</a:t>
            </a:r>
            <a:r>
              <a:rPr sz="3200" spc="-10" dirty="0">
                <a:latin typeface="Stencil" panose="040409050D0802020404" pitchFamily="82" charset="0"/>
              </a:rPr>
              <a:t>R</a:t>
            </a:r>
            <a:r>
              <a:rPr sz="3200" spc="5" dirty="0">
                <a:latin typeface="Stencil" panose="040409050D0802020404" pitchFamily="82" charset="0"/>
              </a:rPr>
              <a:t>S?</a:t>
            </a:r>
            <a:endParaRPr sz="3200" dirty="0">
              <a:latin typeface="Stencil" panose="040409050D0802020404" pitchFamily="82" charset="0"/>
            </a:endParaRPr>
          </a:p>
        </p:txBody>
      </p:sp>
      <p:sp>
        <p:nvSpPr>
          <p:cNvPr id="7" name="Text Placeholder 6">
            <a:extLst>
              <a:ext uri="{FF2B5EF4-FFF2-40B4-BE49-F238E27FC236}">
                <a16:creationId xmlns:a16="http://schemas.microsoft.com/office/drawing/2014/main" id="{CBAA8DA4-DF6D-584C-243A-9D5680217AA4}"/>
              </a:ext>
            </a:extLst>
          </p:cNvPr>
          <p:cNvSpPr>
            <a:spLocks noGrp="1"/>
          </p:cNvSpPr>
          <p:nvPr>
            <p:ph idx="1"/>
          </p:nvPr>
        </p:nvSpPr>
        <p:spPr>
          <a:xfrm>
            <a:off x="1366837" y="2751396"/>
            <a:ext cx="10972800" cy="2766060"/>
          </a:xfrm>
        </p:spPr>
        <p:txBody>
          <a:bodyPr>
            <a:noAutofit/>
          </a:bodyPr>
          <a:lstStyle/>
          <a:p>
            <a:r>
              <a:rPr lang="en-IN" sz="2000" b="1" dirty="0"/>
              <a:t>Human Resources (HR) Professionals</a:t>
            </a:r>
          </a:p>
          <a:p>
            <a:r>
              <a:rPr lang="en-IN" sz="2000" b="1" dirty="0"/>
              <a:t>Managers</a:t>
            </a:r>
          </a:p>
          <a:p>
            <a:r>
              <a:rPr lang="en-IN" sz="2000" b="1" dirty="0"/>
              <a:t>Employees</a:t>
            </a:r>
          </a:p>
          <a:p>
            <a:r>
              <a:rPr lang="en-IN" sz="2000" b="1" dirty="0"/>
              <a:t>Executives</a:t>
            </a:r>
          </a:p>
          <a:p>
            <a:r>
              <a:rPr lang="en-IN" sz="2000" b="1" dirty="0"/>
              <a:t>External Stakeholders (e.g., Investors, Shareholders)</a:t>
            </a:r>
          </a:p>
          <a:p>
            <a:r>
              <a:rPr lang="en-IN" sz="2000" b="1" dirty="0"/>
              <a:t>Training and development teams</a:t>
            </a:r>
          </a:p>
          <a:p>
            <a:r>
              <a:rPr lang="en-IN" sz="2000" b="1" dirty="0"/>
              <a:t>Supervisor</a:t>
            </a:r>
          </a:p>
          <a:p>
            <a:r>
              <a:rPr lang="en-IN" sz="2000" b="1" dirty="0"/>
              <a:t>Recruitment teams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176314" y="1644068"/>
            <a:ext cx="9706429"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Stencil" panose="040409050D0802020404" pitchFamily="82" charset="0"/>
              </a:rPr>
              <a:t>O</a:t>
            </a:r>
            <a:r>
              <a:rPr sz="3600" spc="25" dirty="0">
                <a:latin typeface="Stencil" panose="040409050D0802020404" pitchFamily="82" charset="0"/>
              </a:rPr>
              <a:t>U</a:t>
            </a:r>
            <a:r>
              <a:rPr sz="3600" dirty="0">
                <a:latin typeface="Stencil" panose="040409050D0802020404" pitchFamily="82" charset="0"/>
              </a:rPr>
              <a:t>R</a:t>
            </a:r>
            <a:r>
              <a:rPr sz="3600" spc="5" dirty="0">
                <a:latin typeface="Stencil" panose="040409050D0802020404" pitchFamily="82" charset="0"/>
              </a:rPr>
              <a:t> </a:t>
            </a:r>
            <a:r>
              <a:rPr sz="3600" spc="25" dirty="0">
                <a:latin typeface="Stencil" panose="040409050D0802020404" pitchFamily="82" charset="0"/>
              </a:rPr>
              <a:t>S</a:t>
            </a:r>
            <a:r>
              <a:rPr sz="3600" spc="10" dirty="0">
                <a:latin typeface="Stencil" panose="040409050D0802020404" pitchFamily="82" charset="0"/>
              </a:rPr>
              <a:t>O</a:t>
            </a:r>
            <a:r>
              <a:rPr sz="3600" spc="25" dirty="0">
                <a:latin typeface="Stencil" panose="040409050D0802020404" pitchFamily="82" charset="0"/>
              </a:rPr>
              <a:t>LU</a:t>
            </a:r>
            <a:r>
              <a:rPr sz="3600" spc="-35" dirty="0">
                <a:latin typeface="Stencil" panose="040409050D0802020404" pitchFamily="82" charset="0"/>
              </a:rPr>
              <a:t>T</a:t>
            </a:r>
            <a:r>
              <a:rPr sz="3600" spc="-30" dirty="0">
                <a:latin typeface="Stencil" panose="040409050D0802020404" pitchFamily="82" charset="0"/>
              </a:rPr>
              <a:t>I</a:t>
            </a:r>
            <a:r>
              <a:rPr sz="3600" spc="10" dirty="0">
                <a:latin typeface="Stencil" panose="040409050D0802020404" pitchFamily="82" charset="0"/>
              </a:rPr>
              <a:t>O</a:t>
            </a:r>
            <a:r>
              <a:rPr sz="3600" dirty="0">
                <a:latin typeface="Stencil" panose="040409050D0802020404" pitchFamily="82" charset="0"/>
              </a:rPr>
              <a:t>N</a:t>
            </a:r>
            <a:r>
              <a:rPr sz="3600" spc="-345" dirty="0">
                <a:latin typeface="Stencil" panose="040409050D0802020404" pitchFamily="82" charset="0"/>
              </a:rPr>
              <a:t> </a:t>
            </a:r>
            <a:r>
              <a:rPr sz="3600" spc="-35" dirty="0">
                <a:latin typeface="Stencil" panose="040409050D0802020404" pitchFamily="82" charset="0"/>
              </a:rPr>
              <a:t>A</a:t>
            </a:r>
            <a:r>
              <a:rPr sz="3600" spc="-5" dirty="0">
                <a:latin typeface="Stencil" panose="040409050D0802020404" pitchFamily="82" charset="0"/>
              </a:rPr>
              <a:t>N</a:t>
            </a:r>
            <a:r>
              <a:rPr sz="3600" dirty="0">
                <a:latin typeface="Stencil" panose="040409050D0802020404" pitchFamily="82" charset="0"/>
              </a:rPr>
              <a:t>D</a:t>
            </a:r>
            <a:r>
              <a:rPr sz="3600" spc="35" dirty="0">
                <a:latin typeface="Stencil" panose="040409050D0802020404" pitchFamily="82" charset="0"/>
              </a:rPr>
              <a:t> </a:t>
            </a:r>
            <a:r>
              <a:rPr sz="3600" spc="-30" dirty="0">
                <a:latin typeface="Stencil" panose="040409050D0802020404" pitchFamily="82" charset="0"/>
              </a:rPr>
              <a:t>I</a:t>
            </a:r>
            <a:r>
              <a:rPr sz="3600" spc="-35" dirty="0">
                <a:latin typeface="Stencil" panose="040409050D0802020404" pitchFamily="82" charset="0"/>
              </a:rPr>
              <a:t>T</a:t>
            </a:r>
            <a:r>
              <a:rPr sz="3600" dirty="0">
                <a:latin typeface="Stencil" panose="040409050D0802020404" pitchFamily="82" charset="0"/>
              </a:rPr>
              <a:t>S</a:t>
            </a:r>
            <a:r>
              <a:rPr sz="3600" spc="60" dirty="0">
                <a:latin typeface="Stencil" panose="040409050D0802020404" pitchFamily="82" charset="0"/>
              </a:rPr>
              <a:t> </a:t>
            </a:r>
            <a:r>
              <a:rPr sz="3600" spc="-295" dirty="0">
                <a:latin typeface="Stencil" panose="040409050D0802020404" pitchFamily="82" charset="0"/>
              </a:rPr>
              <a:t>V</a:t>
            </a:r>
            <a:r>
              <a:rPr sz="3600" spc="-35" dirty="0">
                <a:latin typeface="Stencil" panose="040409050D0802020404" pitchFamily="82" charset="0"/>
              </a:rPr>
              <a:t>A</a:t>
            </a:r>
            <a:r>
              <a:rPr sz="3600" spc="25" dirty="0">
                <a:latin typeface="Stencil" panose="040409050D0802020404" pitchFamily="82" charset="0"/>
              </a:rPr>
              <a:t>LU</a:t>
            </a:r>
            <a:r>
              <a:rPr sz="3600" dirty="0">
                <a:latin typeface="Stencil" panose="040409050D0802020404" pitchFamily="82" charset="0"/>
              </a:rPr>
              <a:t>E</a:t>
            </a:r>
            <a:r>
              <a:rPr sz="3600" spc="-65" dirty="0">
                <a:latin typeface="Stencil" panose="040409050D0802020404" pitchFamily="82" charset="0"/>
              </a:rPr>
              <a:t> </a:t>
            </a:r>
            <a:r>
              <a:rPr sz="3600" spc="-15" dirty="0">
                <a:latin typeface="Stencil" panose="040409050D0802020404" pitchFamily="82" charset="0"/>
              </a:rPr>
              <a:t>P</a:t>
            </a:r>
            <a:r>
              <a:rPr sz="3600" spc="-30" dirty="0">
                <a:latin typeface="Stencil" panose="040409050D0802020404" pitchFamily="82" charset="0"/>
              </a:rPr>
              <a:t>R</a:t>
            </a:r>
            <a:r>
              <a:rPr sz="3600" spc="10" dirty="0">
                <a:latin typeface="Stencil" panose="040409050D0802020404" pitchFamily="82" charset="0"/>
              </a:rPr>
              <a:t>O</a:t>
            </a:r>
            <a:r>
              <a:rPr sz="3600" spc="-15" dirty="0">
                <a:latin typeface="Stencil" panose="040409050D0802020404" pitchFamily="82" charset="0"/>
              </a:rPr>
              <a:t>P</a:t>
            </a:r>
            <a:r>
              <a:rPr sz="3600" spc="10" dirty="0">
                <a:latin typeface="Stencil" panose="040409050D0802020404" pitchFamily="82" charset="0"/>
              </a:rPr>
              <a:t>O</a:t>
            </a:r>
            <a:r>
              <a:rPr sz="3600" spc="25" dirty="0">
                <a:latin typeface="Stencil" panose="040409050D0802020404" pitchFamily="82" charset="0"/>
              </a:rPr>
              <a:t>S</a:t>
            </a:r>
            <a:r>
              <a:rPr sz="3600" spc="-30" dirty="0">
                <a:latin typeface="Stencil" panose="040409050D0802020404" pitchFamily="82" charset="0"/>
              </a:rPr>
              <a:t>I</a:t>
            </a:r>
            <a:r>
              <a:rPr sz="3600" spc="-35" dirty="0">
                <a:latin typeface="Stencil" panose="040409050D0802020404" pitchFamily="82" charset="0"/>
              </a:rPr>
              <a:t>T</a:t>
            </a:r>
            <a:r>
              <a:rPr sz="3600" spc="-30" dirty="0">
                <a:latin typeface="Stencil" panose="040409050D0802020404" pitchFamily="82" charset="0"/>
              </a:rPr>
              <a:t>I</a:t>
            </a:r>
            <a:r>
              <a:rPr sz="3600" spc="10" dirty="0">
                <a:latin typeface="Stencil" panose="040409050D0802020404" pitchFamily="82" charset="0"/>
              </a:rPr>
              <a:t>O</a:t>
            </a:r>
            <a:r>
              <a:rPr sz="3600" dirty="0">
                <a:latin typeface="Stencil" panose="040409050D0802020404" pitchFamily="82" charset="0"/>
              </a:rPr>
              <a:t>N</a:t>
            </a:r>
          </a:p>
        </p:txBody>
      </p:sp>
      <p:sp>
        <p:nvSpPr>
          <p:cNvPr id="8" name="Text Placeholder 7">
            <a:extLst>
              <a:ext uri="{FF2B5EF4-FFF2-40B4-BE49-F238E27FC236}">
                <a16:creationId xmlns:a16="http://schemas.microsoft.com/office/drawing/2014/main" id="{1AE9F9C4-BF74-BC8D-754F-0E6D81BEC1C0}"/>
              </a:ext>
            </a:extLst>
          </p:cNvPr>
          <p:cNvSpPr>
            <a:spLocks noGrp="1"/>
          </p:cNvSpPr>
          <p:nvPr>
            <p:ph idx="1"/>
          </p:nvPr>
        </p:nvSpPr>
        <p:spPr>
          <a:xfrm>
            <a:off x="2971800" y="3083069"/>
            <a:ext cx="6177280" cy="2133600"/>
          </a:xfrm>
        </p:spPr>
        <p:txBody>
          <a:bodyPr>
            <a:normAutofit fontScale="92500" lnSpcReduction="20000"/>
          </a:bodyPr>
          <a:lstStyle/>
          <a:p>
            <a:r>
              <a:rPr lang="en-IN" b="1" dirty="0"/>
              <a:t>Filter- Remove blanks </a:t>
            </a:r>
          </a:p>
          <a:p>
            <a:r>
              <a:rPr lang="en-IN" b="1" dirty="0"/>
              <a:t>Conditional formatting- Missing values</a:t>
            </a:r>
          </a:p>
          <a:p>
            <a:r>
              <a:rPr lang="en-IN" b="1" dirty="0"/>
              <a:t>Graph- Visualization</a:t>
            </a:r>
          </a:p>
          <a:p>
            <a:r>
              <a:rPr lang="en-IN" b="1" dirty="0"/>
              <a:t>Pivot table- Analysis</a:t>
            </a:r>
          </a:p>
          <a:p>
            <a:r>
              <a:rPr lang="en-IN" b="1" dirty="0"/>
              <a:t>Slicer- Filtering</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09600" y="1371600"/>
            <a:ext cx="9601196" cy="1303867"/>
          </a:xfrm>
        </p:spPr>
        <p:txBody>
          <a:bodyPr/>
          <a:lstStyle/>
          <a:p>
            <a:r>
              <a:rPr lang="en-IN" dirty="0">
                <a:latin typeface="Stencil" panose="040409050D0802020404" pitchFamily="82" charset="0"/>
              </a:rPr>
              <a:t>Dataset Description</a:t>
            </a:r>
          </a:p>
        </p:txBody>
      </p:sp>
      <p:sp>
        <p:nvSpPr>
          <p:cNvPr id="3" name="Text Placeholder 2">
            <a:extLst>
              <a:ext uri="{FF2B5EF4-FFF2-40B4-BE49-F238E27FC236}">
                <a16:creationId xmlns:a16="http://schemas.microsoft.com/office/drawing/2014/main" id="{858628EA-D781-6F59-B223-E0E2DBCD98B0}"/>
              </a:ext>
            </a:extLst>
          </p:cNvPr>
          <p:cNvSpPr>
            <a:spLocks noGrp="1"/>
          </p:cNvSpPr>
          <p:nvPr>
            <p:ph idx="1"/>
          </p:nvPr>
        </p:nvSpPr>
        <p:spPr>
          <a:xfrm>
            <a:off x="1295402" y="2819400"/>
            <a:ext cx="10872788" cy="2895600"/>
          </a:xfrm>
        </p:spPr>
        <p:txBody>
          <a:bodyPr>
            <a:normAutofit fontScale="62500" lnSpcReduction="20000"/>
          </a:bodyPr>
          <a:lstStyle/>
          <a:p>
            <a:r>
              <a:rPr lang="en-IN" b="1" dirty="0"/>
              <a:t>Employee id </a:t>
            </a:r>
          </a:p>
          <a:p>
            <a:r>
              <a:rPr lang="en-IN" b="1" dirty="0"/>
              <a:t>Employee first name</a:t>
            </a:r>
          </a:p>
          <a:p>
            <a:r>
              <a:rPr lang="en-IN" b="1" dirty="0"/>
              <a:t>Employee last name </a:t>
            </a:r>
          </a:p>
          <a:p>
            <a:r>
              <a:rPr lang="en-IN" b="1" dirty="0"/>
              <a:t>Employee classification type</a:t>
            </a:r>
          </a:p>
          <a:p>
            <a:r>
              <a:rPr lang="en-IN" b="1" dirty="0"/>
              <a:t>Gender code</a:t>
            </a:r>
          </a:p>
          <a:p>
            <a:r>
              <a:rPr lang="en-IN" b="1" dirty="0"/>
              <a:t>Current employee performance </a:t>
            </a:r>
          </a:p>
          <a:p>
            <a:r>
              <a:rPr lang="en-IN" b="1" dirty="0"/>
              <a:t>Business unit</a:t>
            </a:r>
          </a:p>
          <a:p>
            <a:r>
              <a:rPr lang="en-IN" b="1" dirty="0"/>
              <a:t>Employee type</a:t>
            </a:r>
          </a:p>
          <a:p>
            <a:r>
              <a:rPr lang="en-IN" b="1" dirty="0"/>
              <a:t>Performance leve</a:t>
            </a:r>
            <a:r>
              <a:rPr lang="en-IN" dirty="0"/>
              <a:t>l.</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577975" y="1695450"/>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Stencil" panose="040409050D0802020404" pitchFamily="82" charset="0"/>
              </a:rPr>
              <a:t>THE</a:t>
            </a:r>
            <a:r>
              <a:rPr sz="4250" spc="20" dirty="0">
                <a:latin typeface="Stencil" panose="040409050D0802020404" pitchFamily="82" charset="0"/>
              </a:rPr>
              <a:t> </a:t>
            </a:r>
            <a:r>
              <a:rPr lang="en-US" sz="4250" spc="20" dirty="0">
                <a:latin typeface="Stencil" panose="040409050D0802020404" pitchFamily="82" charset="0"/>
              </a:rPr>
              <a:t>"</a:t>
            </a:r>
            <a:r>
              <a:rPr sz="4250" spc="10" dirty="0">
                <a:latin typeface="Stencil" panose="040409050D0802020404" pitchFamily="82" charset="0"/>
              </a:rPr>
              <a:t>WOW</a:t>
            </a:r>
            <a:r>
              <a:rPr lang="en-US" sz="4250" spc="10" dirty="0">
                <a:latin typeface="Stencil" panose="040409050D0802020404" pitchFamily="82" charset="0"/>
              </a:rPr>
              <a:t>"</a:t>
            </a:r>
            <a:r>
              <a:rPr sz="4250" spc="85" dirty="0">
                <a:latin typeface="Stencil" panose="040409050D0802020404" pitchFamily="82" charset="0"/>
              </a:rPr>
              <a:t> </a:t>
            </a:r>
            <a:r>
              <a:rPr sz="4250" spc="10" dirty="0">
                <a:latin typeface="Stencil" panose="040409050D0802020404" pitchFamily="82" charset="0"/>
              </a:rPr>
              <a:t>IN</a:t>
            </a:r>
            <a:r>
              <a:rPr sz="4250" spc="-5" dirty="0">
                <a:latin typeface="Stencil" panose="040409050D0802020404" pitchFamily="82" charset="0"/>
              </a:rPr>
              <a:t> </a:t>
            </a:r>
            <a:r>
              <a:rPr sz="4250" spc="15" dirty="0">
                <a:latin typeface="Stencil" panose="040409050D0802020404" pitchFamily="82" charset="0"/>
              </a:rPr>
              <a:t>OUR</a:t>
            </a:r>
            <a:r>
              <a:rPr sz="4250" spc="-10" dirty="0">
                <a:latin typeface="Stencil" panose="040409050D0802020404" pitchFamily="82" charset="0"/>
              </a:rPr>
              <a:t> </a:t>
            </a:r>
            <a:r>
              <a:rPr sz="4250" spc="20" dirty="0">
                <a:latin typeface="Stencil" panose="040409050D0802020404" pitchFamily="82" charset="0"/>
              </a:rPr>
              <a:t>SOLUTION</a:t>
            </a:r>
            <a:endParaRPr sz="4250" dirty="0">
              <a:latin typeface="Stencil" panose="040409050D0802020404" pitchFamily="82"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608719"/>
            <a:ext cx="7315200" cy="2677656"/>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US" sz="2800" dirty="0"/>
              <a:t>{=IFS(Z8&gt;=5,"VERY HIGH,"Z8&gt;=4,"HIGH,"Z8&gt;=3,"MED,"TRUE,"LOW")</a:t>
            </a:r>
          </a:p>
          <a:p>
            <a:r>
              <a:rPr lang="en-US" sz="2800" dirty="0">
                <a:latin typeface="Times New Roman" panose="02020603050405020304" pitchFamily="18" charset="0"/>
                <a:cs typeface="Times New Roman" panose="02020603050405020304" pitchFamily="18" charset="0"/>
              </a:rPr>
              <a:t>For converting the current employee rating numerical values into verbal format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435</TotalTime>
  <Words>638</Words>
  <Application>Microsoft Office PowerPoint</Application>
  <PresentationFormat>Widescreen</PresentationFormat>
  <Paragraphs>90</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Yu Gothic Light</vt:lpstr>
      <vt:lpstr>Arial</vt:lpstr>
      <vt:lpstr>Calibri</vt:lpstr>
      <vt:lpstr>Garamond</vt:lpstr>
      <vt:lpstr>Roboto</vt:lpstr>
      <vt:lpstr>Stencil</vt:lpstr>
      <vt:lpstr>Times New Roman</vt:lpstr>
      <vt:lpstr>Trebuchet MS</vt:lpstr>
      <vt:lpstr>Organic</vt:lpstr>
      <vt:lpstr>Employee Data Analysis using Excel  </vt:lpstr>
      <vt:lpstr>Employee Performance Analysis using Excel </vt:lpstr>
      <vt:lpstr>  </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pravin raj</cp:lastModifiedBy>
  <cp:revision>27</cp:revision>
  <dcterms:created xsi:type="dcterms:W3CDTF">2024-03-29T15:07:22Z</dcterms:created>
  <dcterms:modified xsi:type="dcterms:W3CDTF">2024-09-06T13:19:57Z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