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99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197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BF45978-308E-483E-886A-B1CF00AC043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EBED560-5B31-4394-AE6C-D9D8B395C76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F75520B-32DF-4522-B4CA-F1C9448CA7A5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2A5556C-E094-4CC9-9A0F-2EAF37D2E16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754B52A-6789-4826-AB0F-D69653CDFF8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27857A4-CE84-46A8-A2E6-F8D0872373F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53E98FA-0C5D-4B5C-92A5-EDAC634D5C5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836326B-2ADF-4690-B80B-04B1BBB7750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B11E3FC-062B-4767-BD18-50CBEB4918B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subTitle"/>
          </p:nvPr>
        </p:nvSpPr>
        <p:spPr>
          <a:xfrm>
            <a:off x="755280" y="385560"/>
            <a:ext cx="10680840" cy="351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DD01245-0DD9-45E6-ABE2-A200CB0B47D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2C4F24E-D170-4B93-B53A-08F37FF35AE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8CE24C0-3D03-4A89-95F8-E7CEC06479B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E00E034-0BB5-4CF4-B679-8539C0A53C8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CEDFFF0-2660-4228-8338-CB5E9D9AE2F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B1621CF-19A9-441B-84DC-2D9242A41FB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E0B77DC-87F8-4C1B-9B44-793976A31799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DC41CEC-7A38-495F-B7BD-CE6FFEEFBE87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A404A45-4E5E-401C-8458-374BA2CD8C3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5F5C87D-24F5-4329-AF54-1EC2786CACE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2FFBCD3-27D6-4EA3-AEAD-26C1B7F27DF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755280" y="385560"/>
            <a:ext cx="10680840" cy="351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5E0A32D-D567-401E-969C-07351DBBE07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731452B-8BC6-4B0C-BF7C-A9CD1A07A6B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ABD46DF-B186-4949-8A6B-7126AD83765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3E987C3-C305-40A3-AACC-8155D00E2F6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g object 16"/>
          <p:cNvSpPr/>
          <p:nvPr/>
        </p:nvSpPr>
        <p:spPr>
          <a:xfrm>
            <a:off x="9377280" y="4680"/>
            <a:ext cx="1218240" cy="685332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bg object 17"/>
          <p:cNvSpPr/>
          <p:nvPr/>
        </p:nvSpPr>
        <p:spPr>
          <a:xfrm>
            <a:off x="7448760" y="3695040"/>
            <a:ext cx="4743000" cy="316332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bg object 18"/>
          <p:cNvSpPr/>
          <p:nvPr/>
        </p:nvSpPr>
        <p:spPr>
          <a:xfrm>
            <a:off x="9182160" y="0"/>
            <a:ext cx="3009600" cy="685764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bg object 19"/>
          <p:cNvSpPr/>
          <p:nvPr/>
        </p:nvSpPr>
        <p:spPr>
          <a:xfrm>
            <a:off x="9603000" y="0"/>
            <a:ext cx="2589120" cy="685764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bg object 20"/>
          <p:cNvSpPr/>
          <p:nvPr/>
        </p:nvSpPr>
        <p:spPr>
          <a:xfrm>
            <a:off x="8934480" y="3048120"/>
            <a:ext cx="3257280" cy="380952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bg object 21"/>
          <p:cNvSpPr/>
          <p:nvPr/>
        </p:nvSpPr>
        <p:spPr>
          <a:xfrm>
            <a:off x="9338040" y="0"/>
            <a:ext cx="2854080" cy="685764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bg object 22"/>
          <p:cNvSpPr/>
          <p:nvPr/>
        </p:nvSpPr>
        <p:spPr>
          <a:xfrm>
            <a:off x="10896480" y="0"/>
            <a:ext cx="1294920" cy="685764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bg object 23"/>
          <p:cNvSpPr/>
          <p:nvPr/>
        </p:nvSpPr>
        <p:spPr>
          <a:xfrm>
            <a:off x="10936080" y="0"/>
            <a:ext cx="1255680" cy="685764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bg object 24"/>
          <p:cNvSpPr/>
          <p:nvPr/>
        </p:nvSpPr>
        <p:spPr>
          <a:xfrm>
            <a:off x="10372680" y="3591000"/>
            <a:ext cx="1819080" cy="326664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bg object 25"/>
          <p:cNvSpPr/>
          <p:nvPr/>
        </p:nvSpPr>
        <p:spPr>
          <a:xfrm>
            <a:off x="0" y="4010040"/>
            <a:ext cx="447480" cy="284760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95720" y="2067480"/>
            <a:ext cx="5800320" cy="114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11" name="PlaceHolder 2"/>
          <p:cNvSpPr>
            <a:spLocks noGrp="1"/>
          </p:cNvSpPr>
          <p:nvPr>
            <p:ph type="ftr" idx="1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buNone/>
              <a:defRPr lang="en-IN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2" name="PlaceHolder 3"/>
          <p:cNvSpPr>
            <a:spLocks noGrp="1"/>
          </p:cNvSpPr>
          <p:nvPr>
            <p:ph type="dt" idx="2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en-US" sz="1800" b="0" strike="noStrike" spc="-1">
                <a:solidFill>
                  <a:srgbClr val="B2B2B2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B2B2B2"/>
                </a:solidFill>
                <a:latin typeface="Calibri"/>
              </a:rPr>
              <a:t>&lt;date/time&gt;</a:t>
            </a:r>
            <a:endParaRPr lang="en-IN" sz="1800" b="0" strike="noStrike" spc="-1">
              <a:latin typeface="Times New Roman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sldNum" idx="3"/>
          </p:nvPr>
        </p:nvSpPr>
        <p:spPr>
          <a:xfrm>
            <a:off x="11353320" y="6473160"/>
            <a:ext cx="150840" cy="191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38160">
              <a:lnSpc>
                <a:spcPct val="100000"/>
              </a:lnSpc>
              <a:spcBef>
                <a:spcPts val="54"/>
              </a:spcBef>
              <a:buNone/>
              <a:defRPr lang="en-US" sz="1100" b="0" strike="noStrike" spc="9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23D903E3-C905-409B-BC5F-3F5D7A30817B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‹#›</a:t>
            </a:fld>
            <a:endParaRPr lang="en-IN" sz="1100" b="0" strike="noStrike" spc="-1">
              <a:latin typeface="Times New Roman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bg object 16"/>
          <p:cNvSpPr/>
          <p:nvPr/>
        </p:nvSpPr>
        <p:spPr>
          <a:xfrm>
            <a:off x="9377280" y="4680"/>
            <a:ext cx="1218240" cy="685332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bg object 17"/>
          <p:cNvSpPr/>
          <p:nvPr/>
        </p:nvSpPr>
        <p:spPr>
          <a:xfrm>
            <a:off x="7448760" y="3695040"/>
            <a:ext cx="4743000" cy="316332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bg object 18"/>
          <p:cNvSpPr/>
          <p:nvPr/>
        </p:nvSpPr>
        <p:spPr>
          <a:xfrm>
            <a:off x="9182160" y="0"/>
            <a:ext cx="3009600" cy="685764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bg object 19"/>
          <p:cNvSpPr/>
          <p:nvPr/>
        </p:nvSpPr>
        <p:spPr>
          <a:xfrm>
            <a:off x="9603000" y="0"/>
            <a:ext cx="2589120" cy="685764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bg object 20"/>
          <p:cNvSpPr/>
          <p:nvPr/>
        </p:nvSpPr>
        <p:spPr>
          <a:xfrm>
            <a:off x="8934480" y="3048120"/>
            <a:ext cx="3257280" cy="380952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bg object 21"/>
          <p:cNvSpPr/>
          <p:nvPr/>
        </p:nvSpPr>
        <p:spPr>
          <a:xfrm>
            <a:off x="9338040" y="0"/>
            <a:ext cx="2854080" cy="685764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bg object 22"/>
          <p:cNvSpPr/>
          <p:nvPr/>
        </p:nvSpPr>
        <p:spPr>
          <a:xfrm>
            <a:off x="10896480" y="0"/>
            <a:ext cx="1294920" cy="685764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bg object 23"/>
          <p:cNvSpPr/>
          <p:nvPr/>
        </p:nvSpPr>
        <p:spPr>
          <a:xfrm>
            <a:off x="10936080" y="0"/>
            <a:ext cx="1255680" cy="685764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bg object 24"/>
          <p:cNvSpPr/>
          <p:nvPr/>
        </p:nvSpPr>
        <p:spPr>
          <a:xfrm>
            <a:off x="10372680" y="3591000"/>
            <a:ext cx="1819080" cy="326664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bg object 25"/>
          <p:cNvSpPr/>
          <p:nvPr/>
        </p:nvSpPr>
        <p:spPr>
          <a:xfrm>
            <a:off x="0" y="4010040"/>
            <a:ext cx="447480" cy="284760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4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62" name="PlaceHolder 2"/>
          <p:cNvSpPr>
            <a:spLocks noGrp="1"/>
          </p:cNvSpPr>
          <p:nvPr>
            <p:ph type="ftr" idx="4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buNone/>
              <a:defRPr lang="en-IN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3" name="PlaceHolder 3"/>
          <p:cNvSpPr>
            <a:spLocks noGrp="1"/>
          </p:cNvSpPr>
          <p:nvPr>
            <p:ph type="dt" idx="5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en-US" sz="1800" b="0" strike="noStrike" spc="-1">
                <a:solidFill>
                  <a:srgbClr val="B2B2B2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B2B2B2"/>
                </a:solidFill>
                <a:latin typeface="Calibri"/>
              </a:rPr>
              <a:t>&lt;date/time&gt;</a:t>
            </a:r>
            <a:endParaRPr lang="en-IN" sz="1800" b="0" strike="noStrike" spc="-1">
              <a:latin typeface="Times New Roman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sldNum" idx="6"/>
          </p:nvPr>
        </p:nvSpPr>
        <p:spPr>
          <a:xfrm>
            <a:off x="11353320" y="6473160"/>
            <a:ext cx="150840" cy="191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38160">
              <a:lnSpc>
                <a:spcPct val="100000"/>
              </a:lnSpc>
              <a:spcBef>
                <a:spcPts val="54"/>
              </a:spcBef>
              <a:buNone/>
              <a:defRPr lang="en-US" sz="1100" b="0" strike="noStrike" spc="9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E6FDF326-DF90-4832-A092-C21A5883AF2E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‹#›</a:t>
            </a:fld>
            <a:endParaRPr lang="en-IN" sz="1100" b="0" strike="noStrike" spc="-1">
              <a:latin typeface="Times New Roman"/>
            </a:endParaRPr>
          </a:p>
        </p:txBody>
      </p:sp>
      <p:sp>
        <p:nvSpPr>
          <p:cNvPr id="6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object 2"/>
          <p:cNvGrpSpPr/>
          <p:nvPr/>
        </p:nvGrpSpPr>
        <p:grpSpPr>
          <a:xfrm>
            <a:off x="743040" y="1104840"/>
            <a:ext cx="1742400" cy="1333080"/>
            <a:chOff x="743040" y="1104840"/>
            <a:chExt cx="1742400" cy="1333080"/>
          </a:xfrm>
        </p:grpSpPr>
        <p:sp>
          <p:nvSpPr>
            <p:cNvPr id="103" name="object 3"/>
            <p:cNvSpPr/>
            <p:nvPr/>
          </p:nvSpPr>
          <p:spPr>
            <a:xfrm>
              <a:off x="743040" y="1380960"/>
              <a:ext cx="1228320" cy="1056960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" name="object 4"/>
            <p:cNvSpPr/>
            <p:nvPr/>
          </p:nvSpPr>
          <p:spPr>
            <a:xfrm>
              <a:off x="1838160" y="1104840"/>
              <a:ext cx="647280" cy="561600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5" name="object 5"/>
          <p:cNvSpPr/>
          <p:nvPr/>
        </p:nvSpPr>
        <p:spPr>
          <a:xfrm>
            <a:off x="3753000" y="1190520"/>
            <a:ext cx="1666440" cy="1437840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object 6"/>
          <p:cNvSpPr/>
          <p:nvPr/>
        </p:nvSpPr>
        <p:spPr>
          <a:xfrm>
            <a:off x="3800520" y="5229360"/>
            <a:ext cx="723600" cy="618840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246120" y="3878280"/>
            <a:ext cx="9173880" cy="1161720"/>
          </a:xfrm>
          <a:prstGeom prst="rect">
            <a:avLst/>
          </a:prstGeom>
          <a:noFill/>
          <a:ln w="0">
            <a:noFill/>
          </a:ln>
        </p:spPr>
        <p:txBody>
          <a:bodyPr lIns="0" tIns="16560" rIns="0" bIns="0" anchor="t">
            <a:noAutofit/>
          </a:bodyPr>
          <a:lstStyle/>
          <a:p>
            <a:pPr marL="3213720">
              <a:lnSpc>
                <a:spcPct val="100000"/>
              </a:lnSpc>
              <a:spcBef>
                <a:spcPts val="130"/>
              </a:spcBef>
              <a:buNone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VELIDI JAYA SURYA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object 8"/>
          <p:cNvSpPr/>
          <p:nvPr/>
        </p:nvSpPr>
        <p:spPr>
          <a:xfrm>
            <a:off x="3420000" y="2856600"/>
            <a:ext cx="4559040" cy="743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lang="en-IN" sz="4800" b="1" strike="noStrike" spc="9">
                <a:solidFill>
                  <a:srgbClr val="2D936B"/>
                </a:solidFill>
                <a:latin typeface="Trebuchet MS"/>
              </a:rPr>
              <a:t>Final</a:t>
            </a:r>
            <a:r>
              <a:rPr lang="en-IN" sz="4800" b="1" strike="noStrike" spc="-165">
                <a:solidFill>
                  <a:srgbClr val="2D936B"/>
                </a:solidFill>
                <a:latin typeface="Trebuchet MS"/>
              </a:rPr>
              <a:t> </a:t>
            </a:r>
            <a:r>
              <a:rPr lang="en-IN" sz="4800" b="1" strike="noStrike" spc="-7">
                <a:solidFill>
                  <a:srgbClr val="2D936B"/>
                </a:solidFill>
                <a:latin typeface="Trebuchet MS"/>
              </a:rPr>
              <a:t>Project</a:t>
            </a:r>
            <a:endParaRPr lang="en-IN" sz="4800" b="1" strike="noStrike" spc="-1">
              <a:latin typeface="Arial"/>
            </a:endParaRPr>
          </a:p>
        </p:txBody>
      </p:sp>
      <p:pic>
        <p:nvPicPr>
          <p:cNvPr id="109" name="object 9"/>
          <p:cNvPicPr/>
          <p:nvPr/>
        </p:nvPicPr>
        <p:blipFill>
          <a:blip r:embed="rId2"/>
          <a:stretch/>
        </p:blipFill>
        <p:spPr>
          <a:xfrm>
            <a:off x="676440" y="6467400"/>
            <a:ext cx="2142720" cy="199800"/>
          </a:xfrm>
          <a:prstGeom prst="rect">
            <a:avLst/>
          </a:prstGeom>
          <a:ln w="0">
            <a:noFill/>
          </a:ln>
        </p:spPr>
      </p:pic>
      <p:sp>
        <p:nvSpPr>
          <p:cNvPr id="110" name="object 10"/>
          <p:cNvSpPr/>
          <p:nvPr/>
        </p:nvSpPr>
        <p:spPr>
          <a:xfrm>
            <a:off x="739800" y="6473160"/>
            <a:ext cx="1798560" cy="341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54"/>
              </a:spcBef>
              <a:buNone/>
            </a:pPr>
            <a:r>
              <a:rPr lang="en-US" sz="1100" b="0" strike="noStrike" spc="18">
                <a:solidFill>
                  <a:srgbClr val="2D83C3"/>
                </a:solidFill>
                <a:latin typeface="Trebuchet MS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ldNum" idx="7"/>
          </p:nvPr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 w="0">
            <a:noFill/>
          </a:ln>
        </p:spPr>
        <p:txBody>
          <a:bodyPr lIns="0" tIns="6840" rIns="0" bIns="0" anchor="t">
            <a:noAutofit/>
          </a:bodyPr>
          <a:lstStyle>
            <a:lvl1pPr marL="38160">
              <a:lnSpc>
                <a:spcPct val="100000"/>
              </a:lnSpc>
              <a:spcBef>
                <a:spcPts val="54"/>
              </a:spcBef>
              <a:buNone/>
              <a:defRPr lang="en-US" sz="1100" b="0" strike="noStrike" spc="9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F81357DD-6F9F-44BD-AFC1-74B472A0DDD7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1</a:t>
            </a:fld>
            <a:endParaRPr lang="en-IN" sz="11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object 2"/>
          <p:cNvSpPr/>
          <p:nvPr/>
        </p:nvSpPr>
        <p:spPr>
          <a:xfrm>
            <a:off x="752400" y="6486120"/>
            <a:ext cx="1773360" cy="32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76"/>
              </a:lnSpc>
              <a:buNone/>
            </a:pPr>
            <a:r>
              <a:rPr lang="en-US" sz="1100" b="0" strike="noStrike" spc="18">
                <a:solidFill>
                  <a:srgbClr val="2D83C3"/>
                </a:solidFill>
                <a:latin typeface="Trebuchet MS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pic>
        <p:nvPicPr>
          <p:cNvPr id="195" name="object 6"/>
          <p:cNvPicPr/>
          <p:nvPr/>
        </p:nvPicPr>
        <p:blipFill>
          <a:blip r:embed="rId2"/>
          <a:stretch/>
        </p:blipFill>
        <p:spPr>
          <a:xfrm>
            <a:off x="1666800" y="6467400"/>
            <a:ext cx="75960" cy="177480"/>
          </a:xfrm>
          <a:prstGeom prst="rect">
            <a:avLst/>
          </a:prstGeom>
          <a:ln w="0">
            <a:noFill/>
          </a:ln>
        </p:spPr>
      </p:pic>
      <p:sp>
        <p:nvSpPr>
          <p:cNvPr id="196" name="object 9"/>
          <p:cNvSpPr/>
          <p:nvPr/>
        </p:nvSpPr>
        <p:spPr>
          <a:xfrm>
            <a:off x="11277360" y="6473160"/>
            <a:ext cx="228240" cy="17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7E122E18-D9A0-4DCD-B539-6D7DCB55626D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10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197" name="object 8"/>
          <p:cNvSpPr/>
          <p:nvPr/>
        </p:nvSpPr>
        <p:spPr>
          <a:xfrm>
            <a:off x="379800" y="291240"/>
            <a:ext cx="4660200" cy="74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lang="en-US" sz="4800" b="1" strike="noStrike" spc="12">
                <a:solidFill>
                  <a:srgbClr val="000000"/>
                </a:solidFill>
                <a:latin typeface="Trebuchet MS"/>
              </a:rPr>
              <a:t>M</a:t>
            </a:r>
            <a:r>
              <a:rPr lang="en-US" sz="4800" b="1" strike="noStrike" spc="-1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4800" b="1" strike="noStrike" spc="-15">
                <a:solidFill>
                  <a:srgbClr val="000000"/>
                </a:solidFill>
                <a:latin typeface="Trebuchet MS"/>
              </a:rPr>
              <a:t>D</a:t>
            </a:r>
            <a:r>
              <a:rPr lang="en-US" sz="4800" b="1" strike="noStrike" spc="-35">
                <a:solidFill>
                  <a:srgbClr val="000000"/>
                </a:solidFill>
                <a:latin typeface="Trebuchet MS"/>
              </a:rPr>
              <a:t>E</a:t>
            </a:r>
            <a:r>
              <a:rPr lang="en-US" sz="4800" b="1" strike="noStrike" spc="-32">
                <a:solidFill>
                  <a:srgbClr val="000000"/>
                </a:solidFill>
                <a:latin typeface="Trebuchet MS"/>
              </a:rPr>
              <a:t>LL</a:t>
            </a:r>
            <a:r>
              <a:rPr lang="en-US" sz="4800" b="1" strike="noStrike" spc="29">
                <a:solidFill>
                  <a:srgbClr val="000000"/>
                </a:solidFill>
                <a:latin typeface="Trebuchet MS"/>
              </a:rPr>
              <a:t>ING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198" name="TextBox 12"/>
          <p:cNvSpPr/>
          <p:nvPr/>
        </p:nvSpPr>
        <p:spPr>
          <a:xfrm>
            <a:off x="358560" y="1228320"/>
            <a:ext cx="11147040" cy="435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Architecture Overview: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Modular Design: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 keylogger code is structured into modular functions for better readability and maintenance.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Event Handling: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Utilizes the pynput library to capture and handle keyboard events.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Data Logging: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Implements functions to log captured data into text and JSON files.</a:t>
            </a: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object 2"/>
          <p:cNvSpPr/>
          <p:nvPr/>
        </p:nvSpPr>
        <p:spPr>
          <a:xfrm>
            <a:off x="752400" y="6486120"/>
            <a:ext cx="1773360" cy="32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76"/>
              </a:lnSpc>
              <a:buNone/>
            </a:pPr>
            <a:r>
              <a:rPr lang="en-US" sz="1100" b="0" strike="noStrike" spc="18">
                <a:solidFill>
                  <a:srgbClr val="2D83C3"/>
                </a:solidFill>
                <a:latin typeface="Trebuchet MS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pic>
        <p:nvPicPr>
          <p:cNvPr id="200" name="object 6"/>
          <p:cNvPicPr/>
          <p:nvPr/>
        </p:nvPicPr>
        <p:blipFill>
          <a:blip r:embed="rId2"/>
          <a:stretch/>
        </p:blipFill>
        <p:spPr>
          <a:xfrm>
            <a:off x="1666800" y="6467400"/>
            <a:ext cx="75960" cy="177480"/>
          </a:xfrm>
          <a:prstGeom prst="rect">
            <a:avLst/>
          </a:prstGeom>
          <a:ln w="0">
            <a:noFill/>
          </a:ln>
        </p:spPr>
      </p:pic>
      <p:sp>
        <p:nvSpPr>
          <p:cNvPr id="201" name="object 9"/>
          <p:cNvSpPr/>
          <p:nvPr/>
        </p:nvSpPr>
        <p:spPr>
          <a:xfrm>
            <a:off x="11277360" y="6473160"/>
            <a:ext cx="228240" cy="17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093D471E-6AB5-41E8-8EB4-5CCCCBAEC4AF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11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202" name="TextBox 9"/>
          <p:cNvSpPr/>
          <p:nvPr/>
        </p:nvSpPr>
        <p:spPr>
          <a:xfrm>
            <a:off x="92880" y="351000"/>
            <a:ext cx="12133080" cy="594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Components:</a:t>
            </a:r>
            <a:endParaRPr lang="en-IN" sz="24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Key Press Handling: Function: </a:t>
            </a:r>
            <a:r>
              <a:rPr lang="en-US" sz="2400" b="0" i="1" strike="noStrike" spc="-1">
                <a:solidFill>
                  <a:srgbClr val="000000"/>
                </a:solidFill>
                <a:latin typeface="Calibri"/>
              </a:rPr>
              <a:t>on_press(key)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	Description: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Captures and logs the pressed keys.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	Details: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Appends key press events to a list and updates the JSON log file.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24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Key Release Handling: Function: </a:t>
            </a:r>
            <a:r>
              <a:rPr lang="en-US" sz="2400" b="0" i="1" strike="noStrike" spc="-1">
                <a:solidFill>
                  <a:srgbClr val="000000"/>
                </a:solidFill>
                <a:latin typeface="Calibri"/>
              </a:rPr>
              <a:t>on_release(key)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	Description: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Captures and logs the released keys.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Details: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Appends key release events to a list, updates the JSON log file, and 	accumulates keys for the text log.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24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Logging Functions:</a:t>
            </a:r>
            <a:endParaRPr lang="en-IN" sz="24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	Text Logging: </a:t>
            </a:r>
            <a:r>
              <a:rPr lang="en-US" sz="2400" b="0" i="1" strike="noStrike" spc="-1">
                <a:solidFill>
                  <a:srgbClr val="000000"/>
                </a:solidFill>
                <a:latin typeface="Calibri"/>
              </a:rPr>
              <a:t>generate_text_log(key)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	Description: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Writes the recorded keys to key_log.txt.</a:t>
            </a:r>
            <a:endParaRPr lang="en-IN" sz="24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JSON Logging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: </a:t>
            </a:r>
            <a:r>
              <a:rPr lang="en-US" sz="2400" b="0" i="1" strike="noStrike" spc="-1">
                <a:solidFill>
                  <a:srgbClr val="000000"/>
                </a:solidFill>
                <a:latin typeface="Calibri"/>
              </a:rPr>
              <a:t>generate_json_file(keys_used)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	Description: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Dumps the list of key events to key_log.json.</a:t>
            </a: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object 2"/>
          <p:cNvSpPr/>
          <p:nvPr/>
        </p:nvSpPr>
        <p:spPr>
          <a:xfrm>
            <a:off x="752400" y="6486120"/>
            <a:ext cx="1773360" cy="32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76"/>
              </a:lnSpc>
              <a:buNone/>
            </a:pPr>
            <a:r>
              <a:rPr lang="en-US" sz="1100" b="0" strike="noStrike" spc="18">
                <a:solidFill>
                  <a:srgbClr val="2D83C3"/>
                </a:solidFill>
                <a:latin typeface="Trebuchet MS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pic>
        <p:nvPicPr>
          <p:cNvPr id="204" name="object 6"/>
          <p:cNvPicPr/>
          <p:nvPr/>
        </p:nvPicPr>
        <p:blipFill>
          <a:blip r:embed="rId2"/>
          <a:stretch/>
        </p:blipFill>
        <p:spPr>
          <a:xfrm>
            <a:off x="1666800" y="6467400"/>
            <a:ext cx="75960" cy="177480"/>
          </a:xfrm>
          <a:prstGeom prst="rect">
            <a:avLst/>
          </a:prstGeom>
          <a:ln w="0">
            <a:noFill/>
          </a:ln>
        </p:spPr>
      </p:pic>
      <p:sp>
        <p:nvSpPr>
          <p:cNvPr id="205" name="object 9"/>
          <p:cNvSpPr/>
          <p:nvPr/>
        </p:nvSpPr>
        <p:spPr>
          <a:xfrm>
            <a:off x="11277360" y="6473160"/>
            <a:ext cx="228240" cy="17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1FB1175C-A9DD-4603-A0F5-720BD0C65968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12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206" name="TextBox 10"/>
          <p:cNvSpPr/>
          <p:nvPr/>
        </p:nvSpPr>
        <p:spPr>
          <a:xfrm>
            <a:off x="180000" y="1080000"/>
            <a:ext cx="11918880" cy="405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3200" b="1" strike="noStrike" spc="-1">
                <a:solidFill>
                  <a:srgbClr val="000000"/>
                </a:solidFill>
                <a:latin typeface="Calibri"/>
              </a:rPr>
              <a:t>GUI Integration:</a:t>
            </a:r>
            <a:endParaRPr lang="en-IN" sz="3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3200" b="0" strike="noStrike" spc="-1">
              <a:latin typeface="Arial"/>
            </a:endParaRPr>
          </a:p>
          <a:p>
            <a:pPr marL="914400" lvl="1" indent="-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2800" b="1" strike="noStrike" spc="-1">
                <a:solidFill>
                  <a:srgbClr val="000000"/>
                </a:solidFill>
                <a:latin typeface="Calibri"/>
              </a:rPr>
              <a:t>Tkinter Framework: </a:t>
            </a: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Utilizes tkinter for creating a graphical user interface.</a:t>
            </a:r>
            <a:endParaRPr lang="en-IN" sz="2800" b="0" strike="noStrike" spc="-1">
              <a:latin typeface="Arial"/>
            </a:endParaRPr>
          </a:p>
          <a:p>
            <a:pPr marL="914400" lvl="1" indent="-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2800" b="1" strike="noStrike" spc="-1">
                <a:solidFill>
                  <a:srgbClr val="000000"/>
                </a:solidFill>
                <a:latin typeface="Calibri"/>
              </a:rPr>
              <a:t>User Interaction:</a:t>
            </a:r>
            <a:endParaRPr lang="en-IN" sz="2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	Start Button: Initiates the keylogger.</a:t>
            </a:r>
            <a:endParaRPr lang="en-IN" sz="2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	Stop Button: Stops the keylogger.</a:t>
            </a:r>
            <a:endParaRPr lang="en-IN" sz="2800" b="0" strike="noStrike" spc="-1">
              <a:latin typeface="Arial"/>
            </a:endParaRPr>
          </a:p>
          <a:p>
            <a:pPr marL="914400" lvl="1" indent="-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2800" b="1" strike="noStrike" spc="-1">
                <a:solidFill>
                  <a:srgbClr val="000000"/>
                </a:solidFill>
                <a:latin typeface="Calibri"/>
              </a:rPr>
              <a:t>Status Updates: </a:t>
            </a: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Provides real-time feedback on the status </a:t>
            </a:r>
            <a:endParaRPr lang="en-IN" sz="2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	of the keylogger (running/stopped).</a:t>
            </a: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object 2"/>
          <p:cNvSpPr/>
          <p:nvPr/>
        </p:nvSpPr>
        <p:spPr>
          <a:xfrm>
            <a:off x="752400" y="6486120"/>
            <a:ext cx="1773360" cy="32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76"/>
              </a:lnSpc>
              <a:buNone/>
            </a:pPr>
            <a:r>
              <a:rPr lang="en-US" sz="1100" b="0" strike="noStrike" spc="18">
                <a:solidFill>
                  <a:srgbClr val="2D83C3"/>
                </a:solidFill>
                <a:latin typeface="Trebuchet MS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pic>
        <p:nvPicPr>
          <p:cNvPr id="208" name="object 6"/>
          <p:cNvPicPr/>
          <p:nvPr/>
        </p:nvPicPr>
        <p:blipFill>
          <a:blip r:embed="rId2"/>
          <a:stretch/>
        </p:blipFill>
        <p:spPr>
          <a:xfrm>
            <a:off x="1666800" y="6467400"/>
            <a:ext cx="75960" cy="177480"/>
          </a:xfrm>
          <a:prstGeom prst="rect">
            <a:avLst/>
          </a:prstGeom>
          <a:ln w="0">
            <a:noFill/>
          </a:ln>
        </p:spPr>
      </p:pic>
      <p:sp>
        <p:nvSpPr>
          <p:cNvPr id="209" name="object 9"/>
          <p:cNvSpPr/>
          <p:nvPr/>
        </p:nvSpPr>
        <p:spPr>
          <a:xfrm>
            <a:off x="11277360" y="6473160"/>
            <a:ext cx="228240" cy="17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A478B8B4-D08A-4B74-AD84-BC293AA2E028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13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210" name="TextBox 10"/>
          <p:cNvSpPr/>
          <p:nvPr/>
        </p:nvSpPr>
        <p:spPr>
          <a:xfrm>
            <a:off x="180000" y="-22680"/>
            <a:ext cx="11918880" cy="740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Flow Diagram:</a:t>
            </a:r>
            <a:endParaRPr lang="en-IN" sz="32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Initialization:</a:t>
            </a:r>
            <a:endParaRPr lang="en-IN" sz="2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Set up the main GUI window.</a:t>
            </a:r>
            <a:endParaRPr lang="en-IN" sz="2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Initialize global variables for key logging.</a:t>
            </a:r>
            <a:endParaRPr lang="en-IN" sz="28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Event Capture:</a:t>
            </a:r>
            <a:endParaRPr lang="en-IN" sz="2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Start capturing key events when the "Start" button is pressed.</a:t>
            </a:r>
            <a:endParaRPr lang="en-IN" sz="2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Log key press and release events.</a:t>
            </a:r>
            <a:endParaRPr lang="en-IN" sz="28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Data Logging:</a:t>
            </a:r>
            <a:endParaRPr lang="en-IN" sz="2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Continuously update text and JSON log files with captured key events.</a:t>
            </a:r>
            <a:endParaRPr lang="en-IN" sz="28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Stop Logging:</a:t>
            </a:r>
            <a:endParaRPr lang="en-IN" sz="2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Stop capturing key events when the "Stop" button is pressed.</a:t>
            </a:r>
            <a:endParaRPr lang="en-IN" sz="2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Update the GUI status to indicate the keylogger is stopped.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object 2"/>
          <p:cNvSpPr/>
          <p:nvPr/>
        </p:nvSpPr>
        <p:spPr>
          <a:xfrm>
            <a:off x="752400" y="6486120"/>
            <a:ext cx="1773360" cy="32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76"/>
              </a:lnSpc>
              <a:buNone/>
            </a:pPr>
            <a:r>
              <a:rPr lang="en-US" sz="1100" b="0" strike="noStrike" spc="18">
                <a:solidFill>
                  <a:srgbClr val="2D83C3"/>
                </a:solidFill>
                <a:latin typeface="Trebuchet MS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212" name="object 4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13" name="object 6"/>
          <p:cNvPicPr/>
          <p:nvPr/>
        </p:nvPicPr>
        <p:blipFill>
          <a:blip r:embed="rId2"/>
          <a:stretch/>
        </p:blipFill>
        <p:spPr>
          <a:xfrm>
            <a:off x="1666800" y="6467400"/>
            <a:ext cx="75960" cy="177480"/>
          </a:xfrm>
          <a:prstGeom prst="rect">
            <a:avLst/>
          </a:prstGeom>
          <a:ln w="0">
            <a:noFill/>
          </a:ln>
        </p:spPr>
      </p:pic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86360" y="205560"/>
            <a:ext cx="4733640" cy="1476000"/>
          </a:xfrm>
          <a:prstGeom prst="rect">
            <a:avLst/>
          </a:prstGeom>
          <a:noFill/>
          <a:ln w="0">
            <a:noFill/>
          </a:ln>
        </p:spPr>
        <p:txBody>
          <a:bodyPr lIns="0" tIns="1332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lang="en-US" sz="4800" b="1" strike="noStrike" spc="-1">
                <a:solidFill>
                  <a:srgbClr val="000000"/>
                </a:solidFill>
                <a:latin typeface="Trebuchet MS"/>
              </a:rPr>
              <a:t>R</a:t>
            </a:r>
            <a:r>
              <a:rPr lang="en-US" sz="4800" b="1" strike="noStrike" spc="-41">
                <a:solidFill>
                  <a:srgbClr val="000000"/>
                </a:solidFill>
                <a:latin typeface="Trebuchet MS"/>
              </a:rPr>
              <a:t>E</a:t>
            </a:r>
            <a:r>
              <a:rPr lang="en-US" sz="4800" b="1" strike="noStrike" spc="12">
                <a:solidFill>
                  <a:srgbClr val="000000"/>
                </a:solidFill>
                <a:latin typeface="Trebuchet MS"/>
              </a:rPr>
              <a:t>S</a:t>
            </a:r>
            <a:r>
              <a:rPr lang="en-US" sz="4800" b="1" strike="noStrike" spc="-32">
                <a:solidFill>
                  <a:srgbClr val="000000"/>
                </a:solidFill>
                <a:latin typeface="Trebuchet MS"/>
              </a:rPr>
              <a:t>U</a:t>
            </a:r>
            <a:r>
              <a:rPr lang="en-US" sz="4800" b="1" strike="noStrike" spc="-406">
                <a:solidFill>
                  <a:srgbClr val="000000"/>
                </a:solidFill>
                <a:latin typeface="Trebuchet MS"/>
              </a:rPr>
              <a:t>LT</a:t>
            </a:r>
            <a:r>
              <a:rPr lang="en-US" sz="4800" b="1" strike="noStrike" spc="-1">
                <a:solidFill>
                  <a:srgbClr val="000000"/>
                </a:solidFill>
                <a:latin typeface="Trebuchet MS"/>
              </a:rPr>
              <a:t>S: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5" name="object 9"/>
          <p:cNvSpPr/>
          <p:nvPr/>
        </p:nvSpPr>
        <p:spPr>
          <a:xfrm>
            <a:off x="11277360" y="6473160"/>
            <a:ext cx="228240" cy="17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26EE0AF9-C96E-477E-A88E-C3E9F6AF993C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14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220" name="Rectangle 1"/>
          <p:cNvSpPr/>
          <p:nvPr/>
        </p:nvSpPr>
        <p:spPr>
          <a:xfrm>
            <a:off x="81000" y="3989858"/>
            <a:ext cx="290464" cy="175432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numCol="1" spcCol="0" anchor="ctr">
            <a:sp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endParaRPr lang="en-IN" sz="18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endParaRPr lang="en-IN" b="1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endParaRPr lang="en-IN" sz="18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endParaRPr lang="en-IN" b="1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endParaRPr lang="en-IN" sz="18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endParaRPr lang="en-IN" b="1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801A0F-4840-8CCE-2F20-9CC4647C0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30" y="1226644"/>
            <a:ext cx="2125605" cy="23929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6E4430-717D-AA08-E564-44B65B218A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635" y="1746720"/>
            <a:ext cx="9352656" cy="15352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object 2"/>
          <p:cNvSpPr/>
          <p:nvPr/>
        </p:nvSpPr>
        <p:spPr>
          <a:xfrm>
            <a:off x="752400" y="6486120"/>
            <a:ext cx="1773360" cy="32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76"/>
              </a:lnSpc>
              <a:buNone/>
            </a:pPr>
            <a:r>
              <a:rPr lang="en-US" sz="1100" b="0" strike="noStrike" spc="18">
                <a:solidFill>
                  <a:srgbClr val="2D83C3"/>
                </a:solidFill>
                <a:latin typeface="Trebuchet MS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pic>
        <p:nvPicPr>
          <p:cNvPr id="222" name="object 6"/>
          <p:cNvPicPr/>
          <p:nvPr/>
        </p:nvPicPr>
        <p:blipFill>
          <a:blip r:embed="rId2"/>
          <a:stretch/>
        </p:blipFill>
        <p:spPr>
          <a:xfrm>
            <a:off x="1666800" y="6467400"/>
            <a:ext cx="75960" cy="177480"/>
          </a:xfrm>
          <a:prstGeom prst="rect">
            <a:avLst/>
          </a:prstGeom>
          <a:ln w="0">
            <a:noFill/>
          </a:ln>
        </p:spPr>
      </p:pic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124920" y="144000"/>
            <a:ext cx="5275080" cy="1476000"/>
          </a:xfrm>
          <a:prstGeom prst="rect">
            <a:avLst/>
          </a:prstGeom>
          <a:noFill/>
          <a:ln w="0">
            <a:noFill/>
          </a:ln>
        </p:spPr>
        <p:txBody>
          <a:bodyPr lIns="0" tIns="1332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lang="en-US" sz="4800" b="1" strike="noStrike" spc="-1">
                <a:solidFill>
                  <a:srgbClr val="000000"/>
                </a:solidFill>
                <a:latin typeface="Trebuchet MS"/>
              </a:rPr>
              <a:t>CONCLUSION: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4" name="object 9"/>
          <p:cNvSpPr/>
          <p:nvPr/>
        </p:nvSpPr>
        <p:spPr>
          <a:xfrm>
            <a:off x="11277360" y="6473160"/>
            <a:ext cx="228240" cy="17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71C87822-FFFF-4DE6-B04F-68CF25DCE2CD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15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225" name="TextBox 10"/>
          <p:cNvSpPr/>
          <p:nvPr/>
        </p:nvSpPr>
        <p:spPr>
          <a:xfrm>
            <a:off x="1740600" y="1228320"/>
            <a:ext cx="6100920" cy="52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TextBox 20"/>
          <p:cNvSpPr/>
          <p:nvPr/>
        </p:nvSpPr>
        <p:spPr>
          <a:xfrm>
            <a:off x="308880" y="2737800"/>
            <a:ext cx="11201040" cy="307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 keylogger project demonstrated the capability to effectively capture and log keystrokes in real-time.</a:t>
            </a:r>
            <a:endParaRPr lang="en-IN" sz="28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 GUI provided a user-friendly way to control the keylogger, making it accessible and easy to use.</a:t>
            </a:r>
            <a:endParaRPr lang="en-IN" sz="28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Emphasized the ethical use of keyloggers and the importance of implementing security measures to protect against malicious use.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227" name="Rectangle 2"/>
          <p:cNvSpPr/>
          <p:nvPr/>
        </p:nvSpPr>
        <p:spPr>
          <a:xfrm>
            <a:off x="100440" y="615960"/>
            <a:ext cx="15925680" cy="222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Successfully implemented a keylogger that captures keystrokes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and records them into both text and JSON files.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Real-time keylogging with start and stop functionality controlled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via a simple GUI. </a:t>
            </a: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object 2"/>
          <p:cNvSpPr/>
          <p:nvPr/>
        </p:nvSpPr>
        <p:spPr>
          <a:xfrm>
            <a:off x="0" y="0"/>
            <a:ext cx="12191760" cy="685764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13" name="object 3"/>
          <p:cNvGrpSpPr/>
          <p:nvPr/>
        </p:nvGrpSpPr>
        <p:grpSpPr>
          <a:xfrm>
            <a:off x="7448760" y="0"/>
            <a:ext cx="4743360" cy="6858360"/>
            <a:chOff x="7448760" y="0"/>
            <a:chExt cx="4743360" cy="6858360"/>
          </a:xfrm>
        </p:grpSpPr>
        <p:sp>
          <p:nvSpPr>
            <p:cNvPr id="114" name="object 4"/>
            <p:cNvSpPr/>
            <p:nvPr/>
          </p:nvSpPr>
          <p:spPr>
            <a:xfrm>
              <a:off x="9377280" y="4680"/>
              <a:ext cx="1218240" cy="6853320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" name="object 5"/>
            <p:cNvSpPr/>
            <p:nvPr/>
          </p:nvSpPr>
          <p:spPr>
            <a:xfrm>
              <a:off x="7448760" y="3695040"/>
              <a:ext cx="4743000" cy="316332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" name="object 6"/>
            <p:cNvSpPr/>
            <p:nvPr/>
          </p:nvSpPr>
          <p:spPr>
            <a:xfrm>
              <a:off x="9182160" y="0"/>
              <a:ext cx="3009600" cy="685764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" name="object 7"/>
            <p:cNvSpPr/>
            <p:nvPr/>
          </p:nvSpPr>
          <p:spPr>
            <a:xfrm>
              <a:off x="9603000" y="0"/>
              <a:ext cx="2589120" cy="685764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" name="object 8"/>
            <p:cNvSpPr/>
            <p:nvPr/>
          </p:nvSpPr>
          <p:spPr>
            <a:xfrm>
              <a:off x="8934480" y="3048120"/>
              <a:ext cx="3257280" cy="380952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" name="object 9"/>
            <p:cNvSpPr/>
            <p:nvPr/>
          </p:nvSpPr>
          <p:spPr>
            <a:xfrm>
              <a:off x="9338040" y="0"/>
              <a:ext cx="2854080" cy="685764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" name="object 10"/>
            <p:cNvSpPr/>
            <p:nvPr/>
          </p:nvSpPr>
          <p:spPr>
            <a:xfrm>
              <a:off x="10896480" y="0"/>
              <a:ext cx="1294920" cy="685764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" name="object 11"/>
            <p:cNvSpPr/>
            <p:nvPr/>
          </p:nvSpPr>
          <p:spPr>
            <a:xfrm>
              <a:off x="10936080" y="0"/>
              <a:ext cx="1255680" cy="685764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" name="object 12"/>
            <p:cNvSpPr/>
            <p:nvPr/>
          </p:nvSpPr>
          <p:spPr>
            <a:xfrm>
              <a:off x="10372680" y="3591000"/>
              <a:ext cx="1819080" cy="3266640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3" name="object 13"/>
          <p:cNvSpPr/>
          <p:nvPr/>
        </p:nvSpPr>
        <p:spPr>
          <a:xfrm>
            <a:off x="0" y="4010040"/>
            <a:ext cx="447480" cy="284760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object 14"/>
          <p:cNvSpPr/>
          <p:nvPr/>
        </p:nvSpPr>
        <p:spPr>
          <a:xfrm>
            <a:off x="9353520" y="5362560"/>
            <a:ext cx="456840" cy="45684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object 15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object 16"/>
          <p:cNvSpPr/>
          <p:nvPr/>
        </p:nvSpPr>
        <p:spPr>
          <a:xfrm>
            <a:off x="9353520" y="5896080"/>
            <a:ext cx="180720" cy="18072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739800" y="829800"/>
            <a:ext cx="5615640" cy="1311480"/>
          </a:xfrm>
          <a:prstGeom prst="rect">
            <a:avLst/>
          </a:prstGeom>
          <a:noFill/>
          <a:ln w="0">
            <a:noFill/>
          </a:ln>
        </p:spPr>
        <p:txBody>
          <a:bodyPr lIns="0" tIns="1656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  <a:buNone/>
            </a:pPr>
            <a:r>
              <a:rPr lang="en-US" sz="4250" b="1" strike="noStrike" spc="4">
                <a:solidFill>
                  <a:srgbClr val="000000"/>
                </a:solidFill>
                <a:latin typeface="Trebuchet MS"/>
              </a:rPr>
              <a:t>KEY LOGGER AND SECURITY</a:t>
            </a:r>
            <a:endParaRPr lang="en-US" sz="425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28" name="object 18"/>
          <p:cNvGrpSpPr/>
          <p:nvPr/>
        </p:nvGrpSpPr>
        <p:grpSpPr>
          <a:xfrm>
            <a:off x="466560" y="6410160"/>
            <a:ext cx="3704760" cy="294840"/>
            <a:chOff x="466560" y="6410160"/>
            <a:chExt cx="3704760" cy="294840"/>
          </a:xfrm>
        </p:grpSpPr>
        <p:pic>
          <p:nvPicPr>
            <p:cNvPr id="129" name="object 19"/>
            <p:cNvPicPr/>
            <p:nvPr/>
          </p:nvPicPr>
          <p:blipFill>
            <a:blip r:embed="rId2"/>
            <a:stretch/>
          </p:blipFill>
          <p:spPr>
            <a:xfrm>
              <a:off x="676440" y="6467400"/>
              <a:ext cx="2142720" cy="1998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0" name="object 20"/>
            <p:cNvPicPr/>
            <p:nvPr/>
          </p:nvPicPr>
          <p:blipFill>
            <a:blip r:embed="rId3"/>
            <a:stretch/>
          </p:blipFill>
          <p:spPr>
            <a:xfrm>
              <a:off x="466560" y="6410160"/>
              <a:ext cx="3704760" cy="2948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31" name="object 21"/>
          <p:cNvSpPr/>
          <p:nvPr/>
        </p:nvSpPr>
        <p:spPr>
          <a:xfrm>
            <a:off x="739800" y="6473160"/>
            <a:ext cx="1798560" cy="341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54"/>
              </a:spcBef>
              <a:buNone/>
            </a:pPr>
            <a:r>
              <a:rPr lang="en-US" sz="1100" b="0" strike="noStrike" spc="18">
                <a:solidFill>
                  <a:srgbClr val="2D83C3"/>
                </a:solidFill>
                <a:latin typeface="Trebuchet MS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ldNum" idx="8"/>
          </p:nvPr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 w="0">
            <a:noFill/>
          </a:ln>
        </p:spPr>
        <p:txBody>
          <a:bodyPr lIns="0" tIns="6840" rIns="0" bIns="0" anchor="t">
            <a:noAutofit/>
          </a:bodyPr>
          <a:lstStyle>
            <a:lvl1pPr marL="38160">
              <a:lnSpc>
                <a:spcPct val="100000"/>
              </a:lnSpc>
              <a:spcBef>
                <a:spcPts val="54"/>
              </a:spcBef>
              <a:buNone/>
              <a:defRPr lang="en-US" sz="1100" b="0" strike="noStrike" spc="9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E6303C75-D206-4F04-8B4C-B776B07EED02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2</a:t>
            </a:fld>
            <a:endParaRPr lang="en-IN" sz="1100" b="0" strike="noStrike" spc="-1">
              <a:latin typeface="Times New Roman"/>
            </a:endParaRPr>
          </a:p>
        </p:txBody>
      </p:sp>
      <p:sp>
        <p:nvSpPr>
          <p:cNvPr id="133" name="TextBox 22"/>
          <p:cNvSpPr/>
          <p:nvPr/>
        </p:nvSpPr>
        <p:spPr>
          <a:xfrm>
            <a:off x="1741320" y="2764800"/>
            <a:ext cx="6266520" cy="94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Understanding and Mitigating Keylogging Threats</a:t>
            </a: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object 2"/>
          <p:cNvSpPr/>
          <p:nvPr/>
        </p:nvSpPr>
        <p:spPr>
          <a:xfrm>
            <a:off x="2362320" y="1357200"/>
            <a:ext cx="10362960" cy="550512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endParaRPr lang="en-IN" sz="28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Introduction</a:t>
            </a:r>
            <a:endParaRPr lang="en-IN" sz="28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Problem Statement</a:t>
            </a:r>
            <a:endParaRPr lang="en-IN" sz="28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Project Overview</a:t>
            </a:r>
            <a:endParaRPr lang="en-IN" sz="28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End Users</a:t>
            </a:r>
            <a:endParaRPr lang="en-IN" sz="28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Solution and Value Proposition</a:t>
            </a:r>
            <a:endParaRPr lang="en-IN" sz="28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The "Wow" Factor in Our Solution</a:t>
            </a:r>
            <a:endParaRPr lang="en-IN" sz="28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Modelling</a:t>
            </a:r>
            <a:endParaRPr lang="en-IN" sz="28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Results</a:t>
            </a:r>
            <a:endParaRPr lang="en-IN" sz="28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Conclusion and Q&amp;A 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2800" b="0" strike="noStrike" spc="-1">
              <a:latin typeface="Arial"/>
            </a:endParaRPr>
          </a:p>
        </p:txBody>
      </p:sp>
      <p:grpSp>
        <p:nvGrpSpPr>
          <p:cNvPr id="135" name="object 3"/>
          <p:cNvGrpSpPr/>
          <p:nvPr/>
        </p:nvGrpSpPr>
        <p:grpSpPr>
          <a:xfrm>
            <a:off x="7448760" y="0"/>
            <a:ext cx="4743360" cy="6858360"/>
            <a:chOff x="7448760" y="0"/>
            <a:chExt cx="4743360" cy="6858360"/>
          </a:xfrm>
        </p:grpSpPr>
        <p:sp>
          <p:nvSpPr>
            <p:cNvPr id="136" name="object 4"/>
            <p:cNvSpPr/>
            <p:nvPr/>
          </p:nvSpPr>
          <p:spPr>
            <a:xfrm>
              <a:off x="9377280" y="4680"/>
              <a:ext cx="1218240" cy="6853320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" name="object 5"/>
            <p:cNvSpPr/>
            <p:nvPr/>
          </p:nvSpPr>
          <p:spPr>
            <a:xfrm>
              <a:off x="7448760" y="3695040"/>
              <a:ext cx="4743000" cy="316332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" name="object 6"/>
            <p:cNvSpPr/>
            <p:nvPr/>
          </p:nvSpPr>
          <p:spPr>
            <a:xfrm>
              <a:off x="9182160" y="0"/>
              <a:ext cx="3009600" cy="685764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" name="object 7"/>
            <p:cNvSpPr/>
            <p:nvPr/>
          </p:nvSpPr>
          <p:spPr>
            <a:xfrm>
              <a:off x="9603000" y="0"/>
              <a:ext cx="2589120" cy="685764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" name="object 8"/>
            <p:cNvSpPr/>
            <p:nvPr/>
          </p:nvSpPr>
          <p:spPr>
            <a:xfrm>
              <a:off x="8934480" y="3048120"/>
              <a:ext cx="3257280" cy="380952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" name="object 9"/>
            <p:cNvSpPr/>
            <p:nvPr/>
          </p:nvSpPr>
          <p:spPr>
            <a:xfrm>
              <a:off x="9338040" y="0"/>
              <a:ext cx="2854080" cy="685764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" name="object 10"/>
            <p:cNvSpPr/>
            <p:nvPr/>
          </p:nvSpPr>
          <p:spPr>
            <a:xfrm>
              <a:off x="10896480" y="0"/>
              <a:ext cx="1294920" cy="685764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" name="object 11"/>
            <p:cNvSpPr/>
            <p:nvPr/>
          </p:nvSpPr>
          <p:spPr>
            <a:xfrm>
              <a:off x="10936080" y="0"/>
              <a:ext cx="1255680" cy="685764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" name="object 12"/>
            <p:cNvSpPr/>
            <p:nvPr/>
          </p:nvSpPr>
          <p:spPr>
            <a:xfrm>
              <a:off x="10372680" y="3591000"/>
              <a:ext cx="1819080" cy="3266640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5" name="object 13"/>
          <p:cNvSpPr/>
          <p:nvPr/>
        </p:nvSpPr>
        <p:spPr>
          <a:xfrm>
            <a:off x="0" y="4010040"/>
            <a:ext cx="447480" cy="284760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object 14"/>
          <p:cNvSpPr/>
          <p:nvPr/>
        </p:nvSpPr>
        <p:spPr>
          <a:xfrm>
            <a:off x="752400" y="6486120"/>
            <a:ext cx="1773360" cy="32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76"/>
              </a:lnSpc>
              <a:buNone/>
            </a:pPr>
            <a:r>
              <a:rPr lang="en-US" sz="1100" b="0" strike="noStrike" spc="18">
                <a:solidFill>
                  <a:srgbClr val="2D83C3"/>
                </a:solidFill>
                <a:latin typeface="Trebuchet MS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47" name="object 15"/>
          <p:cNvSpPr/>
          <p:nvPr/>
        </p:nvSpPr>
        <p:spPr>
          <a:xfrm>
            <a:off x="7362720" y="447840"/>
            <a:ext cx="361440" cy="36144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object 16"/>
          <p:cNvSpPr/>
          <p:nvPr/>
        </p:nvSpPr>
        <p:spPr>
          <a:xfrm>
            <a:off x="11010960" y="5610240"/>
            <a:ext cx="647280" cy="64728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9" name="object 17"/>
          <p:cNvPicPr/>
          <p:nvPr/>
        </p:nvPicPr>
        <p:blipFill>
          <a:blip r:embed="rId2"/>
          <a:stretch/>
        </p:blipFill>
        <p:spPr>
          <a:xfrm>
            <a:off x="10686960" y="6134040"/>
            <a:ext cx="247320" cy="247320"/>
          </a:xfrm>
          <a:prstGeom prst="rect">
            <a:avLst/>
          </a:prstGeom>
          <a:ln w="0">
            <a:noFill/>
          </a:ln>
        </p:spPr>
      </p:pic>
      <p:grpSp>
        <p:nvGrpSpPr>
          <p:cNvPr id="150" name="object 18"/>
          <p:cNvGrpSpPr/>
          <p:nvPr/>
        </p:nvGrpSpPr>
        <p:grpSpPr>
          <a:xfrm>
            <a:off x="47520" y="3819600"/>
            <a:ext cx="4123800" cy="3009600"/>
            <a:chOff x="47520" y="3819600"/>
            <a:chExt cx="4123800" cy="3009600"/>
          </a:xfrm>
        </p:grpSpPr>
        <p:pic>
          <p:nvPicPr>
            <p:cNvPr id="151" name="object 19"/>
            <p:cNvPicPr/>
            <p:nvPr/>
          </p:nvPicPr>
          <p:blipFill>
            <a:blip r:embed="rId3"/>
            <a:stretch/>
          </p:blipFill>
          <p:spPr>
            <a:xfrm>
              <a:off x="466560" y="6410160"/>
              <a:ext cx="3704760" cy="294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2" name="object 20"/>
            <p:cNvPicPr/>
            <p:nvPr/>
          </p:nvPicPr>
          <p:blipFill>
            <a:blip r:embed="rId4"/>
            <a:stretch/>
          </p:blipFill>
          <p:spPr>
            <a:xfrm>
              <a:off x="47520" y="3819600"/>
              <a:ext cx="1733040" cy="30096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1080000" y="324000"/>
            <a:ext cx="4140000" cy="1476000"/>
          </a:xfrm>
          <a:prstGeom prst="rect">
            <a:avLst/>
          </a:prstGeom>
          <a:noFill/>
          <a:ln w="0">
            <a:noFill/>
          </a:ln>
        </p:spPr>
        <p:txBody>
          <a:bodyPr lIns="0" tIns="1332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lang="en-US" sz="4800" b="1" strike="noStrike" spc="24">
                <a:solidFill>
                  <a:srgbClr val="000000"/>
                </a:solidFill>
                <a:latin typeface="Trebuchet MS"/>
              </a:rPr>
              <a:t>A</a:t>
            </a:r>
            <a:r>
              <a:rPr lang="en-US" sz="4800" b="1" strike="noStrike" spc="-7">
                <a:solidFill>
                  <a:srgbClr val="000000"/>
                </a:solidFill>
                <a:latin typeface="Trebuchet MS"/>
              </a:rPr>
              <a:t>G</a:t>
            </a:r>
            <a:r>
              <a:rPr lang="en-US" sz="4800" b="1" strike="noStrike" spc="-35">
                <a:solidFill>
                  <a:srgbClr val="000000"/>
                </a:solidFill>
                <a:latin typeface="Trebuchet MS"/>
              </a:rPr>
              <a:t>E</a:t>
            </a:r>
            <a:r>
              <a:rPr lang="en-US" sz="4800" b="1" strike="noStrike" spc="12">
                <a:solidFill>
                  <a:srgbClr val="000000"/>
                </a:solidFill>
                <a:latin typeface="Trebuchet MS"/>
              </a:rPr>
              <a:t>N</a:t>
            </a:r>
            <a:r>
              <a:rPr lang="en-US" sz="4800" b="1" strike="noStrike" spc="-1">
                <a:solidFill>
                  <a:srgbClr val="000000"/>
                </a:solidFill>
                <a:latin typeface="Trebuchet MS"/>
              </a:rPr>
              <a:t>DA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sldNum" idx="9"/>
          </p:nvPr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 w="0">
            <a:noFill/>
          </a:ln>
        </p:spPr>
        <p:txBody>
          <a:bodyPr lIns="0" tIns="6840" rIns="0" bIns="0" anchor="t">
            <a:noAutofit/>
          </a:bodyPr>
          <a:lstStyle>
            <a:lvl1pPr marL="38160">
              <a:lnSpc>
                <a:spcPct val="100000"/>
              </a:lnSpc>
              <a:spcBef>
                <a:spcPts val="54"/>
              </a:spcBef>
              <a:buNone/>
              <a:defRPr lang="en-US" sz="1100" b="0" strike="noStrike" spc="9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AB9FC625-E001-46D5-A5FA-D034B29FC886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3</a:t>
            </a:fld>
            <a:endParaRPr lang="en-IN" sz="11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object 6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5636520" cy="1311480"/>
          </a:xfrm>
          <a:prstGeom prst="rect">
            <a:avLst/>
          </a:prstGeom>
          <a:noFill/>
          <a:ln w="0">
            <a:noFill/>
          </a:ln>
        </p:spPr>
        <p:txBody>
          <a:bodyPr lIns="0" tIns="1656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  <a:buNone/>
              <a:tabLst>
                <a:tab pos="2728080" algn="l"/>
              </a:tabLst>
            </a:pPr>
            <a:r>
              <a:rPr lang="en-US" sz="4250" b="1" strike="noStrike" spc="-21">
                <a:solidFill>
                  <a:srgbClr val="000000"/>
                </a:solidFill>
                <a:latin typeface="Trebuchet MS"/>
              </a:rPr>
              <a:t>P</a:t>
            </a:r>
            <a:r>
              <a:rPr lang="en-US" sz="4250" b="1" strike="noStrike" spc="12">
                <a:solidFill>
                  <a:srgbClr val="000000"/>
                </a:solidFill>
                <a:latin typeface="Trebuchet MS"/>
              </a:rPr>
              <a:t>ROB</a:t>
            </a:r>
            <a:r>
              <a:rPr lang="en-US" sz="4250" b="1" strike="noStrike" spc="52">
                <a:solidFill>
                  <a:srgbClr val="000000"/>
                </a:solidFill>
                <a:latin typeface="Trebuchet MS"/>
              </a:rPr>
              <a:t>L</a:t>
            </a:r>
            <a:r>
              <a:rPr lang="en-US" sz="4250" b="1" strike="noStrike" spc="-21">
                <a:solidFill>
                  <a:srgbClr val="000000"/>
                </a:solidFill>
                <a:latin typeface="Trebuchet MS"/>
              </a:rPr>
              <a:t>E</a:t>
            </a:r>
            <a:r>
              <a:rPr lang="en-US" sz="4250" b="1" strike="noStrike" spc="18">
                <a:solidFill>
                  <a:srgbClr val="000000"/>
                </a:solidFill>
                <a:latin typeface="Trebuchet MS"/>
              </a:rPr>
              <a:t>M</a:t>
            </a:r>
            <a:r>
              <a:rPr lang="en-US" sz="4250" b="1" strike="noStrike" spc="-1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sz="4250" b="1" strike="noStrike" spc="9">
                <a:solidFill>
                  <a:srgbClr val="000000"/>
                </a:solidFill>
                <a:latin typeface="Trebuchet MS"/>
              </a:rPr>
              <a:t>S</a:t>
            </a:r>
            <a:r>
              <a:rPr lang="en-US" sz="4250" b="1" strike="noStrike" spc="-372">
                <a:solidFill>
                  <a:srgbClr val="000000"/>
                </a:solidFill>
                <a:latin typeface="Trebuchet MS"/>
              </a:rPr>
              <a:t>T</a:t>
            </a:r>
            <a:r>
              <a:rPr lang="en-US" sz="4250" b="1" strike="noStrike" spc="-375">
                <a:solidFill>
                  <a:srgbClr val="000000"/>
                </a:solidFill>
                <a:latin typeface="Trebuchet MS"/>
              </a:rPr>
              <a:t>A</a:t>
            </a:r>
            <a:r>
              <a:rPr lang="en-US" sz="4250" b="1" strike="noStrike" spc="12">
                <a:solidFill>
                  <a:srgbClr val="000000"/>
                </a:solidFill>
                <a:latin typeface="Trebuchet MS"/>
              </a:rPr>
              <a:t>T</a:t>
            </a:r>
            <a:r>
              <a:rPr lang="en-US" sz="4250" b="1" strike="noStrike" spc="-12">
                <a:solidFill>
                  <a:srgbClr val="000000"/>
                </a:solidFill>
                <a:latin typeface="Trebuchet MS"/>
              </a:rPr>
              <a:t>E</a:t>
            </a:r>
            <a:r>
              <a:rPr lang="en-US" sz="4250" b="1" strike="noStrike" spc="-21">
                <a:solidFill>
                  <a:srgbClr val="000000"/>
                </a:solidFill>
                <a:latin typeface="Trebuchet MS"/>
              </a:rPr>
              <a:t>ME</a:t>
            </a:r>
            <a:r>
              <a:rPr lang="en-US" sz="4250" b="1" strike="noStrike" spc="9">
                <a:solidFill>
                  <a:srgbClr val="000000"/>
                </a:solidFill>
                <a:latin typeface="Trebuchet MS"/>
              </a:rPr>
              <a:t>NT</a:t>
            </a:r>
            <a:endParaRPr lang="en-US" sz="425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7" name="object 8"/>
          <p:cNvPicPr/>
          <p:nvPr/>
        </p:nvPicPr>
        <p:blipFill>
          <a:blip r:embed="rId2"/>
          <a:stretch/>
        </p:blipFill>
        <p:spPr>
          <a:xfrm>
            <a:off x="676440" y="6467400"/>
            <a:ext cx="2142720" cy="199800"/>
          </a:xfrm>
          <a:prstGeom prst="rect">
            <a:avLst/>
          </a:prstGeom>
          <a:ln w="0">
            <a:noFill/>
          </a:ln>
        </p:spPr>
      </p:pic>
      <p:sp>
        <p:nvSpPr>
          <p:cNvPr id="158" name="object 9"/>
          <p:cNvSpPr/>
          <p:nvPr/>
        </p:nvSpPr>
        <p:spPr>
          <a:xfrm>
            <a:off x="739800" y="6473160"/>
            <a:ext cx="1798560" cy="341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54"/>
              </a:spcBef>
              <a:buNone/>
            </a:pPr>
            <a:r>
              <a:rPr lang="en-US" sz="1100" b="0" strike="noStrike" spc="18">
                <a:solidFill>
                  <a:srgbClr val="2D83C3"/>
                </a:solidFill>
                <a:latin typeface="Trebuchet MS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sldNum" idx="10"/>
          </p:nvPr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 w="0">
            <a:noFill/>
          </a:ln>
        </p:spPr>
        <p:txBody>
          <a:bodyPr lIns="0" tIns="6840" rIns="0" bIns="0" anchor="t">
            <a:noAutofit/>
          </a:bodyPr>
          <a:lstStyle>
            <a:lvl1pPr marL="38160">
              <a:lnSpc>
                <a:spcPct val="100000"/>
              </a:lnSpc>
              <a:spcBef>
                <a:spcPts val="54"/>
              </a:spcBef>
              <a:buNone/>
              <a:defRPr lang="en-US" sz="1100" b="0" strike="noStrike" spc="9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B51384D8-C8F5-45E6-93F5-99148F0B2D11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4</a:t>
            </a:fld>
            <a:endParaRPr lang="en-IN" sz="1100" b="0" strike="noStrike" spc="-1">
              <a:latin typeface="Times New Roman"/>
            </a:endParaRPr>
          </a:p>
        </p:txBody>
      </p:sp>
      <p:sp>
        <p:nvSpPr>
          <p:cNvPr id="160" name="Rectangle 1"/>
          <p:cNvSpPr/>
          <p:nvPr/>
        </p:nvSpPr>
        <p:spPr>
          <a:xfrm>
            <a:off x="488880" y="1713240"/>
            <a:ext cx="12414240" cy="350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sp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Problem: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Keyloggers are a significant threat to cybersecurity, 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leading to unauthorized access to sensitive information,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identity theft, and financial fraud.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Impact: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Affects individuals, businesses, and organizations by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compromising data privacy and security. </a:t>
            </a: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object 6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360000" y="308520"/>
            <a:ext cx="5263200" cy="1311480"/>
          </a:xfrm>
          <a:prstGeom prst="rect">
            <a:avLst/>
          </a:prstGeom>
          <a:noFill/>
          <a:ln w="0">
            <a:noFill/>
          </a:ln>
        </p:spPr>
        <p:txBody>
          <a:bodyPr lIns="0" tIns="1656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  <a:buNone/>
              <a:tabLst>
                <a:tab pos="2642760" algn="l"/>
              </a:tabLst>
            </a:pPr>
            <a:r>
              <a:rPr lang="en-US" sz="4250" b="1" strike="noStrike" spc="4">
                <a:solidFill>
                  <a:srgbClr val="000000"/>
                </a:solidFill>
                <a:latin typeface="Trebuchet MS"/>
              </a:rPr>
              <a:t>PROJECT	</a:t>
            </a:r>
            <a:r>
              <a:rPr lang="en-US" sz="4250" b="1" strike="noStrike" spc="-21">
                <a:solidFill>
                  <a:srgbClr val="000000"/>
                </a:solidFill>
                <a:latin typeface="Trebuchet MS"/>
              </a:rPr>
              <a:t>OVERVIEW</a:t>
            </a:r>
            <a:endParaRPr lang="en-US" sz="425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3" name="object 8"/>
          <p:cNvPicPr/>
          <p:nvPr/>
        </p:nvPicPr>
        <p:blipFill>
          <a:blip r:embed="rId2"/>
          <a:stretch/>
        </p:blipFill>
        <p:spPr>
          <a:xfrm>
            <a:off x="676440" y="6467400"/>
            <a:ext cx="2142720" cy="199800"/>
          </a:xfrm>
          <a:prstGeom prst="rect">
            <a:avLst/>
          </a:prstGeom>
          <a:ln w="0">
            <a:noFill/>
          </a:ln>
        </p:spPr>
      </p:pic>
      <p:sp>
        <p:nvSpPr>
          <p:cNvPr id="164" name="object 9"/>
          <p:cNvSpPr/>
          <p:nvPr/>
        </p:nvSpPr>
        <p:spPr>
          <a:xfrm>
            <a:off x="739800" y="6473160"/>
            <a:ext cx="1798560" cy="341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54"/>
              </a:spcBef>
              <a:buNone/>
            </a:pPr>
            <a:r>
              <a:rPr lang="en-US" sz="1100" b="0" strike="noStrike" spc="18">
                <a:solidFill>
                  <a:srgbClr val="2D83C3"/>
                </a:solidFill>
                <a:latin typeface="Trebuchet MS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ldNum" idx="11"/>
          </p:nvPr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 w="0">
            <a:noFill/>
          </a:ln>
        </p:spPr>
        <p:txBody>
          <a:bodyPr lIns="0" tIns="6840" rIns="0" bIns="0" anchor="t">
            <a:noAutofit/>
          </a:bodyPr>
          <a:lstStyle>
            <a:lvl1pPr marL="38160">
              <a:lnSpc>
                <a:spcPct val="100000"/>
              </a:lnSpc>
              <a:spcBef>
                <a:spcPts val="54"/>
              </a:spcBef>
              <a:buNone/>
              <a:defRPr lang="en-US" sz="1100" b="0" strike="noStrike" spc="9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F80B02FA-463A-4E6F-A5C8-721A4911027E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5</a:t>
            </a:fld>
            <a:endParaRPr lang="en-IN" sz="1100" b="0" strike="noStrike" spc="-1">
              <a:latin typeface="Times New Roman"/>
            </a:endParaRPr>
          </a:p>
        </p:txBody>
      </p:sp>
      <p:sp>
        <p:nvSpPr>
          <p:cNvPr id="166" name="Rectangle 1"/>
          <p:cNvSpPr/>
          <p:nvPr/>
        </p:nvSpPr>
        <p:spPr>
          <a:xfrm>
            <a:off x="360000" y="1901880"/>
            <a:ext cx="11334960" cy="393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numCol="1" spcCol="0" anchor="ctr">
            <a:sp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Objective: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Develop a comprehensive understanding of keyloggers, 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their types, how they work, and effective security measures to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prevent keylogging attacks.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Scope: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Includes an analysis of hardware and software keyloggers,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legal and ethical implications, security measures, and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best practices. </a:t>
            </a: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object 2"/>
          <p:cNvSpPr/>
          <p:nvPr/>
        </p:nvSpPr>
        <p:spPr>
          <a:xfrm>
            <a:off x="9353520" y="5362560"/>
            <a:ext cx="456840" cy="45684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object 3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object 4"/>
          <p:cNvSpPr/>
          <p:nvPr/>
        </p:nvSpPr>
        <p:spPr>
          <a:xfrm>
            <a:off x="9353520" y="5896080"/>
            <a:ext cx="180720" cy="18072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82840" y="188640"/>
            <a:ext cx="5014080" cy="1161720"/>
          </a:xfrm>
          <a:prstGeom prst="rect">
            <a:avLst/>
          </a:prstGeom>
          <a:noFill/>
          <a:ln w="0">
            <a:noFill/>
          </a:ln>
        </p:spPr>
        <p:txBody>
          <a:bodyPr lIns="0" tIns="1656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  <a:buNone/>
            </a:pPr>
            <a:r>
              <a:rPr lang="en-US" sz="3200" b="1" strike="noStrike" spc="24">
                <a:solidFill>
                  <a:srgbClr val="000000"/>
                </a:solidFill>
                <a:latin typeface="Trebuchet MS"/>
              </a:rPr>
              <a:t>W</a:t>
            </a:r>
            <a:r>
              <a:rPr lang="en-US" sz="3200" b="1" strike="noStrike" spc="-21">
                <a:solidFill>
                  <a:srgbClr val="000000"/>
                </a:solidFill>
                <a:latin typeface="Trebuchet MS"/>
              </a:rPr>
              <a:t>H</a:t>
            </a:r>
            <a:r>
              <a:rPr lang="en-US" sz="3200" b="1" strike="noStrike" spc="18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3200" b="1" strike="noStrike" spc="-236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200" b="1" strike="noStrike" spc="-12">
                <a:solidFill>
                  <a:srgbClr val="000000"/>
                </a:solidFill>
                <a:latin typeface="Trebuchet MS"/>
              </a:rPr>
              <a:t>AR</a:t>
            </a:r>
            <a:r>
              <a:rPr lang="en-US" sz="3200" b="1" strike="noStrike" spc="12">
                <a:solidFill>
                  <a:srgbClr val="000000"/>
                </a:solidFill>
                <a:latin typeface="Trebuchet MS"/>
              </a:rPr>
              <a:t>E</a:t>
            </a:r>
            <a:r>
              <a:rPr lang="en-US" sz="3200" b="1" strike="noStrike" spc="-35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200" b="1" strike="noStrike" spc="-12">
                <a:solidFill>
                  <a:srgbClr val="000000"/>
                </a:solidFill>
                <a:latin typeface="Trebuchet MS"/>
              </a:rPr>
              <a:t>T</a:t>
            </a:r>
            <a:r>
              <a:rPr lang="en-US" sz="3200" b="1" strike="noStrike" spc="-15">
                <a:solidFill>
                  <a:srgbClr val="000000"/>
                </a:solidFill>
                <a:latin typeface="Trebuchet MS"/>
              </a:rPr>
              <a:t>H</a:t>
            </a:r>
            <a:r>
              <a:rPr lang="en-US" sz="3200" b="1" strike="noStrike" spc="12">
                <a:solidFill>
                  <a:srgbClr val="000000"/>
                </a:solidFill>
                <a:latin typeface="Trebuchet MS"/>
              </a:rPr>
              <a:t>E</a:t>
            </a:r>
            <a:r>
              <a:rPr lang="en-US" sz="3200" b="1" strike="noStrike" spc="-35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200" b="1" strike="noStrike" spc="-21">
                <a:solidFill>
                  <a:srgbClr val="000000"/>
                </a:solidFill>
                <a:latin typeface="Trebuchet MS"/>
              </a:rPr>
              <a:t>E</a:t>
            </a:r>
            <a:r>
              <a:rPr lang="en-US" sz="3200" b="1" strike="noStrike" spc="29">
                <a:solidFill>
                  <a:srgbClr val="000000"/>
                </a:solidFill>
                <a:latin typeface="Trebuchet MS"/>
              </a:rPr>
              <a:t>N</a:t>
            </a:r>
            <a:r>
              <a:rPr lang="en-US" sz="3200" b="1" strike="noStrike" spc="12">
                <a:solidFill>
                  <a:srgbClr val="000000"/>
                </a:solidFill>
                <a:latin typeface="Trebuchet MS"/>
              </a:rPr>
              <a:t>D</a:t>
            </a:r>
            <a:r>
              <a:rPr lang="en-US" sz="3200" b="1" strike="noStrike" spc="-46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200" b="1" strike="noStrike" spc="-1">
                <a:solidFill>
                  <a:srgbClr val="000000"/>
                </a:solidFill>
                <a:latin typeface="Trebuchet MS"/>
              </a:rPr>
              <a:t>U</a:t>
            </a:r>
            <a:r>
              <a:rPr lang="en-US" sz="3200" b="1" strike="noStrike" spc="9">
                <a:solidFill>
                  <a:srgbClr val="000000"/>
                </a:solidFill>
                <a:latin typeface="Trebuchet MS"/>
              </a:rPr>
              <a:t>S</a:t>
            </a:r>
            <a:r>
              <a:rPr lang="en-US" sz="3200" b="1" strike="noStrike" spc="-26">
                <a:solidFill>
                  <a:srgbClr val="000000"/>
                </a:solidFill>
                <a:latin typeface="Trebuchet MS"/>
              </a:rPr>
              <a:t>E</a:t>
            </a:r>
            <a:r>
              <a:rPr lang="en-US" sz="3200" b="1" strike="noStrike" spc="-12">
                <a:solidFill>
                  <a:srgbClr val="000000"/>
                </a:solidFill>
                <a:latin typeface="Trebuchet MS"/>
              </a:rPr>
              <a:t>R</a:t>
            </a:r>
            <a:r>
              <a:rPr lang="en-US" sz="3200" b="1" strike="noStrike" spc="4">
                <a:solidFill>
                  <a:srgbClr val="000000"/>
                </a:solidFill>
                <a:latin typeface="Trebuchet MS"/>
              </a:rPr>
              <a:t>S?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1" name="object 6"/>
          <p:cNvPicPr/>
          <p:nvPr/>
        </p:nvPicPr>
        <p:blipFill>
          <a:blip r:embed="rId2"/>
          <a:stretch/>
        </p:blipFill>
        <p:spPr>
          <a:xfrm>
            <a:off x="723960" y="6172200"/>
            <a:ext cx="2180880" cy="485280"/>
          </a:xfrm>
          <a:prstGeom prst="rect">
            <a:avLst/>
          </a:prstGeom>
          <a:ln w="0">
            <a:noFill/>
          </a:ln>
        </p:spPr>
      </p:pic>
      <p:sp>
        <p:nvSpPr>
          <p:cNvPr id="172" name="object 7"/>
          <p:cNvSpPr/>
          <p:nvPr/>
        </p:nvSpPr>
        <p:spPr>
          <a:xfrm>
            <a:off x="739800" y="6473160"/>
            <a:ext cx="1798560" cy="341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54"/>
              </a:spcBef>
              <a:buNone/>
            </a:pPr>
            <a:r>
              <a:rPr lang="en-US" sz="1100" b="0" strike="noStrike" spc="18">
                <a:solidFill>
                  <a:srgbClr val="2D83C3"/>
                </a:solidFill>
                <a:latin typeface="Trebuchet MS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ldNum" idx="12"/>
          </p:nvPr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 w="0">
            <a:noFill/>
          </a:ln>
        </p:spPr>
        <p:txBody>
          <a:bodyPr lIns="0" tIns="6840" rIns="0" bIns="0" anchor="t">
            <a:noAutofit/>
          </a:bodyPr>
          <a:lstStyle>
            <a:lvl1pPr marL="38160">
              <a:lnSpc>
                <a:spcPct val="100000"/>
              </a:lnSpc>
              <a:spcBef>
                <a:spcPts val="54"/>
              </a:spcBef>
              <a:buNone/>
              <a:defRPr lang="en-US" sz="1100" b="0" strike="noStrike" spc="9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EC65669E-F7F4-4974-A4A4-5573078FE8FC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6</a:t>
            </a:fld>
            <a:endParaRPr lang="en-IN" sz="1100" b="0" strike="noStrike" spc="-1">
              <a:latin typeface="Times New Roman"/>
            </a:endParaRPr>
          </a:p>
        </p:txBody>
      </p:sp>
      <p:sp>
        <p:nvSpPr>
          <p:cNvPr id="174" name="Rectangle 2"/>
          <p:cNvSpPr/>
          <p:nvPr/>
        </p:nvSpPr>
        <p:spPr>
          <a:xfrm>
            <a:off x="438840" y="1214280"/>
            <a:ext cx="11734560" cy="478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sp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Individuals: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Concerned about personal data security and privacy.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Businesses: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Need to protect corporate data and ensure compliance with security standards.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Organizations: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Require robust security measures to safeguard sensitive information.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Security Professionals: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Aim to understand and mitigate keylogging threats. </a:t>
            </a: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object 3"/>
          <p:cNvSpPr/>
          <p:nvPr/>
        </p:nvSpPr>
        <p:spPr>
          <a:xfrm>
            <a:off x="9353520" y="5362560"/>
            <a:ext cx="456840" cy="45684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object 4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object 5"/>
          <p:cNvSpPr/>
          <p:nvPr/>
        </p:nvSpPr>
        <p:spPr>
          <a:xfrm>
            <a:off x="9353520" y="5896080"/>
            <a:ext cx="180720" cy="18072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97160" y="180000"/>
            <a:ext cx="9762840" cy="1158480"/>
          </a:xfrm>
          <a:prstGeom prst="rect">
            <a:avLst/>
          </a:prstGeom>
          <a:noFill/>
          <a:ln w="0">
            <a:noFill/>
          </a:ln>
        </p:spPr>
        <p:txBody>
          <a:bodyPr lIns="0" tIns="1332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lang="en-US" sz="3600" b="1" strike="noStrike" spc="-41">
                <a:solidFill>
                  <a:srgbClr val="000000"/>
                </a:solidFill>
                <a:latin typeface="Trebuchet MS"/>
              </a:rPr>
              <a:t>Y</a:t>
            </a:r>
            <a:r>
              <a:rPr lang="en-US" sz="3600" b="1" strike="noStrike" spc="9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3600" b="1" strike="noStrike" spc="24">
                <a:solidFill>
                  <a:srgbClr val="000000"/>
                </a:solidFill>
                <a:latin typeface="Trebuchet MS"/>
              </a:rPr>
              <a:t>U</a:t>
            </a:r>
            <a:r>
              <a:rPr lang="en-US" sz="3600" b="1" strike="noStrike" spc="-1">
                <a:solidFill>
                  <a:srgbClr val="000000"/>
                </a:solidFill>
                <a:latin typeface="Trebuchet MS"/>
              </a:rPr>
              <a:t>R</a:t>
            </a:r>
            <a:r>
              <a:rPr lang="en-US" sz="3600" b="1" strike="noStrike" spc="4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600" b="1" strike="noStrike" spc="24">
                <a:solidFill>
                  <a:srgbClr val="000000"/>
                </a:solidFill>
                <a:latin typeface="Trebuchet MS"/>
              </a:rPr>
              <a:t>S</a:t>
            </a:r>
            <a:r>
              <a:rPr lang="en-US" sz="3600" b="1" strike="noStrike" spc="9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3600" b="1" strike="noStrike" spc="24">
                <a:solidFill>
                  <a:srgbClr val="000000"/>
                </a:solidFill>
                <a:latin typeface="Trebuchet MS"/>
              </a:rPr>
              <a:t>LU</a:t>
            </a:r>
            <a:r>
              <a:rPr lang="en-US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US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US" sz="3600" b="1" strike="noStrike" spc="9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3600" b="1" strike="noStrike" spc="-1">
                <a:solidFill>
                  <a:srgbClr val="000000"/>
                </a:solidFill>
                <a:latin typeface="Trebuchet MS"/>
              </a:rPr>
              <a:t>N</a:t>
            </a:r>
            <a:r>
              <a:rPr lang="en-US" sz="3600" b="1" strike="noStrike" spc="-347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600" b="1" strike="noStrike" spc="-35">
                <a:solidFill>
                  <a:srgbClr val="000000"/>
                </a:solidFill>
                <a:latin typeface="Trebuchet MS"/>
              </a:rPr>
              <a:t>A</a:t>
            </a:r>
            <a:r>
              <a:rPr lang="en-US" sz="3600" b="1" strike="noStrike" spc="-7">
                <a:solidFill>
                  <a:srgbClr val="000000"/>
                </a:solidFill>
                <a:latin typeface="Trebuchet MS"/>
              </a:rPr>
              <a:t>N</a:t>
            </a:r>
            <a:r>
              <a:rPr lang="en-US" sz="3600" b="1" strike="noStrike" spc="-1">
                <a:solidFill>
                  <a:srgbClr val="000000"/>
                </a:solidFill>
                <a:latin typeface="Trebuchet MS"/>
              </a:rPr>
              <a:t>D</a:t>
            </a:r>
            <a:r>
              <a:rPr lang="en-US" sz="3600" b="1" strike="noStrike" spc="32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US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US" sz="3600" b="1" strike="noStrike" spc="-1">
                <a:solidFill>
                  <a:srgbClr val="000000"/>
                </a:solidFill>
                <a:latin typeface="Trebuchet MS"/>
              </a:rPr>
              <a:t>S</a:t>
            </a:r>
            <a:r>
              <a:rPr lang="en-US" sz="3600" b="1" strike="noStrike" spc="58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600" b="1" strike="noStrike" spc="-296">
                <a:solidFill>
                  <a:srgbClr val="000000"/>
                </a:solidFill>
                <a:latin typeface="Trebuchet MS"/>
              </a:rPr>
              <a:t>V</a:t>
            </a:r>
            <a:r>
              <a:rPr lang="en-US" sz="3600" b="1" strike="noStrike" spc="-35">
                <a:solidFill>
                  <a:srgbClr val="000000"/>
                </a:solidFill>
                <a:latin typeface="Trebuchet MS"/>
              </a:rPr>
              <a:t>A</a:t>
            </a:r>
            <a:r>
              <a:rPr lang="en-US" sz="3600" b="1" strike="noStrike" spc="24">
                <a:solidFill>
                  <a:srgbClr val="000000"/>
                </a:solidFill>
                <a:latin typeface="Trebuchet MS"/>
              </a:rPr>
              <a:t>LU</a:t>
            </a:r>
            <a:r>
              <a:rPr lang="en-US" sz="3600" b="1" strike="noStrike" spc="-1">
                <a:solidFill>
                  <a:srgbClr val="000000"/>
                </a:solidFill>
                <a:latin typeface="Trebuchet MS"/>
              </a:rPr>
              <a:t>E</a:t>
            </a:r>
            <a:r>
              <a:rPr lang="en-US" sz="3600" b="1" strike="noStrike" spc="-66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600" b="1" strike="noStrike" spc="-15">
                <a:solidFill>
                  <a:srgbClr val="000000"/>
                </a:solidFill>
                <a:latin typeface="Trebuchet MS"/>
              </a:rPr>
              <a:t>P</a:t>
            </a:r>
            <a:r>
              <a:rPr lang="en-US" sz="3600" b="1" strike="noStrike" spc="-32">
                <a:solidFill>
                  <a:srgbClr val="000000"/>
                </a:solidFill>
                <a:latin typeface="Trebuchet MS"/>
              </a:rPr>
              <a:t>R</a:t>
            </a:r>
            <a:r>
              <a:rPr lang="en-US" sz="3600" b="1" strike="noStrike" spc="9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3600" b="1" strike="noStrike" spc="-15">
                <a:solidFill>
                  <a:srgbClr val="000000"/>
                </a:solidFill>
                <a:latin typeface="Trebuchet MS"/>
              </a:rPr>
              <a:t>P</a:t>
            </a:r>
            <a:r>
              <a:rPr lang="en-US" sz="3600" b="1" strike="noStrike" spc="9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3600" b="1" strike="noStrike" spc="24">
                <a:solidFill>
                  <a:srgbClr val="000000"/>
                </a:solidFill>
                <a:latin typeface="Trebuchet MS"/>
              </a:rPr>
              <a:t>S</a:t>
            </a:r>
            <a:r>
              <a:rPr lang="en-US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US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US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US" sz="3600" b="1" strike="noStrike" spc="9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3600" b="1" strike="noStrike" spc="-1">
                <a:solidFill>
                  <a:srgbClr val="000000"/>
                </a:solidFill>
                <a:latin typeface="Trebuchet MS"/>
              </a:rPr>
              <a:t>N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9" name="object 7"/>
          <p:cNvPicPr/>
          <p:nvPr/>
        </p:nvPicPr>
        <p:blipFill>
          <a:blip r:embed="rId2"/>
          <a:stretch/>
        </p:blipFill>
        <p:spPr>
          <a:xfrm>
            <a:off x="676440" y="6467400"/>
            <a:ext cx="2142720" cy="199800"/>
          </a:xfrm>
          <a:prstGeom prst="rect">
            <a:avLst/>
          </a:prstGeom>
          <a:ln w="0">
            <a:noFill/>
          </a:ln>
        </p:spPr>
      </p:pic>
      <p:sp>
        <p:nvSpPr>
          <p:cNvPr id="180" name="object 8"/>
          <p:cNvSpPr/>
          <p:nvPr/>
        </p:nvSpPr>
        <p:spPr>
          <a:xfrm>
            <a:off x="739800" y="6473160"/>
            <a:ext cx="1798560" cy="341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54"/>
              </a:spcBef>
              <a:buNone/>
            </a:pPr>
            <a:r>
              <a:rPr lang="en-US" sz="1100" b="0" strike="noStrike" spc="18">
                <a:solidFill>
                  <a:srgbClr val="2D83C3"/>
                </a:solidFill>
                <a:latin typeface="Trebuchet MS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sldNum" idx="13"/>
          </p:nvPr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 w="0">
            <a:noFill/>
          </a:ln>
        </p:spPr>
        <p:txBody>
          <a:bodyPr lIns="0" tIns="6840" rIns="0" bIns="0" anchor="t">
            <a:noAutofit/>
          </a:bodyPr>
          <a:lstStyle>
            <a:lvl1pPr marL="38160">
              <a:lnSpc>
                <a:spcPct val="100000"/>
              </a:lnSpc>
              <a:spcBef>
                <a:spcPts val="54"/>
              </a:spcBef>
              <a:buNone/>
              <a:defRPr lang="en-US" sz="1100" b="0" strike="noStrike" spc="9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D91372B0-56AE-412A-8511-4DBC403C31B8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7</a:t>
            </a:fld>
            <a:endParaRPr lang="en-IN" sz="1100" b="0" strike="noStrike" spc="-1">
              <a:latin typeface="Times New Roman"/>
            </a:endParaRPr>
          </a:p>
        </p:txBody>
      </p:sp>
      <p:sp>
        <p:nvSpPr>
          <p:cNvPr id="182" name="Rectangle 2"/>
          <p:cNvSpPr/>
          <p:nvPr/>
        </p:nvSpPr>
        <p:spPr>
          <a:xfrm>
            <a:off x="495000" y="1406880"/>
            <a:ext cx="10305000" cy="478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numCol="1" spcCol="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800" b="1" strike="noStrike" spc="-1">
                <a:solidFill>
                  <a:srgbClr val="000000"/>
                </a:solidFill>
                <a:latin typeface="Calibri"/>
              </a:rPr>
              <a:t>To avoid keyloggers </a:t>
            </a:r>
            <a:endParaRPr lang="en-IN" sz="28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Use anti virus program</a:t>
            </a:r>
            <a:endParaRPr lang="en-IN" sz="28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Use password manager</a:t>
            </a:r>
            <a:endParaRPr lang="en-IN" sz="28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Use multi factor authentication</a:t>
            </a:r>
            <a:endParaRPr lang="en-IN" sz="28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Use a firewall</a:t>
            </a:r>
            <a:endParaRPr lang="en-IN" sz="28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Avoid suspicious links and downloads </a:t>
            </a:r>
            <a:endParaRPr lang="en-IN" sz="28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Change password periodically</a:t>
            </a:r>
            <a:endParaRPr lang="en-IN" sz="28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Update your system</a:t>
            </a:r>
            <a:endParaRPr lang="en-IN" sz="28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Use Virtual Keyboard to type passwords and sensitive </a:t>
            </a:r>
            <a:endParaRPr lang="en-IN" sz="28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information 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object 4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object 5"/>
          <p:cNvSpPr/>
          <p:nvPr/>
        </p:nvSpPr>
        <p:spPr>
          <a:xfrm>
            <a:off x="9353520" y="5896080"/>
            <a:ext cx="180720" cy="18072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762840" cy="1158480"/>
          </a:xfrm>
          <a:prstGeom prst="rect">
            <a:avLst/>
          </a:prstGeom>
          <a:noFill/>
          <a:ln w="0">
            <a:noFill/>
          </a:ln>
        </p:spPr>
        <p:txBody>
          <a:bodyPr lIns="0" tIns="1332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lang="en-US" sz="3600" b="1" strike="noStrike" spc="-41">
                <a:solidFill>
                  <a:srgbClr val="000000"/>
                </a:solidFill>
                <a:latin typeface="Trebuchet MS"/>
              </a:rPr>
              <a:t>Y</a:t>
            </a:r>
            <a:r>
              <a:rPr lang="en-US" sz="3600" b="1" strike="noStrike" spc="9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3600" b="1" strike="noStrike" spc="24">
                <a:solidFill>
                  <a:srgbClr val="000000"/>
                </a:solidFill>
                <a:latin typeface="Trebuchet MS"/>
              </a:rPr>
              <a:t>U</a:t>
            </a:r>
            <a:r>
              <a:rPr lang="en-US" sz="3600" b="1" strike="noStrike" spc="-1">
                <a:solidFill>
                  <a:srgbClr val="000000"/>
                </a:solidFill>
                <a:latin typeface="Trebuchet MS"/>
              </a:rPr>
              <a:t>R</a:t>
            </a:r>
            <a:r>
              <a:rPr lang="en-US" sz="3600" b="1" strike="noStrike" spc="4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600" b="1" strike="noStrike" spc="24">
                <a:solidFill>
                  <a:srgbClr val="000000"/>
                </a:solidFill>
                <a:latin typeface="Trebuchet MS"/>
              </a:rPr>
              <a:t>S</a:t>
            </a:r>
            <a:r>
              <a:rPr lang="en-US" sz="3600" b="1" strike="noStrike" spc="9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3600" b="1" strike="noStrike" spc="24">
                <a:solidFill>
                  <a:srgbClr val="000000"/>
                </a:solidFill>
                <a:latin typeface="Trebuchet MS"/>
              </a:rPr>
              <a:t>LU</a:t>
            </a:r>
            <a:r>
              <a:rPr lang="en-US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US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US" sz="3600" b="1" strike="noStrike" spc="9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3600" b="1" strike="noStrike" spc="-1">
                <a:solidFill>
                  <a:srgbClr val="000000"/>
                </a:solidFill>
                <a:latin typeface="Trebuchet MS"/>
              </a:rPr>
              <a:t>N</a:t>
            </a:r>
            <a:r>
              <a:rPr lang="en-US" sz="3600" b="1" strike="noStrike" spc="-347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600" b="1" strike="noStrike" spc="-35">
                <a:solidFill>
                  <a:srgbClr val="000000"/>
                </a:solidFill>
                <a:latin typeface="Trebuchet MS"/>
              </a:rPr>
              <a:t>A</a:t>
            </a:r>
            <a:r>
              <a:rPr lang="en-US" sz="3600" b="1" strike="noStrike" spc="-7">
                <a:solidFill>
                  <a:srgbClr val="000000"/>
                </a:solidFill>
                <a:latin typeface="Trebuchet MS"/>
              </a:rPr>
              <a:t>N</a:t>
            </a:r>
            <a:r>
              <a:rPr lang="en-US" sz="3600" b="1" strike="noStrike" spc="-1">
                <a:solidFill>
                  <a:srgbClr val="000000"/>
                </a:solidFill>
                <a:latin typeface="Trebuchet MS"/>
              </a:rPr>
              <a:t>D</a:t>
            </a:r>
            <a:r>
              <a:rPr lang="en-US" sz="3600" b="1" strike="noStrike" spc="32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US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US" sz="3600" b="1" strike="noStrike" spc="-1">
                <a:solidFill>
                  <a:srgbClr val="000000"/>
                </a:solidFill>
                <a:latin typeface="Trebuchet MS"/>
              </a:rPr>
              <a:t>S</a:t>
            </a:r>
            <a:r>
              <a:rPr lang="en-US" sz="3600" b="1" strike="noStrike" spc="58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600" b="1" strike="noStrike" spc="-296">
                <a:solidFill>
                  <a:srgbClr val="000000"/>
                </a:solidFill>
                <a:latin typeface="Trebuchet MS"/>
              </a:rPr>
              <a:t>V</a:t>
            </a:r>
            <a:r>
              <a:rPr lang="en-US" sz="3600" b="1" strike="noStrike" spc="-35">
                <a:solidFill>
                  <a:srgbClr val="000000"/>
                </a:solidFill>
                <a:latin typeface="Trebuchet MS"/>
              </a:rPr>
              <a:t>A</a:t>
            </a:r>
            <a:r>
              <a:rPr lang="en-US" sz="3600" b="1" strike="noStrike" spc="24">
                <a:solidFill>
                  <a:srgbClr val="000000"/>
                </a:solidFill>
                <a:latin typeface="Trebuchet MS"/>
              </a:rPr>
              <a:t>LU</a:t>
            </a:r>
            <a:r>
              <a:rPr lang="en-US" sz="3600" b="1" strike="noStrike" spc="-1">
                <a:solidFill>
                  <a:srgbClr val="000000"/>
                </a:solidFill>
                <a:latin typeface="Trebuchet MS"/>
              </a:rPr>
              <a:t>E</a:t>
            </a:r>
            <a:r>
              <a:rPr lang="en-US" sz="3600" b="1" strike="noStrike" spc="-66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600" b="1" strike="noStrike" spc="-15">
                <a:solidFill>
                  <a:srgbClr val="000000"/>
                </a:solidFill>
                <a:latin typeface="Trebuchet MS"/>
              </a:rPr>
              <a:t>P</a:t>
            </a:r>
            <a:r>
              <a:rPr lang="en-US" sz="3600" b="1" strike="noStrike" spc="-32">
                <a:solidFill>
                  <a:srgbClr val="000000"/>
                </a:solidFill>
                <a:latin typeface="Trebuchet MS"/>
              </a:rPr>
              <a:t>R</a:t>
            </a:r>
            <a:r>
              <a:rPr lang="en-US" sz="3600" b="1" strike="noStrike" spc="9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3600" b="1" strike="noStrike" spc="-15">
                <a:solidFill>
                  <a:srgbClr val="000000"/>
                </a:solidFill>
                <a:latin typeface="Trebuchet MS"/>
              </a:rPr>
              <a:t>P</a:t>
            </a:r>
            <a:r>
              <a:rPr lang="en-US" sz="3600" b="1" strike="noStrike" spc="9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3600" b="1" strike="noStrike" spc="24">
                <a:solidFill>
                  <a:srgbClr val="000000"/>
                </a:solidFill>
                <a:latin typeface="Trebuchet MS"/>
              </a:rPr>
              <a:t>S</a:t>
            </a:r>
            <a:r>
              <a:rPr lang="en-US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US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US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US" sz="3600" b="1" strike="noStrike" spc="9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3600" b="1" strike="noStrike" spc="-1">
                <a:solidFill>
                  <a:srgbClr val="000000"/>
                </a:solidFill>
                <a:latin typeface="Trebuchet MS"/>
              </a:rPr>
              <a:t>N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6" name="object 7"/>
          <p:cNvPicPr/>
          <p:nvPr/>
        </p:nvPicPr>
        <p:blipFill>
          <a:blip r:embed="rId2"/>
          <a:stretch/>
        </p:blipFill>
        <p:spPr>
          <a:xfrm>
            <a:off x="676440" y="6467400"/>
            <a:ext cx="2142720" cy="199800"/>
          </a:xfrm>
          <a:prstGeom prst="rect">
            <a:avLst/>
          </a:prstGeom>
          <a:ln w="0">
            <a:noFill/>
          </a:ln>
        </p:spPr>
      </p:pic>
      <p:sp>
        <p:nvSpPr>
          <p:cNvPr id="187" name="object 8"/>
          <p:cNvSpPr/>
          <p:nvPr/>
        </p:nvSpPr>
        <p:spPr>
          <a:xfrm>
            <a:off x="739800" y="6473160"/>
            <a:ext cx="1798560" cy="341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54"/>
              </a:spcBef>
              <a:buNone/>
            </a:pPr>
            <a:r>
              <a:rPr lang="en-US" sz="1100" b="0" strike="noStrike" spc="18">
                <a:solidFill>
                  <a:srgbClr val="2D83C3"/>
                </a:solidFill>
                <a:latin typeface="Trebuchet MS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sldNum" idx="14"/>
          </p:nvPr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 w="0">
            <a:noFill/>
          </a:ln>
        </p:spPr>
        <p:txBody>
          <a:bodyPr lIns="0" tIns="6840" rIns="0" bIns="0" anchor="t">
            <a:noAutofit/>
          </a:bodyPr>
          <a:lstStyle>
            <a:lvl1pPr marL="38160">
              <a:lnSpc>
                <a:spcPct val="100000"/>
              </a:lnSpc>
              <a:spcBef>
                <a:spcPts val="54"/>
              </a:spcBef>
              <a:buNone/>
              <a:defRPr lang="en-US" sz="1100" b="0" strike="noStrike" spc="9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3439EEE8-3A00-4090-882F-3487C66FBFDB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8</a:t>
            </a:fld>
            <a:endParaRPr lang="en-IN" sz="1100" b="0" strike="noStrike" spc="-1">
              <a:latin typeface="Times New Roman"/>
            </a:endParaRPr>
          </a:p>
        </p:txBody>
      </p:sp>
      <p:sp>
        <p:nvSpPr>
          <p:cNvPr id="189" name="Rectangle 2"/>
          <p:cNvSpPr/>
          <p:nvPr/>
        </p:nvSpPr>
        <p:spPr>
          <a:xfrm>
            <a:off x="149040" y="1338480"/>
            <a:ext cx="12270960" cy="5637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numCol="1" spcCol="0" anchor="ctr">
            <a:sp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Solution: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Implement a multi-layered security strategy that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includes anti-keylogging software, regular system scans, 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software updates,and user education.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Value Proposition: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endParaRPr lang="en-IN" sz="28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Enhanced Security: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Reduces the risk of data breaches and</a:t>
            </a:r>
            <a:endParaRPr lang="en-IN" sz="2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identity theft.</a:t>
            </a:r>
            <a:endParaRPr lang="en-IN" sz="28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User Awareness: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Educates users about keylogging threats and </a:t>
            </a:r>
            <a:endParaRPr lang="en-IN" sz="2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protection methods.</a:t>
            </a:r>
            <a:endParaRPr lang="en-IN" sz="28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Compliance: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Helps businesses and organizations comply with </a:t>
            </a:r>
            <a:endParaRPr lang="en-IN" sz="2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data protection regulations.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object 2"/>
          <p:cNvSpPr/>
          <p:nvPr/>
        </p:nvSpPr>
        <p:spPr>
          <a:xfrm>
            <a:off x="752400" y="6486120"/>
            <a:ext cx="1773360" cy="32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76"/>
              </a:lnSpc>
              <a:buNone/>
            </a:pPr>
            <a:r>
              <a:rPr lang="en-US" sz="1100" b="0" strike="noStrike" spc="18">
                <a:solidFill>
                  <a:srgbClr val="2D83C3"/>
                </a:solidFill>
                <a:latin typeface="Trebuchet MS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377280" y="308520"/>
            <a:ext cx="7542720" cy="1311480"/>
          </a:xfrm>
          <a:prstGeom prst="rect">
            <a:avLst/>
          </a:prstGeom>
          <a:noFill/>
          <a:ln w="0">
            <a:noFill/>
          </a:ln>
        </p:spPr>
        <p:txBody>
          <a:bodyPr lIns="0" tIns="1656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  <a:buNone/>
            </a:pPr>
            <a:r>
              <a:rPr lang="en-US" sz="4250" b="1" strike="noStrike" spc="12">
                <a:solidFill>
                  <a:srgbClr val="000000"/>
                </a:solidFill>
                <a:latin typeface="Trebuchet MS"/>
              </a:rPr>
              <a:t>THE</a:t>
            </a:r>
            <a:r>
              <a:rPr lang="en-US" sz="4250" b="1" strike="noStrike" spc="18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4250" b="1" strike="noStrike" spc="9">
                <a:solidFill>
                  <a:srgbClr val="000000"/>
                </a:solidFill>
                <a:latin typeface="Trebuchet MS"/>
              </a:rPr>
              <a:t>WOW</a:t>
            </a:r>
            <a:r>
              <a:rPr lang="en-US" sz="4250" b="1" strike="noStrike" spc="83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4250" b="1" strike="noStrike" spc="9">
                <a:solidFill>
                  <a:srgbClr val="000000"/>
                </a:solidFill>
                <a:latin typeface="Trebuchet MS"/>
              </a:rPr>
              <a:t>IN</a:t>
            </a:r>
            <a:r>
              <a:rPr lang="en-US" sz="4250" b="1" strike="noStrike" spc="-7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4250" b="1" strike="noStrike" spc="12">
                <a:solidFill>
                  <a:srgbClr val="000000"/>
                </a:solidFill>
                <a:latin typeface="Trebuchet MS"/>
              </a:rPr>
              <a:t>YOUR</a:t>
            </a:r>
            <a:r>
              <a:rPr lang="en-US" sz="4250" b="1" strike="noStrike" spc="-12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4250" b="1" strike="noStrike" spc="18">
                <a:solidFill>
                  <a:srgbClr val="000000"/>
                </a:solidFill>
                <a:latin typeface="Trebuchet MS"/>
              </a:rPr>
              <a:t>SOLUTION</a:t>
            </a:r>
            <a:endParaRPr lang="en-US" sz="42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object 8"/>
          <p:cNvSpPr/>
          <p:nvPr/>
        </p:nvSpPr>
        <p:spPr>
          <a:xfrm>
            <a:off x="11277360" y="6473160"/>
            <a:ext cx="228240" cy="17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27970415-BE5D-4B7E-8938-DBEB3D8B2715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9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193" name="Rectangle 1"/>
          <p:cNvSpPr/>
          <p:nvPr/>
        </p:nvSpPr>
        <p:spPr>
          <a:xfrm>
            <a:off x="-51480" y="1980000"/>
            <a:ext cx="12471480" cy="350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numCol="1" spcCol="0" anchor="ctr">
            <a:sp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Innovative Approach: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Combining technical measures with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 user education for comprehensive protection.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Demonstration: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Real-time demonstration of a simple keylogger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 to illustrate the threat and the effectiveness of security measures.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Impact: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Significant reduction in the likelihood of keylogging attacks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 through proactive measures. </a:t>
            </a: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184</TotalTime>
  <Words>840</Words>
  <Application>Microsoft Office PowerPoint</Application>
  <PresentationFormat>Widescreen</PresentationFormat>
  <Paragraphs>161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Microsoft JhengHei</vt:lpstr>
      <vt:lpstr>Arial</vt:lpstr>
      <vt:lpstr>Calibri</vt:lpstr>
      <vt:lpstr>Symbol</vt:lpstr>
      <vt:lpstr>Times New Roman</vt:lpstr>
      <vt:lpstr>Trebuchet MS</vt:lpstr>
      <vt:lpstr>Wingdings</vt:lpstr>
      <vt:lpstr>Office Theme</vt:lpstr>
      <vt:lpstr>Office Theme</vt:lpstr>
      <vt:lpstr>VELIDI JAYA SURYA</vt:lpstr>
      <vt:lpstr>KEY LOGGER AND SECURITY</vt:lpstr>
      <vt:lpstr>AGENDA</vt:lpstr>
      <vt:lpstr>PROBLEM STATEMENT</vt:lpstr>
      <vt:lpstr>PROJECT OVERVIEW</vt:lpstr>
      <vt:lpstr>WHO ARE THE END USERS?</vt:lpstr>
      <vt:lpstr>YOUR SOLUTION AND ITS VALUE PROPOSITION</vt:lpstr>
      <vt:lpstr>YOUR SOLUTION AND ITS VALUE PROPOSITION</vt:lpstr>
      <vt:lpstr>THE WOW IN YOUR SOLUTION</vt:lpstr>
      <vt:lpstr>PowerPoint Presentation</vt:lpstr>
      <vt:lpstr>PowerPoint Presentation</vt:lpstr>
      <vt:lpstr>PowerPoint Presentation</vt:lpstr>
      <vt:lpstr>PowerPoint Presentation</vt:lpstr>
      <vt:lpstr>RESULTS: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Praneeth Kumar</dc:title>
  <dc:subject/>
  <dc:creator>SIREESHA</dc:creator>
  <dc:description/>
  <cp:lastModifiedBy>sireesha velidi</cp:lastModifiedBy>
  <cp:revision>8</cp:revision>
  <dcterms:created xsi:type="dcterms:W3CDTF">2024-06-03T05:48:59Z</dcterms:created>
  <dcterms:modified xsi:type="dcterms:W3CDTF">2024-06-19T16:42:52Z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  <property fmtid="{D5CDD505-2E9C-101B-9397-08002B2CF9AE}" pid="4" name="PresentationFormat">
    <vt:lpwstr>Widescreen</vt:lpwstr>
  </property>
  <property fmtid="{D5CDD505-2E9C-101B-9397-08002B2CF9AE}" pid="5" name="Slides">
    <vt:i4>15</vt:i4>
  </property>
</Properties>
</file>