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0E9B-7A90-45A4-8858-266FA5DCD2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CA767C-CBD8-49A6-B8EA-F12AFF1BB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22AD3A-224C-4688-B1C4-C52ABB3417F5}"/>
              </a:ext>
            </a:extLst>
          </p:cNvPr>
          <p:cNvSpPr>
            <a:spLocks noGrp="1"/>
          </p:cNvSpPr>
          <p:nvPr>
            <p:ph type="dt" sz="half" idx="10"/>
          </p:nvPr>
        </p:nvSpPr>
        <p:spPr/>
        <p:txBody>
          <a:bodyPr/>
          <a:lstStyle/>
          <a:p>
            <a:fld id="{0B98B28A-1C70-4AC8-8E1D-92E7C09F38C4}" type="datetimeFigureOut">
              <a:rPr lang="en-US" smtClean="0"/>
              <a:t>5/12/2021</a:t>
            </a:fld>
            <a:endParaRPr lang="en-US"/>
          </a:p>
        </p:txBody>
      </p:sp>
      <p:sp>
        <p:nvSpPr>
          <p:cNvPr id="5" name="Footer Placeholder 4">
            <a:extLst>
              <a:ext uri="{FF2B5EF4-FFF2-40B4-BE49-F238E27FC236}">
                <a16:creationId xmlns:a16="http://schemas.microsoft.com/office/drawing/2014/main" id="{218CAD7B-8053-432A-AA2B-2BEF7D126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2C817-D874-4515-A854-043BCBD74D0E}"/>
              </a:ext>
            </a:extLst>
          </p:cNvPr>
          <p:cNvSpPr>
            <a:spLocks noGrp="1"/>
          </p:cNvSpPr>
          <p:nvPr>
            <p:ph type="sldNum" sz="quarter" idx="12"/>
          </p:nvPr>
        </p:nvSpPr>
        <p:spPr/>
        <p:txBody>
          <a:bodyPr/>
          <a:lstStyle/>
          <a:p>
            <a:fld id="{7F3481CE-E635-4A01-B94B-4A40B0A9BAB1}" type="slidenum">
              <a:rPr lang="en-US" smtClean="0"/>
              <a:t>‹#›</a:t>
            </a:fld>
            <a:endParaRPr lang="en-US"/>
          </a:p>
        </p:txBody>
      </p:sp>
    </p:spTree>
    <p:extLst>
      <p:ext uri="{BB962C8B-B14F-4D97-AF65-F5344CB8AC3E}">
        <p14:creationId xmlns:p14="http://schemas.microsoft.com/office/powerpoint/2010/main" val="158298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48C0-D8E4-468D-982B-BE557AB665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E40BB-CAD6-40E3-B02C-2C033092DD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7D9FE-3A10-4362-A8F2-1F37A17295ED}"/>
              </a:ext>
            </a:extLst>
          </p:cNvPr>
          <p:cNvSpPr>
            <a:spLocks noGrp="1"/>
          </p:cNvSpPr>
          <p:nvPr>
            <p:ph type="dt" sz="half" idx="10"/>
          </p:nvPr>
        </p:nvSpPr>
        <p:spPr/>
        <p:txBody>
          <a:bodyPr/>
          <a:lstStyle/>
          <a:p>
            <a:fld id="{0B98B28A-1C70-4AC8-8E1D-92E7C09F38C4}" type="datetimeFigureOut">
              <a:rPr lang="en-US" smtClean="0"/>
              <a:t>5/12/2021</a:t>
            </a:fld>
            <a:endParaRPr lang="en-US"/>
          </a:p>
        </p:txBody>
      </p:sp>
      <p:sp>
        <p:nvSpPr>
          <p:cNvPr id="5" name="Footer Placeholder 4">
            <a:extLst>
              <a:ext uri="{FF2B5EF4-FFF2-40B4-BE49-F238E27FC236}">
                <a16:creationId xmlns:a16="http://schemas.microsoft.com/office/drawing/2014/main" id="{DFED9303-C2FC-46FB-9642-A6433203F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CDFF9-EEEA-4A00-A92B-520F2A036620}"/>
              </a:ext>
            </a:extLst>
          </p:cNvPr>
          <p:cNvSpPr>
            <a:spLocks noGrp="1"/>
          </p:cNvSpPr>
          <p:nvPr>
            <p:ph type="sldNum" sz="quarter" idx="12"/>
          </p:nvPr>
        </p:nvSpPr>
        <p:spPr/>
        <p:txBody>
          <a:bodyPr/>
          <a:lstStyle/>
          <a:p>
            <a:fld id="{7F3481CE-E635-4A01-B94B-4A40B0A9BAB1}" type="slidenum">
              <a:rPr lang="en-US" smtClean="0"/>
              <a:t>‹#›</a:t>
            </a:fld>
            <a:endParaRPr lang="en-US"/>
          </a:p>
        </p:txBody>
      </p:sp>
    </p:spTree>
    <p:extLst>
      <p:ext uri="{BB962C8B-B14F-4D97-AF65-F5344CB8AC3E}">
        <p14:creationId xmlns:p14="http://schemas.microsoft.com/office/powerpoint/2010/main" val="414429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981601-ABF9-4142-B915-84265AD345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4E2310-E53C-45D1-955D-C94F4E9685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09563-7CBB-436B-915B-DB3998BC80FA}"/>
              </a:ext>
            </a:extLst>
          </p:cNvPr>
          <p:cNvSpPr>
            <a:spLocks noGrp="1"/>
          </p:cNvSpPr>
          <p:nvPr>
            <p:ph type="dt" sz="half" idx="10"/>
          </p:nvPr>
        </p:nvSpPr>
        <p:spPr/>
        <p:txBody>
          <a:bodyPr/>
          <a:lstStyle/>
          <a:p>
            <a:fld id="{0B98B28A-1C70-4AC8-8E1D-92E7C09F38C4}" type="datetimeFigureOut">
              <a:rPr lang="en-US" smtClean="0"/>
              <a:t>5/12/2021</a:t>
            </a:fld>
            <a:endParaRPr lang="en-US"/>
          </a:p>
        </p:txBody>
      </p:sp>
      <p:sp>
        <p:nvSpPr>
          <p:cNvPr id="5" name="Footer Placeholder 4">
            <a:extLst>
              <a:ext uri="{FF2B5EF4-FFF2-40B4-BE49-F238E27FC236}">
                <a16:creationId xmlns:a16="http://schemas.microsoft.com/office/drawing/2014/main" id="{CD63B2DE-82BF-4C94-81D8-3283AAB8F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62A2F-F21C-4A61-AC01-17A9A6DA5952}"/>
              </a:ext>
            </a:extLst>
          </p:cNvPr>
          <p:cNvSpPr>
            <a:spLocks noGrp="1"/>
          </p:cNvSpPr>
          <p:nvPr>
            <p:ph type="sldNum" sz="quarter" idx="12"/>
          </p:nvPr>
        </p:nvSpPr>
        <p:spPr/>
        <p:txBody>
          <a:bodyPr/>
          <a:lstStyle/>
          <a:p>
            <a:fld id="{7F3481CE-E635-4A01-B94B-4A40B0A9BAB1}" type="slidenum">
              <a:rPr lang="en-US" smtClean="0"/>
              <a:t>‹#›</a:t>
            </a:fld>
            <a:endParaRPr lang="en-US"/>
          </a:p>
        </p:txBody>
      </p:sp>
    </p:spTree>
    <p:extLst>
      <p:ext uri="{BB962C8B-B14F-4D97-AF65-F5344CB8AC3E}">
        <p14:creationId xmlns:p14="http://schemas.microsoft.com/office/powerpoint/2010/main" val="1690074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1D90-2CFD-4293-BC79-969B9F268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D6602-5764-4624-AC8A-43E319A3C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67100-7F38-4D29-9642-77D7B41053A6}"/>
              </a:ext>
            </a:extLst>
          </p:cNvPr>
          <p:cNvSpPr>
            <a:spLocks noGrp="1"/>
          </p:cNvSpPr>
          <p:nvPr>
            <p:ph type="dt" sz="half" idx="10"/>
          </p:nvPr>
        </p:nvSpPr>
        <p:spPr/>
        <p:txBody>
          <a:bodyPr/>
          <a:lstStyle/>
          <a:p>
            <a:fld id="{0B98B28A-1C70-4AC8-8E1D-92E7C09F38C4}" type="datetimeFigureOut">
              <a:rPr lang="en-US" smtClean="0"/>
              <a:t>5/12/2021</a:t>
            </a:fld>
            <a:endParaRPr lang="en-US"/>
          </a:p>
        </p:txBody>
      </p:sp>
      <p:sp>
        <p:nvSpPr>
          <p:cNvPr id="5" name="Footer Placeholder 4">
            <a:extLst>
              <a:ext uri="{FF2B5EF4-FFF2-40B4-BE49-F238E27FC236}">
                <a16:creationId xmlns:a16="http://schemas.microsoft.com/office/drawing/2014/main" id="{1B0F5BE0-5E99-4238-B2F1-FDE5D465F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53D23-79C8-4D3A-B402-B402A0899F29}"/>
              </a:ext>
            </a:extLst>
          </p:cNvPr>
          <p:cNvSpPr>
            <a:spLocks noGrp="1"/>
          </p:cNvSpPr>
          <p:nvPr>
            <p:ph type="sldNum" sz="quarter" idx="12"/>
          </p:nvPr>
        </p:nvSpPr>
        <p:spPr/>
        <p:txBody>
          <a:bodyPr/>
          <a:lstStyle/>
          <a:p>
            <a:fld id="{7F3481CE-E635-4A01-B94B-4A40B0A9BAB1}" type="slidenum">
              <a:rPr lang="en-US" smtClean="0"/>
              <a:t>‹#›</a:t>
            </a:fld>
            <a:endParaRPr lang="en-US"/>
          </a:p>
        </p:txBody>
      </p:sp>
    </p:spTree>
    <p:extLst>
      <p:ext uri="{BB962C8B-B14F-4D97-AF65-F5344CB8AC3E}">
        <p14:creationId xmlns:p14="http://schemas.microsoft.com/office/powerpoint/2010/main" val="311815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53A1-B735-4234-96D9-58AB994898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6B2A06-7C34-4C09-9FF9-0CD7E46E7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5420B-255C-4ADA-8DD4-E041A3F34297}"/>
              </a:ext>
            </a:extLst>
          </p:cNvPr>
          <p:cNvSpPr>
            <a:spLocks noGrp="1"/>
          </p:cNvSpPr>
          <p:nvPr>
            <p:ph type="dt" sz="half" idx="10"/>
          </p:nvPr>
        </p:nvSpPr>
        <p:spPr/>
        <p:txBody>
          <a:bodyPr/>
          <a:lstStyle/>
          <a:p>
            <a:fld id="{0B98B28A-1C70-4AC8-8E1D-92E7C09F38C4}" type="datetimeFigureOut">
              <a:rPr lang="en-US" smtClean="0"/>
              <a:t>5/12/2021</a:t>
            </a:fld>
            <a:endParaRPr lang="en-US"/>
          </a:p>
        </p:txBody>
      </p:sp>
      <p:sp>
        <p:nvSpPr>
          <p:cNvPr id="5" name="Footer Placeholder 4">
            <a:extLst>
              <a:ext uri="{FF2B5EF4-FFF2-40B4-BE49-F238E27FC236}">
                <a16:creationId xmlns:a16="http://schemas.microsoft.com/office/drawing/2014/main" id="{DA3D17E7-70F5-462B-9505-F23EAC45B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CDC33-5A56-40AC-9F97-251885943AD6}"/>
              </a:ext>
            </a:extLst>
          </p:cNvPr>
          <p:cNvSpPr>
            <a:spLocks noGrp="1"/>
          </p:cNvSpPr>
          <p:nvPr>
            <p:ph type="sldNum" sz="quarter" idx="12"/>
          </p:nvPr>
        </p:nvSpPr>
        <p:spPr/>
        <p:txBody>
          <a:bodyPr/>
          <a:lstStyle/>
          <a:p>
            <a:fld id="{7F3481CE-E635-4A01-B94B-4A40B0A9BAB1}" type="slidenum">
              <a:rPr lang="en-US" smtClean="0"/>
              <a:t>‹#›</a:t>
            </a:fld>
            <a:endParaRPr lang="en-US"/>
          </a:p>
        </p:txBody>
      </p:sp>
    </p:spTree>
    <p:extLst>
      <p:ext uri="{BB962C8B-B14F-4D97-AF65-F5344CB8AC3E}">
        <p14:creationId xmlns:p14="http://schemas.microsoft.com/office/powerpoint/2010/main" val="186400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5660-D94C-4709-B2D5-F1E5F5B100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F9F63-2D52-42EA-B157-D08B68FF4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E85B7-6AEF-46F8-B138-1B43369536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18CE8E-4B51-404D-AF58-B260E4C96907}"/>
              </a:ext>
            </a:extLst>
          </p:cNvPr>
          <p:cNvSpPr>
            <a:spLocks noGrp="1"/>
          </p:cNvSpPr>
          <p:nvPr>
            <p:ph type="dt" sz="half" idx="10"/>
          </p:nvPr>
        </p:nvSpPr>
        <p:spPr/>
        <p:txBody>
          <a:bodyPr/>
          <a:lstStyle/>
          <a:p>
            <a:fld id="{0B98B28A-1C70-4AC8-8E1D-92E7C09F38C4}" type="datetimeFigureOut">
              <a:rPr lang="en-US" smtClean="0"/>
              <a:t>5/12/2021</a:t>
            </a:fld>
            <a:endParaRPr lang="en-US"/>
          </a:p>
        </p:txBody>
      </p:sp>
      <p:sp>
        <p:nvSpPr>
          <p:cNvPr id="6" name="Footer Placeholder 5">
            <a:extLst>
              <a:ext uri="{FF2B5EF4-FFF2-40B4-BE49-F238E27FC236}">
                <a16:creationId xmlns:a16="http://schemas.microsoft.com/office/drawing/2014/main" id="{96F1B370-9421-48CE-9831-D65F6E3884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6D3F2-ECD3-4829-9A4F-DBC684293997}"/>
              </a:ext>
            </a:extLst>
          </p:cNvPr>
          <p:cNvSpPr>
            <a:spLocks noGrp="1"/>
          </p:cNvSpPr>
          <p:nvPr>
            <p:ph type="sldNum" sz="quarter" idx="12"/>
          </p:nvPr>
        </p:nvSpPr>
        <p:spPr/>
        <p:txBody>
          <a:bodyPr/>
          <a:lstStyle/>
          <a:p>
            <a:fld id="{7F3481CE-E635-4A01-B94B-4A40B0A9BAB1}" type="slidenum">
              <a:rPr lang="en-US" smtClean="0"/>
              <a:t>‹#›</a:t>
            </a:fld>
            <a:endParaRPr lang="en-US"/>
          </a:p>
        </p:txBody>
      </p:sp>
    </p:spTree>
    <p:extLst>
      <p:ext uri="{BB962C8B-B14F-4D97-AF65-F5344CB8AC3E}">
        <p14:creationId xmlns:p14="http://schemas.microsoft.com/office/powerpoint/2010/main" val="21954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7ED3-45BE-491E-B309-EDD4B4C7A7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FA926-051D-4B0C-ABEF-154CD1A87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83044-22BD-4A87-83F1-8615464C5A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03C5C9-7D73-4D58-93E9-7E227FCBE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3FD1DF-4E6B-494A-8181-58CC66EC0A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43DD51-0746-4EF7-84E3-A325617DDB9F}"/>
              </a:ext>
            </a:extLst>
          </p:cNvPr>
          <p:cNvSpPr>
            <a:spLocks noGrp="1"/>
          </p:cNvSpPr>
          <p:nvPr>
            <p:ph type="dt" sz="half" idx="10"/>
          </p:nvPr>
        </p:nvSpPr>
        <p:spPr/>
        <p:txBody>
          <a:bodyPr/>
          <a:lstStyle/>
          <a:p>
            <a:fld id="{0B98B28A-1C70-4AC8-8E1D-92E7C09F38C4}" type="datetimeFigureOut">
              <a:rPr lang="en-US" smtClean="0"/>
              <a:t>5/12/2021</a:t>
            </a:fld>
            <a:endParaRPr lang="en-US"/>
          </a:p>
        </p:txBody>
      </p:sp>
      <p:sp>
        <p:nvSpPr>
          <p:cNvPr id="8" name="Footer Placeholder 7">
            <a:extLst>
              <a:ext uri="{FF2B5EF4-FFF2-40B4-BE49-F238E27FC236}">
                <a16:creationId xmlns:a16="http://schemas.microsoft.com/office/drawing/2014/main" id="{859F9088-C368-4E88-919C-1122D5A40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2DE08B-2071-49F9-A25A-547E726DBA39}"/>
              </a:ext>
            </a:extLst>
          </p:cNvPr>
          <p:cNvSpPr>
            <a:spLocks noGrp="1"/>
          </p:cNvSpPr>
          <p:nvPr>
            <p:ph type="sldNum" sz="quarter" idx="12"/>
          </p:nvPr>
        </p:nvSpPr>
        <p:spPr/>
        <p:txBody>
          <a:bodyPr/>
          <a:lstStyle/>
          <a:p>
            <a:fld id="{7F3481CE-E635-4A01-B94B-4A40B0A9BAB1}" type="slidenum">
              <a:rPr lang="en-US" smtClean="0"/>
              <a:t>‹#›</a:t>
            </a:fld>
            <a:endParaRPr lang="en-US"/>
          </a:p>
        </p:txBody>
      </p:sp>
    </p:spTree>
    <p:extLst>
      <p:ext uri="{BB962C8B-B14F-4D97-AF65-F5344CB8AC3E}">
        <p14:creationId xmlns:p14="http://schemas.microsoft.com/office/powerpoint/2010/main" val="213349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46BAB-B2DA-454B-B363-9695ED0693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A80E5B-2655-496F-BD2B-C7AC4DE86151}"/>
              </a:ext>
            </a:extLst>
          </p:cNvPr>
          <p:cNvSpPr>
            <a:spLocks noGrp="1"/>
          </p:cNvSpPr>
          <p:nvPr>
            <p:ph type="dt" sz="half" idx="10"/>
          </p:nvPr>
        </p:nvSpPr>
        <p:spPr/>
        <p:txBody>
          <a:bodyPr/>
          <a:lstStyle/>
          <a:p>
            <a:fld id="{0B98B28A-1C70-4AC8-8E1D-92E7C09F38C4}" type="datetimeFigureOut">
              <a:rPr lang="en-US" smtClean="0"/>
              <a:t>5/12/2021</a:t>
            </a:fld>
            <a:endParaRPr lang="en-US"/>
          </a:p>
        </p:txBody>
      </p:sp>
      <p:sp>
        <p:nvSpPr>
          <p:cNvPr id="4" name="Footer Placeholder 3">
            <a:extLst>
              <a:ext uri="{FF2B5EF4-FFF2-40B4-BE49-F238E27FC236}">
                <a16:creationId xmlns:a16="http://schemas.microsoft.com/office/drawing/2014/main" id="{0435B27C-0E5F-448E-BFBF-954549F563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14BB2F-5D8C-4E84-9C24-E89227702B97}"/>
              </a:ext>
            </a:extLst>
          </p:cNvPr>
          <p:cNvSpPr>
            <a:spLocks noGrp="1"/>
          </p:cNvSpPr>
          <p:nvPr>
            <p:ph type="sldNum" sz="quarter" idx="12"/>
          </p:nvPr>
        </p:nvSpPr>
        <p:spPr/>
        <p:txBody>
          <a:bodyPr/>
          <a:lstStyle/>
          <a:p>
            <a:fld id="{7F3481CE-E635-4A01-B94B-4A40B0A9BAB1}" type="slidenum">
              <a:rPr lang="en-US" smtClean="0"/>
              <a:t>‹#›</a:t>
            </a:fld>
            <a:endParaRPr lang="en-US"/>
          </a:p>
        </p:txBody>
      </p:sp>
    </p:spTree>
    <p:extLst>
      <p:ext uri="{BB962C8B-B14F-4D97-AF65-F5344CB8AC3E}">
        <p14:creationId xmlns:p14="http://schemas.microsoft.com/office/powerpoint/2010/main" val="345507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F9FE-50C1-4785-8DD9-52F8AC9BB798}"/>
              </a:ext>
            </a:extLst>
          </p:cNvPr>
          <p:cNvSpPr>
            <a:spLocks noGrp="1"/>
          </p:cNvSpPr>
          <p:nvPr>
            <p:ph type="dt" sz="half" idx="10"/>
          </p:nvPr>
        </p:nvSpPr>
        <p:spPr/>
        <p:txBody>
          <a:bodyPr/>
          <a:lstStyle/>
          <a:p>
            <a:fld id="{0B98B28A-1C70-4AC8-8E1D-92E7C09F38C4}" type="datetimeFigureOut">
              <a:rPr lang="en-US" smtClean="0"/>
              <a:t>5/12/2021</a:t>
            </a:fld>
            <a:endParaRPr lang="en-US"/>
          </a:p>
        </p:txBody>
      </p:sp>
      <p:sp>
        <p:nvSpPr>
          <p:cNvPr id="3" name="Footer Placeholder 2">
            <a:extLst>
              <a:ext uri="{FF2B5EF4-FFF2-40B4-BE49-F238E27FC236}">
                <a16:creationId xmlns:a16="http://schemas.microsoft.com/office/drawing/2014/main" id="{5E0ABC38-BE50-4ACE-B2EE-9DFF3D93D2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68F1C-B27B-4ABC-A0FF-39E18BE00791}"/>
              </a:ext>
            </a:extLst>
          </p:cNvPr>
          <p:cNvSpPr>
            <a:spLocks noGrp="1"/>
          </p:cNvSpPr>
          <p:nvPr>
            <p:ph type="sldNum" sz="quarter" idx="12"/>
          </p:nvPr>
        </p:nvSpPr>
        <p:spPr/>
        <p:txBody>
          <a:bodyPr/>
          <a:lstStyle/>
          <a:p>
            <a:fld id="{7F3481CE-E635-4A01-B94B-4A40B0A9BAB1}" type="slidenum">
              <a:rPr lang="en-US" smtClean="0"/>
              <a:t>‹#›</a:t>
            </a:fld>
            <a:endParaRPr lang="en-US"/>
          </a:p>
        </p:txBody>
      </p:sp>
    </p:spTree>
    <p:extLst>
      <p:ext uri="{BB962C8B-B14F-4D97-AF65-F5344CB8AC3E}">
        <p14:creationId xmlns:p14="http://schemas.microsoft.com/office/powerpoint/2010/main" val="385598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EC8F-25CB-4056-907C-0FE020884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199541-EE58-4C1A-BBFF-A0B26F3B4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CC5B4E-B7B5-408B-8441-00766C888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094FD-7FD7-4594-9422-777ED26C6444}"/>
              </a:ext>
            </a:extLst>
          </p:cNvPr>
          <p:cNvSpPr>
            <a:spLocks noGrp="1"/>
          </p:cNvSpPr>
          <p:nvPr>
            <p:ph type="dt" sz="half" idx="10"/>
          </p:nvPr>
        </p:nvSpPr>
        <p:spPr/>
        <p:txBody>
          <a:bodyPr/>
          <a:lstStyle/>
          <a:p>
            <a:fld id="{0B98B28A-1C70-4AC8-8E1D-92E7C09F38C4}" type="datetimeFigureOut">
              <a:rPr lang="en-US" smtClean="0"/>
              <a:t>5/12/2021</a:t>
            </a:fld>
            <a:endParaRPr lang="en-US"/>
          </a:p>
        </p:txBody>
      </p:sp>
      <p:sp>
        <p:nvSpPr>
          <p:cNvPr id="6" name="Footer Placeholder 5">
            <a:extLst>
              <a:ext uri="{FF2B5EF4-FFF2-40B4-BE49-F238E27FC236}">
                <a16:creationId xmlns:a16="http://schemas.microsoft.com/office/drawing/2014/main" id="{E0783CDB-17CF-48A8-972F-11C3B8A31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6F853-16E1-40B1-83CA-C2726791064A}"/>
              </a:ext>
            </a:extLst>
          </p:cNvPr>
          <p:cNvSpPr>
            <a:spLocks noGrp="1"/>
          </p:cNvSpPr>
          <p:nvPr>
            <p:ph type="sldNum" sz="quarter" idx="12"/>
          </p:nvPr>
        </p:nvSpPr>
        <p:spPr/>
        <p:txBody>
          <a:bodyPr/>
          <a:lstStyle/>
          <a:p>
            <a:fld id="{7F3481CE-E635-4A01-B94B-4A40B0A9BAB1}" type="slidenum">
              <a:rPr lang="en-US" smtClean="0"/>
              <a:t>‹#›</a:t>
            </a:fld>
            <a:endParaRPr lang="en-US"/>
          </a:p>
        </p:txBody>
      </p:sp>
    </p:spTree>
    <p:extLst>
      <p:ext uri="{BB962C8B-B14F-4D97-AF65-F5344CB8AC3E}">
        <p14:creationId xmlns:p14="http://schemas.microsoft.com/office/powerpoint/2010/main" val="415296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D30C-5A86-4C0E-BAD8-1EBC21DA8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28FC49-3977-42F4-B125-47108D7B8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072071-77B1-49A9-B631-28735A640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5DEE8-095A-4CB0-A905-59C59EADAA6D}"/>
              </a:ext>
            </a:extLst>
          </p:cNvPr>
          <p:cNvSpPr>
            <a:spLocks noGrp="1"/>
          </p:cNvSpPr>
          <p:nvPr>
            <p:ph type="dt" sz="half" idx="10"/>
          </p:nvPr>
        </p:nvSpPr>
        <p:spPr/>
        <p:txBody>
          <a:bodyPr/>
          <a:lstStyle/>
          <a:p>
            <a:fld id="{0B98B28A-1C70-4AC8-8E1D-92E7C09F38C4}" type="datetimeFigureOut">
              <a:rPr lang="en-US" smtClean="0"/>
              <a:t>5/12/2021</a:t>
            </a:fld>
            <a:endParaRPr lang="en-US"/>
          </a:p>
        </p:txBody>
      </p:sp>
      <p:sp>
        <p:nvSpPr>
          <p:cNvPr id="6" name="Footer Placeholder 5">
            <a:extLst>
              <a:ext uri="{FF2B5EF4-FFF2-40B4-BE49-F238E27FC236}">
                <a16:creationId xmlns:a16="http://schemas.microsoft.com/office/drawing/2014/main" id="{CE9E149C-3FBE-461A-AC80-5355038A5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CEC6A-A90D-40C2-BF23-D88E8D54A729}"/>
              </a:ext>
            </a:extLst>
          </p:cNvPr>
          <p:cNvSpPr>
            <a:spLocks noGrp="1"/>
          </p:cNvSpPr>
          <p:nvPr>
            <p:ph type="sldNum" sz="quarter" idx="12"/>
          </p:nvPr>
        </p:nvSpPr>
        <p:spPr/>
        <p:txBody>
          <a:bodyPr/>
          <a:lstStyle/>
          <a:p>
            <a:fld id="{7F3481CE-E635-4A01-B94B-4A40B0A9BAB1}" type="slidenum">
              <a:rPr lang="en-US" smtClean="0"/>
              <a:t>‹#›</a:t>
            </a:fld>
            <a:endParaRPr lang="en-US"/>
          </a:p>
        </p:txBody>
      </p:sp>
    </p:spTree>
    <p:extLst>
      <p:ext uri="{BB962C8B-B14F-4D97-AF65-F5344CB8AC3E}">
        <p14:creationId xmlns:p14="http://schemas.microsoft.com/office/powerpoint/2010/main" val="101829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9B1242-ECCA-4929-B0FD-398E86D6F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A35477-29C6-4D81-BE15-065475C761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5A981-C70C-4D47-9E18-FE44B0F5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8B28A-1C70-4AC8-8E1D-92E7C09F38C4}" type="datetimeFigureOut">
              <a:rPr lang="en-US" smtClean="0"/>
              <a:t>5/12/2021</a:t>
            </a:fld>
            <a:endParaRPr lang="en-US"/>
          </a:p>
        </p:txBody>
      </p:sp>
      <p:sp>
        <p:nvSpPr>
          <p:cNvPr id="5" name="Footer Placeholder 4">
            <a:extLst>
              <a:ext uri="{FF2B5EF4-FFF2-40B4-BE49-F238E27FC236}">
                <a16:creationId xmlns:a16="http://schemas.microsoft.com/office/drawing/2014/main" id="{4CB97AC3-C436-4486-88A6-C6B993BFFB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384578-45B4-435C-A7DB-33D32154A8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481CE-E635-4A01-B94B-4A40B0A9BAB1}" type="slidenum">
              <a:rPr lang="en-US" smtClean="0"/>
              <a:t>‹#›</a:t>
            </a:fld>
            <a:endParaRPr lang="en-US"/>
          </a:p>
        </p:txBody>
      </p:sp>
    </p:spTree>
    <p:extLst>
      <p:ext uri="{BB962C8B-B14F-4D97-AF65-F5344CB8AC3E}">
        <p14:creationId xmlns:p14="http://schemas.microsoft.com/office/powerpoint/2010/main" val="785916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4863-B37F-4B5C-812B-933B2B8E4190}"/>
              </a:ext>
            </a:extLst>
          </p:cNvPr>
          <p:cNvSpPr>
            <a:spLocks noGrp="1"/>
          </p:cNvSpPr>
          <p:nvPr>
            <p:ph type="ctrTitle"/>
          </p:nvPr>
        </p:nvSpPr>
        <p:spPr/>
        <p:txBody>
          <a:bodyPr/>
          <a:lstStyle/>
          <a:p>
            <a:r>
              <a:rPr lang="en-US" dirty="0"/>
              <a:t>Statistics</a:t>
            </a:r>
          </a:p>
        </p:txBody>
      </p:sp>
      <p:sp>
        <p:nvSpPr>
          <p:cNvPr id="3" name="Subtitle 2">
            <a:extLst>
              <a:ext uri="{FF2B5EF4-FFF2-40B4-BE49-F238E27FC236}">
                <a16:creationId xmlns:a16="http://schemas.microsoft.com/office/drawing/2014/main" id="{73520C96-586E-419B-A28F-9E637AEBBFA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7416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D948-FD0E-4ACA-B32E-9562ADA3818D}"/>
              </a:ext>
            </a:extLst>
          </p:cNvPr>
          <p:cNvSpPr>
            <a:spLocks noGrp="1"/>
          </p:cNvSpPr>
          <p:nvPr>
            <p:ph type="title"/>
          </p:nvPr>
        </p:nvSpPr>
        <p:spPr>
          <a:xfrm>
            <a:off x="0" y="0"/>
            <a:ext cx="8780016" cy="417250"/>
          </a:xfrm>
        </p:spPr>
        <p:txBody>
          <a:bodyPr>
            <a:normAutofit fontScale="90000"/>
          </a:bodyPr>
          <a:lstStyle/>
          <a:p>
            <a:r>
              <a:rPr lang="en-US" dirty="0"/>
              <a:t>Paired T-test</a:t>
            </a:r>
          </a:p>
        </p:txBody>
      </p:sp>
      <p:sp>
        <p:nvSpPr>
          <p:cNvPr id="4" name="TextBox 3">
            <a:extLst>
              <a:ext uri="{FF2B5EF4-FFF2-40B4-BE49-F238E27FC236}">
                <a16:creationId xmlns:a16="http://schemas.microsoft.com/office/drawing/2014/main" id="{8D87FD18-7102-4CE4-AF95-0C97764C845E}"/>
              </a:ext>
            </a:extLst>
          </p:cNvPr>
          <p:cNvSpPr txBox="1"/>
          <p:nvPr/>
        </p:nvSpPr>
        <p:spPr>
          <a:xfrm>
            <a:off x="0" y="421931"/>
            <a:ext cx="8866572" cy="954107"/>
          </a:xfrm>
          <a:prstGeom prst="rect">
            <a:avLst/>
          </a:prstGeom>
          <a:noFill/>
        </p:spPr>
        <p:txBody>
          <a:bodyPr wrap="square">
            <a:spAutoFit/>
          </a:bodyPr>
          <a:lstStyle/>
          <a:p>
            <a:r>
              <a:rPr lang="en-US" sz="1400" b="0" i="0" dirty="0">
                <a:solidFill>
                  <a:srgbClr val="333333"/>
                </a:solidFill>
                <a:effectLst/>
                <a:latin typeface="raleway"/>
              </a:rPr>
              <a:t>The paired sample </a:t>
            </a:r>
            <a:r>
              <a:rPr lang="en-US" sz="1400" b="0" i="1" dirty="0">
                <a:solidFill>
                  <a:srgbClr val="333333"/>
                </a:solidFill>
                <a:effectLst/>
                <a:latin typeface="raleway"/>
              </a:rPr>
              <a:t>t</a:t>
            </a:r>
            <a:r>
              <a:rPr lang="en-US" sz="1400" b="0" i="0" dirty="0">
                <a:solidFill>
                  <a:srgbClr val="333333"/>
                </a:solidFill>
                <a:effectLst/>
                <a:latin typeface="raleway"/>
              </a:rPr>
              <a:t>-test, sometimes called the dependent sample </a:t>
            </a:r>
            <a:r>
              <a:rPr lang="en-US" sz="1400" b="0" i="1" dirty="0">
                <a:solidFill>
                  <a:srgbClr val="333333"/>
                </a:solidFill>
                <a:effectLst/>
                <a:latin typeface="raleway"/>
              </a:rPr>
              <a:t>t</a:t>
            </a:r>
            <a:r>
              <a:rPr lang="en-US" sz="1400" b="0" i="0" dirty="0">
                <a:solidFill>
                  <a:srgbClr val="333333"/>
                </a:solidFill>
                <a:effectLst/>
                <a:latin typeface="raleway"/>
              </a:rPr>
              <a:t>-test, is a statistical procedure used to determine whether the mean difference between two sets of observations is zero. In a paired sample </a:t>
            </a:r>
            <a:r>
              <a:rPr lang="en-US" sz="1400" b="0" i="1" dirty="0">
                <a:solidFill>
                  <a:srgbClr val="333333"/>
                </a:solidFill>
                <a:effectLst/>
                <a:latin typeface="raleway"/>
              </a:rPr>
              <a:t>t</a:t>
            </a:r>
            <a:r>
              <a:rPr lang="en-US" sz="1400" b="0" i="0" dirty="0">
                <a:solidFill>
                  <a:srgbClr val="333333"/>
                </a:solidFill>
                <a:effectLst/>
                <a:latin typeface="raleway"/>
              </a:rPr>
              <a:t>-test, each subject or entity is measured twice, resulting in </a:t>
            </a:r>
            <a:r>
              <a:rPr lang="en-US" sz="1400" b="0" i="1" dirty="0">
                <a:solidFill>
                  <a:srgbClr val="333333"/>
                </a:solidFill>
                <a:effectLst/>
                <a:latin typeface="raleway"/>
              </a:rPr>
              <a:t>pairs</a:t>
            </a:r>
            <a:r>
              <a:rPr lang="en-US" sz="1400" b="0" i="0" dirty="0">
                <a:solidFill>
                  <a:srgbClr val="333333"/>
                </a:solidFill>
                <a:effectLst/>
                <a:latin typeface="raleway"/>
              </a:rPr>
              <a:t> of observations. Common applications of the paired sample </a:t>
            </a:r>
            <a:r>
              <a:rPr lang="en-US" sz="1400" b="0" i="1" dirty="0">
                <a:solidFill>
                  <a:srgbClr val="333333"/>
                </a:solidFill>
                <a:effectLst/>
                <a:latin typeface="raleway"/>
              </a:rPr>
              <a:t>t</a:t>
            </a:r>
            <a:r>
              <a:rPr lang="en-US" sz="1400" b="0" i="0" dirty="0">
                <a:solidFill>
                  <a:srgbClr val="333333"/>
                </a:solidFill>
                <a:effectLst/>
                <a:latin typeface="raleway"/>
              </a:rPr>
              <a:t>-test include case-control studies or repeated-measures designs</a:t>
            </a:r>
            <a:endParaRPr lang="en-US" sz="1400" dirty="0"/>
          </a:p>
        </p:txBody>
      </p:sp>
      <p:sp>
        <p:nvSpPr>
          <p:cNvPr id="5" name="TextBox 4">
            <a:extLst>
              <a:ext uri="{FF2B5EF4-FFF2-40B4-BE49-F238E27FC236}">
                <a16:creationId xmlns:a16="http://schemas.microsoft.com/office/drawing/2014/main" id="{B8FC6213-7A92-45B3-87B3-5489EBE4566E}"/>
              </a:ext>
            </a:extLst>
          </p:cNvPr>
          <p:cNvSpPr txBox="1"/>
          <p:nvPr/>
        </p:nvSpPr>
        <p:spPr>
          <a:xfrm>
            <a:off x="0" y="1624613"/>
            <a:ext cx="8298401" cy="5078313"/>
          </a:xfrm>
          <a:prstGeom prst="rect">
            <a:avLst/>
          </a:prstGeom>
          <a:noFill/>
        </p:spPr>
        <p:txBody>
          <a:bodyPr wrap="square" rtlCol="0">
            <a:spAutoFit/>
          </a:bodyPr>
          <a:lstStyle/>
          <a:p>
            <a:r>
              <a:rPr lang="en-US" dirty="0" err="1"/>
              <a:t>Eg</a:t>
            </a:r>
            <a:r>
              <a:rPr lang="en-US" dirty="0"/>
              <a:t>: Determine the effectiveness of a weight loss program:</a:t>
            </a:r>
          </a:p>
          <a:p>
            <a:r>
              <a:rPr lang="en-US" dirty="0"/>
              <a:t>before = [185,192,206,177,225,168,256,239,199,218]</a:t>
            </a:r>
          </a:p>
          <a:p>
            <a:r>
              <a:rPr lang="en-US" dirty="0"/>
              <a:t>after = [169,187,193,176,194,171,228,217,204,195]</a:t>
            </a:r>
          </a:p>
          <a:p>
            <a:endParaRPr lang="en-US" dirty="0"/>
          </a:p>
          <a:p>
            <a:r>
              <a:rPr lang="en-US" dirty="0"/>
              <a:t>H0 = difference of means is zero</a:t>
            </a:r>
          </a:p>
          <a:p>
            <a:r>
              <a:rPr lang="en-US" dirty="0"/>
              <a:t>Ha = difference of means is less than zero</a:t>
            </a:r>
          </a:p>
          <a:p>
            <a:r>
              <a:rPr lang="en-US" dirty="0"/>
              <a:t>Therefore it is a one sided(less) T-test</a:t>
            </a:r>
          </a:p>
          <a:p>
            <a:r>
              <a:rPr lang="en-US" dirty="0"/>
              <a:t>Alpha=0.05</a:t>
            </a:r>
          </a:p>
          <a:p>
            <a:r>
              <a:rPr lang="en-US" dirty="0" err="1"/>
              <a:t>Dof</a:t>
            </a:r>
            <a:r>
              <a:rPr lang="en-US" dirty="0"/>
              <a:t> = 10 – 1 = 9</a:t>
            </a:r>
          </a:p>
          <a:p>
            <a:endParaRPr lang="en-US" dirty="0"/>
          </a:p>
          <a:p>
            <a:r>
              <a:rPr lang="en-US" dirty="0" err="1"/>
              <a:t>Sample_diff_mean</a:t>
            </a:r>
            <a:r>
              <a:rPr lang="en-US" dirty="0"/>
              <a:t> = -13.1</a:t>
            </a:r>
          </a:p>
          <a:p>
            <a:r>
              <a:rPr lang="en-US" dirty="0" err="1"/>
              <a:t>Sample_diff_std</a:t>
            </a:r>
            <a:r>
              <a:rPr lang="en-US" dirty="0"/>
              <a:t> = 13.025</a:t>
            </a:r>
          </a:p>
          <a:p>
            <a:r>
              <a:rPr lang="en-US" dirty="0"/>
              <a:t>T </a:t>
            </a:r>
            <a:r>
              <a:rPr lang="en-US" dirty="0" err="1"/>
              <a:t>val</a:t>
            </a:r>
            <a:r>
              <a:rPr lang="en-US" dirty="0"/>
              <a:t> = (-13.1-0)/13.025/sqrt(10)) = -3.18</a:t>
            </a:r>
          </a:p>
          <a:p>
            <a:r>
              <a:rPr lang="en-US" dirty="0" err="1"/>
              <a:t>Tcrit</a:t>
            </a:r>
            <a:r>
              <a:rPr lang="en-US" dirty="0"/>
              <a:t> = 1.833(negative since it is one sided)</a:t>
            </a:r>
          </a:p>
          <a:p>
            <a:endParaRPr lang="en-US" dirty="0"/>
          </a:p>
          <a:p>
            <a:r>
              <a:rPr lang="en-US" dirty="0"/>
              <a:t>T </a:t>
            </a:r>
            <a:r>
              <a:rPr lang="en-US" dirty="0" err="1"/>
              <a:t>val</a:t>
            </a:r>
            <a:r>
              <a:rPr lang="en-US" dirty="0"/>
              <a:t> &lt; </a:t>
            </a:r>
            <a:r>
              <a:rPr lang="en-US" dirty="0" err="1"/>
              <a:t>Tcrit</a:t>
            </a:r>
            <a:r>
              <a:rPr lang="en-US" dirty="0"/>
              <a:t> </a:t>
            </a:r>
          </a:p>
          <a:p>
            <a:r>
              <a:rPr lang="en-US" dirty="0"/>
              <a:t>Null Hypothesis rejected</a:t>
            </a:r>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9809BC-FF6F-41D3-BCFC-23A09818A665}"/>
                  </a:ext>
                </a:extLst>
              </p:cNvPr>
              <p:cNvSpPr txBox="1"/>
              <p:nvPr/>
            </p:nvSpPr>
            <p:spPr>
              <a:xfrm>
                <a:off x="8866572" y="208625"/>
                <a:ext cx="2763176" cy="6939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𝑇𝑣𝑎𝑙</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𝑥𝑑</m:t>
                          </m:r>
                          <m:r>
                            <a:rPr lang="en-US" b="0" i="1" smtClean="0">
                              <a:latin typeface="Cambria Math" panose="02040503050406030204" pitchFamily="18" charset="0"/>
                            </a:rPr>
                            <m:t> −</m:t>
                          </m:r>
                          <m:r>
                            <a:rPr lang="en-US" b="0" i="1" smtClean="0">
                              <a:latin typeface="Cambria Math" panose="02040503050406030204" pitchFamily="18" charset="0"/>
                            </a:rPr>
                            <m:t>𝑚𝑢</m:t>
                          </m:r>
                        </m:num>
                        <m:den>
                          <m:r>
                            <a:rPr lang="en-US" b="0" i="1" smtClean="0">
                              <a:latin typeface="Cambria Math" panose="02040503050406030204" pitchFamily="18" charset="0"/>
                            </a:rPr>
                            <m:t>𝑠𝑡𝑑𝑑𝑒𝑣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den>
                      </m:f>
                    </m:oMath>
                  </m:oMathPara>
                </a14:m>
                <a:endParaRPr lang="en-US" dirty="0"/>
              </a:p>
            </p:txBody>
          </p:sp>
        </mc:Choice>
        <mc:Fallback xmlns="">
          <p:sp>
            <p:nvSpPr>
              <p:cNvPr id="6" name="TextBox 5">
                <a:extLst>
                  <a:ext uri="{FF2B5EF4-FFF2-40B4-BE49-F238E27FC236}">
                    <a16:creationId xmlns:a16="http://schemas.microsoft.com/office/drawing/2014/main" id="{5B9809BC-FF6F-41D3-BCFC-23A09818A665}"/>
                  </a:ext>
                </a:extLst>
              </p:cNvPr>
              <p:cNvSpPr txBox="1">
                <a:spLocks noRot="1" noChangeAspect="1" noMove="1" noResize="1" noEditPoints="1" noAdjustHandles="1" noChangeArrowheads="1" noChangeShapeType="1" noTextEdit="1"/>
              </p:cNvSpPr>
              <p:nvPr/>
            </p:nvSpPr>
            <p:spPr>
              <a:xfrm>
                <a:off x="8866572" y="208625"/>
                <a:ext cx="2763176" cy="693973"/>
              </a:xfrm>
              <a:prstGeom prst="rect">
                <a:avLst/>
              </a:prstGeom>
              <a:blipFill>
                <a:blip r:embed="rId2"/>
                <a:stretch>
                  <a:fillRect/>
                </a:stretch>
              </a:blipFill>
            </p:spPr>
            <p:txBody>
              <a:bodyPr/>
              <a:lstStyle/>
              <a:p>
                <a:r>
                  <a:rPr lang="en-US">
                    <a:noFill/>
                  </a:rPr>
                  <a:t> </a:t>
                </a:r>
              </a:p>
            </p:txBody>
          </p:sp>
        </mc:Fallback>
      </mc:AlternateContent>
      <p:pic>
        <p:nvPicPr>
          <p:cNvPr id="7" name="Picture 6" descr="T Table | T Table">
            <a:extLst>
              <a:ext uri="{FF2B5EF4-FFF2-40B4-BE49-F238E27FC236}">
                <a16:creationId xmlns:a16="http://schemas.microsoft.com/office/drawing/2014/main" id="{153B181D-0279-4DEC-86A7-4DD621BF5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278" y="1828800"/>
            <a:ext cx="5612239" cy="480731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4810F3B-3FD4-4E3D-919A-C27671A9FE9F}"/>
              </a:ext>
            </a:extLst>
          </p:cNvPr>
          <p:cNvSpPr/>
          <p:nvPr/>
        </p:nvSpPr>
        <p:spPr>
          <a:xfrm>
            <a:off x="6880194" y="3320249"/>
            <a:ext cx="3320249" cy="1775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77D156-3494-4E20-9E9B-4C994ACD8AFC}"/>
              </a:ext>
            </a:extLst>
          </p:cNvPr>
          <p:cNvSpPr/>
          <p:nvPr/>
        </p:nvSpPr>
        <p:spPr>
          <a:xfrm>
            <a:off x="9428085" y="2006353"/>
            <a:ext cx="328474" cy="15891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A2510A8-1DB1-4DD4-B593-BFF81F2C88F1}"/>
              </a:ext>
            </a:extLst>
          </p:cNvPr>
          <p:cNvPicPr>
            <a:picLocks noChangeAspect="1"/>
          </p:cNvPicPr>
          <p:nvPr/>
        </p:nvPicPr>
        <p:blipFill>
          <a:blip r:embed="rId4"/>
          <a:stretch>
            <a:fillRect/>
          </a:stretch>
        </p:blipFill>
        <p:spPr>
          <a:xfrm>
            <a:off x="4448688" y="4598634"/>
            <a:ext cx="3895179" cy="1908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9263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A726-3721-48C5-A077-942684F536F4}"/>
              </a:ext>
            </a:extLst>
          </p:cNvPr>
          <p:cNvSpPr>
            <a:spLocks noGrp="1"/>
          </p:cNvSpPr>
          <p:nvPr>
            <p:ph type="title"/>
          </p:nvPr>
        </p:nvSpPr>
        <p:spPr>
          <a:xfrm>
            <a:off x="0" y="0"/>
            <a:ext cx="10515600" cy="629174"/>
          </a:xfrm>
        </p:spPr>
        <p:txBody>
          <a:bodyPr>
            <a:normAutofit fontScale="90000"/>
          </a:bodyPr>
          <a:lstStyle/>
          <a:p>
            <a:r>
              <a:rPr lang="en-US" dirty="0"/>
              <a:t>Normality test – QQ plot</a:t>
            </a:r>
          </a:p>
        </p:txBody>
      </p:sp>
      <p:sp>
        <p:nvSpPr>
          <p:cNvPr id="4" name="TextBox 3">
            <a:extLst>
              <a:ext uri="{FF2B5EF4-FFF2-40B4-BE49-F238E27FC236}">
                <a16:creationId xmlns:a16="http://schemas.microsoft.com/office/drawing/2014/main" id="{49C7CA9A-8B2E-45FC-8074-6E8E25E8F869}"/>
              </a:ext>
            </a:extLst>
          </p:cNvPr>
          <p:cNvSpPr txBox="1"/>
          <p:nvPr/>
        </p:nvSpPr>
        <p:spPr>
          <a:xfrm>
            <a:off x="-1" y="629174"/>
            <a:ext cx="11363417" cy="646331"/>
          </a:xfrm>
          <a:prstGeom prst="rect">
            <a:avLst/>
          </a:prstGeom>
          <a:noFill/>
        </p:spPr>
        <p:txBody>
          <a:bodyPr wrap="square">
            <a:spAutoFit/>
          </a:bodyPr>
          <a:lstStyle/>
          <a:p>
            <a:r>
              <a:rPr lang="en-US" b="0" i="0" dirty="0">
                <a:solidFill>
                  <a:srgbClr val="000000"/>
                </a:solidFill>
                <a:effectLst/>
                <a:latin typeface="ff-dagny-web-pro"/>
              </a:rPr>
              <a:t>The Q-Q plot, or quantile-quantile plot, is a graphical tool to help us assess if a set of data plausibly came from some theoretical distribution such as a Normal or exponential</a:t>
            </a:r>
            <a:endParaRPr lang="en-US" dirty="0"/>
          </a:p>
        </p:txBody>
      </p:sp>
      <p:sp>
        <p:nvSpPr>
          <p:cNvPr id="6" name="TextBox 5">
            <a:extLst>
              <a:ext uri="{FF2B5EF4-FFF2-40B4-BE49-F238E27FC236}">
                <a16:creationId xmlns:a16="http://schemas.microsoft.com/office/drawing/2014/main" id="{73402E3B-4575-434B-AD23-173DBDD87221}"/>
              </a:ext>
            </a:extLst>
          </p:cNvPr>
          <p:cNvSpPr txBox="1"/>
          <p:nvPr/>
        </p:nvSpPr>
        <p:spPr>
          <a:xfrm>
            <a:off x="102093" y="1428384"/>
            <a:ext cx="11589798" cy="646331"/>
          </a:xfrm>
          <a:prstGeom prst="rect">
            <a:avLst/>
          </a:prstGeom>
          <a:noFill/>
        </p:spPr>
        <p:txBody>
          <a:bodyPr wrap="square">
            <a:spAutoFit/>
          </a:bodyPr>
          <a:lstStyle/>
          <a:p>
            <a:r>
              <a:rPr lang="en-US" b="0" i="0" dirty="0">
                <a:solidFill>
                  <a:srgbClr val="292929"/>
                </a:solidFill>
                <a:effectLst/>
                <a:latin typeface="charter"/>
              </a:rPr>
              <a:t>If our variable follows a normal distribution, the quantiles of our variable must be perfectly in line with the “theoretical” normal quantiles: a straight line on the QQ Plot tells us we have a normal distribution.</a:t>
            </a:r>
            <a:endParaRPr lang="en-US" dirty="0"/>
          </a:p>
        </p:txBody>
      </p:sp>
      <p:pic>
        <p:nvPicPr>
          <p:cNvPr id="8" name="Picture 7">
            <a:extLst>
              <a:ext uri="{FF2B5EF4-FFF2-40B4-BE49-F238E27FC236}">
                <a16:creationId xmlns:a16="http://schemas.microsoft.com/office/drawing/2014/main" id="{B3950227-331C-4EB8-A06C-B772D2A758F9}"/>
              </a:ext>
            </a:extLst>
          </p:cNvPr>
          <p:cNvPicPr>
            <a:picLocks noChangeAspect="1"/>
          </p:cNvPicPr>
          <p:nvPr/>
        </p:nvPicPr>
        <p:blipFill rotWithShape="1">
          <a:blip r:embed="rId2"/>
          <a:srcRect b="8907"/>
          <a:stretch/>
        </p:blipFill>
        <p:spPr>
          <a:xfrm>
            <a:off x="6366446" y="2225153"/>
            <a:ext cx="5825554" cy="3204463"/>
          </a:xfrm>
          <a:prstGeom prst="rect">
            <a:avLst/>
          </a:prstGeom>
        </p:spPr>
      </p:pic>
      <p:sp>
        <p:nvSpPr>
          <p:cNvPr id="9" name="TextBox 8">
            <a:extLst>
              <a:ext uri="{FF2B5EF4-FFF2-40B4-BE49-F238E27FC236}">
                <a16:creationId xmlns:a16="http://schemas.microsoft.com/office/drawing/2014/main" id="{A15B88F3-C727-4419-B89A-E88922093DA4}"/>
              </a:ext>
            </a:extLst>
          </p:cNvPr>
          <p:cNvSpPr txBox="1"/>
          <p:nvPr/>
        </p:nvSpPr>
        <p:spPr>
          <a:xfrm>
            <a:off x="102093" y="2450237"/>
            <a:ext cx="5916967" cy="1477328"/>
          </a:xfrm>
          <a:prstGeom prst="rect">
            <a:avLst/>
          </a:prstGeom>
          <a:noFill/>
        </p:spPr>
        <p:txBody>
          <a:bodyPr wrap="square" rtlCol="0">
            <a:spAutoFit/>
          </a:bodyPr>
          <a:lstStyle/>
          <a:p>
            <a:r>
              <a:rPr lang="en-US" dirty="0"/>
              <a:t>Calculate quantiles for given data. Get equal number of quantiles from Normal distribution. Plot the theoretical quantiles on x-axis and data quantiles on y-axis. If the given data is normally distributed, then the scatter plot falls on the diagonal line.</a:t>
            </a:r>
          </a:p>
        </p:txBody>
      </p:sp>
      <p:pic>
        <p:nvPicPr>
          <p:cNvPr id="11" name="Picture 10">
            <a:extLst>
              <a:ext uri="{FF2B5EF4-FFF2-40B4-BE49-F238E27FC236}">
                <a16:creationId xmlns:a16="http://schemas.microsoft.com/office/drawing/2014/main" id="{4A110D96-437C-4267-9721-0F943DE6E5D7}"/>
              </a:ext>
            </a:extLst>
          </p:cNvPr>
          <p:cNvPicPr>
            <a:picLocks noChangeAspect="1"/>
          </p:cNvPicPr>
          <p:nvPr/>
        </p:nvPicPr>
        <p:blipFill>
          <a:blip r:embed="rId3"/>
          <a:stretch>
            <a:fillRect/>
          </a:stretch>
        </p:blipFill>
        <p:spPr>
          <a:xfrm>
            <a:off x="1535699" y="4118452"/>
            <a:ext cx="2714625" cy="2047875"/>
          </a:xfrm>
          <a:prstGeom prst="rect">
            <a:avLst/>
          </a:prstGeom>
        </p:spPr>
      </p:pic>
    </p:spTree>
    <p:extLst>
      <p:ext uri="{BB962C8B-B14F-4D97-AF65-F5344CB8AC3E}">
        <p14:creationId xmlns:p14="http://schemas.microsoft.com/office/powerpoint/2010/main" val="213482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D907-4F90-4DEC-A0CF-92689D5DCD38}"/>
              </a:ext>
            </a:extLst>
          </p:cNvPr>
          <p:cNvSpPr>
            <a:spLocks noGrp="1"/>
          </p:cNvSpPr>
          <p:nvPr>
            <p:ph type="title"/>
          </p:nvPr>
        </p:nvSpPr>
        <p:spPr/>
        <p:txBody>
          <a:bodyPr/>
          <a:lstStyle/>
          <a:p>
            <a:r>
              <a:rPr lang="en-US" dirty="0"/>
              <a:t>Statistical tests for Normality</a:t>
            </a:r>
          </a:p>
        </p:txBody>
      </p:sp>
      <p:sp>
        <p:nvSpPr>
          <p:cNvPr id="3" name="Content Placeholder 2">
            <a:extLst>
              <a:ext uri="{FF2B5EF4-FFF2-40B4-BE49-F238E27FC236}">
                <a16:creationId xmlns:a16="http://schemas.microsoft.com/office/drawing/2014/main" id="{E31740BD-60D0-4088-AFBE-984612D27201}"/>
              </a:ext>
            </a:extLst>
          </p:cNvPr>
          <p:cNvSpPr>
            <a:spLocks noGrp="1"/>
          </p:cNvSpPr>
          <p:nvPr>
            <p:ph idx="1"/>
          </p:nvPr>
        </p:nvSpPr>
        <p:spPr/>
        <p:txBody>
          <a:bodyPr/>
          <a:lstStyle/>
          <a:p>
            <a:pPr marL="0" indent="0" algn="l">
              <a:buNone/>
            </a:pPr>
            <a:r>
              <a:rPr lang="en-US" sz="1600" b="0" i="0" dirty="0">
                <a:solidFill>
                  <a:srgbClr val="000000"/>
                </a:solidFill>
                <a:effectLst/>
                <a:latin typeface="Helvetica Neue"/>
              </a:rPr>
              <a:t>Null Hypothesis H0 : The given dataset is Normal</a:t>
            </a:r>
          </a:p>
          <a:p>
            <a:pPr marL="0" indent="0" algn="l">
              <a:buNone/>
            </a:pPr>
            <a:r>
              <a:rPr lang="en-US" sz="1600" b="0" i="0" dirty="0">
                <a:solidFill>
                  <a:srgbClr val="000000"/>
                </a:solidFill>
                <a:effectLst/>
                <a:latin typeface="Helvetica Neue"/>
              </a:rPr>
              <a:t>Alternate </a:t>
            </a:r>
            <a:r>
              <a:rPr lang="en-US" sz="1600" b="0" i="0" dirty="0" err="1">
                <a:solidFill>
                  <a:srgbClr val="000000"/>
                </a:solidFill>
                <a:effectLst/>
                <a:latin typeface="Helvetica Neue"/>
              </a:rPr>
              <a:t>Hypotheis</a:t>
            </a:r>
            <a:r>
              <a:rPr lang="en-US" sz="1600" b="0" i="0" dirty="0">
                <a:solidFill>
                  <a:srgbClr val="000000"/>
                </a:solidFill>
                <a:effectLst/>
                <a:latin typeface="Helvetica Neue"/>
              </a:rPr>
              <a:t>: The given dataset is not Normal</a:t>
            </a:r>
            <a:endParaRPr lang="en-US" sz="1600" dirty="0"/>
          </a:p>
          <a:p>
            <a:r>
              <a:rPr lang="en-US" dirty="0"/>
              <a:t>Shapiro-wilks test</a:t>
            </a:r>
          </a:p>
          <a:p>
            <a:r>
              <a:rPr lang="en-US" dirty="0"/>
              <a:t>D’Agostino’s K^2 Test</a:t>
            </a:r>
          </a:p>
          <a:p>
            <a:r>
              <a:rPr lang="en-US" dirty="0"/>
              <a:t>Anderson-Darling Test</a:t>
            </a:r>
          </a:p>
          <a:p>
            <a:r>
              <a:rPr lang="en-US" dirty="0"/>
              <a:t>Kolmogorov-</a:t>
            </a:r>
            <a:r>
              <a:rPr lang="en-US" dirty="0" err="1"/>
              <a:t>smirnov</a:t>
            </a:r>
            <a:r>
              <a:rPr lang="en-US" dirty="0"/>
              <a:t> test</a:t>
            </a:r>
          </a:p>
        </p:txBody>
      </p:sp>
    </p:spTree>
    <p:extLst>
      <p:ext uri="{BB962C8B-B14F-4D97-AF65-F5344CB8AC3E}">
        <p14:creationId xmlns:p14="http://schemas.microsoft.com/office/powerpoint/2010/main" val="267136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F0A8-BB91-4203-9619-FB47E4265D4E}"/>
              </a:ext>
            </a:extLst>
          </p:cNvPr>
          <p:cNvSpPr>
            <a:spLocks noGrp="1"/>
          </p:cNvSpPr>
          <p:nvPr>
            <p:ph type="title"/>
          </p:nvPr>
        </p:nvSpPr>
        <p:spPr>
          <a:xfrm>
            <a:off x="838200" y="365125"/>
            <a:ext cx="10515600" cy="762339"/>
          </a:xfrm>
        </p:spPr>
        <p:txBody>
          <a:bodyPr/>
          <a:lstStyle/>
          <a:p>
            <a:r>
              <a:rPr lang="en-US" dirty="0"/>
              <a:t>Chi square distribution</a:t>
            </a:r>
          </a:p>
        </p:txBody>
      </p:sp>
      <p:sp>
        <p:nvSpPr>
          <p:cNvPr id="8" name="TextBox 7">
            <a:extLst>
              <a:ext uri="{FF2B5EF4-FFF2-40B4-BE49-F238E27FC236}">
                <a16:creationId xmlns:a16="http://schemas.microsoft.com/office/drawing/2014/main" id="{01424729-F683-4757-87F4-03AD7E36A93E}"/>
              </a:ext>
            </a:extLst>
          </p:cNvPr>
          <p:cNvSpPr txBox="1"/>
          <p:nvPr/>
        </p:nvSpPr>
        <p:spPr>
          <a:xfrm>
            <a:off x="312938" y="1229530"/>
            <a:ext cx="6094520" cy="923330"/>
          </a:xfrm>
          <a:prstGeom prst="rect">
            <a:avLst/>
          </a:prstGeom>
          <a:noFill/>
        </p:spPr>
        <p:txBody>
          <a:bodyPr wrap="square">
            <a:spAutoFit/>
          </a:bodyPr>
          <a:lstStyle/>
          <a:p>
            <a:r>
              <a:rPr lang="en-US" dirty="0"/>
              <a:t>The chi-square distribution (also chi-squared or χ2-distribution) with k degrees of freedom is the distribution of a sum of the squares of k independent standard normal random variables. </a:t>
            </a:r>
          </a:p>
        </p:txBody>
      </p:sp>
      <p:sp>
        <p:nvSpPr>
          <p:cNvPr id="18" name="TextBox 17">
            <a:extLst>
              <a:ext uri="{FF2B5EF4-FFF2-40B4-BE49-F238E27FC236}">
                <a16:creationId xmlns:a16="http://schemas.microsoft.com/office/drawing/2014/main" id="{BF371F24-D521-4D88-B4BA-7C2013023F0D}"/>
              </a:ext>
            </a:extLst>
          </p:cNvPr>
          <p:cNvSpPr txBox="1"/>
          <p:nvPr/>
        </p:nvSpPr>
        <p:spPr>
          <a:xfrm>
            <a:off x="312938" y="2371207"/>
            <a:ext cx="6094520" cy="646331"/>
          </a:xfrm>
          <a:prstGeom prst="rect">
            <a:avLst/>
          </a:prstGeom>
          <a:noFill/>
        </p:spPr>
        <p:txBody>
          <a:bodyPr wrap="square">
            <a:spAutoFit/>
          </a:bodyPr>
          <a:lstStyle/>
          <a:p>
            <a:r>
              <a:rPr lang="en-US" dirty="0"/>
              <a:t>If Z1, ..., </a:t>
            </a:r>
            <a:r>
              <a:rPr lang="en-US" dirty="0" err="1"/>
              <a:t>Zk</a:t>
            </a:r>
            <a:r>
              <a:rPr lang="en-US" dirty="0"/>
              <a:t> are independent, standard normal random variables, then the sum of their squares,</a:t>
            </a:r>
          </a:p>
        </p:txBody>
      </p:sp>
      <p:sp>
        <p:nvSpPr>
          <p:cNvPr id="19" name="AutoShape 9" descr="Q\ =\sum _{i=1}^{k}Z_{i}^{2},">
            <a:extLst>
              <a:ext uri="{FF2B5EF4-FFF2-40B4-BE49-F238E27FC236}">
                <a16:creationId xmlns:a16="http://schemas.microsoft.com/office/drawing/2014/main" id="{D01C0214-FCA4-401C-8CE1-CCE059B4FE31}"/>
              </a:ext>
            </a:extLst>
          </p:cNvPr>
          <p:cNvSpPr>
            <a:spLocks noChangeAspect="1" noChangeArrowheads="1"/>
          </p:cNvSpPr>
          <p:nvPr/>
        </p:nvSpPr>
        <p:spPr bwMode="auto">
          <a:xfrm>
            <a:off x="5162365" y="375599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24C93E55-2FD0-4CCC-B377-2168754B10AC}"/>
              </a:ext>
            </a:extLst>
          </p:cNvPr>
          <p:cNvPicPr>
            <a:picLocks noChangeAspect="1"/>
          </p:cNvPicPr>
          <p:nvPr/>
        </p:nvPicPr>
        <p:blipFill>
          <a:blip r:embed="rId2"/>
          <a:stretch>
            <a:fillRect/>
          </a:stretch>
        </p:blipFill>
        <p:spPr>
          <a:xfrm>
            <a:off x="838200" y="3130627"/>
            <a:ext cx="1323975" cy="790575"/>
          </a:xfrm>
          <a:prstGeom prst="rect">
            <a:avLst/>
          </a:prstGeom>
        </p:spPr>
      </p:pic>
      <p:sp>
        <p:nvSpPr>
          <p:cNvPr id="28" name="TextBox 27">
            <a:extLst>
              <a:ext uri="{FF2B5EF4-FFF2-40B4-BE49-F238E27FC236}">
                <a16:creationId xmlns:a16="http://schemas.microsoft.com/office/drawing/2014/main" id="{4D143FEE-2121-4D8F-9BFD-BCAAAF6FC028}"/>
              </a:ext>
            </a:extLst>
          </p:cNvPr>
          <p:cNvSpPr txBox="1"/>
          <p:nvPr/>
        </p:nvSpPr>
        <p:spPr>
          <a:xfrm>
            <a:off x="312938" y="3755995"/>
            <a:ext cx="6094520" cy="646331"/>
          </a:xfrm>
          <a:prstGeom prst="rect">
            <a:avLst/>
          </a:prstGeom>
          <a:noFill/>
        </p:spPr>
        <p:txBody>
          <a:bodyPr wrap="square">
            <a:spAutoFit/>
          </a:bodyPr>
          <a:lstStyle/>
          <a:p>
            <a:r>
              <a:rPr lang="en-US" dirty="0"/>
              <a:t>is distributed according to the chi-square distribution with k degrees of freedom. This is usually denoted as</a:t>
            </a:r>
          </a:p>
        </p:txBody>
      </p:sp>
      <p:pic>
        <p:nvPicPr>
          <p:cNvPr id="30" name="Picture 29">
            <a:extLst>
              <a:ext uri="{FF2B5EF4-FFF2-40B4-BE49-F238E27FC236}">
                <a16:creationId xmlns:a16="http://schemas.microsoft.com/office/drawing/2014/main" id="{626ED93B-AB6C-48B6-9C13-1ACD1452E951}"/>
              </a:ext>
            </a:extLst>
          </p:cNvPr>
          <p:cNvPicPr>
            <a:picLocks noChangeAspect="1"/>
          </p:cNvPicPr>
          <p:nvPr/>
        </p:nvPicPr>
        <p:blipFill>
          <a:blip r:embed="rId3"/>
          <a:stretch>
            <a:fillRect/>
          </a:stretch>
        </p:blipFill>
        <p:spPr>
          <a:xfrm>
            <a:off x="910192" y="4546570"/>
            <a:ext cx="2257425" cy="409575"/>
          </a:xfrm>
          <a:prstGeom prst="rect">
            <a:avLst/>
          </a:prstGeom>
        </p:spPr>
      </p:pic>
      <p:pic>
        <p:nvPicPr>
          <p:cNvPr id="1039" name="Picture 15">
            <a:extLst>
              <a:ext uri="{FF2B5EF4-FFF2-40B4-BE49-F238E27FC236}">
                <a16:creationId xmlns:a16="http://schemas.microsoft.com/office/drawing/2014/main" id="{470CB7C8-7544-4BD2-AF40-E7E90CBE26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985" y="1633030"/>
            <a:ext cx="5369077" cy="357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5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6069021-C2DD-4EB9-AB33-A711247CD3DA}"/>
              </a:ext>
            </a:extLst>
          </p:cNvPr>
          <p:cNvSpPr txBox="1"/>
          <p:nvPr/>
        </p:nvSpPr>
        <p:spPr>
          <a:xfrm>
            <a:off x="0" y="0"/>
            <a:ext cx="7546019" cy="523220"/>
          </a:xfrm>
          <a:prstGeom prst="rect">
            <a:avLst/>
          </a:prstGeom>
          <a:noFill/>
        </p:spPr>
        <p:txBody>
          <a:bodyPr wrap="square" rtlCol="0">
            <a:spAutoFit/>
          </a:bodyPr>
          <a:lstStyle/>
          <a:p>
            <a:r>
              <a:rPr lang="en-US" sz="2800" dirty="0"/>
              <a:t>Pearson’s chi square test</a:t>
            </a:r>
          </a:p>
        </p:txBody>
      </p:sp>
      <p:sp>
        <p:nvSpPr>
          <p:cNvPr id="20" name="Rectangle 14">
            <a:extLst>
              <a:ext uri="{FF2B5EF4-FFF2-40B4-BE49-F238E27FC236}">
                <a16:creationId xmlns:a16="http://schemas.microsoft.com/office/drawing/2014/main" id="{8DB68D5B-EA27-4327-9458-A9C9A2532BE3}"/>
              </a:ext>
            </a:extLst>
          </p:cNvPr>
          <p:cNvSpPr>
            <a:spLocks noChangeArrowheads="1"/>
          </p:cNvSpPr>
          <p:nvPr/>
        </p:nvSpPr>
        <p:spPr bwMode="auto">
          <a:xfrm>
            <a:off x="0" y="384721"/>
            <a:ext cx="11923776"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rgbClr val="202122"/>
                </a:solidFill>
                <a:effectLst/>
                <a:latin typeface="Arial" panose="020B0604020202020204" pitchFamily="34" charset="0"/>
                <a:cs typeface="Arial" panose="020B0604020202020204" pitchFamily="34" charset="0"/>
              </a:rPr>
              <a:t>Pearson's chi-squared test</a:t>
            </a:r>
            <a:r>
              <a:rPr kumimoji="0" lang="en-US" altLang="en-US"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is a statistical test applied to sets of categorical data to evaluate how likely it is that any observed difference between the sets arose by chance.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solidFill>
                  <a:srgbClr val="202122"/>
                </a:solidFill>
                <a:cs typeface="Arial" panose="020B0604020202020204" pitchFamily="34" charset="0"/>
              </a:rPr>
              <a:t>It tests a null hypothesis stating that the frequency distribution of certain events observed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solidFill>
                  <a:srgbClr val="202122"/>
                </a:solidFill>
                <a:cs typeface="Arial" panose="020B0604020202020204" pitchFamily="34" charset="0"/>
              </a:rPr>
              <a:t>in a sample is consistent with a particular theoretical distribution.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b="0" i="0" dirty="0">
                <a:solidFill>
                  <a:srgbClr val="202122"/>
                </a:solidFill>
                <a:effectLst/>
                <a:latin typeface="Arial" panose="020B0604020202020204" pitchFamily="34" charset="0"/>
              </a:rPr>
              <a:t>A simple example is the hypothesis that an ordinary six-sided die is "fair" (</a:t>
            </a:r>
            <a:r>
              <a:rPr lang="en-US" b="0" i="0" dirty="0" err="1">
                <a:solidFill>
                  <a:srgbClr val="202122"/>
                </a:solidFill>
                <a:effectLst/>
                <a:latin typeface="Arial" panose="020B0604020202020204" pitchFamily="34" charset="0"/>
              </a:rPr>
              <a:t>i</a:t>
            </a:r>
            <a:r>
              <a:rPr lang="en-US" b="0" i="0" dirty="0">
                <a:solidFill>
                  <a:srgbClr val="202122"/>
                </a:solidFill>
                <a:effectLst/>
                <a:latin typeface="Arial" panose="020B0604020202020204" pitchFamily="34" charset="0"/>
              </a:rPr>
              <a:t>. e., all six outcomes are equally likely to occur.)</a:t>
            </a:r>
            <a:endParaRPr lang="en-US" altLang="en-US" dirty="0">
              <a:solidFill>
                <a:srgbClr val="202122"/>
              </a:solidFill>
              <a:cs typeface="Arial" panose="020B0604020202020204" pitchFamily="34" charset="0"/>
            </a:endParaRPr>
          </a:p>
        </p:txBody>
      </p:sp>
      <p:sp>
        <p:nvSpPr>
          <p:cNvPr id="21" name="AutoShape 15" descr="\chi ^{2}">
            <a:extLst>
              <a:ext uri="{FF2B5EF4-FFF2-40B4-BE49-F238E27FC236}">
                <a16:creationId xmlns:a16="http://schemas.microsoft.com/office/drawing/2014/main" id="{83C9111C-0B3B-4AFB-982B-F6EEEF1307A7}"/>
              </a:ext>
            </a:extLst>
          </p:cNvPr>
          <p:cNvSpPr>
            <a:spLocks noChangeAspect="1" noChangeArrowheads="1"/>
          </p:cNvSpPr>
          <p:nvPr/>
        </p:nvSpPr>
        <p:spPr bwMode="auto">
          <a:xfrm>
            <a:off x="17589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TextBox 21">
            <a:extLst>
              <a:ext uri="{FF2B5EF4-FFF2-40B4-BE49-F238E27FC236}">
                <a16:creationId xmlns:a16="http://schemas.microsoft.com/office/drawing/2014/main" id="{D3BCEBF1-F9CC-40B4-90D3-9B4D8A84FA41}"/>
              </a:ext>
            </a:extLst>
          </p:cNvPr>
          <p:cNvSpPr txBox="1"/>
          <p:nvPr/>
        </p:nvSpPr>
        <p:spPr>
          <a:xfrm>
            <a:off x="275207" y="2967335"/>
            <a:ext cx="8878824" cy="923330"/>
          </a:xfrm>
          <a:prstGeom prst="rect">
            <a:avLst/>
          </a:prstGeom>
          <a:noFill/>
        </p:spPr>
        <p:txBody>
          <a:bodyPr wrap="square" rtlCol="0">
            <a:spAutoFit/>
          </a:bodyPr>
          <a:lstStyle/>
          <a:p>
            <a:r>
              <a:rPr lang="en-US" dirty="0"/>
              <a:t>Example:</a:t>
            </a:r>
          </a:p>
          <a:p>
            <a:r>
              <a:rPr lang="en-US" dirty="0"/>
              <a:t>Determine if the given 2 medicine to people has any effect on the people based on given contingency table. Let alpha threshold be 0.1</a:t>
            </a:r>
          </a:p>
        </p:txBody>
      </p:sp>
      <p:graphicFrame>
        <p:nvGraphicFramePr>
          <p:cNvPr id="24" name="Table 23">
            <a:extLst>
              <a:ext uri="{FF2B5EF4-FFF2-40B4-BE49-F238E27FC236}">
                <a16:creationId xmlns:a16="http://schemas.microsoft.com/office/drawing/2014/main" id="{8A1CA8ED-7836-4134-B079-6D74F3443463}"/>
              </a:ext>
            </a:extLst>
          </p:cNvPr>
          <p:cNvGraphicFramePr>
            <a:graphicFrameLocks noGrp="1"/>
          </p:cNvGraphicFramePr>
          <p:nvPr>
            <p:extLst>
              <p:ext uri="{D42A27DB-BD31-4B8C-83A1-F6EECF244321}">
                <p14:modId xmlns:p14="http://schemas.microsoft.com/office/powerpoint/2010/main" val="3714763721"/>
              </p:ext>
            </p:extLst>
          </p:nvPr>
        </p:nvGraphicFramePr>
        <p:xfrm>
          <a:off x="989651" y="4076551"/>
          <a:ext cx="5566716" cy="1107440"/>
        </p:xfrm>
        <a:graphic>
          <a:graphicData uri="http://schemas.openxmlformats.org/drawingml/2006/table">
            <a:tbl>
              <a:tblPr firstRow="1" firstCol="1" bandRow="1">
                <a:tableStyleId>{5C22544A-7EE6-4342-B048-85BDC9FD1C3A}</a:tableStyleId>
              </a:tblPr>
              <a:tblGrid>
                <a:gridCol w="1391679">
                  <a:extLst>
                    <a:ext uri="{9D8B030D-6E8A-4147-A177-3AD203B41FA5}">
                      <a16:colId xmlns:a16="http://schemas.microsoft.com/office/drawing/2014/main" val="2491975954"/>
                    </a:ext>
                  </a:extLst>
                </a:gridCol>
                <a:gridCol w="1391679">
                  <a:extLst>
                    <a:ext uri="{9D8B030D-6E8A-4147-A177-3AD203B41FA5}">
                      <a16:colId xmlns:a16="http://schemas.microsoft.com/office/drawing/2014/main" val="2811742982"/>
                    </a:ext>
                  </a:extLst>
                </a:gridCol>
                <a:gridCol w="1391679">
                  <a:extLst>
                    <a:ext uri="{9D8B030D-6E8A-4147-A177-3AD203B41FA5}">
                      <a16:colId xmlns:a16="http://schemas.microsoft.com/office/drawing/2014/main" val="3799533175"/>
                    </a:ext>
                  </a:extLst>
                </a:gridCol>
                <a:gridCol w="1391679">
                  <a:extLst>
                    <a:ext uri="{9D8B030D-6E8A-4147-A177-3AD203B41FA5}">
                      <a16:colId xmlns:a16="http://schemas.microsoft.com/office/drawing/2014/main" val="3727960123"/>
                    </a:ext>
                  </a:extLst>
                </a:gridCol>
              </a:tblGrid>
              <a:tr h="0">
                <a:tc>
                  <a:txBody>
                    <a:bodyPr/>
                    <a:lstStyle/>
                    <a:p>
                      <a:endParaRPr lang="en-US" dirty="0"/>
                    </a:p>
                  </a:txBody>
                  <a:tcPr/>
                </a:tc>
                <a:tc>
                  <a:txBody>
                    <a:bodyPr/>
                    <a:lstStyle/>
                    <a:p>
                      <a:r>
                        <a:rPr lang="en-US" dirty="0"/>
                        <a:t>Medicine 1</a:t>
                      </a:r>
                    </a:p>
                  </a:txBody>
                  <a:tcPr/>
                </a:tc>
                <a:tc>
                  <a:txBody>
                    <a:bodyPr/>
                    <a:lstStyle/>
                    <a:p>
                      <a:r>
                        <a:rPr lang="en-US" dirty="0"/>
                        <a:t>Medicine 2</a:t>
                      </a:r>
                    </a:p>
                  </a:txBody>
                  <a:tcPr/>
                </a:tc>
                <a:tc>
                  <a:txBody>
                    <a:bodyPr/>
                    <a:lstStyle/>
                    <a:p>
                      <a:r>
                        <a:rPr lang="en-US" dirty="0"/>
                        <a:t>placebo</a:t>
                      </a:r>
                    </a:p>
                  </a:txBody>
                  <a:tcPr/>
                </a:tc>
                <a:extLst>
                  <a:ext uri="{0D108BD9-81ED-4DB2-BD59-A6C34878D82A}">
                    <a16:rowId xmlns:a16="http://schemas.microsoft.com/office/drawing/2014/main" val="3587633215"/>
                  </a:ext>
                </a:extLst>
              </a:tr>
              <a:tr h="370840">
                <a:tc>
                  <a:txBody>
                    <a:bodyPr/>
                    <a:lstStyle/>
                    <a:p>
                      <a:r>
                        <a:rPr lang="en-US" dirty="0"/>
                        <a:t>Sick</a:t>
                      </a:r>
                    </a:p>
                  </a:txBody>
                  <a:tcPr/>
                </a:tc>
                <a:tc>
                  <a:txBody>
                    <a:bodyPr/>
                    <a:lstStyle/>
                    <a:p>
                      <a:r>
                        <a:rPr lang="en-US" dirty="0"/>
                        <a:t>20</a:t>
                      </a:r>
                    </a:p>
                  </a:txBody>
                  <a:tcPr/>
                </a:tc>
                <a:tc>
                  <a:txBody>
                    <a:bodyPr/>
                    <a:lstStyle/>
                    <a:p>
                      <a:r>
                        <a:rPr lang="en-US" dirty="0"/>
                        <a:t>30</a:t>
                      </a:r>
                    </a:p>
                  </a:txBody>
                  <a:tcPr/>
                </a:tc>
                <a:tc>
                  <a:txBody>
                    <a:bodyPr/>
                    <a:lstStyle/>
                    <a:p>
                      <a:r>
                        <a:rPr lang="en-US" dirty="0"/>
                        <a:t>30</a:t>
                      </a:r>
                    </a:p>
                  </a:txBody>
                  <a:tcPr/>
                </a:tc>
                <a:extLst>
                  <a:ext uri="{0D108BD9-81ED-4DB2-BD59-A6C34878D82A}">
                    <a16:rowId xmlns:a16="http://schemas.microsoft.com/office/drawing/2014/main" val="1443356605"/>
                  </a:ext>
                </a:extLst>
              </a:tr>
              <a:tr h="370840">
                <a:tc>
                  <a:txBody>
                    <a:bodyPr/>
                    <a:lstStyle/>
                    <a:p>
                      <a:r>
                        <a:rPr lang="en-US" dirty="0"/>
                        <a:t>healthy</a:t>
                      </a:r>
                    </a:p>
                  </a:txBody>
                  <a:tcPr/>
                </a:tc>
                <a:tc>
                  <a:txBody>
                    <a:bodyPr/>
                    <a:lstStyle/>
                    <a:p>
                      <a:r>
                        <a:rPr lang="en-US" dirty="0"/>
                        <a:t>100</a:t>
                      </a:r>
                    </a:p>
                  </a:txBody>
                  <a:tcPr/>
                </a:tc>
                <a:tc>
                  <a:txBody>
                    <a:bodyPr/>
                    <a:lstStyle/>
                    <a:p>
                      <a:r>
                        <a:rPr lang="en-US" dirty="0"/>
                        <a:t>110</a:t>
                      </a:r>
                    </a:p>
                  </a:txBody>
                  <a:tcPr/>
                </a:tc>
                <a:tc>
                  <a:txBody>
                    <a:bodyPr/>
                    <a:lstStyle/>
                    <a:p>
                      <a:r>
                        <a:rPr lang="en-US" dirty="0"/>
                        <a:t>90</a:t>
                      </a:r>
                    </a:p>
                  </a:txBody>
                  <a:tcPr/>
                </a:tc>
                <a:extLst>
                  <a:ext uri="{0D108BD9-81ED-4DB2-BD59-A6C34878D82A}">
                    <a16:rowId xmlns:a16="http://schemas.microsoft.com/office/drawing/2014/main" val="2757047744"/>
                  </a:ext>
                </a:extLst>
              </a:tr>
            </a:tbl>
          </a:graphicData>
        </a:graphic>
      </p:graphicFrame>
      <p:pic>
        <p:nvPicPr>
          <p:cNvPr id="26" name="Picture 25">
            <a:extLst>
              <a:ext uri="{FF2B5EF4-FFF2-40B4-BE49-F238E27FC236}">
                <a16:creationId xmlns:a16="http://schemas.microsoft.com/office/drawing/2014/main" id="{38EEE0E4-5728-437A-8235-83B515B2CF1D}"/>
              </a:ext>
            </a:extLst>
          </p:cNvPr>
          <p:cNvPicPr>
            <a:picLocks noChangeAspect="1"/>
          </p:cNvPicPr>
          <p:nvPr/>
        </p:nvPicPr>
        <p:blipFill>
          <a:blip r:embed="rId2"/>
          <a:stretch>
            <a:fillRect/>
          </a:stretch>
        </p:blipFill>
        <p:spPr>
          <a:xfrm>
            <a:off x="1911350" y="2227729"/>
            <a:ext cx="2000250" cy="762000"/>
          </a:xfrm>
          <a:prstGeom prst="rect">
            <a:avLst/>
          </a:prstGeom>
        </p:spPr>
      </p:pic>
      <p:sp>
        <p:nvSpPr>
          <p:cNvPr id="28" name="TextBox 27">
            <a:extLst>
              <a:ext uri="{FF2B5EF4-FFF2-40B4-BE49-F238E27FC236}">
                <a16:creationId xmlns:a16="http://schemas.microsoft.com/office/drawing/2014/main" id="{B59E455C-F61C-42ED-A91E-F85626FDF4D4}"/>
              </a:ext>
            </a:extLst>
          </p:cNvPr>
          <p:cNvSpPr txBox="1"/>
          <p:nvPr/>
        </p:nvSpPr>
        <p:spPr>
          <a:xfrm>
            <a:off x="257452" y="5592932"/>
            <a:ext cx="6383045" cy="923330"/>
          </a:xfrm>
          <a:prstGeom prst="rect">
            <a:avLst/>
          </a:prstGeom>
          <a:noFill/>
        </p:spPr>
        <p:txBody>
          <a:bodyPr wrap="square" rtlCol="0">
            <a:spAutoFit/>
          </a:bodyPr>
          <a:lstStyle/>
          <a:p>
            <a:r>
              <a:rPr lang="en-US" dirty="0"/>
              <a:t>Ho: There is no difference in effect of medicines </a:t>
            </a:r>
          </a:p>
          <a:p>
            <a:r>
              <a:rPr lang="en-US" dirty="0"/>
              <a:t>Ha: there is difference in effect of medicines</a:t>
            </a:r>
          </a:p>
          <a:p>
            <a:r>
              <a:rPr lang="en-US" dirty="0" err="1"/>
              <a:t>Dof</a:t>
            </a:r>
            <a:r>
              <a:rPr lang="en-US" dirty="0"/>
              <a:t> = (row-1)*(col-1) = 1*2 =2</a:t>
            </a:r>
          </a:p>
        </p:txBody>
      </p:sp>
    </p:spTree>
    <p:extLst>
      <p:ext uri="{BB962C8B-B14F-4D97-AF65-F5344CB8AC3E}">
        <p14:creationId xmlns:p14="http://schemas.microsoft.com/office/powerpoint/2010/main" val="391227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3">
            <a:extLst>
              <a:ext uri="{FF2B5EF4-FFF2-40B4-BE49-F238E27FC236}">
                <a16:creationId xmlns:a16="http://schemas.microsoft.com/office/drawing/2014/main" id="{17C2C652-8BDD-4503-B38D-5BC21C2FB4D0}"/>
              </a:ext>
            </a:extLst>
          </p:cNvPr>
          <p:cNvGraphicFramePr>
            <a:graphicFrameLocks noGrp="1"/>
          </p:cNvGraphicFramePr>
          <p:nvPr>
            <p:extLst>
              <p:ext uri="{D42A27DB-BD31-4B8C-83A1-F6EECF244321}">
                <p14:modId xmlns:p14="http://schemas.microsoft.com/office/powerpoint/2010/main" val="3964517943"/>
              </p:ext>
            </p:extLst>
          </p:nvPr>
        </p:nvGraphicFramePr>
        <p:xfrm>
          <a:off x="691193" y="653417"/>
          <a:ext cx="5404807" cy="2103120"/>
        </p:xfrm>
        <a:graphic>
          <a:graphicData uri="http://schemas.openxmlformats.org/drawingml/2006/table">
            <a:tbl>
              <a:tblPr firstRow="1" firstCol="1" bandRow="1">
                <a:tableStyleId>{5C22544A-7EE6-4342-B048-85BDC9FD1C3A}</a:tableStyleId>
              </a:tblPr>
              <a:tblGrid>
                <a:gridCol w="900801">
                  <a:extLst>
                    <a:ext uri="{9D8B030D-6E8A-4147-A177-3AD203B41FA5}">
                      <a16:colId xmlns:a16="http://schemas.microsoft.com/office/drawing/2014/main" val="245211534"/>
                    </a:ext>
                  </a:extLst>
                </a:gridCol>
                <a:gridCol w="900801">
                  <a:extLst>
                    <a:ext uri="{9D8B030D-6E8A-4147-A177-3AD203B41FA5}">
                      <a16:colId xmlns:a16="http://schemas.microsoft.com/office/drawing/2014/main" val="1193273584"/>
                    </a:ext>
                  </a:extLst>
                </a:gridCol>
                <a:gridCol w="900801">
                  <a:extLst>
                    <a:ext uri="{9D8B030D-6E8A-4147-A177-3AD203B41FA5}">
                      <a16:colId xmlns:a16="http://schemas.microsoft.com/office/drawing/2014/main" val="2116848825"/>
                    </a:ext>
                  </a:extLst>
                </a:gridCol>
                <a:gridCol w="900801">
                  <a:extLst>
                    <a:ext uri="{9D8B030D-6E8A-4147-A177-3AD203B41FA5}">
                      <a16:colId xmlns:a16="http://schemas.microsoft.com/office/drawing/2014/main" val="403971483"/>
                    </a:ext>
                  </a:extLst>
                </a:gridCol>
                <a:gridCol w="848694">
                  <a:extLst>
                    <a:ext uri="{9D8B030D-6E8A-4147-A177-3AD203B41FA5}">
                      <a16:colId xmlns:a16="http://schemas.microsoft.com/office/drawing/2014/main" val="1080440538"/>
                    </a:ext>
                  </a:extLst>
                </a:gridCol>
                <a:gridCol w="952909">
                  <a:extLst>
                    <a:ext uri="{9D8B030D-6E8A-4147-A177-3AD203B41FA5}">
                      <a16:colId xmlns:a16="http://schemas.microsoft.com/office/drawing/2014/main" val="783770347"/>
                    </a:ext>
                  </a:extLst>
                </a:gridCol>
              </a:tblGrid>
              <a:tr h="458539">
                <a:tc>
                  <a:txBody>
                    <a:bodyPr/>
                    <a:lstStyle/>
                    <a:p>
                      <a:endParaRPr lang="en-US" sz="1400" dirty="0"/>
                    </a:p>
                  </a:txBody>
                  <a:tcPr/>
                </a:tc>
                <a:tc>
                  <a:txBody>
                    <a:bodyPr/>
                    <a:lstStyle/>
                    <a:p>
                      <a:r>
                        <a:rPr lang="en-US" sz="1400" dirty="0"/>
                        <a:t>Medicine 1</a:t>
                      </a:r>
                    </a:p>
                  </a:txBody>
                  <a:tcPr/>
                </a:tc>
                <a:tc>
                  <a:txBody>
                    <a:bodyPr/>
                    <a:lstStyle/>
                    <a:p>
                      <a:r>
                        <a:rPr lang="en-US" sz="1400" dirty="0"/>
                        <a:t>Medicine 2</a:t>
                      </a:r>
                    </a:p>
                  </a:txBody>
                  <a:tcPr/>
                </a:tc>
                <a:tc>
                  <a:txBody>
                    <a:bodyPr/>
                    <a:lstStyle/>
                    <a:p>
                      <a:r>
                        <a:rPr lang="en-US" sz="1400" dirty="0"/>
                        <a:t>placebo</a:t>
                      </a:r>
                    </a:p>
                  </a:txBody>
                  <a:tcPr/>
                </a:tc>
                <a:tc>
                  <a:txBody>
                    <a:bodyPr/>
                    <a:lstStyle/>
                    <a:p>
                      <a:r>
                        <a:rPr lang="en-US" sz="1400" dirty="0" err="1"/>
                        <a:t>Row_sums</a:t>
                      </a:r>
                      <a:endParaRPr lang="en-US" sz="1400" dirty="0"/>
                    </a:p>
                  </a:txBody>
                  <a:tcPr/>
                </a:tc>
                <a:tc>
                  <a:txBody>
                    <a:bodyPr/>
                    <a:lstStyle/>
                    <a:p>
                      <a:r>
                        <a:rPr lang="en-US" sz="1400" dirty="0" err="1"/>
                        <a:t>Row_sum_percentage</a:t>
                      </a:r>
                      <a:endParaRPr lang="en-US" sz="1400" dirty="0"/>
                    </a:p>
                  </a:txBody>
                  <a:tcPr/>
                </a:tc>
                <a:extLst>
                  <a:ext uri="{0D108BD9-81ED-4DB2-BD59-A6C34878D82A}">
                    <a16:rowId xmlns:a16="http://schemas.microsoft.com/office/drawing/2014/main" val="745665712"/>
                  </a:ext>
                </a:extLst>
              </a:tr>
              <a:tr h="269729">
                <a:tc>
                  <a:txBody>
                    <a:bodyPr/>
                    <a:lstStyle/>
                    <a:p>
                      <a:r>
                        <a:rPr lang="en-US" sz="1400" dirty="0"/>
                        <a:t>Sick</a:t>
                      </a:r>
                    </a:p>
                  </a:txBody>
                  <a:tcPr/>
                </a:tc>
                <a:tc>
                  <a:txBody>
                    <a:bodyPr/>
                    <a:lstStyle/>
                    <a:p>
                      <a:r>
                        <a:rPr lang="en-US" sz="1400" dirty="0"/>
                        <a:t>20</a:t>
                      </a:r>
                    </a:p>
                  </a:txBody>
                  <a:tcPr/>
                </a:tc>
                <a:tc>
                  <a:txBody>
                    <a:bodyPr/>
                    <a:lstStyle/>
                    <a:p>
                      <a:r>
                        <a:rPr lang="en-US" sz="1400" dirty="0"/>
                        <a:t>30</a:t>
                      </a:r>
                    </a:p>
                  </a:txBody>
                  <a:tcPr/>
                </a:tc>
                <a:tc>
                  <a:txBody>
                    <a:bodyPr/>
                    <a:lstStyle/>
                    <a:p>
                      <a:r>
                        <a:rPr lang="en-US" sz="1400" dirty="0"/>
                        <a:t>30</a:t>
                      </a:r>
                    </a:p>
                  </a:txBody>
                  <a:tcPr/>
                </a:tc>
                <a:tc>
                  <a:txBody>
                    <a:bodyPr/>
                    <a:lstStyle/>
                    <a:p>
                      <a:r>
                        <a:rPr lang="en-US" sz="1400" dirty="0"/>
                        <a:t>80</a:t>
                      </a:r>
                    </a:p>
                  </a:txBody>
                  <a:tcPr/>
                </a:tc>
                <a:tc>
                  <a:txBody>
                    <a:bodyPr/>
                    <a:lstStyle/>
                    <a:p>
                      <a:r>
                        <a:rPr lang="en-US" sz="1400" dirty="0"/>
                        <a:t>80/380=0.21</a:t>
                      </a:r>
                    </a:p>
                  </a:txBody>
                  <a:tcPr/>
                </a:tc>
                <a:extLst>
                  <a:ext uri="{0D108BD9-81ED-4DB2-BD59-A6C34878D82A}">
                    <a16:rowId xmlns:a16="http://schemas.microsoft.com/office/drawing/2014/main" val="633160802"/>
                  </a:ext>
                </a:extLst>
              </a:tr>
              <a:tr h="458539">
                <a:tc>
                  <a:txBody>
                    <a:bodyPr/>
                    <a:lstStyle/>
                    <a:p>
                      <a:r>
                        <a:rPr lang="en-US" sz="1400" dirty="0"/>
                        <a:t>healthy</a:t>
                      </a:r>
                    </a:p>
                  </a:txBody>
                  <a:tcPr/>
                </a:tc>
                <a:tc>
                  <a:txBody>
                    <a:bodyPr/>
                    <a:lstStyle/>
                    <a:p>
                      <a:r>
                        <a:rPr lang="en-US" sz="1400" dirty="0"/>
                        <a:t>100</a:t>
                      </a:r>
                    </a:p>
                  </a:txBody>
                  <a:tcPr/>
                </a:tc>
                <a:tc>
                  <a:txBody>
                    <a:bodyPr/>
                    <a:lstStyle/>
                    <a:p>
                      <a:r>
                        <a:rPr lang="en-US" sz="1400" dirty="0"/>
                        <a:t>110</a:t>
                      </a:r>
                    </a:p>
                  </a:txBody>
                  <a:tcPr/>
                </a:tc>
                <a:tc>
                  <a:txBody>
                    <a:bodyPr/>
                    <a:lstStyle/>
                    <a:p>
                      <a:r>
                        <a:rPr lang="en-US" sz="1400" dirty="0"/>
                        <a:t>90</a:t>
                      </a:r>
                    </a:p>
                  </a:txBody>
                  <a:tcPr/>
                </a:tc>
                <a:tc>
                  <a:txBody>
                    <a:bodyPr/>
                    <a:lstStyle/>
                    <a:p>
                      <a:r>
                        <a:rPr lang="en-US" sz="1400" dirty="0"/>
                        <a:t>300</a:t>
                      </a:r>
                    </a:p>
                  </a:txBody>
                  <a:tcPr/>
                </a:tc>
                <a:tc>
                  <a:txBody>
                    <a:bodyPr/>
                    <a:lstStyle/>
                    <a:p>
                      <a:r>
                        <a:rPr lang="en-US" sz="1400" dirty="0"/>
                        <a:t>300/380=0.79</a:t>
                      </a:r>
                    </a:p>
                  </a:txBody>
                  <a:tcPr/>
                </a:tc>
                <a:extLst>
                  <a:ext uri="{0D108BD9-81ED-4DB2-BD59-A6C34878D82A}">
                    <a16:rowId xmlns:a16="http://schemas.microsoft.com/office/drawing/2014/main" val="3856458107"/>
                  </a:ext>
                </a:extLst>
              </a:tr>
              <a:tr h="296702">
                <a:tc>
                  <a:txBody>
                    <a:bodyPr/>
                    <a:lstStyle/>
                    <a:p>
                      <a:r>
                        <a:rPr lang="en-US" sz="1400" dirty="0"/>
                        <a:t>Col sums</a:t>
                      </a:r>
                    </a:p>
                  </a:txBody>
                  <a:tcPr/>
                </a:tc>
                <a:tc>
                  <a:txBody>
                    <a:bodyPr/>
                    <a:lstStyle/>
                    <a:p>
                      <a:r>
                        <a:rPr lang="en-US" sz="1400" dirty="0"/>
                        <a:t>120</a:t>
                      </a:r>
                    </a:p>
                  </a:txBody>
                  <a:tcPr/>
                </a:tc>
                <a:tc>
                  <a:txBody>
                    <a:bodyPr/>
                    <a:lstStyle/>
                    <a:p>
                      <a:r>
                        <a:rPr lang="en-US" sz="1400" dirty="0"/>
                        <a:t>140</a:t>
                      </a:r>
                    </a:p>
                  </a:txBody>
                  <a:tcPr/>
                </a:tc>
                <a:tc>
                  <a:txBody>
                    <a:bodyPr/>
                    <a:lstStyle/>
                    <a:p>
                      <a:r>
                        <a:rPr lang="en-US" sz="1400" dirty="0"/>
                        <a:t>120</a:t>
                      </a:r>
                    </a:p>
                  </a:txBody>
                  <a:tcPr/>
                </a:tc>
                <a:tc>
                  <a:txBody>
                    <a:bodyPr/>
                    <a:lstStyle/>
                    <a:p>
                      <a:r>
                        <a:rPr lang="en-US" sz="1600" b="1" dirty="0"/>
                        <a:t>380</a:t>
                      </a:r>
                    </a:p>
                  </a:txBody>
                  <a:tcPr/>
                </a:tc>
                <a:tc>
                  <a:txBody>
                    <a:bodyPr/>
                    <a:lstStyle/>
                    <a:p>
                      <a:endParaRPr lang="en-US" sz="1600" b="1" dirty="0"/>
                    </a:p>
                  </a:txBody>
                  <a:tcPr/>
                </a:tc>
                <a:extLst>
                  <a:ext uri="{0D108BD9-81ED-4DB2-BD59-A6C34878D82A}">
                    <a16:rowId xmlns:a16="http://schemas.microsoft.com/office/drawing/2014/main" val="2013267365"/>
                  </a:ext>
                </a:extLst>
              </a:tr>
            </a:tbl>
          </a:graphicData>
        </a:graphic>
      </p:graphicFrame>
      <p:sp>
        <p:nvSpPr>
          <p:cNvPr id="3" name="TextBox 2">
            <a:extLst>
              <a:ext uri="{FF2B5EF4-FFF2-40B4-BE49-F238E27FC236}">
                <a16:creationId xmlns:a16="http://schemas.microsoft.com/office/drawing/2014/main" id="{F7F3FD3F-9CBA-467E-A670-0B070231453E}"/>
              </a:ext>
            </a:extLst>
          </p:cNvPr>
          <p:cNvSpPr txBox="1"/>
          <p:nvPr/>
        </p:nvSpPr>
        <p:spPr>
          <a:xfrm>
            <a:off x="523783" y="284085"/>
            <a:ext cx="4749553" cy="369332"/>
          </a:xfrm>
          <a:prstGeom prst="rect">
            <a:avLst/>
          </a:prstGeom>
          <a:noFill/>
        </p:spPr>
        <p:txBody>
          <a:bodyPr wrap="square" rtlCol="0">
            <a:spAutoFit/>
          </a:bodyPr>
          <a:lstStyle/>
          <a:p>
            <a:r>
              <a:rPr lang="en-US" dirty="0"/>
              <a:t>Calculate expected values table</a:t>
            </a:r>
          </a:p>
        </p:txBody>
      </p:sp>
      <p:graphicFrame>
        <p:nvGraphicFramePr>
          <p:cNvPr id="4" name="Table 3">
            <a:extLst>
              <a:ext uri="{FF2B5EF4-FFF2-40B4-BE49-F238E27FC236}">
                <a16:creationId xmlns:a16="http://schemas.microsoft.com/office/drawing/2014/main" id="{DD124F25-417D-4115-860A-C7EE6060C07E}"/>
              </a:ext>
            </a:extLst>
          </p:cNvPr>
          <p:cNvGraphicFramePr>
            <a:graphicFrameLocks noGrp="1"/>
          </p:cNvGraphicFramePr>
          <p:nvPr>
            <p:extLst>
              <p:ext uri="{D42A27DB-BD31-4B8C-83A1-F6EECF244321}">
                <p14:modId xmlns:p14="http://schemas.microsoft.com/office/powerpoint/2010/main" val="4049594163"/>
              </p:ext>
            </p:extLst>
          </p:nvPr>
        </p:nvGraphicFramePr>
        <p:xfrm>
          <a:off x="763477" y="3213098"/>
          <a:ext cx="5113540" cy="1127760"/>
        </p:xfrm>
        <a:graphic>
          <a:graphicData uri="http://schemas.openxmlformats.org/drawingml/2006/table">
            <a:tbl>
              <a:tblPr firstRow="1" firstCol="1" bandRow="1">
                <a:tableStyleId>{5C22544A-7EE6-4342-B048-85BDC9FD1C3A}</a:tableStyleId>
              </a:tblPr>
              <a:tblGrid>
                <a:gridCol w="696093">
                  <a:extLst>
                    <a:ext uri="{9D8B030D-6E8A-4147-A177-3AD203B41FA5}">
                      <a16:colId xmlns:a16="http://schemas.microsoft.com/office/drawing/2014/main" val="3727959783"/>
                    </a:ext>
                  </a:extLst>
                </a:gridCol>
                <a:gridCol w="1526767">
                  <a:extLst>
                    <a:ext uri="{9D8B030D-6E8A-4147-A177-3AD203B41FA5}">
                      <a16:colId xmlns:a16="http://schemas.microsoft.com/office/drawing/2014/main" val="872327607"/>
                    </a:ext>
                  </a:extLst>
                </a:gridCol>
                <a:gridCol w="1431769">
                  <a:extLst>
                    <a:ext uri="{9D8B030D-6E8A-4147-A177-3AD203B41FA5}">
                      <a16:colId xmlns:a16="http://schemas.microsoft.com/office/drawing/2014/main" val="3563471207"/>
                    </a:ext>
                  </a:extLst>
                </a:gridCol>
                <a:gridCol w="1458911">
                  <a:extLst>
                    <a:ext uri="{9D8B030D-6E8A-4147-A177-3AD203B41FA5}">
                      <a16:colId xmlns:a16="http://schemas.microsoft.com/office/drawing/2014/main" val="955214227"/>
                    </a:ext>
                  </a:extLst>
                </a:gridCol>
              </a:tblGrid>
              <a:tr h="184920">
                <a:tc>
                  <a:txBody>
                    <a:bodyPr/>
                    <a:lstStyle/>
                    <a:p>
                      <a:endParaRPr lang="en-US" sz="1400" dirty="0"/>
                    </a:p>
                  </a:txBody>
                  <a:tcPr/>
                </a:tc>
                <a:tc>
                  <a:txBody>
                    <a:bodyPr/>
                    <a:lstStyle/>
                    <a:p>
                      <a:r>
                        <a:rPr lang="en-US" sz="1400" dirty="0"/>
                        <a:t>Medicine 1</a:t>
                      </a:r>
                    </a:p>
                  </a:txBody>
                  <a:tcPr/>
                </a:tc>
                <a:tc>
                  <a:txBody>
                    <a:bodyPr/>
                    <a:lstStyle/>
                    <a:p>
                      <a:r>
                        <a:rPr lang="en-US" sz="1400" dirty="0"/>
                        <a:t>Medicine 2</a:t>
                      </a:r>
                    </a:p>
                  </a:txBody>
                  <a:tcPr/>
                </a:tc>
                <a:tc>
                  <a:txBody>
                    <a:bodyPr/>
                    <a:lstStyle/>
                    <a:p>
                      <a:r>
                        <a:rPr lang="en-US" sz="1400" dirty="0"/>
                        <a:t>placebo</a:t>
                      </a:r>
                    </a:p>
                  </a:txBody>
                  <a:tcPr/>
                </a:tc>
                <a:extLst>
                  <a:ext uri="{0D108BD9-81ED-4DB2-BD59-A6C34878D82A}">
                    <a16:rowId xmlns:a16="http://schemas.microsoft.com/office/drawing/2014/main" val="1545196361"/>
                  </a:ext>
                </a:extLst>
              </a:tr>
              <a:tr h="184920">
                <a:tc>
                  <a:txBody>
                    <a:bodyPr/>
                    <a:lstStyle/>
                    <a:p>
                      <a:r>
                        <a:rPr lang="en-US" sz="1400" dirty="0"/>
                        <a:t>Sick</a:t>
                      </a:r>
                    </a:p>
                  </a:txBody>
                  <a:tcPr/>
                </a:tc>
                <a:tc>
                  <a:txBody>
                    <a:bodyPr/>
                    <a:lstStyle/>
                    <a:p>
                      <a:r>
                        <a:rPr lang="en-US" sz="1400" dirty="0"/>
                        <a:t>0.21*120=25.2</a:t>
                      </a:r>
                    </a:p>
                  </a:txBody>
                  <a:tcPr/>
                </a:tc>
                <a:tc>
                  <a:txBody>
                    <a:bodyPr/>
                    <a:lstStyle/>
                    <a:p>
                      <a:r>
                        <a:rPr lang="en-US" sz="1400" dirty="0"/>
                        <a:t>0.21*140=29.4</a:t>
                      </a:r>
                    </a:p>
                  </a:txBody>
                  <a:tcPr/>
                </a:tc>
                <a:tc>
                  <a:txBody>
                    <a:bodyPr/>
                    <a:lstStyle/>
                    <a:p>
                      <a:r>
                        <a:rPr lang="en-US" sz="1400" dirty="0"/>
                        <a:t>0.21*120=25.2</a:t>
                      </a:r>
                    </a:p>
                  </a:txBody>
                  <a:tcPr/>
                </a:tc>
                <a:extLst>
                  <a:ext uri="{0D108BD9-81ED-4DB2-BD59-A6C34878D82A}">
                    <a16:rowId xmlns:a16="http://schemas.microsoft.com/office/drawing/2014/main" val="2422056548"/>
                  </a:ext>
                </a:extLst>
              </a:tr>
              <a:tr h="184920">
                <a:tc>
                  <a:txBody>
                    <a:bodyPr/>
                    <a:lstStyle/>
                    <a:p>
                      <a:r>
                        <a:rPr lang="en-US" sz="1400" dirty="0"/>
                        <a:t>healthy</a:t>
                      </a:r>
                    </a:p>
                  </a:txBody>
                  <a:tcPr/>
                </a:tc>
                <a:tc>
                  <a:txBody>
                    <a:bodyPr/>
                    <a:lstStyle/>
                    <a:p>
                      <a:r>
                        <a:rPr lang="en-US" sz="1400" dirty="0"/>
                        <a:t>0.79*120=94.7</a:t>
                      </a:r>
                    </a:p>
                  </a:txBody>
                  <a:tcPr/>
                </a:tc>
                <a:tc>
                  <a:txBody>
                    <a:bodyPr/>
                    <a:lstStyle/>
                    <a:p>
                      <a:r>
                        <a:rPr lang="en-US" sz="1400" dirty="0"/>
                        <a:t>0.79*140=110.5</a:t>
                      </a:r>
                    </a:p>
                  </a:txBody>
                  <a:tcPr/>
                </a:tc>
                <a:tc>
                  <a:txBody>
                    <a:bodyPr/>
                    <a:lstStyle/>
                    <a:p>
                      <a:r>
                        <a:rPr lang="en-US" sz="1400" dirty="0"/>
                        <a:t>0.79*120=94.7</a:t>
                      </a:r>
                    </a:p>
                  </a:txBody>
                  <a:tcPr/>
                </a:tc>
                <a:extLst>
                  <a:ext uri="{0D108BD9-81ED-4DB2-BD59-A6C34878D82A}">
                    <a16:rowId xmlns:a16="http://schemas.microsoft.com/office/drawing/2014/main" val="3700341171"/>
                  </a:ext>
                </a:extLst>
              </a:tr>
            </a:tbl>
          </a:graphicData>
        </a:graphic>
      </p:graphicFrame>
      <p:sp>
        <p:nvSpPr>
          <p:cNvPr id="5" name="TextBox 4">
            <a:extLst>
              <a:ext uri="{FF2B5EF4-FFF2-40B4-BE49-F238E27FC236}">
                <a16:creationId xmlns:a16="http://schemas.microsoft.com/office/drawing/2014/main" id="{6EFC0613-30D1-4FB7-BC04-9DCC7C1848AF}"/>
              </a:ext>
            </a:extLst>
          </p:cNvPr>
          <p:cNvSpPr txBox="1"/>
          <p:nvPr/>
        </p:nvSpPr>
        <p:spPr>
          <a:xfrm>
            <a:off x="523783" y="2665891"/>
            <a:ext cx="3382392" cy="369332"/>
          </a:xfrm>
          <a:prstGeom prst="rect">
            <a:avLst/>
          </a:prstGeom>
          <a:noFill/>
        </p:spPr>
        <p:txBody>
          <a:bodyPr wrap="square" rtlCol="0">
            <a:spAutoFit/>
          </a:bodyPr>
          <a:lstStyle/>
          <a:p>
            <a:r>
              <a:rPr lang="en-US" dirty="0"/>
              <a:t>Expected values table</a:t>
            </a:r>
          </a:p>
        </p:txBody>
      </p:sp>
      <p:sp>
        <p:nvSpPr>
          <p:cNvPr id="7" name="TextBox 6">
            <a:extLst>
              <a:ext uri="{FF2B5EF4-FFF2-40B4-BE49-F238E27FC236}">
                <a16:creationId xmlns:a16="http://schemas.microsoft.com/office/drawing/2014/main" id="{5E37C154-31F7-4E5B-BD19-4A3776DBFAE8}"/>
              </a:ext>
            </a:extLst>
          </p:cNvPr>
          <p:cNvSpPr txBox="1"/>
          <p:nvPr/>
        </p:nvSpPr>
        <p:spPr>
          <a:xfrm>
            <a:off x="621436" y="4518733"/>
            <a:ext cx="5397623" cy="923330"/>
          </a:xfrm>
          <a:prstGeom prst="rect">
            <a:avLst/>
          </a:prstGeom>
          <a:noFill/>
        </p:spPr>
        <p:txBody>
          <a:bodyPr wrap="square" rtlCol="0">
            <a:spAutoFit/>
          </a:bodyPr>
          <a:lstStyle/>
          <a:p>
            <a:r>
              <a:rPr lang="en-US" dirty="0"/>
              <a:t>Chi square value = (O – E)^2/E = 2.5</a:t>
            </a:r>
          </a:p>
          <a:p>
            <a:endParaRPr lang="en-US" dirty="0"/>
          </a:p>
          <a:p>
            <a:r>
              <a:rPr lang="en-US" dirty="0"/>
              <a:t>Critical chi square value =  4.65</a:t>
            </a:r>
          </a:p>
        </p:txBody>
      </p:sp>
      <p:pic>
        <p:nvPicPr>
          <p:cNvPr id="3074" name="Picture 2" descr="How to Read the Chi-Square Distribution Table - Statology">
            <a:extLst>
              <a:ext uri="{FF2B5EF4-FFF2-40B4-BE49-F238E27FC236}">
                <a16:creationId xmlns:a16="http://schemas.microsoft.com/office/drawing/2014/main" id="{E9F460D8-F9A7-418C-9FC5-69BDB4205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943" y="437534"/>
            <a:ext cx="6113752" cy="40957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1F1C603-7FD4-49FD-88F5-308CCF2AD4AE}"/>
              </a:ext>
            </a:extLst>
          </p:cNvPr>
          <p:cNvSpPr/>
          <p:nvPr/>
        </p:nvSpPr>
        <p:spPr>
          <a:xfrm>
            <a:off x="6172943" y="994283"/>
            <a:ext cx="2402886" cy="1854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FDE92A-78A3-404D-9D4B-D45B1B59F22E}"/>
              </a:ext>
            </a:extLst>
          </p:cNvPr>
          <p:cNvSpPr/>
          <p:nvPr/>
        </p:nvSpPr>
        <p:spPr>
          <a:xfrm>
            <a:off x="8060924" y="621421"/>
            <a:ext cx="514905" cy="558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B202433-FE3B-435F-86B7-D09073009981}"/>
              </a:ext>
            </a:extLst>
          </p:cNvPr>
          <p:cNvPicPr>
            <a:picLocks noChangeAspect="1"/>
          </p:cNvPicPr>
          <p:nvPr/>
        </p:nvPicPr>
        <p:blipFill>
          <a:blip r:embed="rId3"/>
          <a:stretch>
            <a:fillRect/>
          </a:stretch>
        </p:blipFill>
        <p:spPr>
          <a:xfrm>
            <a:off x="5135735" y="4430007"/>
            <a:ext cx="3565861" cy="21661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143E1E5F-DBA9-4C4D-8B35-AF5A329C59FE}"/>
              </a:ext>
            </a:extLst>
          </p:cNvPr>
          <p:cNvSpPr txBox="1"/>
          <p:nvPr/>
        </p:nvSpPr>
        <p:spPr>
          <a:xfrm>
            <a:off x="621436" y="5726097"/>
            <a:ext cx="3861787" cy="923330"/>
          </a:xfrm>
          <a:prstGeom prst="rect">
            <a:avLst/>
          </a:prstGeom>
          <a:noFill/>
        </p:spPr>
        <p:txBody>
          <a:bodyPr wrap="square" rtlCol="0">
            <a:spAutoFit/>
          </a:bodyPr>
          <a:lstStyle/>
          <a:p>
            <a:r>
              <a:rPr lang="en-US" dirty="0"/>
              <a:t>Chi square value is in acceptance region. Hence Null hypothesis is not rejected</a:t>
            </a:r>
          </a:p>
        </p:txBody>
      </p:sp>
    </p:spTree>
    <p:extLst>
      <p:ext uri="{BB962C8B-B14F-4D97-AF65-F5344CB8AC3E}">
        <p14:creationId xmlns:p14="http://schemas.microsoft.com/office/powerpoint/2010/main" val="224820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CE6C-6854-40D6-AA37-72C992212BFC}"/>
              </a:ext>
            </a:extLst>
          </p:cNvPr>
          <p:cNvSpPr>
            <a:spLocks noGrp="1"/>
          </p:cNvSpPr>
          <p:nvPr>
            <p:ph type="title"/>
          </p:nvPr>
        </p:nvSpPr>
        <p:spPr/>
        <p:txBody>
          <a:bodyPr/>
          <a:lstStyle/>
          <a:p>
            <a:r>
              <a:rPr lang="en-US" dirty="0"/>
              <a:t>Population and sample</a:t>
            </a:r>
          </a:p>
        </p:txBody>
      </p:sp>
      <p:pic>
        <p:nvPicPr>
          <p:cNvPr id="5" name="Content Placeholder 4">
            <a:extLst>
              <a:ext uri="{FF2B5EF4-FFF2-40B4-BE49-F238E27FC236}">
                <a16:creationId xmlns:a16="http://schemas.microsoft.com/office/drawing/2014/main" id="{8830BDA7-7F02-4E28-AB20-7A2BE6545527}"/>
              </a:ext>
            </a:extLst>
          </p:cNvPr>
          <p:cNvPicPr>
            <a:picLocks noGrp="1" noChangeAspect="1"/>
          </p:cNvPicPr>
          <p:nvPr>
            <p:ph idx="1"/>
          </p:nvPr>
        </p:nvPicPr>
        <p:blipFill>
          <a:blip r:embed="rId2"/>
          <a:stretch>
            <a:fillRect/>
          </a:stretch>
        </p:blipFill>
        <p:spPr>
          <a:xfrm>
            <a:off x="1118084" y="1843381"/>
            <a:ext cx="4469432" cy="4351338"/>
          </a:xfrm>
        </p:spPr>
      </p:pic>
      <p:sp>
        <p:nvSpPr>
          <p:cNvPr id="7" name="TextBox 6">
            <a:extLst>
              <a:ext uri="{FF2B5EF4-FFF2-40B4-BE49-F238E27FC236}">
                <a16:creationId xmlns:a16="http://schemas.microsoft.com/office/drawing/2014/main" id="{DADEC15B-E3D2-4541-8659-904C0E6D2D0C}"/>
              </a:ext>
            </a:extLst>
          </p:cNvPr>
          <p:cNvSpPr txBox="1"/>
          <p:nvPr/>
        </p:nvSpPr>
        <p:spPr>
          <a:xfrm>
            <a:off x="5965794" y="1843381"/>
            <a:ext cx="5477524" cy="1754326"/>
          </a:xfrm>
          <a:prstGeom prst="rect">
            <a:avLst/>
          </a:prstGeom>
          <a:noFill/>
        </p:spPr>
        <p:txBody>
          <a:bodyPr wrap="square">
            <a:spAutoFit/>
          </a:bodyPr>
          <a:lstStyle/>
          <a:p>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population</a:t>
            </a:r>
            <a:r>
              <a:rPr lang="en-US" b="0" i="0" dirty="0">
                <a:solidFill>
                  <a:srgbClr val="202124"/>
                </a:solidFill>
                <a:effectLst/>
                <a:latin typeface="arial" panose="020B0604020202020204" pitchFamily="34" charset="0"/>
              </a:rPr>
              <a:t> is the entire group that you want to draw conclusions about. </a:t>
            </a:r>
          </a:p>
          <a:p>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sample</a:t>
            </a:r>
            <a:r>
              <a:rPr lang="en-US" b="0" i="0" dirty="0">
                <a:solidFill>
                  <a:srgbClr val="202124"/>
                </a:solidFill>
                <a:effectLst/>
                <a:latin typeface="arial" panose="020B0604020202020204" pitchFamily="34" charset="0"/>
              </a:rPr>
              <a:t> is the specific group that you will collect data from. </a:t>
            </a:r>
          </a:p>
          <a:p>
            <a:r>
              <a:rPr lang="en-US" b="0" i="0" dirty="0">
                <a:solidFill>
                  <a:srgbClr val="202124"/>
                </a:solidFill>
                <a:effectLst/>
                <a:latin typeface="arial" panose="020B0604020202020204" pitchFamily="34" charset="0"/>
              </a:rPr>
              <a:t>The size of the </a:t>
            </a:r>
            <a:r>
              <a:rPr lang="en-US" b="1" i="0" dirty="0">
                <a:solidFill>
                  <a:srgbClr val="202124"/>
                </a:solidFill>
                <a:effectLst/>
                <a:latin typeface="arial" panose="020B0604020202020204" pitchFamily="34" charset="0"/>
              </a:rPr>
              <a:t>sample</a:t>
            </a:r>
            <a:r>
              <a:rPr lang="en-US" b="0" i="0" dirty="0">
                <a:solidFill>
                  <a:srgbClr val="202124"/>
                </a:solidFill>
                <a:effectLst/>
                <a:latin typeface="arial" panose="020B0604020202020204" pitchFamily="34" charset="0"/>
              </a:rPr>
              <a:t> is always less than the total size of the </a:t>
            </a:r>
            <a:r>
              <a:rPr lang="en-US" b="1" i="0" dirty="0">
                <a:solidFill>
                  <a:srgbClr val="202124"/>
                </a:solidFill>
                <a:effectLst/>
                <a:latin typeface="arial" panose="020B0604020202020204" pitchFamily="34" charset="0"/>
              </a:rPr>
              <a:t>population</a:t>
            </a:r>
            <a:endParaRPr lang="en-US" dirty="0"/>
          </a:p>
        </p:txBody>
      </p:sp>
    </p:spTree>
    <p:extLst>
      <p:ext uri="{BB962C8B-B14F-4D97-AF65-F5344CB8AC3E}">
        <p14:creationId xmlns:p14="http://schemas.microsoft.com/office/powerpoint/2010/main" val="228430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14E3-14B3-4A79-B918-EAA6191A7E90}"/>
              </a:ext>
            </a:extLst>
          </p:cNvPr>
          <p:cNvSpPr>
            <a:spLocks noGrp="1"/>
          </p:cNvSpPr>
          <p:nvPr>
            <p:ph type="title"/>
          </p:nvPr>
        </p:nvSpPr>
        <p:spPr>
          <a:xfrm>
            <a:off x="838200" y="365125"/>
            <a:ext cx="10515600" cy="1029107"/>
          </a:xfrm>
        </p:spPr>
        <p:txBody>
          <a:bodyPr/>
          <a:lstStyle/>
          <a:p>
            <a:r>
              <a:rPr lang="en-US" dirty="0"/>
              <a:t>Sample and Population Distributions</a:t>
            </a:r>
          </a:p>
        </p:txBody>
      </p:sp>
      <p:pic>
        <p:nvPicPr>
          <p:cNvPr id="1026" name="Picture 2">
            <a:extLst>
              <a:ext uri="{FF2B5EF4-FFF2-40B4-BE49-F238E27FC236}">
                <a16:creationId xmlns:a16="http://schemas.microsoft.com/office/drawing/2014/main" id="{175D82B4-5081-4985-B4CF-B01C70EFF7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8704" y="1488198"/>
            <a:ext cx="4327079" cy="23735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44D7A3-C87A-44B9-8CF4-354FBC6EB22B}"/>
              </a:ext>
            </a:extLst>
          </p:cNvPr>
          <p:cNvSpPr txBox="1"/>
          <p:nvPr/>
        </p:nvSpPr>
        <p:spPr>
          <a:xfrm>
            <a:off x="6258754" y="1431681"/>
            <a:ext cx="5255581" cy="646331"/>
          </a:xfrm>
          <a:prstGeom prst="rect">
            <a:avLst/>
          </a:prstGeom>
          <a:noFill/>
        </p:spPr>
        <p:txBody>
          <a:bodyPr wrap="square">
            <a:spAutoFit/>
          </a:bodyPr>
          <a:lstStyle/>
          <a:p>
            <a:r>
              <a:rPr lang="en-US" dirty="0"/>
              <a:t>The sample distribution is a blurry photograph of the population distribution.</a:t>
            </a:r>
          </a:p>
        </p:txBody>
      </p:sp>
      <p:sp>
        <p:nvSpPr>
          <p:cNvPr id="8" name="TextBox 7">
            <a:extLst>
              <a:ext uri="{FF2B5EF4-FFF2-40B4-BE49-F238E27FC236}">
                <a16:creationId xmlns:a16="http://schemas.microsoft.com/office/drawing/2014/main" id="{ACA9F8F6-A990-40A2-B41E-2462EF76FA40}"/>
              </a:ext>
            </a:extLst>
          </p:cNvPr>
          <p:cNvSpPr txBox="1"/>
          <p:nvPr/>
        </p:nvSpPr>
        <p:spPr>
          <a:xfrm>
            <a:off x="6258754" y="2115461"/>
            <a:ext cx="5933246" cy="923330"/>
          </a:xfrm>
          <a:prstGeom prst="rect">
            <a:avLst/>
          </a:prstGeom>
          <a:noFill/>
        </p:spPr>
        <p:txBody>
          <a:bodyPr wrap="square">
            <a:spAutoFit/>
          </a:bodyPr>
          <a:lstStyle/>
          <a:p>
            <a:r>
              <a:rPr lang="en-US" dirty="0"/>
              <a:t>As the sample size increases, the sample relative frequency in any class interval gets closer to the true population relative frequency</a:t>
            </a:r>
          </a:p>
        </p:txBody>
      </p:sp>
      <p:pic>
        <p:nvPicPr>
          <p:cNvPr id="9" name="Picture 8">
            <a:extLst>
              <a:ext uri="{FF2B5EF4-FFF2-40B4-BE49-F238E27FC236}">
                <a16:creationId xmlns:a16="http://schemas.microsoft.com/office/drawing/2014/main" id="{5DC88163-0F15-4269-9EA3-EAA7DC265F31}"/>
              </a:ext>
            </a:extLst>
          </p:cNvPr>
          <p:cNvPicPr>
            <a:picLocks noChangeAspect="1"/>
          </p:cNvPicPr>
          <p:nvPr/>
        </p:nvPicPr>
        <p:blipFill>
          <a:blip r:embed="rId3"/>
          <a:stretch>
            <a:fillRect/>
          </a:stretch>
        </p:blipFill>
        <p:spPr>
          <a:xfrm>
            <a:off x="6004260" y="3803102"/>
            <a:ext cx="5764567" cy="2969581"/>
          </a:xfrm>
          <a:prstGeom prst="rect">
            <a:avLst/>
          </a:prstGeom>
          <a:ln>
            <a:solidFill>
              <a:schemeClr val="tx1"/>
            </a:solidFill>
          </a:ln>
        </p:spPr>
      </p:pic>
      <p:sp>
        <p:nvSpPr>
          <p:cNvPr id="12" name="TextBox 11">
            <a:extLst>
              <a:ext uri="{FF2B5EF4-FFF2-40B4-BE49-F238E27FC236}">
                <a16:creationId xmlns:a16="http://schemas.microsoft.com/office/drawing/2014/main" id="{1287C9D5-A106-42C4-9DC5-E7CEBC867A6A}"/>
              </a:ext>
            </a:extLst>
          </p:cNvPr>
          <p:cNvSpPr txBox="1"/>
          <p:nvPr/>
        </p:nvSpPr>
        <p:spPr>
          <a:xfrm>
            <a:off x="6258754" y="3011941"/>
            <a:ext cx="6130030" cy="646331"/>
          </a:xfrm>
          <a:prstGeom prst="rect">
            <a:avLst/>
          </a:prstGeom>
          <a:noFill/>
        </p:spPr>
        <p:txBody>
          <a:bodyPr wrap="square">
            <a:spAutoFit/>
          </a:bodyPr>
          <a:lstStyle/>
          <a:p>
            <a:r>
              <a:rPr lang="en-US" dirty="0"/>
              <a:t>larger samples provide more precise estimates of population characteristics.</a:t>
            </a:r>
          </a:p>
        </p:txBody>
      </p:sp>
    </p:spTree>
    <p:extLst>
      <p:ext uri="{BB962C8B-B14F-4D97-AF65-F5344CB8AC3E}">
        <p14:creationId xmlns:p14="http://schemas.microsoft.com/office/powerpoint/2010/main" val="348267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6EA-E870-446F-99AF-7455266CBDAD}"/>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C97E55F1-434A-42A0-A436-ECFFAE89C1C1}"/>
              </a:ext>
            </a:extLst>
          </p:cNvPr>
          <p:cNvSpPr>
            <a:spLocks noGrp="1"/>
          </p:cNvSpPr>
          <p:nvPr>
            <p:ph idx="1"/>
          </p:nvPr>
        </p:nvSpPr>
        <p:spPr>
          <a:xfrm>
            <a:off x="838200" y="1690688"/>
            <a:ext cx="6033117" cy="4486275"/>
          </a:xfrm>
        </p:spPr>
        <p:txBody>
          <a:bodyPr>
            <a:normAutofit/>
          </a:bodyPr>
          <a:lstStyle/>
          <a:p>
            <a:r>
              <a:rPr lang="en-US" sz="1800" b="0" i="0" dirty="0">
                <a:solidFill>
                  <a:srgbClr val="111111"/>
                </a:solidFill>
                <a:effectLst/>
                <a:latin typeface="SourceSansPro"/>
              </a:rPr>
              <a:t>Hypothesis or significance testing is a mathematical model for testing a claim or an idea about a parameter of interest in a given population set, using data measured in a sample set. </a:t>
            </a:r>
          </a:p>
          <a:p>
            <a:r>
              <a:rPr lang="en-US" sz="1800" b="0" i="0" dirty="0">
                <a:solidFill>
                  <a:srgbClr val="111111"/>
                </a:solidFill>
                <a:effectLst/>
                <a:latin typeface="SourceSansPro"/>
              </a:rPr>
              <a:t>Example Hypothesis: Students in the school score an average of 7 out of 10 in exams.</a:t>
            </a:r>
            <a:endParaRPr lang="en-US" sz="1800" i="0" dirty="0">
              <a:solidFill>
                <a:srgbClr val="111111"/>
              </a:solidFill>
              <a:effectLst/>
              <a:latin typeface="SourceSansPro"/>
            </a:endParaRPr>
          </a:p>
          <a:p>
            <a:r>
              <a:rPr lang="en-US" sz="1800" dirty="0">
                <a:solidFill>
                  <a:srgbClr val="111111"/>
                </a:solidFill>
                <a:latin typeface="SourceSansPro"/>
              </a:rPr>
              <a:t>Null Hypothesis(Ho) : A claim/idea assumed to be true. status quo</a:t>
            </a:r>
          </a:p>
          <a:p>
            <a:pPr marL="0" indent="0">
              <a:buNone/>
            </a:pPr>
            <a:r>
              <a:rPr lang="en-US" sz="1800" dirty="0">
                <a:solidFill>
                  <a:srgbClr val="111111"/>
                </a:solidFill>
                <a:latin typeface="SourceSansPro"/>
              </a:rPr>
              <a:t>In the above example, the average 7 is assumed to be true</a:t>
            </a:r>
          </a:p>
          <a:p>
            <a:r>
              <a:rPr lang="en-US" sz="1800" dirty="0">
                <a:solidFill>
                  <a:srgbClr val="111111"/>
                </a:solidFill>
                <a:latin typeface="SourceSansPro"/>
              </a:rPr>
              <a:t>Alternate Hypothesis: The claim/idea is false. </a:t>
            </a:r>
          </a:p>
          <a:p>
            <a:pPr marL="0" indent="0">
              <a:buNone/>
            </a:pPr>
            <a:r>
              <a:rPr lang="en-US" sz="1800" dirty="0">
                <a:solidFill>
                  <a:srgbClr val="111111"/>
                </a:solidFill>
                <a:latin typeface="SourceSansPro"/>
              </a:rPr>
              <a:t>The average is not equal to 7</a:t>
            </a:r>
            <a:endParaRPr lang="en-US" sz="1800" dirty="0"/>
          </a:p>
        </p:txBody>
      </p:sp>
      <p:pic>
        <p:nvPicPr>
          <p:cNvPr id="1026" name="Picture 2" descr="Hypothesis Testing: Definition, Examples">
            <a:extLst>
              <a:ext uri="{FF2B5EF4-FFF2-40B4-BE49-F238E27FC236}">
                <a16:creationId xmlns:a16="http://schemas.microsoft.com/office/drawing/2014/main" id="{E202EA35-CF0C-4BD9-8A1D-AECA94B5C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077" y="1690688"/>
            <a:ext cx="4801552" cy="31210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73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22CDB4-8EE4-47F0-B39A-A849AF0A83A5}"/>
              </a:ext>
            </a:extLst>
          </p:cNvPr>
          <p:cNvSpPr txBox="1"/>
          <p:nvPr/>
        </p:nvSpPr>
        <p:spPr>
          <a:xfrm>
            <a:off x="186431" y="319596"/>
            <a:ext cx="11292396" cy="1200329"/>
          </a:xfrm>
          <a:prstGeom prst="rect">
            <a:avLst/>
          </a:prstGeom>
          <a:noFill/>
        </p:spPr>
        <p:txBody>
          <a:bodyPr wrap="square" rtlCol="0">
            <a:spAutoFit/>
          </a:bodyPr>
          <a:lstStyle/>
          <a:p>
            <a:r>
              <a:rPr lang="en-US" dirty="0"/>
              <a:t>A neurologist is testing the effect of a drug on response time by injecting a 100 rats with unit dose of a drug, subjecting it to neurological stimulus and recording its response time. The neurologist knows that the mean response time for the rats not injected with the drug is 1.2 seconds. The mean of the 100 injected rats’ response time is 1.05 seconds with sample standard deviation of 0.5 seconds. Does the drug has an effect on response time.</a:t>
            </a:r>
          </a:p>
        </p:txBody>
      </p:sp>
      <p:sp>
        <p:nvSpPr>
          <p:cNvPr id="3" name="TextBox 2">
            <a:extLst>
              <a:ext uri="{FF2B5EF4-FFF2-40B4-BE49-F238E27FC236}">
                <a16:creationId xmlns:a16="http://schemas.microsoft.com/office/drawing/2014/main" id="{FEC5F95E-C10F-4036-A0CF-7B457D9BA13E}"/>
              </a:ext>
            </a:extLst>
          </p:cNvPr>
          <p:cNvSpPr txBox="1"/>
          <p:nvPr/>
        </p:nvSpPr>
        <p:spPr>
          <a:xfrm>
            <a:off x="355107" y="1828800"/>
            <a:ext cx="7253056" cy="5078313"/>
          </a:xfrm>
          <a:prstGeom prst="rect">
            <a:avLst/>
          </a:prstGeom>
          <a:noFill/>
        </p:spPr>
        <p:txBody>
          <a:bodyPr wrap="square" rtlCol="0">
            <a:spAutoFit/>
          </a:bodyPr>
          <a:lstStyle/>
          <a:p>
            <a:r>
              <a:rPr lang="en-US" dirty="0"/>
              <a:t>H0: Drug has no effect. Mean=1.2</a:t>
            </a:r>
          </a:p>
          <a:p>
            <a:r>
              <a:rPr lang="en-US" dirty="0"/>
              <a:t>H1: Drug has an effect. Mean != 1.2. (two tailed test)</a:t>
            </a:r>
          </a:p>
          <a:p>
            <a:endParaRPr lang="en-US" dirty="0"/>
          </a:p>
          <a:p>
            <a:r>
              <a:rPr lang="en-US" dirty="0"/>
              <a:t>Assuming the H0 to be true, what is the probability of getting the above results.</a:t>
            </a:r>
          </a:p>
          <a:p>
            <a:endParaRPr lang="en-US" dirty="0"/>
          </a:p>
          <a:p>
            <a:r>
              <a:rPr lang="en-US" dirty="0"/>
              <a:t>α : significance level:0.05</a:t>
            </a:r>
          </a:p>
          <a:p>
            <a:endParaRPr lang="en-US" dirty="0"/>
          </a:p>
          <a:p>
            <a:r>
              <a:rPr lang="en-US" dirty="0"/>
              <a:t>σ = 0.5</a:t>
            </a:r>
          </a:p>
          <a:p>
            <a:r>
              <a:rPr lang="en-US" dirty="0"/>
              <a:t>n = 100</a:t>
            </a:r>
          </a:p>
          <a:p>
            <a:r>
              <a:rPr lang="en-US" dirty="0"/>
              <a:t>Standard deviation = σ/sqrt(n)=0.05</a:t>
            </a:r>
          </a:p>
          <a:p>
            <a:endParaRPr lang="en-US" dirty="0"/>
          </a:p>
          <a:p>
            <a:r>
              <a:rPr lang="en-US" dirty="0"/>
              <a:t>Z score = (1.05-1.2)/0.5 = 3</a:t>
            </a:r>
          </a:p>
          <a:p>
            <a:endParaRPr lang="en-US" dirty="0"/>
          </a:p>
          <a:p>
            <a:r>
              <a:rPr lang="en-US" dirty="0"/>
              <a:t>Actual Z score is 3 standard deviation away from the mean. This means the probability of achieving the above result given null hypothesis is TRUE is less than 5%. Hence Null hypothesis can be rejected.</a:t>
            </a:r>
          </a:p>
          <a:p>
            <a:endParaRPr lang="en-US" dirty="0"/>
          </a:p>
        </p:txBody>
      </p:sp>
      <p:pic>
        <p:nvPicPr>
          <p:cNvPr id="2050" name="Picture 2" descr="Figure 1: Normal Distribution">
            <a:extLst>
              <a:ext uri="{FF2B5EF4-FFF2-40B4-BE49-F238E27FC236}">
                <a16:creationId xmlns:a16="http://schemas.microsoft.com/office/drawing/2014/main" id="{AA48F82D-2640-4476-9294-0FD7D11DF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129" y="2216515"/>
            <a:ext cx="3827755" cy="242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64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C5D0-44E0-46C5-9F57-BD78FE9E3574}"/>
              </a:ext>
            </a:extLst>
          </p:cNvPr>
          <p:cNvSpPr>
            <a:spLocks noGrp="1"/>
          </p:cNvSpPr>
          <p:nvPr>
            <p:ph type="title"/>
          </p:nvPr>
        </p:nvSpPr>
        <p:spPr/>
        <p:txBody>
          <a:bodyPr/>
          <a:lstStyle/>
          <a:p>
            <a:r>
              <a:rPr lang="en-US" dirty="0"/>
              <a:t>T-tests – one sample t test</a:t>
            </a:r>
          </a:p>
        </p:txBody>
      </p:sp>
      <p:pic>
        <p:nvPicPr>
          <p:cNvPr id="3074" name="Picture 2" descr="The t-Distribution | Introduction to Statistics | JMP">
            <a:extLst>
              <a:ext uri="{FF2B5EF4-FFF2-40B4-BE49-F238E27FC236}">
                <a16:creationId xmlns:a16="http://schemas.microsoft.com/office/drawing/2014/main" id="{BD913C94-3FDB-43E9-A90F-6B373EF45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181" y="2809781"/>
            <a:ext cx="4432388" cy="31360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1E469E20-B6C0-4EAC-851E-88E47AC8731B}"/>
              </a:ext>
            </a:extLst>
          </p:cNvPr>
          <p:cNvSpPr txBox="1"/>
          <p:nvPr/>
        </p:nvSpPr>
        <p:spPr>
          <a:xfrm>
            <a:off x="446103" y="1932618"/>
            <a:ext cx="6094520" cy="2585323"/>
          </a:xfrm>
          <a:prstGeom prst="rect">
            <a:avLst/>
          </a:prstGeom>
          <a:noFill/>
        </p:spPr>
        <p:txBody>
          <a:bodyPr wrap="square">
            <a:spAutoFit/>
          </a:bodyPr>
          <a:lstStyle/>
          <a:p>
            <a:pPr marL="285750" indent="-285750">
              <a:buFont typeface="Arial" panose="020B0604020202020204" pitchFamily="34" charset="0"/>
              <a:buChar char="•"/>
            </a:pPr>
            <a:r>
              <a:rPr lang="en-US" dirty="0"/>
              <a:t>Developed by William </a:t>
            </a:r>
            <a:r>
              <a:rPr lang="en-US" dirty="0" err="1"/>
              <a:t>Gosset</a:t>
            </a:r>
            <a:r>
              <a:rPr lang="en-US" dirty="0"/>
              <a:t> under pseudonym student</a:t>
            </a:r>
          </a:p>
          <a:p>
            <a:pPr marL="285750" indent="-285750">
              <a:buFont typeface="Arial" panose="020B0604020202020204" pitchFamily="34" charset="0"/>
              <a:buChar char="•"/>
            </a:pPr>
            <a:r>
              <a:rPr lang="en-US" dirty="0"/>
              <a:t>The one sample t test compares the mean of your sample data to a known value. </a:t>
            </a:r>
          </a:p>
          <a:p>
            <a:pPr marL="285750" indent="-285750">
              <a:buFont typeface="Arial" panose="020B0604020202020204" pitchFamily="34" charset="0"/>
              <a:buChar char="•"/>
            </a:pPr>
            <a:r>
              <a:rPr lang="en-US" dirty="0"/>
              <a:t>For example, you might want to know how your sample mean compares to the population mean. </a:t>
            </a:r>
          </a:p>
          <a:p>
            <a:pPr marL="285750" indent="-285750">
              <a:buFont typeface="Arial" panose="020B0604020202020204" pitchFamily="34" charset="0"/>
              <a:buChar char="•"/>
            </a:pPr>
            <a:r>
              <a:rPr lang="en-US" dirty="0"/>
              <a:t>You should run a one sample t test when you don’t know the population standard deviation or you have a small sample size</a:t>
            </a:r>
          </a:p>
          <a:p>
            <a:pPr marL="285750" indent="-285750">
              <a:buFont typeface="Arial" panose="020B0604020202020204" pitchFamily="34" charset="0"/>
              <a:buChar char="•"/>
            </a:pPr>
            <a:r>
              <a:rPr lang="en-US" dirty="0"/>
              <a:t>Assumption: The data flows the Normal distribution</a:t>
            </a:r>
          </a:p>
        </p:txBody>
      </p:sp>
      <p:pic>
        <p:nvPicPr>
          <p:cNvPr id="4" name="Picture 3">
            <a:extLst>
              <a:ext uri="{FF2B5EF4-FFF2-40B4-BE49-F238E27FC236}">
                <a16:creationId xmlns:a16="http://schemas.microsoft.com/office/drawing/2014/main" id="{C570900A-6C91-4EC8-B13A-B5112B2504DF}"/>
              </a:ext>
            </a:extLst>
          </p:cNvPr>
          <p:cNvPicPr>
            <a:picLocks noChangeAspect="1"/>
          </p:cNvPicPr>
          <p:nvPr/>
        </p:nvPicPr>
        <p:blipFill>
          <a:blip r:embed="rId3"/>
          <a:stretch>
            <a:fillRect/>
          </a:stretch>
        </p:blipFill>
        <p:spPr>
          <a:xfrm>
            <a:off x="2695945" y="4788723"/>
            <a:ext cx="2609850" cy="1419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8112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 Table | T Table">
            <a:extLst>
              <a:ext uri="{FF2B5EF4-FFF2-40B4-BE49-F238E27FC236}">
                <a16:creationId xmlns:a16="http://schemas.microsoft.com/office/drawing/2014/main" id="{0E91453D-2CF8-4046-B71C-7E960D860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22" y="1979721"/>
            <a:ext cx="5612239" cy="48073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1B2986-EADD-446C-B094-3EC0B20F3D74}"/>
              </a:ext>
            </a:extLst>
          </p:cNvPr>
          <p:cNvSpPr txBox="1"/>
          <p:nvPr/>
        </p:nvSpPr>
        <p:spPr>
          <a:xfrm>
            <a:off x="97654" y="150920"/>
            <a:ext cx="11893108" cy="1200329"/>
          </a:xfrm>
          <a:prstGeom prst="rect">
            <a:avLst/>
          </a:prstGeom>
          <a:noFill/>
        </p:spPr>
        <p:txBody>
          <a:bodyPr wrap="square" rtlCol="0">
            <a:spAutoFit/>
          </a:bodyPr>
          <a:lstStyle/>
          <a:p>
            <a:r>
              <a:rPr lang="en-US" dirty="0"/>
              <a:t>The mean emissions of all engines of a new design needs to be below 20ppm if the design is to meet new emission requirement. Ten engines are manufactured for testing purposes and emission of each is determined. The emission data is as given: 15.6,16.2,22.5,20.5,16.4,19.4,16.6,17.9,12.7,13.9. Does the data provide sufficient evidence that the engine meets the new standard. Assume alpha threshold=0.01</a:t>
            </a:r>
          </a:p>
        </p:txBody>
      </p:sp>
      <p:sp>
        <p:nvSpPr>
          <p:cNvPr id="8" name="Rectangle 7">
            <a:extLst>
              <a:ext uri="{FF2B5EF4-FFF2-40B4-BE49-F238E27FC236}">
                <a16:creationId xmlns:a16="http://schemas.microsoft.com/office/drawing/2014/main" id="{567E0894-D764-40B2-915F-12AA5CED6AD0}"/>
              </a:ext>
            </a:extLst>
          </p:cNvPr>
          <p:cNvSpPr/>
          <p:nvPr/>
        </p:nvSpPr>
        <p:spPr>
          <a:xfrm>
            <a:off x="6942338" y="3506680"/>
            <a:ext cx="3755254" cy="976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D9E593-4B74-40E3-8F6B-D61ABBE3C650}"/>
              </a:ext>
            </a:extLst>
          </p:cNvPr>
          <p:cNvSpPr/>
          <p:nvPr/>
        </p:nvSpPr>
        <p:spPr>
          <a:xfrm>
            <a:off x="10404629" y="2192784"/>
            <a:ext cx="292963" cy="1411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4CB9C3-6E3E-45D7-B7E9-4E6A2B667630}"/>
              </a:ext>
            </a:extLst>
          </p:cNvPr>
          <p:cNvSpPr txBox="1"/>
          <p:nvPr/>
        </p:nvSpPr>
        <p:spPr>
          <a:xfrm>
            <a:off x="97654" y="1438183"/>
            <a:ext cx="6360768" cy="3416320"/>
          </a:xfrm>
          <a:prstGeom prst="rect">
            <a:avLst/>
          </a:prstGeom>
          <a:noFill/>
        </p:spPr>
        <p:txBody>
          <a:bodyPr wrap="square" rtlCol="0">
            <a:spAutoFit/>
          </a:bodyPr>
          <a:lstStyle/>
          <a:p>
            <a:r>
              <a:rPr lang="en-US" dirty="0"/>
              <a:t>H0: mu=20ppm</a:t>
            </a:r>
          </a:p>
          <a:p>
            <a:r>
              <a:rPr lang="en-US" dirty="0"/>
              <a:t>Ha: mu&lt;20ppm (one tailed test/less)</a:t>
            </a:r>
          </a:p>
          <a:p>
            <a:r>
              <a:rPr lang="en-US" dirty="0"/>
              <a:t>Alpha = 0.01</a:t>
            </a:r>
          </a:p>
          <a:p>
            <a:r>
              <a:rPr lang="en-US" dirty="0"/>
              <a:t>Mean = 17.17</a:t>
            </a:r>
          </a:p>
          <a:p>
            <a:r>
              <a:rPr lang="en-US" dirty="0"/>
              <a:t>Std dev = 2.98</a:t>
            </a:r>
          </a:p>
          <a:p>
            <a:r>
              <a:rPr lang="en-US" dirty="0" err="1"/>
              <a:t>Dof</a:t>
            </a:r>
            <a:r>
              <a:rPr lang="en-US" dirty="0"/>
              <a:t> = 9</a:t>
            </a:r>
          </a:p>
          <a:p>
            <a:endParaRPr lang="en-US" dirty="0"/>
          </a:p>
          <a:p>
            <a:r>
              <a:rPr lang="en-US" dirty="0"/>
              <a:t>T-stat = (17.17-20)/(2.98/sqrt(10))</a:t>
            </a:r>
          </a:p>
          <a:p>
            <a:r>
              <a:rPr lang="en-US" dirty="0"/>
              <a:t>           = -3</a:t>
            </a:r>
          </a:p>
          <a:p>
            <a:endParaRPr lang="en-US" dirty="0"/>
          </a:p>
          <a:p>
            <a:r>
              <a:rPr lang="en-US" dirty="0" err="1"/>
              <a:t>Tcrit</a:t>
            </a:r>
            <a:r>
              <a:rPr lang="en-US" dirty="0"/>
              <a:t> value = 2.821 (negative) for this problem</a:t>
            </a:r>
          </a:p>
          <a:p>
            <a:endParaRPr lang="en-US" dirty="0"/>
          </a:p>
        </p:txBody>
      </p:sp>
      <p:pic>
        <p:nvPicPr>
          <p:cNvPr id="14" name="Picture 13">
            <a:extLst>
              <a:ext uri="{FF2B5EF4-FFF2-40B4-BE49-F238E27FC236}">
                <a16:creationId xmlns:a16="http://schemas.microsoft.com/office/drawing/2014/main" id="{993AC6AD-27F7-4762-96CB-6291094B9FD0}"/>
              </a:ext>
            </a:extLst>
          </p:cNvPr>
          <p:cNvPicPr>
            <a:picLocks noChangeAspect="1"/>
          </p:cNvPicPr>
          <p:nvPr/>
        </p:nvPicPr>
        <p:blipFill>
          <a:blip r:embed="rId3"/>
          <a:stretch>
            <a:fillRect/>
          </a:stretch>
        </p:blipFill>
        <p:spPr>
          <a:xfrm>
            <a:off x="285333" y="4660776"/>
            <a:ext cx="4943615" cy="20961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2210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6FE5-5CF6-4A2C-81CD-6956EF194721}"/>
              </a:ext>
            </a:extLst>
          </p:cNvPr>
          <p:cNvSpPr>
            <a:spLocks noGrp="1"/>
          </p:cNvSpPr>
          <p:nvPr>
            <p:ph type="title"/>
          </p:nvPr>
        </p:nvSpPr>
        <p:spPr>
          <a:xfrm>
            <a:off x="687280" y="63285"/>
            <a:ext cx="10515600" cy="842237"/>
          </a:xfrm>
        </p:spPr>
        <p:txBody>
          <a:bodyPr/>
          <a:lstStyle/>
          <a:p>
            <a:r>
              <a:rPr lang="en-US" dirty="0"/>
              <a:t>Independent T-test</a:t>
            </a:r>
          </a:p>
        </p:txBody>
      </p:sp>
      <p:sp>
        <p:nvSpPr>
          <p:cNvPr id="3" name="TextBox 2">
            <a:extLst>
              <a:ext uri="{FF2B5EF4-FFF2-40B4-BE49-F238E27FC236}">
                <a16:creationId xmlns:a16="http://schemas.microsoft.com/office/drawing/2014/main" id="{3D1DE6AD-90CF-4264-8637-025CA5AF39BA}"/>
              </a:ext>
            </a:extLst>
          </p:cNvPr>
          <p:cNvSpPr txBox="1"/>
          <p:nvPr/>
        </p:nvSpPr>
        <p:spPr>
          <a:xfrm>
            <a:off x="275208" y="1083076"/>
            <a:ext cx="8868792" cy="923330"/>
          </a:xfrm>
          <a:prstGeom prst="rect">
            <a:avLst/>
          </a:prstGeom>
          <a:noFill/>
        </p:spPr>
        <p:txBody>
          <a:bodyPr wrap="square" rtlCol="0">
            <a:spAutoFit/>
          </a:bodyPr>
          <a:lstStyle/>
          <a:p>
            <a:r>
              <a:rPr lang="en-US" dirty="0"/>
              <a:t>Compare the means of 2 groups which are independent of each other.</a:t>
            </a:r>
          </a:p>
          <a:p>
            <a:r>
              <a:rPr lang="en-US" dirty="0"/>
              <a:t>The means of the two populations being compared should follow normal distributions. </a:t>
            </a:r>
          </a:p>
          <a:p>
            <a:r>
              <a:rPr lang="en-US" dirty="0"/>
              <a:t>the two populations being compared should have the same variance</a:t>
            </a:r>
          </a:p>
        </p:txBody>
      </p:sp>
      <p:pic>
        <p:nvPicPr>
          <p:cNvPr id="1026" name="Picture 2" descr="Independent Samples T-Test - StatsTest.com">
            <a:extLst>
              <a:ext uri="{FF2B5EF4-FFF2-40B4-BE49-F238E27FC236}">
                <a16:creationId xmlns:a16="http://schemas.microsoft.com/office/drawing/2014/main" id="{B8C358BD-E824-4447-9FB1-A62EA6810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492" y="3178205"/>
            <a:ext cx="3902706" cy="18848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dependent-samples t-test on MagicStat | by Fatih Şen, PhD | Medium">
            <a:extLst>
              <a:ext uri="{FF2B5EF4-FFF2-40B4-BE49-F238E27FC236}">
                <a16:creationId xmlns:a16="http://schemas.microsoft.com/office/drawing/2014/main" id="{7CE8FDB1-3471-4DBA-8676-7B67E4F76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908" y="3291979"/>
            <a:ext cx="1573475"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test | MM Marketing Mind, Research Analytics">
            <a:extLst>
              <a:ext uri="{FF2B5EF4-FFF2-40B4-BE49-F238E27FC236}">
                <a16:creationId xmlns:a16="http://schemas.microsoft.com/office/drawing/2014/main" id="{5915C793-63F4-4727-BB23-86696B231D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452" y="5063103"/>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995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55544-3F21-4BCA-B1DE-5F1A8D40BD1F}"/>
              </a:ext>
            </a:extLst>
          </p:cNvPr>
          <p:cNvSpPr txBox="1"/>
          <p:nvPr/>
        </p:nvSpPr>
        <p:spPr>
          <a:xfrm>
            <a:off x="446102" y="549494"/>
            <a:ext cx="8094215" cy="1200329"/>
          </a:xfrm>
          <a:prstGeom prst="rect">
            <a:avLst/>
          </a:prstGeom>
          <a:noFill/>
        </p:spPr>
        <p:txBody>
          <a:bodyPr wrap="square">
            <a:spAutoFit/>
          </a:bodyPr>
          <a:lstStyle/>
          <a:p>
            <a:r>
              <a:rPr lang="en-US" dirty="0"/>
              <a:t>Given weight of 2 independent samples of a filling machine</a:t>
            </a:r>
          </a:p>
          <a:p>
            <a:r>
              <a:rPr lang="en-US" dirty="0"/>
              <a:t>A = [1,2,2,3,3,4,4,5,5,6]</a:t>
            </a:r>
          </a:p>
          <a:p>
            <a:r>
              <a:rPr lang="en-US" dirty="0"/>
              <a:t>B = [1,2,4,5,5,5,6,6,7,9]</a:t>
            </a:r>
          </a:p>
          <a:p>
            <a:r>
              <a:rPr lang="en-US" dirty="0"/>
              <a:t>Determine if the mean are statistically different</a:t>
            </a:r>
          </a:p>
        </p:txBody>
      </p:sp>
      <p:sp>
        <p:nvSpPr>
          <p:cNvPr id="4" name="TextBox 3">
            <a:extLst>
              <a:ext uri="{FF2B5EF4-FFF2-40B4-BE49-F238E27FC236}">
                <a16:creationId xmlns:a16="http://schemas.microsoft.com/office/drawing/2014/main" id="{38E9B0F2-43B2-46A6-8C95-0E0E310F32FE}"/>
              </a:ext>
            </a:extLst>
          </p:cNvPr>
          <p:cNvSpPr txBox="1"/>
          <p:nvPr/>
        </p:nvSpPr>
        <p:spPr>
          <a:xfrm>
            <a:off x="426128" y="2246050"/>
            <a:ext cx="5970150" cy="3693319"/>
          </a:xfrm>
          <a:prstGeom prst="rect">
            <a:avLst/>
          </a:prstGeom>
          <a:noFill/>
        </p:spPr>
        <p:txBody>
          <a:bodyPr wrap="square" rtlCol="0">
            <a:spAutoFit/>
          </a:bodyPr>
          <a:lstStyle/>
          <a:p>
            <a:r>
              <a:rPr lang="en-US" dirty="0"/>
              <a:t>H0: mean of A = mean of B</a:t>
            </a:r>
          </a:p>
          <a:p>
            <a:r>
              <a:rPr lang="en-US" dirty="0"/>
              <a:t>Ha: mean of A != mean of B (two tailed)</a:t>
            </a:r>
          </a:p>
          <a:p>
            <a:r>
              <a:rPr lang="en-US" dirty="0"/>
              <a:t>Alpha = 0.05</a:t>
            </a:r>
          </a:p>
          <a:p>
            <a:r>
              <a:rPr lang="en-US" dirty="0" err="1"/>
              <a:t>Dof</a:t>
            </a:r>
            <a:r>
              <a:rPr lang="en-US" dirty="0"/>
              <a:t> = 10+10-2 = 18</a:t>
            </a:r>
          </a:p>
          <a:p>
            <a:endParaRPr lang="en-US" dirty="0"/>
          </a:p>
          <a:p>
            <a:r>
              <a:rPr lang="en-US" dirty="0" err="1"/>
              <a:t>meanA</a:t>
            </a:r>
            <a:r>
              <a:rPr lang="en-US" dirty="0"/>
              <a:t> = 3.5, std = 1.5</a:t>
            </a:r>
          </a:p>
          <a:p>
            <a:r>
              <a:rPr lang="en-US" dirty="0" err="1"/>
              <a:t>meanB</a:t>
            </a:r>
            <a:r>
              <a:rPr lang="en-US" dirty="0"/>
              <a:t> = 5, std = 2.19</a:t>
            </a:r>
          </a:p>
          <a:p>
            <a:endParaRPr lang="en-US" dirty="0"/>
          </a:p>
          <a:p>
            <a:r>
              <a:rPr lang="en-US" dirty="0"/>
              <a:t>Numerator = 1.5</a:t>
            </a:r>
          </a:p>
          <a:p>
            <a:r>
              <a:rPr lang="en-US" dirty="0"/>
              <a:t>Denominator = 0.88</a:t>
            </a:r>
          </a:p>
          <a:p>
            <a:endParaRPr lang="en-US" dirty="0"/>
          </a:p>
          <a:p>
            <a:r>
              <a:rPr lang="en-US" dirty="0"/>
              <a:t>T value = 1.69</a:t>
            </a:r>
          </a:p>
          <a:p>
            <a:r>
              <a:rPr lang="en-US" dirty="0" err="1"/>
              <a:t>Tcrit</a:t>
            </a:r>
            <a:r>
              <a:rPr lang="en-US" dirty="0"/>
              <a:t> = 2.10</a:t>
            </a:r>
          </a:p>
        </p:txBody>
      </p:sp>
      <p:pic>
        <p:nvPicPr>
          <p:cNvPr id="5" name="Picture 4" descr="T Table | T Table">
            <a:extLst>
              <a:ext uri="{FF2B5EF4-FFF2-40B4-BE49-F238E27FC236}">
                <a16:creationId xmlns:a16="http://schemas.microsoft.com/office/drawing/2014/main" id="{2E02FA51-BB7D-4DAD-9193-D72203B6C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278" y="1828800"/>
            <a:ext cx="5612239" cy="48073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123B86C-20C5-4395-8098-1619FE8E6DD7}"/>
              </a:ext>
            </a:extLst>
          </p:cNvPr>
          <p:cNvSpPr/>
          <p:nvPr/>
        </p:nvSpPr>
        <p:spPr>
          <a:xfrm>
            <a:off x="6889072" y="4279037"/>
            <a:ext cx="4722920" cy="1331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D51B5C1-CAA2-4747-93F3-97AFAC68B000}"/>
              </a:ext>
            </a:extLst>
          </p:cNvPr>
          <p:cNvSpPr/>
          <p:nvPr/>
        </p:nvSpPr>
        <p:spPr>
          <a:xfrm>
            <a:off x="9845336" y="2055121"/>
            <a:ext cx="337351" cy="27832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BEF4DAB-26E0-4E16-9E1C-D9F3E88F63A3}"/>
              </a:ext>
            </a:extLst>
          </p:cNvPr>
          <p:cNvPicPr>
            <a:picLocks noChangeAspect="1"/>
          </p:cNvPicPr>
          <p:nvPr/>
        </p:nvPicPr>
        <p:blipFill>
          <a:blip r:embed="rId3"/>
          <a:stretch>
            <a:fillRect/>
          </a:stretch>
        </p:blipFill>
        <p:spPr>
          <a:xfrm>
            <a:off x="2725444" y="3611210"/>
            <a:ext cx="3561423" cy="2913877"/>
          </a:xfrm>
          <a:prstGeom prst="rect">
            <a:avLst/>
          </a:prstGeom>
        </p:spPr>
      </p:pic>
    </p:spTree>
    <p:extLst>
      <p:ext uri="{BB962C8B-B14F-4D97-AF65-F5344CB8AC3E}">
        <p14:creationId xmlns:p14="http://schemas.microsoft.com/office/powerpoint/2010/main" val="406708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2100</TotalTime>
  <Words>1362</Words>
  <Application>Microsoft Office PowerPoint</Application>
  <PresentationFormat>Widescreen</PresentationFormat>
  <Paragraphs>165</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vt:lpstr>
      <vt:lpstr>Calibri</vt:lpstr>
      <vt:lpstr>Calibri Light</vt:lpstr>
      <vt:lpstr>Cambria Math</vt:lpstr>
      <vt:lpstr>charter</vt:lpstr>
      <vt:lpstr>ff-dagny-web-pro</vt:lpstr>
      <vt:lpstr>Helvetica Neue</vt:lpstr>
      <vt:lpstr>raleway</vt:lpstr>
      <vt:lpstr>SourceSansPro</vt:lpstr>
      <vt:lpstr>Office Theme</vt:lpstr>
      <vt:lpstr>Statistics</vt:lpstr>
      <vt:lpstr>Population and sample</vt:lpstr>
      <vt:lpstr>Sample and Population Distributions</vt:lpstr>
      <vt:lpstr>Hypothesis testing</vt:lpstr>
      <vt:lpstr>PowerPoint Presentation</vt:lpstr>
      <vt:lpstr>T-tests – one sample t test</vt:lpstr>
      <vt:lpstr>PowerPoint Presentation</vt:lpstr>
      <vt:lpstr>Independent T-test</vt:lpstr>
      <vt:lpstr>PowerPoint Presentation</vt:lpstr>
      <vt:lpstr>Paired T-test</vt:lpstr>
      <vt:lpstr>Normality test – QQ plot</vt:lpstr>
      <vt:lpstr>Statistical tests for Normality</vt:lpstr>
      <vt:lpstr>Chi square distribution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jayateertha shurpali</dc:creator>
  <cp:lastModifiedBy>jayateertha shurpali</cp:lastModifiedBy>
  <cp:revision>55</cp:revision>
  <dcterms:created xsi:type="dcterms:W3CDTF">2021-04-24T05:58:39Z</dcterms:created>
  <dcterms:modified xsi:type="dcterms:W3CDTF">2021-05-12T13:22:34Z</dcterms:modified>
</cp:coreProperties>
</file>