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66" r:id="rId11"/>
    <p:sldId id="267" r:id="rId12"/>
    <p:sldId id="268" r:id="rId13"/>
    <p:sldId id="262" r:id="rId14"/>
    <p:sldId id="263" r:id="rId15"/>
    <p:sldId id="264" r:id="rId16"/>
    <p:sldId id="265" r:id="rId17"/>
    <p:sldId id="273" r:id="rId18"/>
    <p:sldId id="274" r:id="rId19"/>
    <p:sldId id="275" r:id="rId20"/>
    <p:sldId id="269" r:id="rId21"/>
  </p:sldIdLst>
  <p:sldSz cx="18288000" cy="10287000"/>
  <p:notesSz cx="6858000" cy="9144000"/>
  <p:embeddedFontLst>
    <p:embeddedFont>
      <p:font typeface="Playfair Display" panose="00000500000000000000" pitchFamily="2" charset="0"/>
      <p:regular r:id="rId22"/>
      <p:bold r:id="rId23"/>
      <p:italic r:id="rId24"/>
      <p:boldItalic r:id="rId25"/>
    </p:embeddedFont>
    <p:embeddedFont>
      <p:font typeface="Public Sans" panose="020B0604020202020204" charset="0"/>
      <p:regular r:id="rId26"/>
    </p:embeddedFont>
    <p:embeddedFont>
      <p:font typeface="Public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1006882" y="4728792"/>
            <a:ext cx="16230600" cy="60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WARZONE BUILD-3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SOEN 6441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6882" y="6411619"/>
            <a:ext cx="6395660" cy="2846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6"/>
              </a:lnSpc>
            </a:pPr>
            <a:r>
              <a:rPr lang="en-US" sz="1870" dirty="0">
                <a:solidFill>
                  <a:srgbClr val="2B2C30"/>
                </a:solidFill>
                <a:latin typeface="Public Sans"/>
              </a:rPr>
              <a:t>Team 13</a:t>
            </a:r>
          </a:p>
          <a:p>
            <a:pPr marL="403933" lvl="1" indent="-201966">
              <a:lnSpc>
                <a:spcPts val="2806"/>
              </a:lnSpc>
              <a:buFont typeface="Arial"/>
              <a:buChar char="•"/>
            </a:pPr>
            <a:r>
              <a:rPr lang="en-US" sz="1870" dirty="0">
                <a:solidFill>
                  <a:srgbClr val="2B2C30"/>
                </a:solidFill>
                <a:latin typeface="Public Sans"/>
              </a:rPr>
              <a:t>Jayati Thakkar 40230506</a:t>
            </a:r>
          </a:p>
          <a:p>
            <a:pPr marL="403933" lvl="1" indent="-201966">
              <a:lnSpc>
                <a:spcPts val="2806"/>
              </a:lnSpc>
              <a:buFont typeface="Arial"/>
              <a:buChar char="•"/>
            </a:pPr>
            <a:r>
              <a:rPr lang="en-US" sz="1870" dirty="0">
                <a:solidFill>
                  <a:srgbClr val="2B2C30"/>
                </a:solidFill>
                <a:latin typeface="Public Sans"/>
              </a:rPr>
              <a:t>Sushant Sinha 40261753</a:t>
            </a:r>
          </a:p>
          <a:p>
            <a:pPr marL="403933" lvl="1" indent="-201966">
              <a:lnSpc>
                <a:spcPts val="2806"/>
              </a:lnSpc>
              <a:buFont typeface="Arial"/>
              <a:buChar char="•"/>
            </a:pPr>
            <a:r>
              <a:rPr lang="en-US" sz="1870" dirty="0">
                <a:solidFill>
                  <a:srgbClr val="2B2C30"/>
                </a:solidFill>
                <a:latin typeface="Public Sans"/>
              </a:rPr>
              <a:t>Raj Kumar Ramesh 40225218</a:t>
            </a:r>
          </a:p>
          <a:p>
            <a:pPr marL="403933" lvl="1" indent="-201966">
              <a:lnSpc>
                <a:spcPts val="2806"/>
              </a:lnSpc>
              <a:buFont typeface="Arial"/>
              <a:buChar char="•"/>
            </a:pPr>
            <a:r>
              <a:rPr lang="en-US" sz="1870" dirty="0">
                <a:solidFill>
                  <a:srgbClr val="2B2C30"/>
                </a:solidFill>
                <a:latin typeface="Public Sans"/>
              </a:rPr>
              <a:t>Bhoomi Bhatt 40291067</a:t>
            </a:r>
          </a:p>
          <a:p>
            <a:pPr marL="403933" lvl="1" indent="-201966">
              <a:lnSpc>
                <a:spcPts val="2806"/>
              </a:lnSpc>
              <a:buFont typeface="Arial"/>
              <a:buChar char="•"/>
            </a:pPr>
            <a:r>
              <a:rPr lang="en-US" sz="1870" dirty="0">
                <a:solidFill>
                  <a:srgbClr val="2B2C30"/>
                </a:solidFill>
                <a:latin typeface="Public Sans"/>
              </a:rPr>
              <a:t>Rupal Kapoor 40274905</a:t>
            </a:r>
          </a:p>
          <a:p>
            <a:pPr marL="403933" lvl="1" indent="-201966">
              <a:lnSpc>
                <a:spcPts val="2806"/>
              </a:lnSpc>
              <a:buFont typeface="Arial"/>
              <a:buChar char="•"/>
            </a:pPr>
            <a:r>
              <a:rPr lang="en-US" sz="1870" dirty="0">
                <a:solidFill>
                  <a:srgbClr val="2B2C30"/>
                </a:solidFill>
                <a:latin typeface="Public Sans"/>
              </a:rPr>
              <a:t>Rikin Chauhan 40269431</a:t>
            </a:r>
          </a:p>
          <a:p>
            <a:pPr>
              <a:lnSpc>
                <a:spcPts val="2806"/>
              </a:lnSpc>
            </a:pPr>
            <a:endParaRPr lang="en-US" sz="1870" dirty="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variety of objects&#10;&#10;Description automatically generated with medium confidence">
            <a:extLst>
              <a:ext uri="{FF2B5EF4-FFF2-40B4-BE49-F238E27FC236}">
                <a16:creationId xmlns:a16="http://schemas.microsoft.com/office/drawing/2014/main" id="{0CAE4973-3D8D-B4D7-544F-8F4E54422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73" y="1943100"/>
            <a:ext cx="14878370" cy="6095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8E48CD83-6726-105E-6C5C-FFF2AD06C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613" y="629496"/>
            <a:ext cx="12943987" cy="92384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39D94F8B-0133-E4C6-B842-C752BC8D8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1664"/>
            <a:ext cx="17441128" cy="78942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USER INPUTS AND CLASS HANDLING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BA6A1D9-958F-F726-802B-EAB78EE111EC}"/>
              </a:ext>
            </a:extLst>
          </p:cNvPr>
          <p:cNvSpPr/>
          <p:nvPr/>
        </p:nvSpPr>
        <p:spPr>
          <a:xfrm>
            <a:off x="25012" y="4331937"/>
            <a:ext cx="18262988" cy="2267654"/>
          </a:xfrm>
          <a:custGeom>
            <a:avLst/>
            <a:gdLst/>
            <a:ahLst/>
            <a:cxnLst/>
            <a:rect l="l" t="t" r="r" b="b"/>
            <a:pathLst>
              <a:path w="18262988" h="2267654">
                <a:moveTo>
                  <a:pt x="0" y="0"/>
                </a:moveTo>
                <a:lnTo>
                  <a:pt x="18262988" y="0"/>
                </a:lnTo>
                <a:lnTo>
                  <a:pt x="18262988" y="2267654"/>
                </a:lnTo>
                <a:lnTo>
                  <a:pt x="0" y="2267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57790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Core Logic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41367804-F0B8-2A30-BAF3-B65345E71A9D}"/>
              </a:ext>
            </a:extLst>
          </p:cNvPr>
          <p:cNvSpPr/>
          <p:nvPr/>
        </p:nvSpPr>
        <p:spPr>
          <a:xfrm>
            <a:off x="0" y="3166110"/>
            <a:ext cx="18288000" cy="4110990"/>
          </a:xfrm>
          <a:custGeom>
            <a:avLst/>
            <a:gdLst/>
            <a:ahLst/>
            <a:cxnLst/>
            <a:rect l="l" t="t" r="r" b="b"/>
            <a:pathLst>
              <a:path w="18288000" h="3954780">
                <a:moveTo>
                  <a:pt x="0" y="0"/>
                </a:moveTo>
                <a:lnTo>
                  <a:pt x="18288000" y="0"/>
                </a:lnTo>
                <a:lnTo>
                  <a:pt x="18288000" y="3954780"/>
                </a:lnTo>
                <a:lnTo>
                  <a:pt x="0" y="3954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2152970"/>
            <a:ext cx="16242893" cy="394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6273" lvl="1" indent="-653137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IntelliJ IDE</a:t>
            </a:r>
          </a:p>
          <a:p>
            <a:pPr marL="1306273" lvl="1" indent="-653137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GitHub</a:t>
            </a:r>
          </a:p>
          <a:p>
            <a:pPr marL="1306273" lvl="1" indent="-653137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JavaDoc</a:t>
            </a:r>
          </a:p>
          <a:p>
            <a:pPr marL="1306273" lvl="1" indent="-653137">
              <a:lnSpc>
                <a:spcPts val="7865"/>
              </a:lnSpc>
              <a:buFont typeface="Arial"/>
              <a:buChar char="•"/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JUnit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TOOLS USED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44354" y="4172590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Snapshots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59F72E-0120-CE2E-FD3E-B58DABB7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016" y="497928"/>
            <a:ext cx="10153968" cy="929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8FD85-9B80-A72F-EA87-ECC6B170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88692"/>
            <a:ext cx="10439400" cy="101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1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CCE340-8A77-D06C-723F-40F64B19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38314"/>
            <a:ext cx="9829800" cy="100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SYSTEM FLOW OVERVIEW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1028689" y="2227065"/>
            <a:ext cx="7877184" cy="694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Goal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 </a:t>
            </a:r>
            <a:r>
              <a:rPr lang="en-US" sz="2799" dirty="0">
                <a:solidFill>
                  <a:srgbClr val="2B2C30"/>
                </a:solidFill>
                <a:latin typeface="Public Sans Bold"/>
              </a:rPr>
              <a:t> of the Build: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 The aim of our project is to create an advanced strategy game engine that allows players to compete in a virtual world.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2B2C30"/>
              </a:solidFill>
              <a:latin typeface="Public Sans"/>
            </a:endParaRPr>
          </a:p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2B2C30"/>
                </a:solidFill>
                <a:latin typeface="Public Sans Bold"/>
              </a:rPr>
              <a:t>Architectural Design :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We have structured our system using the Adapter and Strategy design patterns to ensure flexibility, modularity, and efficient event tracking.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The Strategy pattern is used keeping in mind the Open/Closed Principle and Single Responsibility Principle for a class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60287" y="2227065"/>
            <a:ext cx="7877184" cy="4256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The Strategy patter is employed for handling behavior of player types such as Aggressive, Benevolent, Cheater, Human and Random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The Adaptor pattern is integrated for game loading and saving the game, based on the type of file loaded, i.e. Domination or Conquest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850974" y="2332416"/>
            <a:ext cx="16408332" cy="2084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REFACTORING AND DESIGN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1028689" y="2227065"/>
            <a:ext cx="7877184" cy="6411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b="1" dirty="0">
                <a:solidFill>
                  <a:srgbClr val="2B2C30"/>
                </a:solidFill>
                <a:latin typeface="Public Sans"/>
              </a:rPr>
              <a:t>Refactor code using the Adapter pattern:  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Adapter pattern ensures the loading and saving from and to a file using the “conquest” game map.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 This pattern helps decide to use either the original “domination” file reader or the “conquest” file reader adapter, when a file is opened, depending on the file type.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Any exceptions thrown while reading the file are handled by </a:t>
            </a:r>
            <a:r>
              <a:rPr lang="en-US" sz="2799" b="1" dirty="0">
                <a:solidFill>
                  <a:srgbClr val="2B2C30"/>
                </a:solidFill>
                <a:latin typeface="Public Sans"/>
              </a:rPr>
              <a:t>SaveMapAdapter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 and never thrown to the Game Controller</a:t>
            </a:r>
          </a:p>
          <a:p>
            <a:pPr>
              <a:lnSpc>
                <a:spcPts val="4199"/>
              </a:lnSpc>
            </a:pPr>
            <a:endParaRPr lang="en-US" sz="2799" dirty="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360287" y="2227065"/>
            <a:ext cx="7877184" cy="6411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b="1" dirty="0">
                <a:solidFill>
                  <a:srgbClr val="2B2C30"/>
                </a:solidFill>
                <a:latin typeface="Public Sans"/>
              </a:rPr>
              <a:t>Refactor code using the Strategy Pattern: 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The Strategy pattern is used to implement the different player behaviors, where the strategies provide varying behavior that support the Player class to expose varying behavior 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This ensures different implementation based on the behavior of the players</a:t>
            </a:r>
          </a:p>
          <a:p>
            <a:pPr marL="604519" lvl="1" indent="-302260">
              <a:lnSpc>
                <a:spcPts val="4199"/>
              </a:lnSpc>
              <a:buFont typeface="Arial"/>
              <a:buChar char="•"/>
            </a:pPr>
            <a:r>
              <a:rPr lang="en-US" sz="2799" dirty="0">
                <a:solidFill>
                  <a:srgbClr val="2B2C30"/>
                </a:solidFill>
                <a:latin typeface="Public Sans"/>
              </a:rPr>
              <a:t>The </a:t>
            </a:r>
            <a:r>
              <a:rPr lang="en-US" sz="2799" b="1" dirty="0">
                <a:solidFill>
                  <a:srgbClr val="2B2C30"/>
                </a:solidFill>
                <a:latin typeface="Public Sans"/>
              </a:rPr>
              <a:t>PlayerStrategy</a:t>
            </a:r>
            <a:r>
              <a:rPr lang="en-US" sz="2799" dirty="0">
                <a:solidFill>
                  <a:srgbClr val="2B2C30"/>
                </a:solidFill>
                <a:latin typeface="Public Sans"/>
              </a:rPr>
              <a:t> class is designed such that exceptions thrown while reading the file are handled and never thrown to the Game Controller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55319" y="4172590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ARCHITECTURAL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2553085"/>
            <a:ext cx="5835447" cy="5180829"/>
          </a:xfrm>
          <a:custGeom>
            <a:avLst/>
            <a:gdLst/>
            <a:ahLst/>
            <a:cxnLst/>
            <a:rect l="l" t="t" r="r" b="b"/>
            <a:pathLst>
              <a:path w="5835447" h="5180829">
                <a:moveTo>
                  <a:pt x="0" y="0"/>
                </a:moveTo>
                <a:lnTo>
                  <a:pt x="5835447" y="0"/>
                </a:lnTo>
                <a:lnTo>
                  <a:pt x="5835447" y="5180830"/>
                </a:lnTo>
                <a:lnTo>
                  <a:pt x="0" y="51808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1016407" y="3606446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Main Driver 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16407" y="3606446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 dirty="0">
                <a:solidFill>
                  <a:srgbClr val="2B2C30"/>
                </a:solidFill>
                <a:latin typeface="Playfair Display"/>
              </a:rPr>
              <a:t>Adapter pattern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AE261-176E-B285-A73B-495396F1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257300"/>
            <a:ext cx="9906000" cy="7056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22F45-E456-7247-5A1D-A07BBA0F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95300"/>
            <a:ext cx="8382000" cy="84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86400" y="1790700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 dirty="0">
                <a:solidFill>
                  <a:srgbClr val="2B2C30"/>
                </a:solidFill>
                <a:latin typeface="Playfair Display"/>
              </a:rPr>
              <a:t>Strategy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94D23-96FD-8038-E895-1D111EC2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55" y="3967815"/>
            <a:ext cx="15637290" cy="52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96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E8A0CA8E-83B2-72A3-F700-66215633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23900"/>
            <a:ext cx="16245462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330</Words>
  <Application>Microsoft Office PowerPoint</Application>
  <PresentationFormat>Custom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Playfair Display</vt:lpstr>
      <vt:lpstr>Public Sans Bold</vt:lpstr>
      <vt:lpstr>Public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</dc:title>
  <cp:lastModifiedBy>Rikin Chauhan</cp:lastModifiedBy>
  <cp:revision>16</cp:revision>
  <dcterms:created xsi:type="dcterms:W3CDTF">2006-08-16T00:00:00Z</dcterms:created>
  <dcterms:modified xsi:type="dcterms:W3CDTF">2024-04-10T03:40:26Z</dcterms:modified>
  <dc:identifier>DAF_u2Ki_ts</dc:identifier>
</cp:coreProperties>
</file>