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25" r:id="rId5"/>
    <p:sldId id="327" r:id="rId6"/>
    <p:sldId id="328" r:id="rId7"/>
    <p:sldId id="320" r:id="rId8"/>
    <p:sldId id="343" r:id="rId9"/>
    <p:sldId id="350" r:id="rId10"/>
    <p:sldId id="357" r:id="rId11"/>
    <p:sldId id="358" r:id="rId12"/>
    <p:sldId id="359" r:id="rId13"/>
    <p:sldId id="3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108" d="100"/>
          <a:sy n="108" d="100"/>
        </p:scale>
        <p:origin x="714" y="9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Balance</a:t>
            </a:r>
            <a:r>
              <a:rPr lang="en-US" baseline="0" dirty="0"/>
              <a:t> sheet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Sheet1!$B$83</c:f>
              <c:strCache>
                <c:ptCount val="1"/>
                <c:pt idx="0">
                  <c:v>2021-22</c:v>
                </c:pt>
              </c:strCache>
            </c:strRef>
          </c:tx>
          <c:spPr>
            <a:solidFill>
              <a:schemeClr val="accent1"/>
            </a:solidFill>
            <a:ln>
              <a:noFill/>
            </a:ln>
            <a:effectLst/>
          </c:spPr>
          <c:invertIfNegative val="0"/>
          <c:cat>
            <c:strRef>
              <c:f>Sheet1!$A$84:$A$92</c:f>
              <c:strCache>
                <c:ptCount val="9"/>
                <c:pt idx="0">
                  <c:v>I EQUITY AND LIABLITY </c:v>
                </c:pt>
                <c:pt idx="1">
                  <c:v>TOTAL EQUITY</c:v>
                </c:pt>
                <c:pt idx="2">
                  <c:v>NON CUREENT LIABLITIES</c:v>
                </c:pt>
                <c:pt idx="3">
                  <c:v>CURRENT LIABLITIES</c:v>
                </c:pt>
                <c:pt idx="4">
                  <c:v>TOTAL EQUITY AND LIABLITIES </c:v>
                </c:pt>
                <c:pt idx="5">
                  <c:v>II ASSETS </c:v>
                </c:pt>
                <c:pt idx="6">
                  <c:v>NON-CURRENT ASSETS </c:v>
                </c:pt>
                <c:pt idx="7">
                  <c:v>CURRENT ASSETS </c:v>
                </c:pt>
                <c:pt idx="8">
                  <c:v>TOTAL ASSETS </c:v>
                </c:pt>
              </c:strCache>
            </c:strRef>
          </c:cat>
          <c:val>
            <c:numRef>
              <c:f>Sheet1!$B$84:$B$92</c:f>
              <c:numCache>
                <c:formatCode>General</c:formatCode>
                <c:ptCount val="9"/>
                <c:pt idx="1">
                  <c:v>5290</c:v>
                </c:pt>
                <c:pt idx="2">
                  <c:v>204.3</c:v>
                </c:pt>
                <c:pt idx="3">
                  <c:v>1579</c:v>
                </c:pt>
                <c:pt idx="4">
                  <c:v>7074</c:v>
                </c:pt>
                <c:pt idx="6">
                  <c:v>4330</c:v>
                </c:pt>
                <c:pt idx="7">
                  <c:v>2744</c:v>
                </c:pt>
                <c:pt idx="8">
                  <c:v>7074</c:v>
                </c:pt>
              </c:numCache>
            </c:numRef>
          </c:val>
          <c:extLst>
            <c:ext xmlns:c16="http://schemas.microsoft.com/office/drawing/2014/chart" uri="{C3380CC4-5D6E-409C-BE32-E72D297353CC}">
              <c16:uniqueId val="{00000000-F902-4E30-A6E1-615A6C94F8CD}"/>
            </c:ext>
          </c:extLst>
        </c:ser>
        <c:ser>
          <c:idx val="1"/>
          <c:order val="1"/>
          <c:tx>
            <c:strRef>
              <c:f>Sheet1!$C$83</c:f>
              <c:strCache>
                <c:ptCount val="1"/>
                <c:pt idx="0">
                  <c:v>2022-23</c:v>
                </c:pt>
              </c:strCache>
            </c:strRef>
          </c:tx>
          <c:spPr>
            <a:solidFill>
              <a:schemeClr val="accent2"/>
            </a:solidFill>
            <a:ln>
              <a:noFill/>
            </a:ln>
            <a:effectLst/>
          </c:spPr>
          <c:invertIfNegative val="0"/>
          <c:cat>
            <c:strRef>
              <c:f>Sheet1!$A$84:$A$92</c:f>
              <c:strCache>
                <c:ptCount val="9"/>
                <c:pt idx="0">
                  <c:v>I EQUITY AND LIABLITY </c:v>
                </c:pt>
                <c:pt idx="1">
                  <c:v>TOTAL EQUITY</c:v>
                </c:pt>
                <c:pt idx="2">
                  <c:v>NON CUREENT LIABLITIES</c:v>
                </c:pt>
                <c:pt idx="3">
                  <c:v>CURRENT LIABLITIES</c:v>
                </c:pt>
                <c:pt idx="4">
                  <c:v>TOTAL EQUITY AND LIABLITIES </c:v>
                </c:pt>
                <c:pt idx="5">
                  <c:v>II ASSETS </c:v>
                </c:pt>
                <c:pt idx="6">
                  <c:v>NON-CURRENT ASSETS </c:v>
                </c:pt>
                <c:pt idx="7">
                  <c:v>CURRENT ASSETS </c:v>
                </c:pt>
                <c:pt idx="8">
                  <c:v>TOTAL ASSETS </c:v>
                </c:pt>
              </c:strCache>
            </c:strRef>
          </c:cat>
          <c:val>
            <c:numRef>
              <c:f>Sheet1!$C$84:$C$92</c:f>
              <c:numCache>
                <c:formatCode>General</c:formatCode>
                <c:ptCount val="9"/>
                <c:pt idx="1">
                  <c:v>4370</c:v>
                </c:pt>
                <c:pt idx="2">
                  <c:v>175.4</c:v>
                </c:pt>
                <c:pt idx="3">
                  <c:v>1637</c:v>
                </c:pt>
                <c:pt idx="4">
                  <c:v>6183</c:v>
                </c:pt>
                <c:pt idx="6">
                  <c:v>3273</c:v>
                </c:pt>
                <c:pt idx="7">
                  <c:v>2910</c:v>
                </c:pt>
                <c:pt idx="8">
                  <c:v>6183</c:v>
                </c:pt>
              </c:numCache>
            </c:numRef>
          </c:val>
          <c:extLst>
            <c:ext xmlns:c16="http://schemas.microsoft.com/office/drawing/2014/chart" uri="{C3380CC4-5D6E-409C-BE32-E72D297353CC}">
              <c16:uniqueId val="{00000001-F902-4E30-A6E1-615A6C94F8CD}"/>
            </c:ext>
          </c:extLst>
        </c:ser>
        <c:ser>
          <c:idx val="2"/>
          <c:order val="2"/>
          <c:tx>
            <c:strRef>
              <c:f>Sheet1!$D$83</c:f>
              <c:strCache>
                <c:ptCount val="1"/>
                <c:pt idx="0">
                  <c:v>ABSOLUTE CHANGE </c:v>
                </c:pt>
              </c:strCache>
            </c:strRef>
          </c:tx>
          <c:spPr>
            <a:solidFill>
              <a:schemeClr val="accent3"/>
            </a:solidFill>
            <a:ln>
              <a:noFill/>
            </a:ln>
            <a:effectLst/>
          </c:spPr>
          <c:invertIfNegative val="0"/>
          <c:cat>
            <c:strRef>
              <c:f>Sheet1!$A$84:$A$92</c:f>
              <c:strCache>
                <c:ptCount val="9"/>
                <c:pt idx="0">
                  <c:v>I EQUITY AND LIABLITY </c:v>
                </c:pt>
                <c:pt idx="1">
                  <c:v>TOTAL EQUITY</c:v>
                </c:pt>
                <c:pt idx="2">
                  <c:v>NON CUREENT LIABLITIES</c:v>
                </c:pt>
                <c:pt idx="3">
                  <c:v>CURRENT LIABLITIES</c:v>
                </c:pt>
                <c:pt idx="4">
                  <c:v>TOTAL EQUITY AND LIABLITIES </c:v>
                </c:pt>
                <c:pt idx="5">
                  <c:v>II ASSETS </c:v>
                </c:pt>
                <c:pt idx="6">
                  <c:v>NON-CURRENT ASSETS </c:v>
                </c:pt>
                <c:pt idx="7">
                  <c:v>CURRENT ASSETS </c:v>
                </c:pt>
                <c:pt idx="8">
                  <c:v>TOTAL ASSETS </c:v>
                </c:pt>
              </c:strCache>
            </c:strRef>
          </c:cat>
          <c:val>
            <c:numRef>
              <c:f>Sheet1!$D$84:$D$92</c:f>
              <c:numCache>
                <c:formatCode>General</c:formatCode>
                <c:ptCount val="9"/>
                <c:pt idx="1">
                  <c:v>-919.87</c:v>
                </c:pt>
                <c:pt idx="2">
                  <c:v>-28.82</c:v>
                </c:pt>
                <c:pt idx="3">
                  <c:v>57.39</c:v>
                </c:pt>
                <c:pt idx="4">
                  <c:v>-891.21</c:v>
                </c:pt>
                <c:pt idx="6">
                  <c:v>-1056</c:v>
                </c:pt>
                <c:pt idx="7">
                  <c:v>165.55</c:v>
                </c:pt>
                <c:pt idx="8">
                  <c:v>-891.21</c:v>
                </c:pt>
              </c:numCache>
            </c:numRef>
          </c:val>
          <c:extLst>
            <c:ext xmlns:c16="http://schemas.microsoft.com/office/drawing/2014/chart" uri="{C3380CC4-5D6E-409C-BE32-E72D297353CC}">
              <c16:uniqueId val="{00000002-F902-4E30-A6E1-615A6C94F8CD}"/>
            </c:ext>
          </c:extLst>
        </c:ser>
        <c:ser>
          <c:idx val="3"/>
          <c:order val="3"/>
          <c:tx>
            <c:strRef>
              <c:f>Sheet1!$E$83</c:f>
              <c:strCache>
                <c:ptCount val="1"/>
                <c:pt idx="0">
                  <c:v>%</c:v>
                </c:pt>
              </c:strCache>
            </c:strRef>
          </c:tx>
          <c:spPr>
            <a:solidFill>
              <a:schemeClr val="accent4"/>
            </a:solidFill>
            <a:ln>
              <a:noFill/>
            </a:ln>
            <a:effectLst/>
          </c:spPr>
          <c:invertIfNegative val="0"/>
          <c:cat>
            <c:strRef>
              <c:f>Sheet1!$A$84:$A$92</c:f>
              <c:strCache>
                <c:ptCount val="9"/>
                <c:pt idx="0">
                  <c:v>I EQUITY AND LIABLITY </c:v>
                </c:pt>
                <c:pt idx="1">
                  <c:v>TOTAL EQUITY</c:v>
                </c:pt>
                <c:pt idx="2">
                  <c:v>NON CUREENT LIABLITIES</c:v>
                </c:pt>
                <c:pt idx="3">
                  <c:v>CURRENT LIABLITIES</c:v>
                </c:pt>
                <c:pt idx="4">
                  <c:v>TOTAL EQUITY AND LIABLITIES </c:v>
                </c:pt>
                <c:pt idx="5">
                  <c:v>II ASSETS </c:v>
                </c:pt>
                <c:pt idx="6">
                  <c:v>NON-CURRENT ASSETS </c:v>
                </c:pt>
                <c:pt idx="7">
                  <c:v>CURRENT ASSETS </c:v>
                </c:pt>
                <c:pt idx="8">
                  <c:v>TOTAL ASSETS </c:v>
                </c:pt>
              </c:strCache>
            </c:strRef>
          </c:cat>
          <c:val>
            <c:numRef>
              <c:f>Sheet1!$E$84:$E$92</c:f>
              <c:numCache>
                <c:formatCode>0.00%</c:formatCode>
                <c:ptCount val="9"/>
                <c:pt idx="1">
                  <c:v>-0.1739</c:v>
                </c:pt>
                <c:pt idx="2">
                  <c:v>-0.1411</c:v>
                </c:pt>
                <c:pt idx="3">
                  <c:v>3.6299999999999999E-2</c:v>
                </c:pt>
                <c:pt idx="4">
                  <c:v>-0.126</c:v>
                </c:pt>
                <c:pt idx="6">
                  <c:v>-0.24410000000000001</c:v>
                </c:pt>
                <c:pt idx="7" formatCode="General">
                  <c:v>6.03</c:v>
                </c:pt>
                <c:pt idx="8">
                  <c:v>-0.126</c:v>
                </c:pt>
              </c:numCache>
            </c:numRef>
          </c:val>
          <c:extLst>
            <c:ext xmlns:c16="http://schemas.microsoft.com/office/drawing/2014/chart" uri="{C3380CC4-5D6E-409C-BE32-E72D297353CC}">
              <c16:uniqueId val="{00000003-F902-4E30-A6E1-615A6C94F8CD}"/>
            </c:ext>
          </c:extLst>
        </c:ser>
        <c:dLbls>
          <c:showLegendKey val="0"/>
          <c:showVal val="0"/>
          <c:showCatName val="0"/>
          <c:showSerName val="0"/>
          <c:showPercent val="0"/>
          <c:showBubbleSize val="0"/>
        </c:dLbls>
        <c:gapWidth val="219"/>
        <c:overlap val="-27"/>
        <c:axId val="2073384368"/>
        <c:axId val="2044378816"/>
      </c:barChart>
      <c:catAx>
        <c:axId val="207338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378816"/>
        <c:crosses val="autoZero"/>
        <c:auto val="1"/>
        <c:lblAlgn val="ctr"/>
        <c:lblOffset val="100"/>
        <c:noMultiLvlLbl val="0"/>
      </c:catAx>
      <c:valAx>
        <c:axId val="204437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384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Income</a:t>
            </a:r>
            <a:r>
              <a:rPr lang="en-US" baseline="0" dirty="0"/>
              <a:t> statement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[Book1]Sheet1!$B$96</c:f>
              <c:strCache>
                <c:ptCount val="1"/>
                <c:pt idx="0">
                  <c:v>2021-22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[Book1]Sheet1!$A$97:$A$101</c:f>
              <c:strCache>
                <c:ptCount val="5"/>
                <c:pt idx="0">
                  <c:v>TOTAL REVENUE</c:v>
                </c:pt>
                <c:pt idx="1">
                  <c:v>(-) TOTAL EXPENSES</c:v>
                </c:pt>
                <c:pt idx="2">
                  <c:v>PROFIT BEFORE TAX</c:v>
                </c:pt>
                <c:pt idx="3">
                  <c:v>COMPREHENSIVE INCOME</c:v>
                </c:pt>
                <c:pt idx="4">
                  <c:v>EARNING PER EQUITY SHARE</c:v>
                </c:pt>
              </c:strCache>
            </c:strRef>
          </c:cat>
          <c:val>
            <c:numRef>
              <c:f>[Book1]Sheet1!$B$97:$B$101</c:f>
              <c:numCache>
                <c:formatCode>General</c:formatCode>
                <c:ptCount val="5"/>
                <c:pt idx="0">
                  <c:v>5086.6000000000004</c:v>
                </c:pt>
                <c:pt idx="1">
                  <c:v>4428.5</c:v>
                </c:pt>
                <c:pt idx="2">
                  <c:v>658.01</c:v>
                </c:pt>
                <c:pt idx="3">
                  <c:v>540.29999999999995</c:v>
                </c:pt>
                <c:pt idx="4">
                  <c:v>27.65</c:v>
                </c:pt>
              </c:numCache>
            </c:numRef>
          </c:val>
          <c:extLst>
            <c:ext xmlns:c16="http://schemas.microsoft.com/office/drawing/2014/chart" uri="{C3380CC4-5D6E-409C-BE32-E72D297353CC}">
              <c16:uniqueId val="{00000000-2173-4CBC-822D-C1AA1E05905C}"/>
            </c:ext>
          </c:extLst>
        </c:ser>
        <c:ser>
          <c:idx val="1"/>
          <c:order val="1"/>
          <c:tx>
            <c:strRef>
              <c:f>[Book1]Sheet1!$C$96</c:f>
              <c:strCache>
                <c:ptCount val="1"/>
                <c:pt idx="0">
                  <c:v>2022-23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[Book1]Sheet1!$A$97:$A$101</c:f>
              <c:strCache>
                <c:ptCount val="5"/>
                <c:pt idx="0">
                  <c:v>TOTAL REVENUE</c:v>
                </c:pt>
                <c:pt idx="1">
                  <c:v>(-) TOTAL EXPENSES</c:v>
                </c:pt>
                <c:pt idx="2">
                  <c:v>PROFIT BEFORE TAX</c:v>
                </c:pt>
                <c:pt idx="3">
                  <c:v>COMPREHENSIVE INCOME</c:v>
                </c:pt>
                <c:pt idx="4">
                  <c:v>EARNING PER EQUITY SHARE</c:v>
                </c:pt>
              </c:strCache>
            </c:strRef>
          </c:cat>
          <c:val>
            <c:numRef>
              <c:f>[Book1]Sheet1!$C$97:$C$101</c:f>
              <c:numCache>
                <c:formatCode>General</c:formatCode>
                <c:ptCount val="5"/>
                <c:pt idx="0">
                  <c:v>5655.4</c:v>
                </c:pt>
                <c:pt idx="1">
                  <c:v>5269.9</c:v>
                </c:pt>
                <c:pt idx="2">
                  <c:v>385.5</c:v>
                </c:pt>
                <c:pt idx="3">
                  <c:v>355.4</c:v>
                </c:pt>
                <c:pt idx="4">
                  <c:v>17.399999999999999</c:v>
                </c:pt>
              </c:numCache>
            </c:numRef>
          </c:val>
          <c:extLst>
            <c:ext xmlns:c16="http://schemas.microsoft.com/office/drawing/2014/chart" uri="{C3380CC4-5D6E-409C-BE32-E72D297353CC}">
              <c16:uniqueId val="{00000001-2173-4CBC-822D-C1AA1E05905C}"/>
            </c:ext>
          </c:extLst>
        </c:ser>
        <c:ser>
          <c:idx val="2"/>
          <c:order val="2"/>
          <c:tx>
            <c:strRef>
              <c:f>[Book1]Sheet1!$D$96</c:f>
              <c:strCache>
                <c:ptCount val="1"/>
                <c:pt idx="0">
                  <c:v>ABSOLUTE CHANGE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[Book1]Sheet1!$A$97:$A$101</c:f>
              <c:strCache>
                <c:ptCount val="5"/>
                <c:pt idx="0">
                  <c:v>TOTAL REVENUE</c:v>
                </c:pt>
                <c:pt idx="1">
                  <c:v>(-) TOTAL EXPENSES</c:v>
                </c:pt>
                <c:pt idx="2">
                  <c:v>PROFIT BEFORE TAX</c:v>
                </c:pt>
                <c:pt idx="3">
                  <c:v>COMPREHENSIVE INCOME</c:v>
                </c:pt>
                <c:pt idx="4">
                  <c:v>EARNING PER EQUITY SHARE</c:v>
                </c:pt>
              </c:strCache>
            </c:strRef>
          </c:cat>
          <c:val>
            <c:numRef>
              <c:f>[Book1]Sheet1!$D$97:$D$101</c:f>
              <c:numCache>
                <c:formatCode>General</c:formatCode>
                <c:ptCount val="5"/>
                <c:pt idx="0">
                  <c:v>568.80999999999995</c:v>
                </c:pt>
                <c:pt idx="1">
                  <c:v>841.32</c:v>
                </c:pt>
                <c:pt idx="2">
                  <c:v>-272.51</c:v>
                </c:pt>
                <c:pt idx="3">
                  <c:v>-184.94</c:v>
                </c:pt>
                <c:pt idx="4">
                  <c:v>-10.25</c:v>
                </c:pt>
              </c:numCache>
            </c:numRef>
          </c:val>
          <c:extLst>
            <c:ext xmlns:c16="http://schemas.microsoft.com/office/drawing/2014/chart" uri="{C3380CC4-5D6E-409C-BE32-E72D297353CC}">
              <c16:uniqueId val="{00000002-2173-4CBC-822D-C1AA1E05905C}"/>
            </c:ext>
          </c:extLst>
        </c:ser>
        <c:ser>
          <c:idx val="3"/>
          <c:order val="3"/>
          <c:tx>
            <c:strRef>
              <c:f>[Book1]Sheet1!$E$96</c:f>
              <c:strCache>
                <c:ptCount val="1"/>
                <c:pt idx="0">
                  <c:v>%</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[Book1]Sheet1!$A$97:$A$101</c:f>
              <c:strCache>
                <c:ptCount val="5"/>
                <c:pt idx="0">
                  <c:v>TOTAL REVENUE</c:v>
                </c:pt>
                <c:pt idx="1">
                  <c:v>(-) TOTAL EXPENSES</c:v>
                </c:pt>
                <c:pt idx="2">
                  <c:v>PROFIT BEFORE TAX</c:v>
                </c:pt>
                <c:pt idx="3">
                  <c:v>COMPREHENSIVE INCOME</c:v>
                </c:pt>
                <c:pt idx="4">
                  <c:v>EARNING PER EQUITY SHARE</c:v>
                </c:pt>
              </c:strCache>
            </c:strRef>
          </c:cat>
          <c:val>
            <c:numRef>
              <c:f>[Book1]Sheet1!$E$97:$E$101</c:f>
              <c:numCache>
                <c:formatCode>General</c:formatCode>
                <c:ptCount val="5"/>
                <c:pt idx="0">
                  <c:v>11.18</c:v>
                </c:pt>
                <c:pt idx="1">
                  <c:v>19</c:v>
                </c:pt>
                <c:pt idx="2">
                  <c:v>-41.41</c:v>
                </c:pt>
                <c:pt idx="3">
                  <c:v>-34.229999999999997</c:v>
                </c:pt>
                <c:pt idx="4">
                  <c:v>-37.07</c:v>
                </c:pt>
              </c:numCache>
            </c:numRef>
          </c:val>
          <c:extLst>
            <c:ext xmlns:c16="http://schemas.microsoft.com/office/drawing/2014/chart" uri="{C3380CC4-5D6E-409C-BE32-E72D297353CC}">
              <c16:uniqueId val="{00000003-2173-4CBC-822D-C1AA1E05905C}"/>
            </c:ext>
          </c:extLst>
        </c:ser>
        <c:dLbls>
          <c:dLblPos val="outEnd"/>
          <c:showLegendKey val="0"/>
          <c:showVal val="1"/>
          <c:showCatName val="0"/>
          <c:showSerName val="0"/>
          <c:showPercent val="0"/>
          <c:showBubbleSize val="0"/>
        </c:dLbls>
        <c:gapWidth val="219"/>
        <c:overlap val="-27"/>
        <c:axId val="2073394928"/>
        <c:axId val="21048256"/>
      </c:barChart>
      <c:catAx>
        <c:axId val="207339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8256"/>
        <c:crosses val="autoZero"/>
        <c:auto val="1"/>
        <c:lblAlgn val="ctr"/>
        <c:lblOffset val="100"/>
        <c:noMultiLvlLbl val="0"/>
      </c:catAx>
      <c:valAx>
        <c:axId val="2104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3949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c:f>
              <c:strCache>
                <c:ptCount val="1"/>
                <c:pt idx="0">
                  <c:v>Total Equity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Sheet1!$B$3:$K$3</c:f>
              <c:numCache>
                <c:formatCode>General</c:formatCode>
                <c:ptCount val="10"/>
                <c:pt idx="0">
                  <c:v>2712.41</c:v>
                </c:pt>
                <c:pt idx="1">
                  <c:v>59.63</c:v>
                </c:pt>
                <c:pt idx="2">
                  <c:v>3346.02</c:v>
                </c:pt>
                <c:pt idx="3">
                  <c:v>56.92</c:v>
                </c:pt>
                <c:pt idx="4">
                  <c:v>5254.24</c:v>
                </c:pt>
                <c:pt idx="5">
                  <c:v>56.92</c:v>
                </c:pt>
                <c:pt idx="6">
                  <c:v>5290.34</c:v>
                </c:pt>
                <c:pt idx="7">
                  <c:v>74.790000000000006</c:v>
                </c:pt>
                <c:pt idx="8">
                  <c:v>4370.47</c:v>
                </c:pt>
                <c:pt idx="9">
                  <c:v>70.69</c:v>
                </c:pt>
              </c:numCache>
            </c:numRef>
          </c:val>
          <c:extLst>
            <c:ext xmlns:c16="http://schemas.microsoft.com/office/drawing/2014/chart" uri="{C3380CC4-5D6E-409C-BE32-E72D297353CC}">
              <c16:uniqueId val="{00000000-B1BE-4635-9CEA-C25BB34A89D4}"/>
            </c:ext>
          </c:extLst>
        </c:ser>
        <c:ser>
          <c:idx val="1"/>
          <c:order val="1"/>
          <c:tx>
            <c:strRef>
              <c:f>Sheet1!$A$4</c:f>
              <c:strCache>
                <c:ptCount val="1"/>
                <c:pt idx="0">
                  <c:v>Total Non Current Liabilities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Sheet1!$B$4:$K$4</c:f>
              <c:numCache>
                <c:formatCode>General</c:formatCode>
                <c:ptCount val="10"/>
                <c:pt idx="0">
                  <c:v>595.9</c:v>
                </c:pt>
                <c:pt idx="1">
                  <c:v>13.1</c:v>
                </c:pt>
                <c:pt idx="2">
                  <c:v>1079.26</c:v>
                </c:pt>
                <c:pt idx="3">
                  <c:v>18.36</c:v>
                </c:pt>
                <c:pt idx="4">
                  <c:v>398.47</c:v>
                </c:pt>
                <c:pt idx="5">
                  <c:v>18.36</c:v>
                </c:pt>
                <c:pt idx="6">
                  <c:v>204.25</c:v>
                </c:pt>
                <c:pt idx="7">
                  <c:v>2.89</c:v>
                </c:pt>
                <c:pt idx="8">
                  <c:v>175.43</c:v>
                </c:pt>
                <c:pt idx="9">
                  <c:v>2.84</c:v>
                </c:pt>
              </c:numCache>
            </c:numRef>
          </c:val>
          <c:extLst>
            <c:ext xmlns:c16="http://schemas.microsoft.com/office/drawing/2014/chart" uri="{C3380CC4-5D6E-409C-BE32-E72D297353CC}">
              <c16:uniqueId val="{00000001-B1BE-4635-9CEA-C25BB34A89D4}"/>
            </c:ext>
          </c:extLst>
        </c:ser>
        <c:ser>
          <c:idx val="2"/>
          <c:order val="2"/>
          <c:tx>
            <c:strRef>
              <c:f>Sheet1!$A$5</c:f>
              <c:strCache>
                <c:ptCount val="1"/>
                <c:pt idx="0">
                  <c:v>Total Current Liabilities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Sheet1!$B$5:$K$5</c:f>
            </c:numRef>
          </c:val>
          <c:extLst>
            <c:ext xmlns:c16="http://schemas.microsoft.com/office/drawing/2014/chart" uri="{C3380CC4-5D6E-409C-BE32-E72D297353CC}">
              <c16:uniqueId val="{00000002-B1BE-4635-9CEA-C25BB34A89D4}"/>
            </c:ext>
          </c:extLst>
        </c:ser>
        <c:ser>
          <c:idx val="3"/>
          <c:order val="3"/>
          <c:tx>
            <c:strRef>
              <c:f>Sheet1!$A$6</c:f>
              <c:strCache>
                <c:ptCount val="1"/>
                <c:pt idx="0">
                  <c:v>Total Equity and Liabilities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Sheet1!$B$6:$K$6</c:f>
            </c:numRef>
          </c:val>
          <c:extLst>
            <c:ext xmlns:c16="http://schemas.microsoft.com/office/drawing/2014/chart" uri="{C3380CC4-5D6E-409C-BE32-E72D297353CC}">
              <c16:uniqueId val="{00000003-B1BE-4635-9CEA-C25BB34A89D4}"/>
            </c:ext>
          </c:extLst>
        </c:ser>
        <c:ser>
          <c:idx val="4"/>
          <c:order val="4"/>
          <c:tx>
            <c:strRef>
              <c:f>Sheet1!$A$7</c:f>
              <c:strCache>
                <c:ptCount val="1"/>
                <c:pt idx="0">
                  <c:v>Total Non Current Assests</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Sheet1!$B$7:$K$7</c:f>
              <c:numCache>
                <c:formatCode>General</c:formatCode>
                <c:ptCount val="10"/>
                <c:pt idx="0">
                  <c:v>2713.03</c:v>
                </c:pt>
                <c:pt idx="1">
                  <c:v>59.64</c:v>
                </c:pt>
                <c:pt idx="2">
                  <c:v>3727.4</c:v>
                </c:pt>
                <c:pt idx="3">
                  <c:v>63.4</c:v>
                </c:pt>
                <c:pt idx="4">
                  <c:v>4402.2299999999996</c:v>
                </c:pt>
                <c:pt idx="5">
                  <c:v>63.4</c:v>
                </c:pt>
                <c:pt idx="6">
                  <c:v>4329.57</c:v>
                </c:pt>
                <c:pt idx="7">
                  <c:v>61.2</c:v>
                </c:pt>
                <c:pt idx="8">
                  <c:v>3272.81</c:v>
                </c:pt>
                <c:pt idx="9">
                  <c:v>52.93</c:v>
                </c:pt>
              </c:numCache>
            </c:numRef>
          </c:val>
          <c:extLst>
            <c:ext xmlns:c16="http://schemas.microsoft.com/office/drawing/2014/chart" uri="{C3380CC4-5D6E-409C-BE32-E72D297353CC}">
              <c16:uniqueId val="{00000004-B1BE-4635-9CEA-C25BB34A89D4}"/>
            </c:ext>
          </c:extLst>
        </c:ser>
        <c:ser>
          <c:idx val="5"/>
          <c:order val="5"/>
          <c:tx>
            <c:strRef>
              <c:f>Sheet1!$A$8</c:f>
              <c:strCache>
                <c:ptCount val="1"/>
                <c:pt idx="0">
                  <c:v>Total Current Assets</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Sheet1!$B$8:$K$8</c:f>
              <c:numCache>
                <c:formatCode>General</c:formatCode>
                <c:ptCount val="10"/>
                <c:pt idx="0">
                  <c:v>1836</c:v>
                </c:pt>
                <c:pt idx="1">
                  <c:v>28.5</c:v>
                </c:pt>
                <c:pt idx="2">
                  <c:v>2151.36</c:v>
                </c:pt>
                <c:pt idx="3">
                  <c:v>36.6</c:v>
                </c:pt>
                <c:pt idx="4">
                  <c:v>2373.9499999999998</c:v>
                </c:pt>
                <c:pt idx="5">
                  <c:v>36.6</c:v>
                </c:pt>
                <c:pt idx="6">
                  <c:v>2744.47</c:v>
                </c:pt>
                <c:pt idx="7">
                  <c:v>38.799999999999997</c:v>
                </c:pt>
                <c:pt idx="8">
                  <c:v>2910.02</c:v>
                </c:pt>
                <c:pt idx="9">
                  <c:v>47.06</c:v>
                </c:pt>
              </c:numCache>
            </c:numRef>
          </c:val>
          <c:extLst>
            <c:ext xmlns:c16="http://schemas.microsoft.com/office/drawing/2014/chart" uri="{C3380CC4-5D6E-409C-BE32-E72D297353CC}">
              <c16:uniqueId val="{00000005-B1BE-4635-9CEA-C25BB34A89D4}"/>
            </c:ext>
          </c:extLst>
        </c:ser>
        <c:ser>
          <c:idx val="6"/>
          <c:order val="6"/>
          <c:tx>
            <c:strRef>
              <c:f>Sheet1!$A$9</c:f>
              <c:strCache>
                <c:ptCount val="1"/>
                <c:pt idx="0">
                  <c:v>Total Assets</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multiLvlStrRef>
              <c:f>Sheet1!$B$1:$K$2</c:f>
              <c:multiLvlStrCache>
                <c:ptCount val="10"/>
                <c:lvl>
                  <c:pt idx="0">
                    <c:v>2018-19</c:v>
                  </c:pt>
                  <c:pt idx="1">
                    <c:v>%</c:v>
                  </c:pt>
                  <c:pt idx="2">
                    <c:v>2019-20</c:v>
                  </c:pt>
                  <c:pt idx="3">
                    <c:v>%</c:v>
                  </c:pt>
                  <c:pt idx="4">
                    <c:v>2020-21</c:v>
                  </c:pt>
                  <c:pt idx="5">
                    <c:v>%</c:v>
                  </c:pt>
                  <c:pt idx="6">
                    <c:v>2021-22</c:v>
                  </c:pt>
                  <c:pt idx="7">
                    <c:v>%</c:v>
                  </c:pt>
                  <c:pt idx="8">
                    <c:v>2022-23</c:v>
                  </c:pt>
                  <c:pt idx="9">
                    <c:v>%</c:v>
                  </c:pt>
                </c:lvl>
                <c:lvl>
                  <c:pt idx="0">
                    <c:v>Financial Years</c:v>
                  </c:pt>
                </c:lvl>
              </c:multiLvlStrCache>
            </c:multiLvlStrRef>
          </c:cat>
          <c:val>
            <c:numRef>
              <c:f>Sheet1!$B$9:$K$9</c:f>
              <c:numCache>
                <c:formatCode>General</c:formatCode>
                <c:ptCount val="10"/>
                <c:pt idx="0">
                  <c:v>4549.03</c:v>
                </c:pt>
                <c:pt idx="1">
                  <c:v>100</c:v>
                </c:pt>
                <c:pt idx="2">
                  <c:v>5878.77</c:v>
                </c:pt>
                <c:pt idx="3">
                  <c:v>100</c:v>
                </c:pt>
                <c:pt idx="4">
                  <c:v>6776.18</c:v>
                </c:pt>
                <c:pt idx="5">
                  <c:v>100</c:v>
                </c:pt>
                <c:pt idx="6">
                  <c:v>7074.04</c:v>
                </c:pt>
                <c:pt idx="7">
                  <c:v>100</c:v>
                </c:pt>
                <c:pt idx="8">
                  <c:v>6182.83</c:v>
                </c:pt>
                <c:pt idx="9">
                  <c:v>100</c:v>
                </c:pt>
              </c:numCache>
            </c:numRef>
          </c:val>
          <c:extLst>
            <c:ext xmlns:c16="http://schemas.microsoft.com/office/drawing/2014/chart" uri="{C3380CC4-5D6E-409C-BE32-E72D297353CC}">
              <c16:uniqueId val="{00000006-B1BE-4635-9CEA-C25BB34A89D4}"/>
            </c:ext>
          </c:extLst>
        </c:ser>
        <c:dLbls>
          <c:showLegendKey val="0"/>
          <c:showVal val="0"/>
          <c:showCatName val="0"/>
          <c:showSerName val="0"/>
          <c:showPercent val="0"/>
          <c:showBubbleSize val="0"/>
        </c:dLbls>
        <c:gapWidth val="164"/>
        <c:overlap val="-22"/>
        <c:axId val="1788906992"/>
        <c:axId val="1864296384"/>
      </c:barChart>
      <c:catAx>
        <c:axId val="17889069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4296384"/>
        <c:crosses val="autoZero"/>
        <c:auto val="1"/>
        <c:lblAlgn val="ctr"/>
        <c:lblOffset val="100"/>
        <c:noMultiLvlLbl val="0"/>
      </c:catAx>
      <c:valAx>
        <c:axId val="18642963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906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Sheet1!$A$15</c:f>
              <c:strCache>
                <c:ptCount val="1"/>
                <c:pt idx="0">
                  <c:v>(I) Revenue from Operations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multiLvlStrRef>
              <c:f>Sheet1!$B$13:$K$14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Sheet1!$B$15:$K$15</c:f>
              <c:numCache>
                <c:formatCode>General</c:formatCode>
                <c:ptCount val="10"/>
                <c:pt idx="0">
                  <c:v>3660.27</c:v>
                </c:pt>
                <c:pt idx="1">
                  <c:v>100</c:v>
                </c:pt>
                <c:pt idx="2">
                  <c:v>4132.55</c:v>
                </c:pt>
                <c:pt idx="3">
                  <c:v>100</c:v>
                </c:pt>
                <c:pt idx="4">
                  <c:v>5051.4399999999996</c:v>
                </c:pt>
                <c:pt idx="5">
                  <c:v>100</c:v>
                </c:pt>
                <c:pt idx="6">
                  <c:v>5035.41</c:v>
                </c:pt>
                <c:pt idx="7">
                  <c:v>100</c:v>
                </c:pt>
                <c:pt idx="8">
                  <c:v>5652.62</c:v>
                </c:pt>
                <c:pt idx="9">
                  <c:v>100</c:v>
                </c:pt>
              </c:numCache>
            </c:numRef>
          </c:val>
          <c:extLst>
            <c:ext xmlns:c16="http://schemas.microsoft.com/office/drawing/2014/chart" uri="{C3380CC4-5D6E-409C-BE32-E72D297353CC}">
              <c16:uniqueId val="{00000000-A6A2-4EDE-B0A8-7534F630F5E8}"/>
            </c:ext>
          </c:extLst>
        </c:ser>
        <c:ser>
          <c:idx val="1"/>
          <c:order val="1"/>
          <c:tx>
            <c:strRef>
              <c:f>Sheet1!$A$16</c:f>
              <c:strCache>
                <c:ptCount val="1"/>
                <c:pt idx="0">
                  <c:v>Total Expense</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multiLvlStrRef>
              <c:f>Sheet1!$B$13:$K$14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Sheet1!$B$16:$K$16</c:f>
              <c:numCache>
                <c:formatCode>General</c:formatCode>
                <c:ptCount val="10"/>
                <c:pt idx="0">
                  <c:v>2902.04</c:v>
                </c:pt>
                <c:pt idx="1">
                  <c:v>79.28</c:v>
                </c:pt>
                <c:pt idx="2">
                  <c:v>3090.51</c:v>
                </c:pt>
                <c:pt idx="3">
                  <c:v>74.78</c:v>
                </c:pt>
                <c:pt idx="4">
                  <c:v>3644.58</c:v>
                </c:pt>
                <c:pt idx="5">
                  <c:v>72.150000000000006</c:v>
                </c:pt>
                <c:pt idx="6">
                  <c:v>4428.54</c:v>
                </c:pt>
                <c:pt idx="7">
                  <c:v>87.95</c:v>
                </c:pt>
                <c:pt idx="8">
                  <c:v>5269.86</c:v>
                </c:pt>
                <c:pt idx="9">
                  <c:v>93.23</c:v>
                </c:pt>
              </c:numCache>
            </c:numRef>
          </c:val>
          <c:extLst>
            <c:ext xmlns:c16="http://schemas.microsoft.com/office/drawing/2014/chart" uri="{C3380CC4-5D6E-409C-BE32-E72D297353CC}">
              <c16:uniqueId val="{00000001-A6A2-4EDE-B0A8-7534F630F5E8}"/>
            </c:ext>
          </c:extLst>
        </c:ser>
        <c:ser>
          <c:idx val="2"/>
          <c:order val="2"/>
          <c:tx>
            <c:strRef>
              <c:f>Sheet1!$A$17</c:f>
              <c:strCache>
                <c:ptCount val="1"/>
                <c:pt idx="0">
                  <c:v>(V) Profit Before Tax (III-IV)</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multiLvlStrRef>
              <c:f>Sheet1!$B$13:$K$14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Sheet1!$B$17:$K$17</c:f>
              <c:numCache>
                <c:formatCode>General</c:formatCode>
                <c:ptCount val="10"/>
                <c:pt idx="0">
                  <c:v>764.63</c:v>
                </c:pt>
                <c:pt idx="1">
                  <c:v>20.89</c:v>
                </c:pt>
                <c:pt idx="2">
                  <c:v>1176.79</c:v>
                </c:pt>
                <c:pt idx="3">
                  <c:v>28.48</c:v>
                </c:pt>
                <c:pt idx="4">
                  <c:v>1416.6</c:v>
                </c:pt>
                <c:pt idx="5">
                  <c:v>28.04</c:v>
                </c:pt>
                <c:pt idx="6">
                  <c:v>658.01</c:v>
                </c:pt>
                <c:pt idx="7">
                  <c:v>13.07</c:v>
                </c:pt>
                <c:pt idx="8">
                  <c:v>385.5</c:v>
                </c:pt>
                <c:pt idx="9">
                  <c:v>6.82</c:v>
                </c:pt>
              </c:numCache>
            </c:numRef>
          </c:val>
          <c:extLst>
            <c:ext xmlns:c16="http://schemas.microsoft.com/office/drawing/2014/chart" uri="{C3380CC4-5D6E-409C-BE32-E72D297353CC}">
              <c16:uniqueId val="{00000002-A6A2-4EDE-B0A8-7534F630F5E8}"/>
            </c:ext>
          </c:extLst>
        </c:ser>
        <c:ser>
          <c:idx val="3"/>
          <c:order val="3"/>
          <c:tx>
            <c:strRef>
              <c:f>Sheet1!$A$18</c:f>
              <c:strCache>
                <c:ptCount val="1"/>
                <c:pt idx="0">
                  <c:v>(X) Profit after Tax</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multiLvlStrRef>
              <c:f>Sheet1!$B$13:$K$14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Sheet1!$B$18:$K$18</c:f>
              <c:numCache>
                <c:formatCode>General</c:formatCode>
                <c:ptCount val="10"/>
                <c:pt idx="0">
                  <c:v>611.21</c:v>
                </c:pt>
                <c:pt idx="1">
                  <c:v>16.7</c:v>
                </c:pt>
                <c:pt idx="2">
                  <c:v>969.4</c:v>
                </c:pt>
                <c:pt idx="3">
                  <c:v>23.46</c:v>
                </c:pt>
                <c:pt idx="4">
                  <c:v>1175.3900000000001</c:v>
                </c:pt>
                <c:pt idx="5">
                  <c:v>23.27</c:v>
                </c:pt>
                <c:pt idx="6">
                  <c:v>543.54999999999995</c:v>
                </c:pt>
                <c:pt idx="7">
                  <c:v>10.79</c:v>
                </c:pt>
                <c:pt idx="8">
                  <c:v>341.99</c:v>
                </c:pt>
                <c:pt idx="9">
                  <c:v>6.05</c:v>
                </c:pt>
              </c:numCache>
            </c:numRef>
          </c:val>
          <c:extLst>
            <c:ext xmlns:c16="http://schemas.microsoft.com/office/drawing/2014/chart" uri="{C3380CC4-5D6E-409C-BE32-E72D297353CC}">
              <c16:uniqueId val="{00000003-A6A2-4EDE-B0A8-7534F630F5E8}"/>
            </c:ext>
          </c:extLst>
        </c:ser>
        <c:ser>
          <c:idx val="4"/>
          <c:order val="4"/>
          <c:tx>
            <c:strRef>
              <c:f>Sheet1!$A$19</c:f>
              <c:strCache>
                <c:ptCount val="1"/>
                <c:pt idx="0">
                  <c:v>(XIII) Earnings per equity share (FV ` 2/ – per share):</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multiLvlStrRef>
              <c:f>Sheet1!$B$13:$K$14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Sheet1!$B$19:$K$19</c:f>
              <c:numCache>
                <c:formatCode>General</c:formatCode>
                <c:ptCount val="10"/>
                <c:pt idx="0">
                  <c:v>32.42</c:v>
                </c:pt>
                <c:pt idx="1">
                  <c:v>0.89</c:v>
                </c:pt>
                <c:pt idx="2">
                  <c:v>51.42</c:v>
                </c:pt>
                <c:pt idx="3">
                  <c:v>1.24</c:v>
                </c:pt>
                <c:pt idx="4">
                  <c:v>60.67</c:v>
                </c:pt>
                <c:pt idx="5">
                  <c:v>1.2</c:v>
                </c:pt>
                <c:pt idx="6">
                  <c:v>27.65</c:v>
                </c:pt>
                <c:pt idx="7">
                  <c:v>0.55000000000000004</c:v>
                </c:pt>
                <c:pt idx="8">
                  <c:v>17.399999999999999</c:v>
                </c:pt>
                <c:pt idx="9">
                  <c:v>0.31</c:v>
                </c:pt>
              </c:numCache>
            </c:numRef>
          </c:val>
          <c:extLst>
            <c:ext xmlns:c16="http://schemas.microsoft.com/office/drawing/2014/chart" uri="{C3380CC4-5D6E-409C-BE32-E72D297353CC}">
              <c16:uniqueId val="{00000004-A6A2-4EDE-B0A8-7534F630F5E8}"/>
            </c:ext>
          </c:extLst>
        </c:ser>
        <c:dLbls>
          <c:showLegendKey val="0"/>
          <c:showVal val="0"/>
          <c:showCatName val="0"/>
          <c:showSerName val="0"/>
          <c:showPercent val="0"/>
          <c:showBubbleSize val="0"/>
        </c:dLbls>
        <c:gapWidth val="164"/>
        <c:overlap val="-22"/>
        <c:axId val="1788908432"/>
        <c:axId val="1794799840"/>
      </c:barChart>
      <c:catAx>
        <c:axId val="178890843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4799840"/>
        <c:crosses val="autoZero"/>
        <c:auto val="1"/>
        <c:lblAlgn val="ctr"/>
        <c:lblOffset val="100"/>
        <c:noMultiLvlLbl val="0"/>
      </c:catAx>
      <c:valAx>
        <c:axId val="1794799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9084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Balance</a:t>
            </a:r>
            <a:r>
              <a:rPr lang="en-US" baseline="0" dirty="0"/>
              <a:t> sheet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Sheet1!$A$37</c:f>
              <c:strCache>
                <c:ptCount val="1"/>
                <c:pt idx="0">
                  <c:v>Total Equity</c:v>
                </c:pt>
              </c:strCache>
            </c:strRef>
          </c:tx>
          <c:spPr>
            <a:solidFill>
              <a:schemeClr val="accent1"/>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Sheet1!$B$37:$K$37</c:f>
              <c:numCache>
                <c:formatCode>General</c:formatCode>
                <c:ptCount val="10"/>
                <c:pt idx="0">
                  <c:v>2712.41</c:v>
                </c:pt>
                <c:pt idx="1">
                  <c:v>100</c:v>
                </c:pt>
                <c:pt idx="2">
                  <c:v>3346.02</c:v>
                </c:pt>
                <c:pt idx="3">
                  <c:v>123.36</c:v>
                </c:pt>
                <c:pt idx="4">
                  <c:v>5254.24</c:v>
                </c:pt>
                <c:pt idx="5">
                  <c:v>193.5</c:v>
                </c:pt>
                <c:pt idx="6">
                  <c:v>5290.34</c:v>
                </c:pt>
                <c:pt idx="7">
                  <c:v>195.04</c:v>
                </c:pt>
                <c:pt idx="8">
                  <c:v>4370.47</c:v>
                </c:pt>
                <c:pt idx="9">
                  <c:v>161.13</c:v>
                </c:pt>
              </c:numCache>
            </c:numRef>
          </c:val>
          <c:extLst>
            <c:ext xmlns:c16="http://schemas.microsoft.com/office/drawing/2014/chart" uri="{C3380CC4-5D6E-409C-BE32-E72D297353CC}">
              <c16:uniqueId val="{00000000-6802-425B-BE51-34D89A67A67F}"/>
            </c:ext>
          </c:extLst>
        </c:ser>
        <c:ser>
          <c:idx val="1"/>
          <c:order val="1"/>
          <c:tx>
            <c:strRef>
              <c:f>Sheet1!$A$38</c:f>
              <c:strCache>
                <c:ptCount val="1"/>
                <c:pt idx="0">
                  <c:v>Total Non Current Liabilities</c:v>
                </c:pt>
              </c:strCache>
            </c:strRef>
          </c:tx>
          <c:spPr>
            <a:solidFill>
              <a:schemeClr val="accent2"/>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Sheet1!$B$38:$K$38</c:f>
              <c:numCache>
                <c:formatCode>General</c:formatCode>
                <c:ptCount val="10"/>
                <c:pt idx="0">
                  <c:v>595.9</c:v>
                </c:pt>
                <c:pt idx="1">
                  <c:v>100</c:v>
                </c:pt>
                <c:pt idx="2">
                  <c:v>1079.26</c:v>
                </c:pt>
                <c:pt idx="3">
                  <c:v>181.11</c:v>
                </c:pt>
                <c:pt idx="4">
                  <c:v>398.47</c:v>
                </c:pt>
                <c:pt idx="5">
                  <c:v>66.87</c:v>
                </c:pt>
                <c:pt idx="6">
                  <c:v>204.25</c:v>
                </c:pt>
                <c:pt idx="7">
                  <c:v>34.28</c:v>
                </c:pt>
                <c:pt idx="8">
                  <c:v>175.43</c:v>
                </c:pt>
                <c:pt idx="9">
                  <c:v>29.44</c:v>
                </c:pt>
              </c:numCache>
            </c:numRef>
          </c:val>
          <c:extLst>
            <c:ext xmlns:c16="http://schemas.microsoft.com/office/drawing/2014/chart" uri="{C3380CC4-5D6E-409C-BE32-E72D297353CC}">
              <c16:uniqueId val="{00000001-6802-425B-BE51-34D89A67A67F}"/>
            </c:ext>
          </c:extLst>
        </c:ser>
        <c:ser>
          <c:idx val="2"/>
          <c:order val="2"/>
          <c:tx>
            <c:strRef>
              <c:f>Sheet1!$A$39</c:f>
              <c:strCache>
                <c:ptCount val="1"/>
                <c:pt idx="0">
                  <c:v>Total Current Liabilities</c:v>
                </c:pt>
              </c:strCache>
            </c:strRef>
          </c:tx>
          <c:spPr>
            <a:solidFill>
              <a:schemeClr val="accent3"/>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Sheet1!$B$39:$K$39</c:f>
              <c:numCache>
                <c:formatCode>General</c:formatCode>
                <c:ptCount val="10"/>
                <c:pt idx="0">
                  <c:v>1240.75</c:v>
                </c:pt>
                <c:pt idx="1">
                  <c:v>100</c:v>
                </c:pt>
                <c:pt idx="2">
                  <c:v>1453.5</c:v>
                </c:pt>
                <c:pt idx="3">
                  <c:v>117.15</c:v>
                </c:pt>
                <c:pt idx="4">
                  <c:v>1321.61</c:v>
                </c:pt>
                <c:pt idx="5">
                  <c:v>106.52</c:v>
                </c:pt>
                <c:pt idx="6">
                  <c:v>1579.45</c:v>
                </c:pt>
                <c:pt idx="7">
                  <c:v>127.3</c:v>
                </c:pt>
                <c:pt idx="8">
                  <c:v>1636.84</c:v>
                </c:pt>
                <c:pt idx="9">
                  <c:v>131.91999999999999</c:v>
                </c:pt>
              </c:numCache>
            </c:numRef>
          </c:val>
          <c:extLst>
            <c:ext xmlns:c16="http://schemas.microsoft.com/office/drawing/2014/chart" uri="{C3380CC4-5D6E-409C-BE32-E72D297353CC}">
              <c16:uniqueId val="{00000002-6802-425B-BE51-34D89A67A67F}"/>
            </c:ext>
          </c:extLst>
        </c:ser>
        <c:ser>
          <c:idx val="3"/>
          <c:order val="3"/>
          <c:tx>
            <c:strRef>
              <c:f>Sheet1!$A$40</c:f>
              <c:strCache>
                <c:ptCount val="1"/>
                <c:pt idx="0">
                  <c:v>Total Equity and Liabilities</c:v>
                </c:pt>
              </c:strCache>
            </c:strRef>
          </c:tx>
          <c:spPr>
            <a:solidFill>
              <a:schemeClr val="accent4"/>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Sheet1!$B$40:$K$40</c:f>
              <c:numCache>
                <c:formatCode>General</c:formatCode>
                <c:ptCount val="10"/>
                <c:pt idx="0">
                  <c:v>4549.03</c:v>
                </c:pt>
                <c:pt idx="1">
                  <c:v>100</c:v>
                </c:pt>
                <c:pt idx="2">
                  <c:v>5878.78</c:v>
                </c:pt>
                <c:pt idx="3">
                  <c:v>129.22999999999999</c:v>
                </c:pt>
                <c:pt idx="4">
                  <c:v>6776.18</c:v>
                </c:pt>
                <c:pt idx="5">
                  <c:v>148.96</c:v>
                </c:pt>
                <c:pt idx="6">
                  <c:v>7074.04</c:v>
                </c:pt>
                <c:pt idx="7">
                  <c:v>155.51</c:v>
                </c:pt>
                <c:pt idx="8">
                  <c:v>6182.74</c:v>
                </c:pt>
                <c:pt idx="9">
                  <c:v>135.91</c:v>
                </c:pt>
              </c:numCache>
            </c:numRef>
          </c:val>
          <c:extLst>
            <c:ext xmlns:c16="http://schemas.microsoft.com/office/drawing/2014/chart" uri="{C3380CC4-5D6E-409C-BE32-E72D297353CC}">
              <c16:uniqueId val="{00000003-6802-425B-BE51-34D89A67A67F}"/>
            </c:ext>
          </c:extLst>
        </c:ser>
        <c:ser>
          <c:idx val="4"/>
          <c:order val="4"/>
          <c:tx>
            <c:strRef>
              <c:f>Sheet1!$A$41</c:f>
              <c:strCache>
                <c:ptCount val="1"/>
                <c:pt idx="0">
                  <c:v>Total Non Current Assests</c:v>
                </c:pt>
              </c:strCache>
            </c:strRef>
          </c:tx>
          <c:spPr>
            <a:solidFill>
              <a:schemeClr val="accent5"/>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Sheet1!$B$41:$K$41</c:f>
              <c:numCache>
                <c:formatCode>General</c:formatCode>
                <c:ptCount val="10"/>
                <c:pt idx="0">
                  <c:v>2713.03</c:v>
                </c:pt>
                <c:pt idx="1">
                  <c:v>100</c:v>
                </c:pt>
                <c:pt idx="2">
                  <c:v>3727.4</c:v>
                </c:pt>
                <c:pt idx="3">
                  <c:v>137.38999999999999</c:v>
                </c:pt>
                <c:pt idx="4">
                  <c:v>4402.2299999999996</c:v>
                </c:pt>
                <c:pt idx="5">
                  <c:v>162.26</c:v>
                </c:pt>
                <c:pt idx="6">
                  <c:v>4329.57</c:v>
                </c:pt>
                <c:pt idx="7">
                  <c:v>159.58000000000001</c:v>
                </c:pt>
                <c:pt idx="8">
                  <c:v>3272.81</c:v>
                </c:pt>
                <c:pt idx="9">
                  <c:v>120.63</c:v>
                </c:pt>
              </c:numCache>
            </c:numRef>
          </c:val>
          <c:extLst>
            <c:ext xmlns:c16="http://schemas.microsoft.com/office/drawing/2014/chart" uri="{C3380CC4-5D6E-409C-BE32-E72D297353CC}">
              <c16:uniqueId val="{00000004-6802-425B-BE51-34D89A67A67F}"/>
            </c:ext>
          </c:extLst>
        </c:ser>
        <c:ser>
          <c:idx val="5"/>
          <c:order val="5"/>
          <c:tx>
            <c:strRef>
              <c:f>Sheet1!$A$42</c:f>
              <c:strCache>
                <c:ptCount val="1"/>
                <c:pt idx="0">
                  <c:v>Total Current Assets</c:v>
                </c:pt>
              </c:strCache>
            </c:strRef>
          </c:tx>
          <c:spPr>
            <a:solidFill>
              <a:schemeClr val="accent6"/>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Sheet1!$B$42:$K$42</c:f>
              <c:numCache>
                <c:formatCode>General</c:formatCode>
                <c:ptCount val="10"/>
                <c:pt idx="0">
                  <c:v>1836</c:v>
                </c:pt>
                <c:pt idx="1">
                  <c:v>100</c:v>
                </c:pt>
                <c:pt idx="2">
                  <c:v>2151.36</c:v>
                </c:pt>
                <c:pt idx="3">
                  <c:v>117.18</c:v>
                </c:pt>
                <c:pt idx="4">
                  <c:v>2373.9499999999998</c:v>
                </c:pt>
                <c:pt idx="5">
                  <c:v>129.30000000000001</c:v>
                </c:pt>
                <c:pt idx="6">
                  <c:v>2744.47</c:v>
                </c:pt>
                <c:pt idx="7">
                  <c:v>149.47999999999999</c:v>
                </c:pt>
                <c:pt idx="8">
                  <c:v>2910.02</c:v>
                </c:pt>
                <c:pt idx="9">
                  <c:v>158.5</c:v>
                </c:pt>
              </c:numCache>
            </c:numRef>
          </c:val>
          <c:extLst>
            <c:ext xmlns:c16="http://schemas.microsoft.com/office/drawing/2014/chart" uri="{C3380CC4-5D6E-409C-BE32-E72D297353CC}">
              <c16:uniqueId val="{00000005-6802-425B-BE51-34D89A67A67F}"/>
            </c:ext>
          </c:extLst>
        </c:ser>
        <c:ser>
          <c:idx val="6"/>
          <c:order val="6"/>
          <c:tx>
            <c:strRef>
              <c:f>Sheet1!$A$43</c:f>
              <c:strCache>
                <c:ptCount val="1"/>
                <c:pt idx="0">
                  <c:v>Total Assets</c:v>
                </c:pt>
              </c:strCache>
            </c:strRef>
          </c:tx>
          <c:spPr>
            <a:solidFill>
              <a:schemeClr val="accent1">
                <a:lumMod val="60000"/>
              </a:schemeClr>
            </a:solidFill>
            <a:ln>
              <a:noFill/>
            </a:ln>
            <a:effectLst/>
          </c:spPr>
          <c:invertIfNegative val="0"/>
          <c:cat>
            <c:strRef>
              <c:f>Sheet1!$B$35:$K$36</c:f>
              <c:strCache>
                <c:ptCount val="10"/>
                <c:pt idx="0">
                  <c:v>2018-19</c:v>
                </c:pt>
                <c:pt idx="1">
                  <c:v>%</c:v>
                </c:pt>
                <c:pt idx="2">
                  <c:v>2019-20</c:v>
                </c:pt>
                <c:pt idx="3">
                  <c:v>%</c:v>
                </c:pt>
                <c:pt idx="4">
                  <c:v>2020-21</c:v>
                </c:pt>
                <c:pt idx="5">
                  <c:v>%</c:v>
                </c:pt>
                <c:pt idx="6">
                  <c:v>2021-22</c:v>
                </c:pt>
                <c:pt idx="7">
                  <c:v>%</c:v>
                </c:pt>
                <c:pt idx="8">
                  <c:v>2022-23</c:v>
                </c:pt>
                <c:pt idx="9">
                  <c:v>%</c:v>
                </c:pt>
              </c:strCache>
            </c:strRef>
          </c:cat>
          <c:val>
            <c:numRef>
              <c:f>Sheet1!$B$43:$K$43</c:f>
              <c:numCache>
                <c:formatCode>General</c:formatCode>
                <c:ptCount val="10"/>
                <c:pt idx="0">
                  <c:v>4549.03</c:v>
                </c:pt>
                <c:pt idx="1">
                  <c:v>100</c:v>
                </c:pt>
                <c:pt idx="2">
                  <c:v>5878.77</c:v>
                </c:pt>
                <c:pt idx="3">
                  <c:v>129.22999999999999</c:v>
                </c:pt>
                <c:pt idx="4">
                  <c:v>6776.18</c:v>
                </c:pt>
                <c:pt idx="5">
                  <c:v>148.96</c:v>
                </c:pt>
                <c:pt idx="6">
                  <c:v>7074.04</c:v>
                </c:pt>
                <c:pt idx="7">
                  <c:v>155.51</c:v>
                </c:pt>
                <c:pt idx="8">
                  <c:v>6182.83</c:v>
                </c:pt>
                <c:pt idx="9">
                  <c:v>135.91999999999999</c:v>
                </c:pt>
              </c:numCache>
            </c:numRef>
          </c:val>
          <c:extLst>
            <c:ext xmlns:c16="http://schemas.microsoft.com/office/drawing/2014/chart" uri="{C3380CC4-5D6E-409C-BE32-E72D297353CC}">
              <c16:uniqueId val="{00000006-6802-425B-BE51-34D89A67A67F}"/>
            </c:ext>
          </c:extLst>
        </c:ser>
        <c:dLbls>
          <c:showLegendKey val="0"/>
          <c:showVal val="0"/>
          <c:showCatName val="0"/>
          <c:showSerName val="0"/>
          <c:showPercent val="0"/>
          <c:showBubbleSize val="0"/>
        </c:dLbls>
        <c:gapWidth val="219"/>
        <c:overlap val="-27"/>
        <c:axId val="2038062608"/>
        <c:axId val="2089255616"/>
      </c:barChart>
      <c:catAx>
        <c:axId val="203806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255616"/>
        <c:crosses val="autoZero"/>
        <c:auto val="1"/>
        <c:lblAlgn val="ctr"/>
        <c:lblOffset val="100"/>
        <c:noMultiLvlLbl val="0"/>
      </c:catAx>
      <c:valAx>
        <c:axId val="208925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06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income</a:t>
            </a:r>
            <a:r>
              <a:rPr lang="en-IN" baseline="0"/>
              <a:t> statement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Sheet1!$A$55</c:f>
              <c:strCache>
                <c:ptCount val="1"/>
                <c:pt idx="0">
                  <c:v>(I) Revenue from Operations</c:v>
                </c:pt>
              </c:strCache>
            </c:strRef>
          </c:tx>
          <c:spPr>
            <a:solidFill>
              <a:schemeClr val="accent1"/>
            </a:solidFill>
            <a:ln>
              <a:noFill/>
            </a:ln>
            <a:effectLst/>
          </c:spPr>
          <c:invertIfNegative val="0"/>
          <c:cat>
            <c:multiLvlStrRef>
              <c:f>Sheet1!$B$53:$K$54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Sheet1!$B$55:$K$55</c:f>
              <c:numCache>
                <c:formatCode>General</c:formatCode>
                <c:ptCount val="10"/>
                <c:pt idx="0" formatCode="#,##0.00">
                  <c:v>3660.27</c:v>
                </c:pt>
                <c:pt idx="1">
                  <c:v>100</c:v>
                </c:pt>
                <c:pt idx="2" formatCode="#,##0.00">
                  <c:v>4132.55</c:v>
                </c:pt>
                <c:pt idx="3">
                  <c:v>112.9</c:v>
                </c:pt>
                <c:pt idx="4" formatCode="#,##0.00">
                  <c:v>5051.4399999999996</c:v>
                </c:pt>
                <c:pt idx="5">
                  <c:v>138.01</c:v>
                </c:pt>
                <c:pt idx="6" formatCode="#,##0.00">
                  <c:v>5035.41</c:v>
                </c:pt>
                <c:pt idx="7">
                  <c:v>137.57</c:v>
                </c:pt>
                <c:pt idx="8" formatCode="#,##0.00">
                  <c:v>5652.62</c:v>
                </c:pt>
                <c:pt idx="9">
                  <c:v>154.43</c:v>
                </c:pt>
              </c:numCache>
            </c:numRef>
          </c:val>
          <c:extLst>
            <c:ext xmlns:c16="http://schemas.microsoft.com/office/drawing/2014/chart" uri="{C3380CC4-5D6E-409C-BE32-E72D297353CC}">
              <c16:uniqueId val="{00000000-B13E-4C64-975A-1108CF221EF9}"/>
            </c:ext>
          </c:extLst>
        </c:ser>
        <c:ser>
          <c:idx val="1"/>
          <c:order val="1"/>
          <c:tx>
            <c:strRef>
              <c:f>Sheet1!$A$56</c:f>
              <c:strCache>
                <c:ptCount val="1"/>
                <c:pt idx="0">
                  <c:v>Total Expense</c:v>
                </c:pt>
              </c:strCache>
            </c:strRef>
          </c:tx>
          <c:spPr>
            <a:solidFill>
              <a:schemeClr val="accent2"/>
            </a:solidFill>
            <a:ln>
              <a:noFill/>
            </a:ln>
            <a:effectLst/>
          </c:spPr>
          <c:invertIfNegative val="0"/>
          <c:cat>
            <c:multiLvlStrRef>
              <c:f>Sheet1!$B$53:$K$54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Sheet1!$B$56:$K$56</c:f>
              <c:numCache>
                <c:formatCode>General</c:formatCode>
                <c:ptCount val="10"/>
                <c:pt idx="0" formatCode="#,##0.00">
                  <c:v>3660.27</c:v>
                </c:pt>
                <c:pt idx="1">
                  <c:v>100</c:v>
                </c:pt>
                <c:pt idx="2" formatCode="#,##0.00">
                  <c:v>4132.55</c:v>
                </c:pt>
                <c:pt idx="3">
                  <c:v>112.9</c:v>
                </c:pt>
                <c:pt idx="4" formatCode="#,##0.00">
                  <c:v>5051.4399999999996</c:v>
                </c:pt>
                <c:pt idx="5">
                  <c:v>138.01</c:v>
                </c:pt>
                <c:pt idx="6" formatCode="#,##0.00">
                  <c:v>5035.41</c:v>
                </c:pt>
                <c:pt idx="7">
                  <c:v>137.57</c:v>
                </c:pt>
                <c:pt idx="8" formatCode="#,##0.00">
                  <c:v>5652.62</c:v>
                </c:pt>
                <c:pt idx="9">
                  <c:v>154.43</c:v>
                </c:pt>
              </c:numCache>
            </c:numRef>
          </c:val>
          <c:extLst>
            <c:ext xmlns:c16="http://schemas.microsoft.com/office/drawing/2014/chart" uri="{C3380CC4-5D6E-409C-BE32-E72D297353CC}">
              <c16:uniqueId val="{00000001-B13E-4C64-975A-1108CF221EF9}"/>
            </c:ext>
          </c:extLst>
        </c:ser>
        <c:ser>
          <c:idx val="2"/>
          <c:order val="2"/>
          <c:tx>
            <c:strRef>
              <c:f>Sheet1!$A$57</c:f>
              <c:strCache>
                <c:ptCount val="1"/>
                <c:pt idx="0">
                  <c:v>(V) Profit Before Tax (III-IV)</c:v>
                </c:pt>
              </c:strCache>
            </c:strRef>
          </c:tx>
          <c:spPr>
            <a:solidFill>
              <a:schemeClr val="accent3"/>
            </a:solidFill>
            <a:ln>
              <a:noFill/>
            </a:ln>
            <a:effectLst/>
          </c:spPr>
          <c:invertIfNegative val="0"/>
          <c:cat>
            <c:multiLvlStrRef>
              <c:f>Sheet1!$B$53:$K$54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Sheet1!$B$57:$K$57</c:f>
              <c:numCache>
                <c:formatCode>General</c:formatCode>
                <c:ptCount val="10"/>
                <c:pt idx="0">
                  <c:v>764.63</c:v>
                </c:pt>
                <c:pt idx="1">
                  <c:v>100</c:v>
                </c:pt>
                <c:pt idx="2" formatCode="#,##0.00">
                  <c:v>1176.79</c:v>
                </c:pt>
                <c:pt idx="3">
                  <c:v>153.9</c:v>
                </c:pt>
                <c:pt idx="4" formatCode="#,##0.00">
                  <c:v>1416.6</c:v>
                </c:pt>
                <c:pt idx="5">
                  <c:v>185.27</c:v>
                </c:pt>
                <c:pt idx="6">
                  <c:v>658.01</c:v>
                </c:pt>
                <c:pt idx="7">
                  <c:v>86.06</c:v>
                </c:pt>
                <c:pt idx="8">
                  <c:v>385.5</c:v>
                </c:pt>
                <c:pt idx="9">
                  <c:v>50.42</c:v>
                </c:pt>
              </c:numCache>
            </c:numRef>
          </c:val>
          <c:extLst>
            <c:ext xmlns:c16="http://schemas.microsoft.com/office/drawing/2014/chart" uri="{C3380CC4-5D6E-409C-BE32-E72D297353CC}">
              <c16:uniqueId val="{00000002-B13E-4C64-975A-1108CF221EF9}"/>
            </c:ext>
          </c:extLst>
        </c:ser>
        <c:ser>
          <c:idx val="3"/>
          <c:order val="3"/>
          <c:tx>
            <c:strRef>
              <c:f>Sheet1!$A$58</c:f>
              <c:strCache>
                <c:ptCount val="1"/>
                <c:pt idx="0">
                  <c:v>(X) Profit after Tax</c:v>
                </c:pt>
              </c:strCache>
            </c:strRef>
          </c:tx>
          <c:spPr>
            <a:solidFill>
              <a:schemeClr val="accent4"/>
            </a:solidFill>
            <a:ln>
              <a:noFill/>
            </a:ln>
            <a:effectLst/>
          </c:spPr>
          <c:invertIfNegative val="0"/>
          <c:cat>
            <c:multiLvlStrRef>
              <c:f>Sheet1!$B$53:$K$54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Sheet1!$B$58:$K$58</c:f>
              <c:numCache>
                <c:formatCode>General</c:formatCode>
                <c:ptCount val="10"/>
                <c:pt idx="0">
                  <c:v>611.21</c:v>
                </c:pt>
                <c:pt idx="1">
                  <c:v>100</c:v>
                </c:pt>
                <c:pt idx="2">
                  <c:v>969.4</c:v>
                </c:pt>
                <c:pt idx="3">
                  <c:v>158.6</c:v>
                </c:pt>
                <c:pt idx="4" formatCode="#,##0.00">
                  <c:v>1175.3900000000001</c:v>
                </c:pt>
                <c:pt idx="5">
                  <c:v>192.31</c:v>
                </c:pt>
                <c:pt idx="6">
                  <c:v>543.54999999999995</c:v>
                </c:pt>
                <c:pt idx="7">
                  <c:v>88.93</c:v>
                </c:pt>
                <c:pt idx="8">
                  <c:v>341.99</c:v>
                </c:pt>
                <c:pt idx="9">
                  <c:v>55.95</c:v>
                </c:pt>
              </c:numCache>
            </c:numRef>
          </c:val>
          <c:extLst>
            <c:ext xmlns:c16="http://schemas.microsoft.com/office/drawing/2014/chart" uri="{C3380CC4-5D6E-409C-BE32-E72D297353CC}">
              <c16:uniqueId val="{00000003-B13E-4C64-975A-1108CF221EF9}"/>
            </c:ext>
          </c:extLst>
        </c:ser>
        <c:ser>
          <c:idx val="4"/>
          <c:order val="4"/>
          <c:tx>
            <c:strRef>
              <c:f>Sheet1!$A$59</c:f>
              <c:strCache>
                <c:ptCount val="1"/>
                <c:pt idx="0">
                  <c:v>(XIII) Earnings per equity share (FV ` 2/ – per share):</c:v>
                </c:pt>
              </c:strCache>
            </c:strRef>
          </c:tx>
          <c:spPr>
            <a:solidFill>
              <a:schemeClr val="accent5"/>
            </a:solidFill>
            <a:ln>
              <a:noFill/>
            </a:ln>
            <a:effectLst/>
          </c:spPr>
          <c:invertIfNegative val="0"/>
          <c:cat>
            <c:multiLvlStrRef>
              <c:f>Sheet1!$B$53:$K$54</c:f>
              <c:multiLvlStrCache>
                <c:ptCount val="10"/>
                <c:lvl>
                  <c:pt idx="0">
                    <c:v>2018-19</c:v>
                  </c:pt>
                  <c:pt idx="1">
                    <c:v>%</c:v>
                  </c:pt>
                  <c:pt idx="2">
                    <c:v>2019-20</c:v>
                  </c:pt>
                  <c:pt idx="3">
                    <c:v>%</c:v>
                  </c:pt>
                  <c:pt idx="4">
                    <c:v>2019-20</c:v>
                  </c:pt>
                  <c:pt idx="5">
                    <c:v>%</c:v>
                  </c:pt>
                  <c:pt idx="6">
                    <c:v>2021-22</c:v>
                  </c:pt>
                  <c:pt idx="7">
                    <c:v>%</c:v>
                  </c:pt>
                  <c:pt idx="8">
                    <c:v>2022-23</c:v>
                  </c:pt>
                  <c:pt idx="9">
                    <c:v>%</c:v>
                  </c:pt>
                </c:lvl>
                <c:lvl>
                  <c:pt idx="0">
                    <c:v>Financial Years</c:v>
                  </c:pt>
                </c:lvl>
              </c:multiLvlStrCache>
            </c:multiLvlStrRef>
          </c:cat>
          <c:val>
            <c:numRef>
              <c:f>Sheet1!$B$59:$K$59</c:f>
              <c:numCache>
                <c:formatCode>General</c:formatCode>
                <c:ptCount val="10"/>
                <c:pt idx="0">
                  <c:v>32.42</c:v>
                </c:pt>
                <c:pt idx="1">
                  <c:v>100</c:v>
                </c:pt>
                <c:pt idx="2">
                  <c:v>51.42</c:v>
                </c:pt>
                <c:pt idx="3">
                  <c:v>158.61000000000001</c:v>
                </c:pt>
                <c:pt idx="4">
                  <c:v>60.67</c:v>
                </c:pt>
                <c:pt idx="5">
                  <c:v>187.14</c:v>
                </c:pt>
                <c:pt idx="6">
                  <c:v>27.65</c:v>
                </c:pt>
                <c:pt idx="7">
                  <c:v>85.29</c:v>
                </c:pt>
                <c:pt idx="8">
                  <c:v>17.399999999999999</c:v>
                </c:pt>
                <c:pt idx="9">
                  <c:v>53.67</c:v>
                </c:pt>
              </c:numCache>
            </c:numRef>
          </c:val>
          <c:extLst>
            <c:ext xmlns:c16="http://schemas.microsoft.com/office/drawing/2014/chart" uri="{C3380CC4-5D6E-409C-BE32-E72D297353CC}">
              <c16:uniqueId val="{00000004-B13E-4C64-975A-1108CF221EF9}"/>
            </c:ext>
          </c:extLst>
        </c:ser>
        <c:dLbls>
          <c:showLegendKey val="0"/>
          <c:showVal val="0"/>
          <c:showCatName val="0"/>
          <c:showSerName val="0"/>
          <c:showPercent val="0"/>
          <c:showBubbleSize val="0"/>
        </c:dLbls>
        <c:gapWidth val="182"/>
        <c:axId val="2038035248"/>
        <c:axId val="2043070048"/>
      </c:barChart>
      <c:catAx>
        <c:axId val="2038035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070048"/>
        <c:crosses val="autoZero"/>
        <c:auto val="1"/>
        <c:lblAlgn val="ctr"/>
        <c:lblOffset val="100"/>
        <c:noMultiLvlLbl val="0"/>
      </c:catAx>
      <c:valAx>
        <c:axId val="204307004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03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endParaRPr lang="en-US" dirty="0"/>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endParaRPr lang="en-US" dirty="0"/>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US" dirty="0"/>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endParaRPr lang="en-US" dirty="0"/>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750651" y="538329"/>
            <a:ext cx="10515600" cy="2854095"/>
          </a:xfrm>
        </p:spPr>
        <p:txBody>
          <a:bodyPr/>
          <a:lstStyle/>
          <a:p>
            <a:r>
              <a:rPr lang="en-US" dirty="0"/>
              <a:t>Financial statement analysis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3628416"/>
            <a:ext cx="9144000" cy="1702341"/>
          </a:xfrm>
        </p:spPr>
        <p:txBody>
          <a:bodyPr/>
          <a:lstStyle/>
          <a:p>
            <a:pPr algn="ctr"/>
            <a:r>
              <a:rPr lang="en-IN" sz="2400" dirty="0"/>
              <a:t>School of Management Studies </a:t>
            </a:r>
          </a:p>
          <a:p>
            <a:pPr algn="ctr"/>
            <a:r>
              <a:rPr lang="en-IN" dirty="0"/>
              <a:t>Accounting for Managers</a:t>
            </a:r>
          </a:p>
          <a:p>
            <a:pPr algn="ctr"/>
            <a:r>
              <a:rPr lang="en-IN" sz="2400" dirty="0"/>
              <a:t>Submitted to: Dr. Siva Krishna </a:t>
            </a:r>
            <a:r>
              <a:rPr lang="en-IN" sz="2400" dirty="0" err="1"/>
              <a:t>Golla</a:t>
            </a:r>
            <a:endParaRPr lang="en-IN" sz="2400" dirty="0"/>
          </a:p>
          <a:p>
            <a:endParaRPr lang="en-US" dirty="0"/>
          </a:p>
        </p:txBody>
      </p:sp>
      <p:pic>
        <p:nvPicPr>
          <p:cNvPr id="7" name="Picture 6">
            <a:extLst>
              <a:ext uri="{FF2B5EF4-FFF2-40B4-BE49-F238E27FC236}">
                <a16:creationId xmlns:a16="http://schemas.microsoft.com/office/drawing/2014/main" id="{B33A0CC7-A9F7-3391-8CDD-EF773172647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3663" y="2889043"/>
            <a:ext cx="3061810" cy="2753996"/>
          </a:xfrm>
          <a:prstGeom prst="roundRect">
            <a:avLst/>
          </a:prstGeom>
          <a:noFill/>
          <a:ln>
            <a:solidFill>
              <a:sysClr val="windowText" lastClr="000000"/>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9AA63FC-3F18-FBD7-1A24-3DE9A73D44F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696529" y="2889043"/>
            <a:ext cx="3061810" cy="2753996"/>
          </a:xfrm>
          <a:prstGeom prst="roundRect">
            <a:avLst/>
          </a:prstGeom>
          <a:noFill/>
          <a:ln>
            <a:solidFill>
              <a:sysClr val="windowText" lastClr="0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66A863-4A76-2DE8-0629-9AA1BB5021EB}"/>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3" name="Rectangle 2">
            <a:extLst>
              <a:ext uri="{FF2B5EF4-FFF2-40B4-BE49-F238E27FC236}">
                <a16:creationId xmlns:a16="http://schemas.microsoft.com/office/drawing/2014/main" id="{B0675481-094F-9156-F8EA-516886715557}"/>
              </a:ext>
            </a:extLst>
          </p:cNvPr>
          <p:cNvSpPr/>
          <p:nvPr/>
        </p:nvSpPr>
        <p:spPr>
          <a:xfrm>
            <a:off x="9294920" y="0"/>
            <a:ext cx="289708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ontent Placeholder 18">
            <a:extLst>
              <a:ext uri="{FF2B5EF4-FFF2-40B4-BE49-F238E27FC236}">
                <a16:creationId xmlns:a16="http://schemas.microsoft.com/office/drawing/2014/main" id="{2899CEE9-3163-5B7A-A609-86952B93A4F9}"/>
              </a:ext>
            </a:extLst>
          </p:cNvPr>
          <p:cNvSpPr>
            <a:spLocks noGrp="1"/>
          </p:cNvSpPr>
          <p:nvPr>
            <p:ph idx="4294967295"/>
          </p:nvPr>
        </p:nvSpPr>
        <p:spPr>
          <a:xfrm>
            <a:off x="5301449" y="1438538"/>
            <a:ext cx="6383044" cy="4352925"/>
          </a:xfrm>
        </p:spPr>
        <p:txBody>
          <a:bodyPr/>
          <a:lstStyle/>
          <a:p>
            <a:pPr marL="0" indent="0">
              <a:lnSpc>
                <a:spcPct val="150000"/>
              </a:lnSpc>
              <a:buNone/>
            </a:pPr>
            <a:r>
              <a:rPr lang="en-IN" sz="1800" dirty="0"/>
              <a:t>012300400013002003 Anushka Shanker</a:t>
            </a:r>
          </a:p>
          <a:p>
            <a:pPr lvl="1">
              <a:lnSpc>
                <a:spcPct val="150000"/>
              </a:lnSpc>
            </a:pPr>
            <a:r>
              <a:rPr lang="en-US" sz="1800" dirty="0"/>
              <a:t>Comparative Analysis, Common Size and Trend Analysis and interpretation , presentation preparation</a:t>
            </a:r>
          </a:p>
          <a:p>
            <a:pPr marL="0" indent="0">
              <a:lnSpc>
                <a:spcPct val="150000"/>
              </a:lnSpc>
              <a:buNone/>
            </a:pPr>
            <a:r>
              <a:rPr lang="en-IN" sz="1800" dirty="0"/>
              <a:t>012300400013002007 Dhruvi Y. Vyas </a:t>
            </a:r>
          </a:p>
          <a:p>
            <a:pPr lvl="1">
              <a:lnSpc>
                <a:spcPct val="150000"/>
              </a:lnSpc>
            </a:pPr>
            <a:r>
              <a:rPr lang="en-US" sz="1800" dirty="0"/>
              <a:t>Balance Sheet and Profit &amp; Loss Account, Comparative Analysis, Merging the data</a:t>
            </a:r>
          </a:p>
          <a:p>
            <a:pPr marL="0" indent="0">
              <a:lnSpc>
                <a:spcPct val="150000"/>
              </a:lnSpc>
              <a:buNone/>
            </a:pPr>
            <a:r>
              <a:rPr lang="en-IN" sz="1800" dirty="0"/>
              <a:t>012300400013002012 </a:t>
            </a:r>
            <a:r>
              <a:rPr lang="en-IN" sz="1800" dirty="0" err="1"/>
              <a:t>Jayatikumari</a:t>
            </a:r>
            <a:r>
              <a:rPr lang="en-IN" sz="1800" dirty="0"/>
              <a:t> </a:t>
            </a:r>
            <a:r>
              <a:rPr lang="en-IN" sz="1800" dirty="0" err="1"/>
              <a:t>Zala</a:t>
            </a:r>
            <a:r>
              <a:rPr lang="en-IN" sz="1800" dirty="0"/>
              <a:t> </a:t>
            </a:r>
          </a:p>
          <a:p>
            <a:pPr lvl="1">
              <a:lnSpc>
                <a:spcPct val="150000"/>
              </a:lnSpc>
            </a:pPr>
            <a:r>
              <a:rPr lang="en-IN" sz="1800" dirty="0"/>
              <a:t>Ratio Analysis &amp; Interpretation </a:t>
            </a:r>
            <a:endParaRPr lang="en-US" sz="1800" dirty="0"/>
          </a:p>
          <a:p>
            <a:endParaRPr lang="en-IN" sz="3600" dirty="0"/>
          </a:p>
        </p:txBody>
      </p:sp>
      <p:sp>
        <p:nvSpPr>
          <p:cNvPr id="5" name="Rectangle 4">
            <a:extLst>
              <a:ext uri="{FF2B5EF4-FFF2-40B4-BE49-F238E27FC236}">
                <a16:creationId xmlns:a16="http://schemas.microsoft.com/office/drawing/2014/main" id="{637777DD-CA87-28AF-A07F-C14D1B90084C}"/>
              </a:ext>
            </a:extLst>
          </p:cNvPr>
          <p:cNvSpPr/>
          <p:nvPr/>
        </p:nvSpPr>
        <p:spPr>
          <a:xfrm>
            <a:off x="877824" y="1369381"/>
            <a:ext cx="3916118" cy="20596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highlight>
                <a:srgbClr val="FF0000"/>
              </a:highlight>
            </a:endParaRPr>
          </a:p>
        </p:txBody>
      </p:sp>
      <p:pic>
        <p:nvPicPr>
          <p:cNvPr id="6" name="Picture Placeholder 25" descr="Bacteria cultured in a petri dish for a laboratory or a scientific investigation">
            <a:extLst>
              <a:ext uri="{FF2B5EF4-FFF2-40B4-BE49-F238E27FC236}">
                <a16:creationId xmlns:a16="http://schemas.microsoft.com/office/drawing/2014/main" id="{93750615-771B-519A-AE32-D7406C228D86}"/>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692883" y="2046303"/>
            <a:ext cx="2286000" cy="2286000"/>
          </a:xfrm>
          <a:prstGeom prst="ellipse">
            <a:avLst/>
          </a:prstGeom>
        </p:spPr>
      </p:pic>
      <p:sp>
        <p:nvSpPr>
          <p:cNvPr id="8" name="TextBox 7">
            <a:extLst>
              <a:ext uri="{FF2B5EF4-FFF2-40B4-BE49-F238E27FC236}">
                <a16:creationId xmlns:a16="http://schemas.microsoft.com/office/drawing/2014/main" id="{5F84F18A-460B-361C-6DE2-4D79F6EEDB8B}"/>
              </a:ext>
            </a:extLst>
          </p:cNvPr>
          <p:cNvSpPr txBox="1"/>
          <p:nvPr/>
        </p:nvSpPr>
        <p:spPr>
          <a:xfrm>
            <a:off x="1759363" y="2818822"/>
            <a:ext cx="2880803" cy="707886"/>
          </a:xfrm>
          <a:prstGeom prst="rect">
            <a:avLst/>
          </a:prstGeom>
          <a:noFill/>
        </p:spPr>
        <p:txBody>
          <a:bodyPr wrap="square">
            <a:spAutoFit/>
          </a:bodyPr>
          <a:lstStyle/>
          <a:p>
            <a:r>
              <a:rPr lang="en-US" sz="4000" b="1" dirty="0"/>
              <a:t>Thank you </a:t>
            </a:r>
            <a:endParaRPr lang="en-IN" sz="4000" b="1" dirty="0"/>
          </a:p>
        </p:txBody>
      </p:sp>
    </p:spTree>
    <p:extLst>
      <p:ext uri="{BB962C8B-B14F-4D97-AF65-F5344CB8AC3E}">
        <p14:creationId xmlns:p14="http://schemas.microsoft.com/office/powerpoint/2010/main" val="3608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34414" y="512153"/>
            <a:ext cx="5760720" cy="548640"/>
          </a:xfrm>
        </p:spPr>
        <p:txBody>
          <a:bodyPr/>
          <a:lstStyle/>
          <a:p>
            <a:r>
              <a:rPr lang="en-US" dirty="0"/>
              <a:t>Introduction</a:t>
            </a:r>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877824" y="2286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173166" y="1269507"/>
            <a:ext cx="7889131" cy="5355029"/>
          </a:xfrm>
        </p:spPr>
        <p:txBody>
          <a:bodyPr/>
          <a:lstStyle/>
          <a:p>
            <a:pPr marL="342900" indent="-342900">
              <a:buFont typeface="Arial" panose="020B0604020202020204" pitchFamily="34" charset="0"/>
              <a:buChar char="•"/>
            </a:pPr>
            <a:r>
              <a:rPr lang="en-US" sz="1400" dirty="0"/>
              <a:t>Alembic is a multiproduct, multi-platform, multi-location enterprise working with some of the biggest pharmaceutical companies in the world to deliver a variety of complex chemistries.</a:t>
            </a:r>
          </a:p>
          <a:p>
            <a:pPr marL="342900" indent="-342900">
              <a:buFont typeface="Arial" panose="020B0604020202020204" pitchFamily="34" charset="0"/>
              <a:buChar char="•"/>
            </a:pPr>
            <a:r>
              <a:rPr lang="en-US" sz="1400" dirty="0"/>
              <a:t>The major products include Pharmaceuticals, Branded and Generic drugs. It is involved in manufacturing and marketing India Formulations, International Generics, and Active Pharmaceutical Ingredients with vertical integration capabilities.</a:t>
            </a:r>
          </a:p>
          <a:p>
            <a:pPr marL="342900" indent="-342900">
              <a:buFont typeface="Arial" panose="020B0604020202020204" pitchFamily="34" charset="0"/>
              <a:buChar char="•"/>
            </a:pPr>
            <a:r>
              <a:rPr lang="en-US" sz="1400" dirty="0"/>
              <a:t>The Company specializes in manufacturing and marketing generics and active pharmaceutical ingredients at its 9 state-of-the art manufacturing facilities in Gujarat and Sikkim.</a:t>
            </a:r>
          </a:p>
          <a:p>
            <a:pPr marL="342900" indent="-342900">
              <a:buFont typeface="Arial" panose="020B0604020202020204" pitchFamily="34" charset="0"/>
              <a:buChar char="•"/>
            </a:pPr>
            <a:r>
              <a:rPr lang="en-US" sz="1400" dirty="0"/>
              <a:t>The product development is pivoted at R&amp;D centers in Vadodara and Hyderabad. Alembic ranks 20th in the Indian formulations market.</a:t>
            </a:r>
          </a:p>
          <a:p>
            <a:pPr marL="342900" indent="-342900">
              <a:buFont typeface="Arial" panose="020B0604020202020204" pitchFamily="34" charset="0"/>
              <a:buChar char="•"/>
            </a:pPr>
            <a:r>
              <a:rPr lang="en-US" sz="1400" dirty="0"/>
              <a:t>In the US market, the Company has established its presence with a healthy product basket and a reputation as a reliable partner.</a:t>
            </a:r>
          </a:p>
          <a:p>
            <a:pPr marL="342900" indent="-342900">
              <a:buFont typeface="Arial" panose="020B0604020202020204" pitchFamily="34" charset="0"/>
              <a:buChar char="•"/>
            </a:pPr>
            <a:r>
              <a:rPr lang="en-US" sz="1400" dirty="0"/>
              <a:t>The company’s equity is listed on the BSE Limited and the National Stock Exchange of India Limited. Also serves the employment to 9000+ employees</a:t>
            </a:r>
          </a:p>
        </p:txBody>
      </p:sp>
      <p:sp>
        <p:nvSpPr>
          <p:cNvPr id="6" name="Slide Number Placeholder 5">
            <a:extLst>
              <a:ext uri="{FF2B5EF4-FFF2-40B4-BE49-F238E27FC236}">
                <a16:creationId xmlns:a16="http://schemas.microsoft.com/office/drawing/2014/main" id="{64D17686-6C49-8571-05C3-A14FA9A4124A}"/>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8" name="Picture 7" descr="Alembic Pharma Jumps 6% as It Completes USFDA Inspection - Equitypandit">
            <a:extLst>
              <a:ext uri="{FF2B5EF4-FFF2-40B4-BE49-F238E27FC236}">
                <a16:creationId xmlns:a16="http://schemas.microsoft.com/office/drawing/2014/main" id="{C81DF3A2-5637-D596-E6EC-A143E4584FD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72766" y="3647872"/>
            <a:ext cx="3105458" cy="2884267"/>
          </a:xfrm>
          <a:prstGeom prst="flowChartConnector">
            <a:avLst/>
          </a:prstGeom>
          <a:noFill/>
          <a:ln>
            <a:solidFill>
              <a:sysClr val="windowText" lastClr="0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Board of directors </a:t>
            </a:r>
          </a:p>
        </p:txBody>
      </p:sp>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2"/>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8737" r="28737"/>
          <a:stretch/>
        </p:blipFill>
        <p:spPr/>
      </p:pic>
      <p:pic>
        <p:nvPicPr>
          <p:cNvPr id="31" name="Picture Placeholder 30">
            <a:extLst>
              <a:ext uri="{FF2B5EF4-FFF2-40B4-BE49-F238E27FC236}">
                <a16:creationId xmlns:a16="http://schemas.microsoft.com/office/drawing/2014/main" id="{A7ECF98D-6986-3C21-D3D7-2862C26588F2}"/>
              </a:ext>
            </a:extLst>
          </p:cNvPr>
          <p:cNvPicPr>
            <a:picLocks noGrp="1" noChangeAspect="1"/>
          </p:cNvPicPr>
          <p:nvPr>
            <p:ph type="pic" sz="quarter" idx="13"/>
          </p:nvPr>
        </p:nvPicPr>
        <p:blipFill>
          <a:blip r:embed="rId3"/>
          <a:srcRect l="5096" r="5096"/>
          <a:stretch/>
        </p:blipFill>
        <p:spPr>
          <a:xfrm>
            <a:off x="4224527" y="1755647"/>
            <a:ext cx="1362265" cy="1362265"/>
          </a:xfrm>
        </p:spPr>
      </p:pic>
      <p:pic>
        <p:nvPicPr>
          <p:cNvPr id="47" name="Picture Placeholder 46">
            <a:extLst>
              <a:ext uri="{FF2B5EF4-FFF2-40B4-BE49-F238E27FC236}">
                <a16:creationId xmlns:a16="http://schemas.microsoft.com/office/drawing/2014/main" id="{E7AB2FED-12B6-FD87-94E4-C31FB851B0DB}"/>
              </a:ext>
            </a:extLst>
          </p:cNvPr>
          <p:cNvPicPr>
            <a:picLocks noGrp="1" noChangeAspect="1"/>
          </p:cNvPicPr>
          <p:nvPr>
            <p:ph type="pic" sz="quarter" idx="15"/>
          </p:nvPr>
        </p:nvPicPr>
        <p:blipFill>
          <a:blip r:embed="rId4"/>
          <a:srcRect l="8511" r="8511"/>
          <a:stretch/>
        </p:blipFill>
        <p:spPr/>
      </p:pic>
      <p:sp>
        <p:nvSpPr>
          <p:cNvPr id="7" name="Text Placeholder 6">
            <a:extLst>
              <a:ext uri="{FF2B5EF4-FFF2-40B4-BE49-F238E27FC236}">
                <a16:creationId xmlns:a16="http://schemas.microsoft.com/office/drawing/2014/main" id="{67B54516-D488-52D3-5A70-90E4C29D84FD}"/>
              </a:ext>
            </a:extLst>
          </p:cNvPr>
          <p:cNvSpPr>
            <a:spLocks noGrp="1"/>
          </p:cNvSpPr>
          <p:nvPr>
            <p:ph type="body" sz="quarter" idx="16"/>
          </p:nvPr>
        </p:nvSpPr>
        <p:spPr/>
        <p:txBody>
          <a:bodyPr/>
          <a:lstStyle/>
          <a:p>
            <a:r>
              <a:rPr lang="en-US" dirty="0" err="1"/>
              <a:t>Mr</a:t>
            </a:r>
            <a:r>
              <a:rPr lang="en-US" dirty="0"/>
              <a:t> </a:t>
            </a:r>
            <a:r>
              <a:rPr lang="en-US" dirty="0" err="1"/>
              <a:t>charyu</a:t>
            </a:r>
            <a:r>
              <a:rPr lang="en-US" dirty="0"/>
              <a:t> amin</a:t>
            </a:r>
            <a:endParaRPr lang="en-IN" dirty="0"/>
          </a:p>
        </p:txBody>
      </p:sp>
      <p:sp>
        <p:nvSpPr>
          <p:cNvPr id="9" name="Text Placeholder 8">
            <a:extLst>
              <a:ext uri="{FF2B5EF4-FFF2-40B4-BE49-F238E27FC236}">
                <a16:creationId xmlns:a16="http://schemas.microsoft.com/office/drawing/2014/main" id="{A86A7DE6-5132-1E98-D987-8F499AC40808}"/>
              </a:ext>
            </a:extLst>
          </p:cNvPr>
          <p:cNvSpPr>
            <a:spLocks noGrp="1"/>
          </p:cNvSpPr>
          <p:nvPr>
            <p:ph type="body" sz="quarter" idx="18"/>
          </p:nvPr>
        </p:nvSpPr>
        <p:spPr/>
        <p:txBody>
          <a:bodyPr/>
          <a:lstStyle/>
          <a:p>
            <a:r>
              <a:rPr lang="en-US" dirty="0"/>
              <a:t>Mr. </a:t>
            </a:r>
            <a:r>
              <a:rPr lang="en-US" dirty="0" err="1"/>
              <a:t>pranav</a:t>
            </a:r>
            <a:r>
              <a:rPr lang="en-US" dirty="0"/>
              <a:t> amin</a:t>
            </a:r>
            <a:endParaRPr lang="en-IN" dirty="0"/>
          </a:p>
        </p:txBody>
      </p:sp>
      <p:sp>
        <p:nvSpPr>
          <p:cNvPr id="12" name="Text Placeholder 11">
            <a:extLst>
              <a:ext uri="{FF2B5EF4-FFF2-40B4-BE49-F238E27FC236}">
                <a16:creationId xmlns:a16="http://schemas.microsoft.com/office/drawing/2014/main" id="{78679E94-FE1A-A0C6-AC22-939E2EC99B55}"/>
              </a:ext>
            </a:extLst>
          </p:cNvPr>
          <p:cNvSpPr>
            <a:spLocks noGrp="1"/>
          </p:cNvSpPr>
          <p:nvPr>
            <p:ph type="body" sz="quarter" idx="20"/>
          </p:nvPr>
        </p:nvSpPr>
        <p:spPr/>
        <p:txBody>
          <a:bodyPr/>
          <a:lstStyle/>
          <a:p>
            <a:r>
              <a:rPr lang="en-US" dirty="0" err="1"/>
              <a:t>Mr</a:t>
            </a:r>
            <a:r>
              <a:rPr lang="en-US" dirty="0"/>
              <a:t> </a:t>
            </a:r>
            <a:r>
              <a:rPr lang="en-US" dirty="0" err="1"/>
              <a:t>shaunak</a:t>
            </a:r>
            <a:r>
              <a:rPr lang="en-US" dirty="0"/>
              <a:t> amin</a:t>
            </a:r>
            <a:endParaRPr lang="en-IN" dirty="0"/>
          </a:p>
        </p:txBody>
      </p:sp>
      <p:sp>
        <p:nvSpPr>
          <p:cNvPr id="14" name="Text Placeholder 13">
            <a:extLst>
              <a:ext uri="{FF2B5EF4-FFF2-40B4-BE49-F238E27FC236}">
                <a16:creationId xmlns:a16="http://schemas.microsoft.com/office/drawing/2014/main" id="{D9894B48-7F61-E4A3-9E8D-4D8C49346A0A}"/>
              </a:ext>
            </a:extLst>
          </p:cNvPr>
          <p:cNvSpPr>
            <a:spLocks noGrp="1"/>
          </p:cNvSpPr>
          <p:nvPr>
            <p:ph type="body" sz="quarter" idx="22"/>
          </p:nvPr>
        </p:nvSpPr>
        <p:spPr/>
        <p:txBody>
          <a:bodyPr/>
          <a:lstStyle/>
          <a:p>
            <a:r>
              <a:rPr lang="en-US" dirty="0"/>
              <a:t>Mr. </a:t>
            </a:r>
            <a:r>
              <a:rPr lang="en-US" dirty="0" err="1"/>
              <a:t>paresh</a:t>
            </a:r>
            <a:r>
              <a:rPr lang="en-US" dirty="0"/>
              <a:t> </a:t>
            </a:r>
            <a:r>
              <a:rPr lang="en-US" dirty="0" err="1"/>
              <a:t>saraiya</a:t>
            </a:r>
            <a:endParaRPr lang="en-IN" dirty="0"/>
          </a:p>
        </p:txBody>
      </p:sp>
      <p:pic>
        <p:nvPicPr>
          <p:cNvPr id="35" name="Picture Placeholder 34">
            <a:extLst>
              <a:ext uri="{FF2B5EF4-FFF2-40B4-BE49-F238E27FC236}">
                <a16:creationId xmlns:a16="http://schemas.microsoft.com/office/drawing/2014/main" id="{6F2B614B-64F9-E3C5-FECE-FF574B22D43C}"/>
              </a:ext>
            </a:extLst>
          </p:cNvPr>
          <p:cNvPicPr>
            <a:picLocks noGrp="1" noChangeAspect="1"/>
          </p:cNvPicPr>
          <p:nvPr>
            <p:ph type="pic" sz="quarter" idx="24"/>
          </p:nvPr>
        </p:nvPicPr>
        <p:blipFill>
          <a:blip r:embed="rId5"/>
          <a:srcRect l="2414" r="2414"/>
          <a:stretch/>
        </p:blipFill>
        <p:spPr/>
      </p:pic>
      <p:pic>
        <p:nvPicPr>
          <p:cNvPr id="37" name="Picture Placeholder 36">
            <a:extLst>
              <a:ext uri="{FF2B5EF4-FFF2-40B4-BE49-F238E27FC236}">
                <a16:creationId xmlns:a16="http://schemas.microsoft.com/office/drawing/2014/main" id="{9820EA37-C7BD-8B38-9B8D-A37DD1355D5F}"/>
              </a:ext>
            </a:extLst>
          </p:cNvPr>
          <p:cNvPicPr>
            <a:picLocks noGrp="1" noChangeAspect="1"/>
          </p:cNvPicPr>
          <p:nvPr>
            <p:ph type="pic" sz="quarter" idx="25"/>
          </p:nvPr>
        </p:nvPicPr>
        <p:blipFill>
          <a:blip r:embed="rId6"/>
          <a:srcRect l="6207" r="6207"/>
          <a:stretch/>
        </p:blipFill>
        <p:spPr/>
      </p:pic>
      <p:pic>
        <p:nvPicPr>
          <p:cNvPr id="43" name="Picture Placeholder 42">
            <a:extLst>
              <a:ext uri="{FF2B5EF4-FFF2-40B4-BE49-F238E27FC236}">
                <a16:creationId xmlns:a16="http://schemas.microsoft.com/office/drawing/2014/main" id="{8C0DE0C5-E64E-35EF-74F2-E9788C025519}"/>
              </a:ext>
            </a:extLst>
          </p:cNvPr>
          <p:cNvPicPr>
            <a:picLocks noGrp="1" noChangeAspect="1"/>
          </p:cNvPicPr>
          <p:nvPr>
            <p:ph type="pic" sz="quarter" idx="26"/>
          </p:nvPr>
        </p:nvPicPr>
        <p:blipFill>
          <a:blip r:embed="rId7"/>
          <a:srcRect l="6115" r="6115"/>
          <a:stretch/>
        </p:blipFill>
        <p:spPr/>
      </p:pic>
      <p:pic>
        <p:nvPicPr>
          <p:cNvPr id="45" name="Picture Placeholder 44">
            <a:extLst>
              <a:ext uri="{FF2B5EF4-FFF2-40B4-BE49-F238E27FC236}">
                <a16:creationId xmlns:a16="http://schemas.microsoft.com/office/drawing/2014/main" id="{DE634E06-FA1E-EA32-5770-9A73AF7F73B6}"/>
              </a:ext>
            </a:extLst>
          </p:cNvPr>
          <p:cNvPicPr>
            <a:picLocks noGrp="1" noChangeAspect="1"/>
          </p:cNvPicPr>
          <p:nvPr>
            <p:ph type="pic" sz="quarter" idx="27"/>
          </p:nvPr>
        </p:nvPicPr>
        <p:blipFill>
          <a:blip r:embed="rId8"/>
          <a:srcRect l="877" r="877"/>
          <a:stretch/>
        </p:blipFill>
        <p:spPr/>
      </p:pic>
      <p:sp>
        <p:nvSpPr>
          <p:cNvPr id="20" name="Text Placeholder 19">
            <a:extLst>
              <a:ext uri="{FF2B5EF4-FFF2-40B4-BE49-F238E27FC236}">
                <a16:creationId xmlns:a16="http://schemas.microsoft.com/office/drawing/2014/main" id="{B731E775-FF07-1991-030D-C550CB70DAE0}"/>
              </a:ext>
            </a:extLst>
          </p:cNvPr>
          <p:cNvSpPr>
            <a:spLocks noGrp="1"/>
          </p:cNvSpPr>
          <p:nvPr>
            <p:ph type="body" sz="quarter" idx="28"/>
          </p:nvPr>
        </p:nvSpPr>
        <p:spPr/>
        <p:txBody>
          <a:bodyPr/>
          <a:lstStyle/>
          <a:p>
            <a:r>
              <a:rPr lang="en-US" dirty="0" err="1"/>
              <a:t>Mr</a:t>
            </a:r>
            <a:r>
              <a:rPr lang="en-US" dirty="0"/>
              <a:t> . Raj kumar </a:t>
            </a:r>
            <a:r>
              <a:rPr lang="en-US" dirty="0" err="1"/>
              <a:t>baheti</a:t>
            </a:r>
            <a:endParaRPr lang="en-IN" dirty="0"/>
          </a:p>
        </p:txBody>
      </p:sp>
      <p:sp>
        <p:nvSpPr>
          <p:cNvPr id="22" name="Text Placeholder 21">
            <a:extLst>
              <a:ext uri="{FF2B5EF4-FFF2-40B4-BE49-F238E27FC236}">
                <a16:creationId xmlns:a16="http://schemas.microsoft.com/office/drawing/2014/main" id="{407ACF99-8E50-8352-7BA0-AFFC0057F126}"/>
              </a:ext>
            </a:extLst>
          </p:cNvPr>
          <p:cNvSpPr>
            <a:spLocks noGrp="1"/>
          </p:cNvSpPr>
          <p:nvPr>
            <p:ph type="body" sz="quarter" idx="30"/>
          </p:nvPr>
        </p:nvSpPr>
        <p:spPr/>
        <p:txBody>
          <a:bodyPr/>
          <a:lstStyle/>
          <a:p>
            <a:r>
              <a:rPr lang="en-US" dirty="0" err="1"/>
              <a:t>Mr</a:t>
            </a:r>
            <a:r>
              <a:rPr lang="en-US" dirty="0"/>
              <a:t> .</a:t>
            </a:r>
            <a:r>
              <a:rPr lang="en-US" dirty="0" err="1"/>
              <a:t>k.g</a:t>
            </a:r>
            <a:r>
              <a:rPr lang="en-US" dirty="0"/>
              <a:t> Ramanathan</a:t>
            </a:r>
          </a:p>
        </p:txBody>
      </p:sp>
      <p:sp>
        <p:nvSpPr>
          <p:cNvPr id="24" name="Text Placeholder 23">
            <a:extLst>
              <a:ext uri="{FF2B5EF4-FFF2-40B4-BE49-F238E27FC236}">
                <a16:creationId xmlns:a16="http://schemas.microsoft.com/office/drawing/2014/main" id="{C67257F3-A384-95D1-88FC-7539660020A1}"/>
              </a:ext>
            </a:extLst>
          </p:cNvPr>
          <p:cNvSpPr>
            <a:spLocks noGrp="1"/>
          </p:cNvSpPr>
          <p:nvPr>
            <p:ph type="body" sz="quarter" idx="32"/>
          </p:nvPr>
        </p:nvSpPr>
        <p:spPr/>
        <p:txBody>
          <a:bodyPr/>
          <a:lstStyle/>
          <a:p>
            <a:r>
              <a:rPr lang="en-US" dirty="0"/>
              <a:t>Mr. </a:t>
            </a:r>
            <a:r>
              <a:rPr lang="en-US" dirty="0" err="1"/>
              <a:t>paravan</a:t>
            </a:r>
            <a:r>
              <a:rPr lang="en-US" dirty="0"/>
              <a:t> </a:t>
            </a:r>
            <a:r>
              <a:rPr lang="en-US" dirty="0" err="1"/>
              <a:t>parikh</a:t>
            </a:r>
            <a:endParaRPr lang="en-IN" dirty="0"/>
          </a:p>
        </p:txBody>
      </p:sp>
      <p:sp>
        <p:nvSpPr>
          <p:cNvPr id="26" name="Text Placeholder 25">
            <a:extLst>
              <a:ext uri="{FF2B5EF4-FFF2-40B4-BE49-F238E27FC236}">
                <a16:creationId xmlns:a16="http://schemas.microsoft.com/office/drawing/2014/main" id="{70615D44-5E3D-91F1-B83B-1D6D47FE270A}"/>
              </a:ext>
            </a:extLst>
          </p:cNvPr>
          <p:cNvSpPr>
            <a:spLocks noGrp="1"/>
          </p:cNvSpPr>
          <p:nvPr>
            <p:ph type="body" sz="quarter" idx="34"/>
          </p:nvPr>
        </p:nvSpPr>
        <p:spPr/>
        <p:txBody>
          <a:bodyPr/>
          <a:lstStyle/>
          <a:p>
            <a:r>
              <a:rPr lang="en-US" dirty="0"/>
              <a:t>Dr. Archana </a:t>
            </a:r>
            <a:r>
              <a:rPr lang="en-US" dirty="0" err="1"/>
              <a:t>hingorani</a:t>
            </a:r>
            <a:endParaRPr lang="en-IN" dirty="0"/>
          </a:p>
        </p:txBody>
      </p:sp>
      <p:pic>
        <p:nvPicPr>
          <p:cNvPr id="38" name="Picture 37">
            <a:extLst>
              <a:ext uri="{FF2B5EF4-FFF2-40B4-BE49-F238E27FC236}">
                <a16:creationId xmlns:a16="http://schemas.microsoft.com/office/drawing/2014/main" id="{4A906AAD-4467-1B4B-ADD7-1A9C30974265}"/>
              </a:ext>
            </a:extLst>
          </p:cNvPr>
          <p:cNvPicPr>
            <a:picLocks noChangeAspect="1"/>
          </p:cNvPicPr>
          <p:nvPr/>
        </p:nvPicPr>
        <p:blipFill>
          <a:blip r:embed="rId9"/>
          <a:stretch>
            <a:fillRect/>
          </a:stretch>
        </p:blipFill>
        <p:spPr>
          <a:xfrm>
            <a:off x="1522923" y="1682783"/>
            <a:ext cx="1362265" cy="1362265"/>
          </a:xfrm>
          <a:prstGeom prst="rect">
            <a:avLst/>
          </a:prstGeom>
        </p:spPr>
      </p:pic>
      <p:pic>
        <p:nvPicPr>
          <p:cNvPr id="39" name="Picture Placeholder 38">
            <a:extLst>
              <a:ext uri="{FF2B5EF4-FFF2-40B4-BE49-F238E27FC236}">
                <a16:creationId xmlns:a16="http://schemas.microsoft.com/office/drawing/2014/main" id="{D7BB8202-F3A0-4256-8F6B-DCC3F4E512E5}"/>
              </a:ext>
            </a:extLst>
          </p:cNvPr>
          <p:cNvPicPr>
            <a:picLocks noGrp="1" noChangeAspect="1"/>
          </p:cNvPicPr>
          <p:nvPr>
            <p:ph type="pic" sz="quarter" idx="14"/>
          </p:nvPr>
        </p:nvPicPr>
        <p:blipFill>
          <a:blip r:embed="rId10"/>
          <a:srcRect l="11475" r="11475"/>
          <a:stretch>
            <a:fillRect/>
          </a:stretch>
        </p:blipFill>
        <p:spPr>
          <a:xfrm>
            <a:off x="6848475" y="1755775"/>
            <a:ext cx="1143000" cy="1143000"/>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B6CD06-2FFA-863C-D814-89E09FFF91DE}"/>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20" name="Title 19">
            <a:extLst>
              <a:ext uri="{FF2B5EF4-FFF2-40B4-BE49-F238E27FC236}">
                <a16:creationId xmlns:a16="http://schemas.microsoft.com/office/drawing/2014/main" id="{66B3A1DB-8EE5-DD49-A42D-399696E696DE}"/>
              </a:ext>
            </a:extLst>
          </p:cNvPr>
          <p:cNvSpPr>
            <a:spLocks noGrp="1"/>
          </p:cNvSpPr>
          <p:nvPr>
            <p:ph type="title" idx="4294967295"/>
          </p:nvPr>
        </p:nvSpPr>
        <p:spPr>
          <a:xfrm>
            <a:off x="420624" y="301625"/>
            <a:ext cx="11360044" cy="885825"/>
          </a:xfrm>
        </p:spPr>
        <p:txBody>
          <a:bodyPr>
            <a:normAutofit fontScale="90000"/>
          </a:bodyPr>
          <a:lstStyle/>
          <a:p>
            <a:r>
              <a:rPr lang="en-US" dirty="0"/>
              <a:t>COMPARATIVE STATEMENT </a:t>
            </a:r>
            <a:br>
              <a:rPr lang="en-US" dirty="0"/>
            </a:br>
            <a:endParaRPr lang="en-IN" sz="2400" dirty="0"/>
          </a:p>
        </p:txBody>
      </p:sp>
      <p:graphicFrame>
        <p:nvGraphicFramePr>
          <p:cNvPr id="3" name="Chart 2">
            <a:extLst>
              <a:ext uri="{FF2B5EF4-FFF2-40B4-BE49-F238E27FC236}">
                <a16:creationId xmlns:a16="http://schemas.microsoft.com/office/drawing/2014/main" id="{9863ABE7-930E-119E-C99E-20C0FF4AFCD4}"/>
              </a:ext>
            </a:extLst>
          </p:cNvPr>
          <p:cNvGraphicFramePr>
            <a:graphicFrameLocks/>
          </p:cNvGraphicFramePr>
          <p:nvPr>
            <p:extLst>
              <p:ext uri="{D42A27DB-BD31-4B8C-83A1-F6EECF244321}">
                <p14:modId xmlns:p14="http://schemas.microsoft.com/office/powerpoint/2010/main" val="82737624"/>
              </p:ext>
            </p:extLst>
          </p:nvPr>
        </p:nvGraphicFramePr>
        <p:xfrm>
          <a:off x="692458" y="1580226"/>
          <a:ext cx="5122416" cy="4829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88ADF8D-FE32-D361-B05A-A3D3101A5124}"/>
              </a:ext>
            </a:extLst>
          </p:cNvPr>
          <p:cNvGraphicFramePr>
            <a:graphicFrameLocks/>
          </p:cNvGraphicFramePr>
          <p:nvPr>
            <p:extLst>
              <p:ext uri="{D42A27DB-BD31-4B8C-83A1-F6EECF244321}">
                <p14:modId xmlns:p14="http://schemas.microsoft.com/office/powerpoint/2010/main" val="3186731678"/>
              </p:ext>
            </p:extLst>
          </p:nvPr>
        </p:nvGraphicFramePr>
        <p:xfrm>
          <a:off x="6096000" y="1580227"/>
          <a:ext cx="5098742" cy="47317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80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D734-6BE1-42E4-76CB-818CC2C178BB}"/>
              </a:ext>
            </a:extLst>
          </p:cNvPr>
          <p:cNvSpPr>
            <a:spLocks noGrp="1"/>
          </p:cNvSpPr>
          <p:nvPr>
            <p:ph type="title"/>
          </p:nvPr>
        </p:nvSpPr>
        <p:spPr>
          <a:xfrm>
            <a:off x="1295400" y="609600"/>
            <a:ext cx="9821955" cy="923636"/>
          </a:xfrm>
        </p:spPr>
        <p:txBody>
          <a:bodyPr>
            <a:normAutofit fontScale="90000"/>
          </a:bodyPr>
          <a:lstStyle/>
          <a:p>
            <a:r>
              <a:rPr lang="en-US" sz="4000" dirty="0"/>
              <a:t>Common size statement analysis </a:t>
            </a:r>
            <a:br>
              <a:rPr lang="en-IN" sz="2800" dirty="0"/>
            </a:br>
            <a:endParaRPr lang="en-IN" sz="1800" dirty="0"/>
          </a:p>
        </p:txBody>
      </p:sp>
      <p:sp>
        <p:nvSpPr>
          <p:cNvPr id="3" name="Slide Number Placeholder 2">
            <a:extLst>
              <a:ext uri="{FF2B5EF4-FFF2-40B4-BE49-F238E27FC236}">
                <a16:creationId xmlns:a16="http://schemas.microsoft.com/office/drawing/2014/main" id="{38E15D19-13D2-1D52-7369-55CAF5846302}"/>
              </a:ext>
            </a:extLst>
          </p:cNvPr>
          <p:cNvSpPr>
            <a:spLocks noGrp="1"/>
          </p:cNvSpPr>
          <p:nvPr>
            <p:ph type="sldNum" sz="quarter" idx="11"/>
          </p:nvPr>
        </p:nvSpPr>
        <p:spPr/>
        <p:txBody>
          <a:bodyPr/>
          <a:lstStyle/>
          <a:p>
            <a:fld id="{75DF2D63-3FF5-D547-96B9-BE9CCD1ABA58}" type="slidenum">
              <a:rPr lang="en-US" smtClean="0"/>
              <a:t>5</a:t>
            </a:fld>
            <a:endParaRPr lang="en-US" dirty="0"/>
          </a:p>
        </p:txBody>
      </p:sp>
      <p:graphicFrame>
        <p:nvGraphicFramePr>
          <p:cNvPr id="4" name="Chart 3">
            <a:extLst>
              <a:ext uri="{FF2B5EF4-FFF2-40B4-BE49-F238E27FC236}">
                <a16:creationId xmlns:a16="http://schemas.microsoft.com/office/drawing/2014/main" id="{B7B48B65-23C3-3969-0FA8-49B9006FF918}"/>
              </a:ext>
            </a:extLst>
          </p:cNvPr>
          <p:cNvGraphicFramePr>
            <a:graphicFrameLocks/>
          </p:cNvGraphicFramePr>
          <p:nvPr>
            <p:extLst>
              <p:ext uri="{D42A27DB-BD31-4B8C-83A1-F6EECF244321}">
                <p14:modId xmlns:p14="http://schemas.microsoft.com/office/powerpoint/2010/main" val="1256422773"/>
              </p:ext>
            </p:extLst>
          </p:nvPr>
        </p:nvGraphicFramePr>
        <p:xfrm>
          <a:off x="1112982" y="1811045"/>
          <a:ext cx="4572000" cy="43234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A4C6BE0-3830-CEAA-AB8E-CD93D77E8407}"/>
              </a:ext>
            </a:extLst>
          </p:cNvPr>
          <p:cNvGraphicFramePr>
            <a:graphicFrameLocks/>
          </p:cNvGraphicFramePr>
          <p:nvPr>
            <p:extLst>
              <p:ext uri="{D42A27DB-BD31-4B8C-83A1-F6EECF244321}">
                <p14:modId xmlns:p14="http://schemas.microsoft.com/office/powerpoint/2010/main" val="2504034152"/>
              </p:ext>
            </p:extLst>
          </p:nvPr>
        </p:nvGraphicFramePr>
        <p:xfrm>
          <a:off x="6096000" y="1713389"/>
          <a:ext cx="4572000" cy="432342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E81DFF37-6FD6-4970-1A7F-B6839EFAAC98}"/>
              </a:ext>
            </a:extLst>
          </p:cNvPr>
          <p:cNvSpPr txBox="1"/>
          <p:nvPr/>
        </p:nvSpPr>
        <p:spPr>
          <a:xfrm>
            <a:off x="2175029" y="6338656"/>
            <a:ext cx="1473693" cy="369332"/>
          </a:xfrm>
          <a:prstGeom prst="rect">
            <a:avLst/>
          </a:prstGeom>
          <a:noFill/>
        </p:spPr>
        <p:txBody>
          <a:bodyPr wrap="square" rtlCol="0">
            <a:spAutoFit/>
          </a:bodyPr>
          <a:lstStyle/>
          <a:p>
            <a:r>
              <a:rPr lang="en-US" dirty="0"/>
              <a:t>Balance sheet </a:t>
            </a:r>
            <a:endParaRPr lang="en-IN" dirty="0"/>
          </a:p>
        </p:txBody>
      </p:sp>
      <p:sp>
        <p:nvSpPr>
          <p:cNvPr id="12" name="TextBox 11">
            <a:extLst>
              <a:ext uri="{FF2B5EF4-FFF2-40B4-BE49-F238E27FC236}">
                <a16:creationId xmlns:a16="http://schemas.microsoft.com/office/drawing/2014/main" id="{3F00331C-B670-1412-8B47-C4D74FB1F030}"/>
              </a:ext>
            </a:extLst>
          </p:cNvPr>
          <p:cNvSpPr txBox="1"/>
          <p:nvPr/>
        </p:nvSpPr>
        <p:spPr>
          <a:xfrm>
            <a:off x="7645153" y="6248400"/>
            <a:ext cx="1765177" cy="369332"/>
          </a:xfrm>
          <a:prstGeom prst="rect">
            <a:avLst/>
          </a:prstGeom>
          <a:noFill/>
        </p:spPr>
        <p:txBody>
          <a:bodyPr wrap="square" rtlCol="0">
            <a:spAutoFit/>
          </a:bodyPr>
          <a:lstStyle/>
          <a:p>
            <a:r>
              <a:rPr lang="en-US" dirty="0"/>
              <a:t>Income statement </a:t>
            </a:r>
            <a:endParaRPr lang="en-IN" dirty="0"/>
          </a:p>
        </p:txBody>
      </p:sp>
    </p:spTree>
    <p:extLst>
      <p:ext uri="{BB962C8B-B14F-4D97-AF65-F5344CB8AC3E}">
        <p14:creationId xmlns:p14="http://schemas.microsoft.com/office/powerpoint/2010/main" val="405724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D734-6BE1-42E4-76CB-818CC2C178BB}"/>
              </a:ext>
            </a:extLst>
          </p:cNvPr>
          <p:cNvSpPr>
            <a:spLocks noGrp="1"/>
          </p:cNvSpPr>
          <p:nvPr>
            <p:ph type="title"/>
          </p:nvPr>
        </p:nvSpPr>
        <p:spPr>
          <a:xfrm>
            <a:off x="1295400" y="609600"/>
            <a:ext cx="9821955" cy="686540"/>
          </a:xfrm>
        </p:spPr>
        <p:txBody>
          <a:bodyPr>
            <a:normAutofit/>
          </a:bodyPr>
          <a:lstStyle/>
          <a:p>
            <a:r>
              <a:rPr lang="en-US" sz="4000" dirty="0"/>
              <a:t>Trend analysis </a:t>
            </a:r>
            <a:endParaRPr lang="en-IN" sz="4000" dirty="0"/>
          </a:p>
        </p:txBody>
      </p:sp>
      <p:sp>
        <p:nvSpPr>
          <p:cNvPr id="3" name="Slide Number Placeholder 2">
            <a:extLst>
              <a:ext uri="{FF2B5EF4-FFF2-40B4-BE49-F238E27FC236}">
                <a16:creationId xmlns:a16="http://schemas.microsoft.com/office/drawing/2014/main" id="{CCFEE2D3-4543-5139-BB98-7F436234131B}"/>
              </a:ext>
            </a:extLst>
          </p:cNvPr>
          <p:cNvSpPr>
            <a:spLocks noGrp="1"/>
          </p:cNvSpPr>
          <p:nvPr>
            <p:ph type="sldNum" sz="quarter" idx="11"/>
          </p:nvPr>
        </p:nvSpPr>
        <p:spPr/>
        <p:txBody>
          <a:bodyPr/>
          <a:lstStyle/>
          <a:p>
            <a:fld id="{75DF2D63-3FF5-D547-96B9-BE9CCD1ABA58}" type="slidenum">
              <a:rPr lang="en-US" smtClean="0"/>
              <a:t>6</a:t>
            </a:fld>
            <a:endParaRPr lang="en-US" dirty="0"/>
          </a:p>
        </p:txBody>
      </p:sp>
      <p:graphicFrame>
        <p:nvGraphicFramePr>
          <p:cNvPr id="6" name="Chart 5">
            <a:extLst>
              <a:ext uri="{FF2B5EF4-FFF2-40B4-BE49-F238E27FC236}">
                <a16:creationId xmlns:a16="http://schemas.microsoft.com/office/drawing/2014/main" id="{E1AE9F22-2514-1846-04CC-6DB9BEED081D}"/>
              </a:ext>
            </a:extLst>
          </p:cNvPr>
          <p:cNvGraphicFramePr>
            <a:graphicFrameLocks/>
          </p:cNvGraphicFramePr>
          <p:nvPr>
            <p:extLst>
              <p:ext uri="{D42A27DB-BD31-4B8C-83A1-F6EECF244321}">
                <p14:modId xmlns:p14="http://schemas.microsoft.com/office/powerpoint/2010/main" val="3108320056"/>
              </p:ext>
            </p:extLst>
          </p:nvPr>
        </p:nvGraphicFramePr>
        <p:xfrm>
          <a:off x="420625" y="1970843"/>
          <a:ext cx="5234451" cy="4421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4B2C865-BD82-2DCE-CDFA-DFD020355E55}"/>
              </a:ext>
            </a:extLst>
          </p:cNvPr>
          <p:cNvGraphicFramePr>
            <a:graphicFrameLocks/>
          </p:cNvGraphicFramePr>
          <p:nvPr>
            <p:extLst>
              <p:ext uri="{D42A27DB-BD31-4B8C-83A1-F6EECF244321}">
                <p14:modId xmlns:p14="http://schemas.microsoft.com/office/powerpoint/2010/main" val="3986864569"/>
              </p:ext>
            </p:extLst>
          </p:nvPr>
        </p:nvGraphicFramePr>
        <p:xfrm>
          <a:off x="6324599" y="1713390"/>
          <a:ext cx="5109839" cy="4421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394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F90C-A16A-6154-BEA3-4FB89CCD695F}"/>
              </a:ext>
            </a:extLst>
          </p:cNvPr>
          <p:cNvSpPr>
            <a:spLocks noGrp="1"/>
          </p:cNvSpPr>
          <p:nvPr>
            <p:ph type="title"/>
          </p:nvPr>
        </p:nvSpPr>
        <p:spPr/>
        <p:txBody>
          <a:bodyPr/>
          <a:lstStyle/>
          <a:p>
            <a:r>
              <a:rPr lang="en-US" dirty="0"/>
              <a:t>RATIOS </a:t>
            </a:r>
            <a:endParaRPr lang="en-IN" dirty="0"/>
          </a:p>
        </p:txBody>
      </p:sp>
      <p:graphicFrame>
        <p:nvGraphicFramePr>
          <p:cNvPr id="7" name="Content Placeholder 6">
            <a:extLst>
              <a:ext uri="{FF2B5EF4-FFF2-40B4-BE49-F238E27FC236}">
                <a16:creationId xmlns:a16="http://schemas.microsoft.com/office/drawing/2014/main" id="{36BB28C2-1524-C057-5204-4812DCE33811}"/>
              </a:ext>
            </a:extLst>
          </p:cNvPr>
          <p:cNvGraphicFramePr>
            <a:graphicFrameLocks noGrp="1"/>
          </p:cNvGraphicFramePr>
          <p:nvPr>
            <p:ph idx="1"/>
            <p:extLst>
              <p:ext uri="{D42A27DB-BD31-4B8C-83A1-F6EECF244321}">
                <p14:modId xmlns:p14="http://schemas.microsoft.com/office/powerpoint/2010/main" val="4014448372"/>
              </p:ext>
            </p:extLst>
          </p:nvPr>
        </p:nvGraphicFramePr>
        <p:xfrm>
          <a:off x="877824" y="1429967"/>
          <a:ext cx="10635265" cy="5058381"/>
        </p:xfrm>
        <a:graphic>
          <a:graphicData uri="http://schemas.openxmlformats.org/drawingml/2006/table">
            <a:tbl>
              <a:tblPr firstRow="1" bandRow="1">
                <a:tableStyleId>{5FD0F851-EC5A-4D38-B0AD-8093EC10F338}</a:tableStyleId>
              </a:tblPr>
              <a:tblGrid>
                <a:gridCol w="415925">
                  <a:extLst>
                    <a:ext uri="{9D8B030D-6E8A-4147-A177-3AD203B41FA5}">
                      <a16:colId xmlns:a16="http://schemas.microsoft.com/office/drawing/2014/main" val="4265828300"/>
                    </a:ext>
                  </a:extLst>
                </a:gridCol>
                <a:gridCol w="2247901">
                  <a:extLst>
                    <a:ext uri="{9D8B030D-6E8A-4147-A177-3AD203B41FA5}">
                      <a16:colId xmlns:a16="http://schemas.microsoft.com/office/drawing/2014/main" val="188970724"/>
                    </a:ext>
                  </a:extLst>
                </a:gridCol>
                <a:gridCol w="4286910">
                  <a:extLst>
                    <a:ext uri="{9D8B030D-6E8A-4147-A177-3AD203B41FA5}">
                      <a16:colId xmlns:a16="http://schemas.microsoft.com/office/drawing/2014/main" val="4019683896"/>
                    </a:ext>
                  </a:extLst>
                </a:gridCol>
                <a:gridCol w="760568">
                  <a:extLst>
                    <a:ext uri="{9D8B030D-6E8A-4147-A177-3AD203B41FA5}">
                      <a16:colId xmlns:a16="http://schemas.microsoft.com/office/drawing/2014/main" val="4015627959"/>
                    </a:ext>
                  </a:extLst>
                </a:gridCol>
                <a:gridCol w="828174">
                  <a:extLst>
                    <a:ext uri="{9D8B030D-6E8A-4147-A177-3AD203B41FA5}">
                      <a16:colId xmlns:a16="http://schemas.microsoft.com/office/drawing/2014/main" val="2037695877"/>
                    </a:ext>
                  </a:extLst>
                </a:gridCol>
                <a:gridCol w="743667">
                  <a:extLst>
                    <a:ext uri="{9D8B030D-6E8A-4147-A177-3AD203B41FA5}">
                      <a16:colId xmlns:a16="http://schemas.microsoft.com/office/drawing/2014/main" val="468701444"/>
                    </a:ext>
                  </a:extLst>
                </a:gridCol>
                <a:gridCol w="726763">
                  <a:extLst>
                    <a:ext uri="{9D8B030D-6E8A-4147-A177-3AD203B41FA5}">
                      <a16:colId xmlns:a16="http://schemas.microsoft.com/office/drawing/2014/main" val="3934252892"/>
                    </a:ext>
                  </a:extLst>
                </a:gridCol>
                <a:gridCol w="625357">
                  <a:extLst>
                    <a:ext uri="{9D8B030D-6E8A-4147-A177-3AD203B41FA5}">
                      <a16:colId xmlns:a16="http://schemas.microsoft.com/office/drawing/2014/main" val="1086038329"/>
                    </a:ext>
                  </a:extLst>
                </a:gridCol>
              </a:tblGrid>
              <a:tr h="468470">
                <a:tc gridSpan="8">
                  <a:txBody>
                    <a:bodyPr/>
                    <a:lstStyle/>
                    <a:p>
                      <a:pPr algn="ctr" fontAlgn="ctr"/>
                      <a:r>
                        <a:rPr lang="en-US" sz="1400" b="1" u="none" strike="noStrike" dirty="0">
                          <a:solidFill>
                            <a:srgbClr val="000000"/>
                          </a:solidFill>
                          <a:effectLst/>
                        </a:rPr>
                        <a:t>FINACIAL RATIOS FOR YEAR 2019-2023 </a:t>
                      </a:r>
                      <a:endParaRPr lang="en-US" sz="1400" b="1" i="0" u="none" strike="noStrike" dirty="0">
                        <a:solidFill>
                          <a:srgbClr val="000000"/>
                        </a:solidFill>
                        <a:effectLst/>
                        <a:latin typeface="Arial" panose="020B060402020202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68475381"/>
                  </a:ext>
                </a:extLst>
              </a:tr>
              <a:tr h="654107">
                <a:tc>
                  <a:txBody>
                    <a:bodyPr/>
                    <a:lstStyle/>
                    <a:p>
                      <a:pPr algn="l" fontAlgn="b"/>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FINANCIAL RATIOS</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FORMULA</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2018-19</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2019-20</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2020-21</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2021-22</a:t>
                      </a:r>
                      <a:endParaRPr lang="en-IN" sz="14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1" u="none" strike="noStrike" dirty="0">
                          <a:solidFill>
                            <a:srgbClr val="000000"/>
                          </a:solidFill>
                          <a:effectLst/>
                        </a:rPr>
                        <a:t>2022-23</a:t>
                      </a:r>
                      <a:endParaRPr lang="en-IN" sz="14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82286955"/>
                  </a:ext>
                </a:extLst>
              </a:tr>
              <a:tr h="439792">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CURRENT RATIOS</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0" u="none" strike="noStrike" dirty="0">
                          <a:solidFill>
                            <a:srgbClr val="000000"/>
                          </a:solidFill>
                          <a:effectLst/>
                        </a:rPr>
                        <a:t>CURRENT ASSETS/CURRENT LIABLITIES</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1.48</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1.48</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1.8</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1.74</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1.78</a:t>
                      </a:r>
                      <a:endParaRPr lang="en-IN"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9147354"/>
                  </a:ext>
                </a:extLst>
              </a:tr>
              <a:tr h="439792">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DEBT-EQUITY RATIO</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IN" sz="1400" b="0" u="none" strike="noStrike">
                          <a:solidFill>
                            <a:srgbClr val="000000"/>
                          </a:solidFill>
                          <a:effectLst/>
                        </a:rPr>
                        <a:t>TOTAL DEBT / SHAREHOLDER'S EQUITY</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0.68</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0.76</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0.33</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0.34</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0.41</a:t>
                      </a:r>
                      <a:endParaRPr lang="en-IN"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56963115"/>
                  </a:ext>
                </a:extLst>
              </a:tr>
              <a:tr h="654107">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a:solidFill>
                            <a:srgbClr val="000000"/>
                          </a:solidFill>
                          <a:effectLst/>
                        </a:rPr>
                        <a:t>RETURN ON INVESTMENT</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b="0" u="none" strike="noStrike" dirty="0">
                          <a:solidFill>
                            <a:srgbClr val="000000"/>
                          </a:solidFill>
                          <a:effectLst/>
                        </a:rPr>
                        <a:t>PROFIT BEFORE TAX/TOTAL ASSET</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16.81%</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20.02%</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20.91%</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9.30%</a:t>
                      </a:r>
                      <a:endParaRPr lang="en-IN"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0.06</a:t>
                      </a:r>
                      <a:endParaRPr lang="en-IN"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93152630"/>
                  </a:ext>
                </a:extLst>
              </a:tr>
              <a:tr h="654107">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a:solidFill>
                            <a:srgbClr val="000000"/>
                          </a:solidFill>
                          <a:effectLst/>
                        </a:rPr>
                        <a:t>CAPITAL TURNOVER RATIO</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IN" sz="1400" b="0" u="none" strike="noStrike">
                          <a:solidFill>
                            <a:srgbClr val="000000"/>
                          </a:solidFill>
                          <a:effectLst/>
                        </a:rPr>
                        <a:t>SALES / CAPITAL EMPLOYED</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1.11</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0.93</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0.93</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0.92</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1.24</a:t>
                      </a:r>
                      <a:endParaRPr lang="en-IN"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49552318"/>
                  </a:ext>
                </a:extLst>
              </a:tr>
              <a:tr h="439792">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a:solidFill>
                            <a:srgbClr val="000000"/>
                          </a:solidFill>
                          <a:effectLst/>
                        </a:rPr>
                        <a:t>NET-PROFIT RATIO</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IN" sz="1400" b="0" u="none" strike="noStrike">
                          <a:solidFill>
                            <a:srgbClr val="000000"/>
                          </a:solidFill>
                          <a:effectLst/>
                        </a:rPr>
                        <a:t>NET PROFIT / SALES * 100(%)</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16.7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23.46</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23.27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10.79</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6.05</a:t>
                      </a:r>
                      <a:endParaRPr lang="en-IN"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88543620"/>
                  </a:ext>
                </a:extLst>
              </a:tr>
              <a:tr h="654107">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a:solidFill>
                            <a:srgbClr val="000000"/>
                          </a:solidFill>
                          <a:effectLst/>
                        </a:rPr>
                        <a:t>RETURN ON CAPITALEMPLOYED</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IN" sz="1400" b="0" u="none" strike="noStrike">
                          <a:solidFill>
                            <a:srgbClr val="000000"/>
                          </a:solidFill>
                          <a:effectLst/>
                        </a:rPr>
                        <a:t>EBIT / CAPITAL EMPLOYED*100</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23.11%</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26.59%</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25.97%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11.98%</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8.48%</a:t>
                      </a:r>
                      <a:endParaRPr lang="en-IN"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60422694"/>
                  </a:ext>
                </a:extLst>
              </a:tr>
              <a:tr h="654107">
                <a:tc>
                  <a:txBody>
                    <a:bodyPr/>
                    <a:lstStyle/>
                    <a:p>
                      <a:pPr algn="r" fontAlgn="b"/>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a:solidFill>
                            <a:srgbClr val="000000"/>
                          </a:solidFill>
                          <a:effectLst/>
                        </a:rPr>
                        <a:t>RETURN ON EQUITY</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b="0" u="none" strike="noStrike">
                          <a:solidFill>
                            <a:srgbClr val="000000"/>
                          </a:solidFill>
                          <a:effectLst/>
                        </a:rPr>
                        <a:t>EAT - PREFERENCE SHARE DIVIDEND / SHAREHOLDER'S EQUITY*100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22.53%</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28.97%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22.37%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a:solidFill>
                            <a:srgbClr val="000000"/>
                          </a:solidFill>
                          <a:effectLst/>
                        </a:rPr>
                        <a:t>10.27%</a:t>
                      </a:r>
                      <a:endParaRPr lang="en-IN"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IN" sz="1400" b="0" u="none" strike="noStrike" dirty="0">
                          <a:solidFill>
                            <a:srgbClr val="000000"/>
                          </a:solidFill>
                          <a:effectLst/>
                        </a:rPr>
                        <a:t>7.83%</a:t>
                      </a:r>
                      <a:endParaRPr lang="en-IN"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87368650"/>
                  </a:ext>
                </a:extLst>
              </a:tr>
            </a:tbl>
          </a:graphicData>
        </a:graphic>
      </p:graphicFrame>
      <p:sp>
        <p:nvSpPr>
          <p:cNvPr id="3" name="Slide Number Placeholder 2">
            <a:extLst>
              <a:ext uri="{FF2B5EF4-FFF2-40B4-BE49-F238E27FC236}">
                <a16:creationId xmlns:a16="http://schemas.microsoft.com/office/drawing/2014/main" id="{9EFD50D3-B314-CCDB-7FD0-ADA1E8EE30C3}"/>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325539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C490-3486-52CD-BB0C-5F34B2F47BBE}"/>
              </a:ext>
            </a:extLst>
          </p:cNvPr>
          <p:cNvSpPr>
            <a:spLocks noGrp="1"/>
          </p:cNvSpPr>
          <p:nvPr>
            <p:ph type="title"/>
          </p:nvPr>
        </p:nvSpPr>
        <p:spPr/>
        <p:txBody>
          <a:bodyPr/>
          <a:lstStyle/>
          <a:p>
            <a:r>
              <a:rPr lang="en-US" dirty="0"/>
              <a:t>INTERPRETATION </a:t>
            </a:r>
            <a:endParaRPr lang="en-IN" dirty="0"/>
          </a:p>
        </p:txBody>
      </p:sp>
      <p:sp>
        <p:nvSpPr>
          <p:cNvPr id="3" name="Content Placeholder 2">
            <a:extLst>
              <a:ext uri="{FF2B5EF4-FFF2-40B4-BE49-F238E27FC236}">
                <a16:creationId xmlns:a16="http://schemas.microsoft.com/office/drawing/2014/main" id="{F5F78C84-1932-9E89-A190-CD46B74DFB04}"/>
              </a:ext>
            </a:extLst>
          </p:cNvPr>
          <p:cNvSpPr>
            <a:spLocks noGrp="1"/>
          </p:cNvSpPr>
          <p:nvPr>
            <p:ph idx="1"/>
          </p:nvPr>
        </p:nvSpPr>
        <p:spPr>
          <a:xfrm>
            <a:off x="943583" y="1524000"/>
            <a:ext cx="10622604" cy="5226996"/>
          </a:xfrm>
        </p:spPr>
        <p:txBody>
          <a:bodyPr/>
          <a:lstStyle/>
          <a:p>
            <a:pPr marL="342900" indent="-342900">
              <a:lnSpc>
                <a:spcPct val="150000"/>
              </a:lnSpc>
              <a:buFont typeface="+mj-lt"/>
              <a:buAutoNum type="arabicPeriod"/>
            </a:pPr>
            <a:r>
              <a:rPr lang="en-US" sz="2000" u="sng" dirty="0"/>
              <a:t>Current Ratio: </a:t>
            </a:r>
          </a:p>
          <a:p>
            <a:pPr marL="457200" lvl="1" indent="0">
              <a:lnSpc>
                <a:spcPct val="150000"/>
              </a:lnSpc>
              <a:buNone/>
            </a:pPr>
            <a:r>
              <a:rPr lang="en-US" sz="1600" dirty="0"/>
              <a:t>The current ratio indicates the company's ability to cover short-term liabilities with short-term assets. An upward trend from 2018-19 to 2022-23 suggests an improvement in short-term liquidity. However, the ratio fluctuates slightly, indicating possible variations in managing current assets and liabilities over the years</a:t>
            </a:r>
          </a:p>
          <a:p>
            <a:pPr marL="342900" indent="-342900">
              <a:lnSpc>
                <a:spcPct val="150000"/>
              </a:lnSpc>
              <a:buFont typeface="+mj-lt"/>
              <a:buAutoNum type="arabicPeriod"/>
            </a:pPr>
            <a:r>
              <a:rPr lang="en-US" sz="2000" u="sng" dirty="0"/>
              <a:t>Debt-Equity Ratio :</a:t>
            </a:r>
          </a:p>
          <a:p>
            <a:pPr marL="457200" lvl="1" indent="0">
              <a:lnSpc>
                <a:spcPct val="150000"/>
              </a:lnSpc>
              <a:buNone/>
            </a:pPr>
            <a:r>
              <a:rPr lang="en-US" sz="1600" dirty="0"/>
              <a:t>A decreasing trend from 2018-19 to 2022-23 suggests a reduction in financial leverage. Lower debt in relation to shareholder equity can be favorable as it signifies lesser dependency on debt financing. The company seems to be gradually relying more on equity financing.</a:t>
            </a:r>
          </a:p>
          <a:p>
            <a:pPr marL="342900" indent="-342900">
              <a:lnSpc>
                <a:spcPct val="150000"/>
              </a:lnSpc>
              <a:buFont typeface="+mj-lt"/>
              <a:buAutoNum type="arabicPeriod"/>
            </a:pPr>
            <a:r>
              <a:rPr lang="en-US" sz="2000" u="sng" dirty="0"/>
              <a:t>Return on Investment (ROI):</a:t>
            </a:r>
          </a:p>
          <a:p>
            <a:pPr marL="457200" lvl="1" indent="0">
              <a:lnSpc>
                <a:spcPct val="150000"/>
              </a:lnSpc>
              <a:buNone/>
            </a:pPr>
            <a:r>
              <a:rPr lang="en-US" sz="1600" dirty="0"/>
              <a:t>There's a decline in ROI from 2020-21 to 2022-23, indicating a decrease in profitability in relation to total assets. The sharp drop in 2022-23 might indicate a significant change in the company's operations or financial structure that affected its profitability adversely.</a:t>
            </a:r>
            <a:endParaRPr lang="en-IN" sz="1600" dirty="0"/>
          </a:p>
        </p:txBody>
      </p:sp>
      <p:sp>
        <p:nvSpPr>
          <p:cNvPr id="7" name="Slide Number Placeholder 6">
            <a:extLst>
              <a:ext uri="{FF2B5EF4-FFF2-40B4-BE49-F238E27FC236}">
                <a16:creationId xmlns:a16="http://schemas.microsoft.com/office/drawing/2014/main" id="{9EB6FD8F-F477-B8DD-44C7-C2321C8EBA45}"/>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294589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57B8-A33D-ADDE-C166-4C0FFC02DF20}"/>
              </a:ext>
            </a:extLst>
          </p:cNvPr>
          <p:cNvSpPr>
            <a:spLocks noGrp="1"/>
          </p:cNvSpPr>
          <p:nvPr>
            <p:ph type="title"/>
          </p:nvPr>
        </p:nvSpPr>
        <p:spPr/>
        <p:txBody>
          <a:bodyPr/>
          <a:lstStyle/>
          <a:p>
            <a:r>
              <a:rPr lang="en-US" dirty="0"/>
              <a:t>I</a:t>
            </a:r>
            <a:r>
              <a:rPr lang="en-IN" dirty="0"/>
              <a:t>NTERPRETATION</a:t>
            </a:r>
          </a:p>
        </p:txBody>
      </p:sp>
      <p:sp>
        <p:nvSpPr>
          <p:cNvPr id="3" name="Content Placeholder 2">
            <a:extLst>
              <a:ext uri="{FF2B5EF4-FFF2-40B4-BE49-F238E27FC236}">
                <a16:creationId xmlns:a16="http://schemas.microsoft.com/office/drawing/2014/main" id="{FB1B85D4-EC40-4B59-F8A0-A2981819D5E8}"/>
              </a:ext>
            </a:extLst>
          </p:cNvPr>
          <p:cNvSpPr>
            <a:spLocks noGrp="1"/>
          </p:cNvSpPr>
          <p:nvPr>
            <p:ph idx="1"/>
          </p:nvPr>
        </p:nvSpPr>
        <p:spPr>
          <a:xfrm>
            <a:off x="877871" y="1524000"/>
            <a:ext cx="10893455" cy="4974077"/>
          </a:xfrm>
        </p:spPr>
        <p:txBody>
          <a:bodyPr>
            <a:normAutofit fontScale="92500" lnSpcReduction="10000"/>
          </a:bodyPr>
          <a:lstStyle/>
          <a:p>
            <a:pPr marL="342900" indent="-342900" algn="just">
              <a:lnSpc>
                <a:spcPct val="150000"/>
              </a:lnSpc>
              <a:buFont typeface="+mj-lt"/>
              <a:buAutoNum type="arabicPeriod" startAt="4"/>
            </a:pPr>
            <a:r>
              <a:rPr lang="en-US" sz="2000" u="sng" dirty="0"/>
              <a:t>Capital Turnover Ratio: </a:t>
            </a:r>
          </a:p>
          <a:p>
            <a:pPr marL="457200" lvl="1" indent="0" algn="just">
              <a:lnSpc>
                <a:spcPct val="150000"/>
              </a:lnSpc>
              <a:buNone/>
            </a:pPr>
            <a:r>
              <a:rPr lang="en-US" sz="1600" dirty="0"/>
              <a:t>A fluctuating but overall slightly declining trend in the capital turnover ratio indicates that the company might not be using its capital as efficiently to generate sales. However, the increase in 2022-23 could signify a recent improvement in this area.</a:t>
            </a:r>
          </a:p>
          <a:p>
            <a:pPr marL="342900" indent="-342900" algn="just">
              <a:lnSpc>
                <a:spcPct val="150000"/>
              </a:lnSpc>
              <a:buFont typeface="+mj-lt"/>
              <a:buAutoNum type="arabicPeriod" startAt="4"/>
            </a:pPr>
            <a:r>
              <a:rPr lang="en-US" sz="2000" u="sng" dirty="0"/>
              <a:t>Net Profit Ratio: </a:t>
            </a:r>
          </a:p>
          <a:p>
            <a:pPr marL="457200" lvl="1" indent="0" algn="just">
              <a:lnSpc>
                <a:spcPct val="150000"/>
              </a:lnSpc>
              <a:buNone/>
            </a:pPr>
            <a:r>
              <a:rPr lang="en-US" sz="1600" dirty="0"/>
              <a:t>The trend here shows a decrease in net profit in relation to sales, indicating a reduction in profitability. The decreasing trend might suggest increased costs or decreased revenues affecting overall profitability.</a:t>
            </a:r>
          </a:p>
          <a:p>
            <a:pPr marL="342900" indent="-342900" algn="just">
              <a:lnSpc>
                <a:spcPct val="150000"/>
              </a:lnSpc>
              <a:buFont typeface="+mj-lt"/>
              <a:buAutoNum type="arabicPeriod" startAt="4"/>
            </a:pPr>
            <a:r>
              <a:rPr lang="en-US" sz="2000" u="sng" dirty="0"/>
              <a:t>Return on Capital Employed (ROCE): </a:t>
            </a:r>
          </a:p>
          <a:p>
            <a:pPr marL="457200" lvl="1" indent="0" algn="just">
              <a:lnSpc>
                <a:spcPct val="150000"/>
              </a:lnSpc>
              <a:buNone/>
            </a:pPr>
            <a:r>
              <a:rPr lang="en-US" sz="1600" dirty="0"/>
              <a:t>There's a consistent decline in ROCE from 2019-20 to 2022-23, suggesting a reduced ability to generate profits from the capital employed in the business. This might indicate operational inefficiencies or less effective utilization of capital.</a:t>
            </a:r>
          </a:p>
          <a:p>
            <a:pPr marL="342900" indent="-342900" algn="just">
              <a:lnSpc>
                <a:spcPct val="150000"/>
              </a:lnSpc>
              <a:buFont typeface="+mj-lt"/>
              <a:buAutoNum type="arabicPeriod" startAt="4"/>
            </a:pPr>
            <a:r>
              <a:rPr lang="en-US" sz="2000" u="sng" dirty="0"/>
              <a:t>Return on Equity (ROE): </a:t>
            </a:r>
          </a:p>
          <a:p>
            <a:pPr marL="457200" lvl="1" indent="0" algn="just">
              <a:lnSpc>
                <a:spcPct val="150000"/>
              </a:lnSpc>
              <a:buNone/>
            </a:pPr>
            <a:r>
              <a:rPr lang="en-US" sz="1600" dirty="0"/>
              <a:t>The decreasing trend in ROE indicates a decline in profitability concerning shareholder equity. This could imply lower returns for shareholders over the years, possibly due to lower profits or increased equity.</a:t>
            </a:r>
            <a:endParaRPr lang="en-IN" sz="1600" dirty="0"/>
          </a:p>
        </p:txBody>
      </p:sp>
      <p:sp>
        <p:nvSpPr>
          <p:cNvPr id="7" name="Slide Number Placeholder 6">
            <a:extLst>
              <a:ext uri="{FF2B5EF4-FFF2-40B4-BE49-F238E27FC236}">
                <a16:creationId xmlns:a16="http://schemas.microsoft.com/office/drawing/2014/main" id="{BA0E63DC-BEFC-5819-5343-0250E403E15C}"/>
              </a:ext>
            </a:extLst>
          </p:cNvPr>
          <p:cNvSpPr>
            <a:spLocks noGrp="1"/>
          </p:cNvSpPr>
          <p:nvPr>
            <p:ph type="sldNum" sz="quarter" idx="11"/>
          </p:nvPr>
        </p:nvSpPr>
        <p:spPr/>
        <p:txBody>
          <a:bodyPr/>
          <a:lstStyle/>
          <a:p>
            <a:fld id="{75DF2D63-3FF5-D547-96B9-BE9CCD1ABA58}" type="slidenum">
              <a:rPr lang="en-US" smtClean="0"/>
              <a:t>9</a:t>
            </a:fld>
            <a:endParaRPr lang="en-US" dirty="0"/>
          </a:p>
        </p:txBody>
      </p:sp>
    </p:spTree>
    <p:extLst>
      <p:ext uri="{BB962C8B-B14F-4D97-AF65-F5344CB8AC3E}">
        <p14:creationId xmlns:p14="http://schemas.microsoft.com/office/powerpoint/2010/main" val="3052173418"/>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{1B32205F-4445-4F39-8950-61E7648B0B9E}tf67061901_win32</Template>
  <TotalTime>154</TotalTime>
  <Words>734</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Daytona Condensed Light</vt:lpstr>
      <vt:lpstr>Posterama</vt:lpstr>
      <vt:lpstr>Office Theme</vt:lpstr>
      <vt:lpstr>Financial statement analysis </vt:lpstr>
      <vt:lpstr>Introduction</vt:lpstr>
      <vt:lpstr>Board of directors </vt:lpstr>
      <vt:lpstr>COMPARATIVE STATEMENT  </vt:lpstr>
      <vt:lpstr>Common size statement analysis  </vt:lpstr>
      <vt:lpstr>Trend analysis </vt:lpstr>
      <vt:lpstr>RATIOS </vt:lpstr>
      <vt:lpstr>INTERPRETATION </vt:lpstr>
      <vt:lpstr>INTERPRETATION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dc:title>
  <dc:creator>Ved Vyas</dc:creator>
  <cp:lastModifiedBy>Anushka Shanker</cp:lastModifiedBy>
  <cp:revision>65</cp:revision>
  <dcterms:created xsi:type="dcterms:W3CDTF">2023-12-10T06:15:07Z</dcterms:created>
  <dcterms:modified xsi:type="dcterms:W3CDTF">2023-12-13T07:46:07Z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