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3725" autoAdjust="0"/>
  </p:normalViewPr>
  <p:slideViewPr>
    <p:cSldViewPr snapToGrid="0">
      <p:cViewPr varScale="1">
        <p:scale>
          <a:sx n="61" d="100"/>
          <a:sy n="61" d="100"/>
        </p:scale>
        <p:origin x="129"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92EF7-6A97-4432-B314-B74661C5D9C3}"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754BC-8088-45E9-807B-7489BBBDB359}" type="slidenum">
              <a:rPr lang="en-US" smtClean="0"/>
              <a:t>‹#›</a:t>
            </a:fld>
            <a:endParaRPr lang="en-US"/>
          </a:p>
        </p:txBody>
      </p:sp>
    </p:spTree>
    <p:extLst>
      <p:ext uri="{BB962C8B-B14F-4D97-AF65-F5344CB8AC3E}">
        <p14:creationId xmlns:p14="http://schemas.microsoft.com/office/powerpoint/2010/main" val="4231452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754BC-8088-45E9-807B-7489BBBDB359}" type="slidenum">
              <a:rPr lang="en-US" smtClean="0"/>
              <a:t>3</a:t>
            </a:fld>
            <a:endParaRPr lang="en-US"/>
          </a:p>
        </p:txBody>
      </p:sp>
    </p:spTree>
    <p:extLst>
      <p:ext uri="{BB962C8B-B14F-4D97-AF65-F5344CB8AC3E}">
        <p14:creationId xmlns:p14="http://schemas.microsoft.com/office/powerpoint/2010/main" val="376531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822B-76FF-2B10-40E2-2A24D4F29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45F458-716D-C682-71DA-5E5E27CCD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BF616F-0ED4-D06A-D85A-EC6BA9B1E349}"/>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5" name="Footer Placeholder 4">
            <a:extLst>
              <a:ext uri="{FF2B5EF4-FFF2-40B4-BE49-F238E27FC236}">
                <a16:creationId xmlns:a16="http://schemas.microsoft.com/office/drawing/2014/main" id="{DBF579EF-45F0-E8B7-6BF8-A1F6E3E82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F351A-A6B4-ED44-07F1-85DC21D24297}"/>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6888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5F5F-3A55-63C1-B561-2FFEE1647D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CD1B09-4528-F9AF-E64E-025694CED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CA370-E7E7-93F4-9DCC-8E5C6DB16341}"/>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5" name="Footer Placeholder 4">
            <a:extLst>
              <a:ext uri="{FF2B5EF4-FFF2-40B4-BE49-F238E27FC236}">
                <a16:creationId xmlns:a16="http://schemas.microsoft.com/office/drawing/2014/main" id="{2A38C860-64BD-6ECA-85A9-9483BE830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A1F11-63E6-A686-876F-91C56887EEEF}"/>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283340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7FF14-839B-50A4-96D5-8B5BE94EA9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D4C078-8300-6113-F987-53DBC3B88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58919-B368-02E7-A162-EBA82C2EA0C8}"/>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5" name="Footer Placeholder 4">
            <a:extLst>
              <a:ext uri="{FF2B5EF4-FFF2-40B4-BE49-F238E27FC236}">
                <a16:creationId xmlns:a16="http://schemas.microsoft.com/office/drawing/2014/main" id="{B09C2D39-85E4-2097-589B-D41FC1D4E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FA541-D44D-1143-80A7-55A9BFF300C3}"/>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117575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9239-F892-52AD-7427-D3311A401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A9327-F629-B239-3437-B3FBFE96B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16416-5F3E-411C-C639-790E9E61276B}"/>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5" name="Footer Placeholder 4">
            <a:extLst>
              <a:ext uri="{FF2B5EF4-FFF2-40B4-BE49-F238E27FC236}">
                <a16:creationId xmlns:a16="http://schemas.microsoft.com/office/drawing/2014/main" id="{EBED26CA-D183-182F-C67E-FE7AAAE840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A7926-FC15-7907-944C-324E8A2CFAD8}"/>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128791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DE64-7FFB-9767-117F-2627589B3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1921E-881B-E6F5-80B3-735594B25E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F59A99-C054-4701-39D9-A73B294E8727}"/>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5" name="Footer Placeholder 4">
            <a:extLst>
              <a:ext uri="{FF2B5EF4-FFF2-40B4-BE49-F238E27FC236}">
                <a16:creationId xmlns:a16="http://schemas.microsoft.com/office/drawing/2014/main" id="{7C1BA23A-52AD-4A51-0BA8-774B17B52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3B847-9427-91C9-CEE4-039DBD56675C}"/>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424906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4B1E-A6A7-133D-2BAC-EC7E57ED6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85FD3-D30A-3FBF-849B-167B8ACED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1145F8-DD48-AD9D-2692-72DC59E95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2E763-C653-3ABE-54E4-F088B39C8E2B}"/>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6" name="Footer Placeholder 5">
            <a:extLst>
              <a:ext uri="{FF2B5EF4-FFF2-40B4-BE49-F238E27FC236}">
                <a16:creationId xmlns:a16="http://schemas.microsoft.com/office/drawing/2014/main" id="{A5ED7A78-3103-3DDD-CC72-26FD6DD80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A7FFF-5C73-1671-44F5-2134C0BA66DB}"/>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301095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446A-31EA-6D6F-91D8-E49A9BA0EE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41FAFC-566A-0B22-0888-D397A19EC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CD03A-D3C1-26C7-5821-4D0FB35EA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5E7ECD-A6D3-D4EB-D543-595589126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753C3-5650-2D5F-9AC1-6443373D84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9727C-2018-627C-7F23-0A612752463D}"/>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8" name="Footer Placeholder 7">
            <a:extLst>
              <a:ext uri="{FF2B5EF4-FFF2-40B4-BE49-F238E27FC236}">
                <a16:creationId xmlns:a16="http://schemas.microsoft.com/office/drawing/2014/main" id="{8576AC30-4367-45C1-8A39-4F0E075194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9C59F-C186-C95E-8607-0F71F035606F}"/>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354541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317E-AC12-6CD1-EA9D-974DCD179D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DF8B4F-D254-E399-17FB-E86FE31546A8}"/>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4" name="Footer Placeholder 3">
            <a:extLst>
              <a:ext uri="{FF2B5EF4-FFF2-40B4-BE49-F238E27FC236}">
                <a16:creationId xmlns:a16="http://schemas.microsoft.com/office/drawing/2014/main" id="{4E4988A5-19FA-F5D5-9ADD-69E04B28E0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0D3E1-8900-88B1-98AB-FCB7F1C5FA22}"/>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32826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42B7E7-48E5-0199-10C5-B03C84A277C2}"/>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3" name="Footer Placeholder 2">
            <a:extLst>
              <a:ext uri="{FF2B5EF4-FFF2-40B4-BE49-F238E27FC236}">
                <a16:creationId xmlns:a16="http://schemas.microsoft.com/office/drawing/2014/main" id="{F1515B57-3D65-B2D9-F834-B47503528A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8BD24-6745-72E2-A40D-23C71A3CAFED}"/>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429231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8752-87FF-BB0B-1A71-9542033E42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6FF6C-CE97-9DAD-1E94-53C002F4D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A6A36-DB88-6E41-272A-6F29AEEFE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862F1-40E9-D407-3B5F-9F2FF8C57752}"/>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6" name="Footer Placeholder 5">
            <a:extLst>
              <a:ext uri="{FF2B5EF4-FFF2-40B4-BE49-F238E27FC236}">
                <a16:creationId xmlns:a16="http://schemas.microsoft.com/office/drawing/2014/main" id="{C06E7FBC-6A43-EE5B-FD08-06C2460CC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9F810-39D4-7A78-9FDA-E20DBE529B88}"/>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373069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590C-640E-5A1E-6150-B79E383F1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92FB9-0084-DCFD-90B9-4D247654B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E42E8D-77A2-F68E-DB3C-6356979DC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9E942-46CB-F1EE-217C-648B28A8EAF1}"/>
              </a:ext>
            </a:extLst>
          </p:cNvPr>
          <p:cNvSpPr>
            <a:spLocks noGrp="1"/>
          </p:cNvSpPr>
          <p:nvPr>
            <p:ph type="dt" sz="half" idx="10"/>
          </p:nvPr>
        </p:nvSpPr>
        <p:spPr/>
        <p:txBody>
          <a:bodyPr/>
          <a:lstStyle/>
          <a:p>
            <a:fld id="{C6A972AD-49C1-40FB-BC57-A486B8295695}" type="datetimeFigureOut">
              <a:rPr lang="en-US" smtClean="0"/>
              <a:t>7/17/2023</a:t>
            </a:fld>
            <a:endParaRPr lang="en-US"/>
          </a:p>
        </p:txBody>
      </p:sp>
      <p:sp>
        <p:nvSpPr>
          <p:cNvPr id="6" name="Footer Placeholder 5">
            <a:extLst>
              <a:ext uri="{FF2B5EF4-FFF2-40B4-BE49-F238E27FC236}">
                <a16:creationId xmlns:a16="http://schemas.microsoft.com/office/drawing/2014/main" id="{FB971559-91F6-C50B-F91F-994334561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3DC61B-2418-A951-3884-ED7B033947B0}"/>
              </a:ext>
            </a:extLst>
          </p:cNvPr>
          <p:cNvSpPr>
            <a:spLocks noGrp="1"/>
          </p:cNvSpPr>
          <p:nvPr>
            <p:ph type="sldNum" sz="quarter" idx="12"/>
          </p:nvPr>
        </p:nvSpPr>
        <p:spPr/>
        <p:txBody>
          <a:bodyPr/>
          <a:lstStyle/>
          <a:p>
            <a:fld id="{1276D1B4-E380-498F-9E45-31B2E2F1A8EC}" type="slidenum">
              <a:rPr lang="en-US" smtClean="0"/>
              <a:t>‹#›</a:t>
            </a:fld>
            <a:endParaRPr lang="en-US"/>
          </a:p>
        </p:txBody>
      </p:sp>
    </p:spTree>
    <p:extLst>
      <p:ext uri="{BB962C8B-B14F-4D97-AF65-F5344CB8AC3E}">
        <p14:creationId xmlns:p14="http://schemas.microsoft.com/office/powerpoint/2010/main" val="54761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56B5E-C1F8-8098-AD68-2E5BA21B0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F115BC-DA46-216D-A54B-CCED3B8AF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02914-4AD0-29E3-7B87-6B558F29B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972AD-49C1-40FB-BC57-A486B8295695}" type="datetimeFigureOut">
              <a:rPr lang="en-US" smtClean="0"/>
              <a:t>7/17/2023</a:t>
            </a:fld>
            <a:endParaRPr lang="en-US"/>
          </a:p>
        </p:txBody>
      </p:sp>
      <p:sp>
        <p:nvSpPr>
          <p:cNvPr id="5" name="Footer Placeholder 4">
            <a:extLst>
              <a:ext uri="{FF2B5EF4-FFF2-40B4-BE49-F238E27FC236}">
                <a16:creationId xmlns:a16="http://schemas.microsoft.com/office/drawing/2014/main" id="{569C52C3-8AFE-0A58-04A6-8E6929B2C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D0835A-67D8-1846-2E2D-52B02983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6D1B4-E380-498F-9E45-31B2E2F1A8EC}" type="slidenum">
              <a:rPr lang="en-US" smtClean="0"/>
              <a:t>‹#›</a:t>
            </a:fld>
            <a:endParaRPr lang="en-US"/>
          </a:p>
        </p:txBody>
      </p:sp>
    </p:spTree>
    <p:extLst>
      <p:ext uri="{BB962C8B-B14F-4D97-AF65-F5344CB8AC3E}">
        <p14:creationId xmlns:p14="http://schemas.microsoft.com/office/powerpoint/2010/main" val="1977279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EDDC-F5D1-F02A-3844-E2B97254DE90}"/>
              </a:ext>
            </a:extLst>
          </p:cNvPr>
          <p:cNvSpPr>
            <a:spLocks noGrp="1"/>
          </p:cNvSpPr>
          <p:nvPr>
            <p:ph type="ctrTitle"/>
          </p:nvPr>
        </p:nvSpPr>
        <p:spPr/>
        <p:txBody>
          <a:bodyPr/>
          <a:lstStyle/>
          <a:p>
            <a:r>
              <a:rPr lang="en-US" dirty="0"/>
              <a:t>Trauma Registration Simulation Model</a:t>
            </a:r>
          </a:p>
        </p:txBody>
      </p:sp>
      <p:sp>
        <p:nvSpPr>
          <p:cNvPr id="3" name="Subtitle 2">
            <a:extLst>
              <a:ext uri="{FF2B5EF4-FFF2-40B4-BE49-F238E27FC236}">
                <a16:creationId xmlns:a16="http://schemas.microsoft.com/office/drawing/2014/main" id="{8F33F450-339B-1822-E094-4D2D10CD637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7578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DA5D52A-A410-59BB-D366-EC4791D4D62F}"/>
              </a:ext>
            </a:extLst>
          </p:cNvPr>
          <p:cNvSpPr/>
          <p:nvPr/>
        </p:nvSpPr>
        <p:spPr>
          <a:xfrm>
            <a:off x="5243514" y="142875"/>
            <a:ext cx="1021549" cy="7143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7" name="Straight Arrow Connector 6">
            <a:extLst>
              <a:ext uri="{FF2B5EF4-FFF2-40B4-BE49-F238E27FC236}">
                <a16:creationId xmlns:a16="http://schemas.microsoft.com/office/drawing/2014/main" id="{EB329FFC-12AC-B8F6-7A83-BF31D4E5FE6A}"/>
              </a:ext>
            </a:extLst>
          </p:cNvPr>
          <p:cNvCxnSpPr>
            <a:cxnSpLocks/>
          </p:cNvCxnSpPr>
          <p:nvPr/>
        </p:nvCxnSpPr>
        <p:spPr>
          <a:xfrm>
            <a:off x="5790007" y="857251"/>
            <a:ext cx="0" cy="25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Parallelogram 8">
            <a:extLst>
              <a:ext uri="{FF2B5EF4-FFF2-40B4-BE49-F238E27FC236}">
                <a16:creationId xmlns:a16="http://schemas.microsoft.com/office/drawing/2014/main" id="{2B293520-58D6-CA62-8CCD-23336944559D}"/>
              </a:ext>
            </a:extLst>
          </p:cNvPr>
          <p:cNvSpPr/>
          <p:nvPr/>
        </p:nvSpPr>
        <p:spPr>
          <a:xfrm>
            <a:off x="4064795" y="2282428"/>
            <a:ext cx="3336131" cy="120729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Trauma/Emergency Patients Registration Front Desk</a:t>
            </a:r>
          </a:p>
        </p:txBody>
      </p:sp>
      <p:sp>
        <p:nvSpPr>
          <p:cNvPr id="10" name="Rectangle 9">
            <a:extLst>
              <a:ext uri="{FF2B5EF4-FFF2-40B4-BE49-F238E27FC236}">
                <a16:creationId xmlns:a16="http://schemas.microsoft.com/office/drawing/2014/main" id="{28E085CC-BBAC-C97F-E7AA-545BD07B9D08}"/>
              </a:ext>
            </a:extLst>
          </p:cNvPr>
          <p:cNvSpPr/>
          <p:nvPr/>
        </p:nvSpPr>
        <p:spPr>
          <a:xfrm>
            <a:off x="4321968" y="1096566"/>
            <a:ext cx="3214687" cy="850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ABC Medical Emergency/Trauma Center</a:t>
            </a:r>
          </a:p>
        </p:txBody>
      </p:sp>
      <p:cxnSp>
        <p:nvCxnSpPr>
          <p:cNvPr id="13" name="Straight Arrow Connector 12">
            <a:extLst>
              <a:ext uri="{FF2B5EF4-FFF2-40B4-BE49-F238E27FC236}">
                <a16:creationId xmlns:a16="http://schemas.microsoft.com/office/drawing/2014/main" id="{268FD323-F190-5841-5DDC-DBE92E987000}"/>
              </a:ext>
            </a:extLst>
          </p:cNvPr>
          <p:cNvCxnSpPr/>
          <p:nvPr/>
        </p:nvCxnSpPr>
        <p:spPr>
          <a:xfrm>
            <a:off x="5790007" y="1803797"/>
            <a:ext cx="0" cy="478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3E3D6EA8-4323-0AB9-518F-8953F499AAF6}"/>
              </a:ext>
            </a:extLst>
          </p:cNvPr>
          <p:cNvSpPr/>
          <p:nvPr/>
        </p:nvSpPr>
        <p:spPr>
          <a:xfrm>
            <a:off x="616746" y="2650332"/>
            <a:ext cx="2833688" cy="134302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Trauma  Patients Airlifted/Ambulance</a:t>
            </a:r>
          </a:p>
        </p:txBody>
      </p:sp>
      <p:cxnSp>
        <p:nvCxnSpPr>
          <p:cNvPr id="27" name="Connector: Elbow 26">
            <a:extLst>
              <a:ext uri="{FF2B5EF4-FFF2-40B4-BE49-F238E27FC236}">
                <a16:creationId xmlns:a16="http://schemas.microsoft.com/office/drawing/2014/main" id="{82212939-654A-7C57-5360-49C0015A86E6}"/>
              </a:ext>
            </a:extLst>
          </p:cNvPr>
          <p:cNvCxnSpPr>
            <a:cxnSpLocks/>
          </p:cNvCxnSpPr>
          <p:nvPr/>
        </p:nvCxnSpPr>
        <p:spPr>
          <a:xfrm rot="10800000" flipV="1">
            <a:off x="3185160" y="3061905"/>
            <a:ext cx="1018522" cy="47320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7E54C73-DF7B-C376-3DDC-36224E94FF90}"/>
              </a:ext>
            </a:extLst>
          </p:cNvPr>
          <p:cNvCxnSpPr>
            <a:cxnSpLocks/>
          </p:cNvCxnSpPr>
          <p:nvPr/>
        </p:nvCxnSpPr>
        <p:spPr>
          <a:xfrm>
            <a:off x="5681662" y="3489721"/>
            <a:ext cx="0" cy="303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DAFAA162-2887-5B7C-C40B-A722DDB17DAC}"/>
              </a:ext>
            </a:extLst>
          </p:cNvPr>
          <p:cNvSpPr/>
          <p:nvPr/>
        </p:nvSpPr>
        <p:spPr>
          <a:xfrm>
            <a:off x="4125518" y="3793331"/>
            <a:ext cx="3214684" cy="1151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Registering Trauma Patients</a:t>
            </a:r>
          </a:p>
          <a:p>
            <a:pPr algn="ctr"/>
            <a:r>
              <a:rPr lang="en-US" dirty="0"/>
              <a:t>(Wait Time:6 mins)</a:t>
            </a:r>
          </a:p>
        </p:txBody>
      </p:sp>
      <p:cxnSp>
        <p:nvCxnSpPr>
          <p:cNvPr id="43" name="Straight Arrow Connector 42">
            <a:extLst>
              <a:ext uri="{FF2B5EF4-FFF2-40B4-BE49-F238E27FC236}">
                <a16:creationId xmlns:a16="http://schemas.microsoft.com/office/drawing/2014/main" id="{5C6ACA7B-6109-227A-AE6F-1211769A7406}"/>
              </a:ext>
            </a:extLst>
          </p:cNvPr>
          <p:cNvCxnSpPr/>
          <p:nvPr/>
        </p:nvCxnSpPr>
        <p:spPr>
          <a:xfrm>
            <a:off x="7340202" y="4326136"/>
            <a:ext cx="621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Diamond 52">
            <a:extLst>
              <a:ext uri="{FF2B5EF4-FFF2-40B4-BE49-F238E27FC236}">
                <a16:creationId xmlns:a16="http://schemas.microsoft.com/office/drawing/2014/main" id="{5E06B79C-D8A5-525E-99D5-98F549BF7EB2}"/>
              </a:ext>
            </a:extLst>
          </p:cNvPr>
          <p:cNvSpPr/>
          <p:nvPr/>
        </p:nvSpPr>
        <p:spPr>
          <a:xfrm>
            <a:off x="7963498" y="3645693"/>
            <a:ext cx="2383516" cy="142041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Queued in Trauma Level(</a:t>
            </a:r>
            <a:r>
              <a:rPr lang="en-US"/>
              <a:t>3,2,1) </a:t>
            </a:r>
            <a:endParaRPr lang="en-US" dirty="0"/>
          </a:p>
        </p:txBody>
      </p:sp>
      <p:sp>
        <p:nvSpPr>
          <p:cNvPr id="54" name="Arrow: Down 53">
            <a:extLst>
              <a:ext uri="{FF2B5EF4-FFF2-40B4-BE49-F238E27FC236}">
                <a16:creationId xmlns:a16="http://schemas.microsoft.com/office/drawing/2014/main" id="{A2E84C5D-5E44-6DB0-9DBA-661D2CD9555C}"/>
              </a:ext>
            </a:extLst>
          </p:cNvPr>
          <p:cNvSpPr/>
          <p:nvPr/>
        </p:nvSpPr>
        <p:spPr>
          <a:xfrm>
            <a:off x="9187577" y="5057773"/>
            <a:ext cx="45719" cy="326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Elbow 55">
            <a:extLst>
              <a:ext uri="{FF2B5EF4-FFF2-40B4-BE49-F238E27FC236}">
                <a16:creationId xmlns:a16="http://schemas.microsoft.com/office/drawing/2014/main" id="{B134D4FD-E113-6276-3862-9733838C1B2A}"/>
              </a:ext>
            </a:extLst>
          </p:cNvPr>
          <p:cNvCxnSpPr>
            <a:cxnSpLocks/>
          </p:cNvCxnSpPr>
          <p:nvPr/>
        </p:nvCxnSpPr>
        <p:spPr>
          <a:xfrm rot="10800000" flipV="1">
            <a:off x="2528888" y="5057773"/>
            <a:ext cx="6756197" cy="4640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Parallelogram 57">
            <a:extLst>
              <a:ext uri="{FF2B5EF4-FFF2-40B4-BE49-F238E27FC236}">
                <a16:creationId xmlns:a16="http://schemas.microsoft.com/office/drawing/2014/main" id="{938FD631-C63D-E2C6-E696-59AD7B6BB9DD}"/>
              </a:ext>
            </a:extLst>
          </p:cNvPr>
          <p:cNvSpPr/>
          <p:nvPr/>
        </p:nvSpPr>
        <p:spPr>
          <a:xfrm>
            <a:off x="0" y="4254995"/>
            <a:ext cx="2828927" cy="186005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Level 3 (Cardiac arrest/cardiac attack/brain stroke, severe head injury accident patients</a:t>
            </a:r>
          </a:p>
        </p:txBody>
      </p:sp>
      <p:sp>
        <p:nvSpPr>
          <p:cNvPr id="63" name="Rectangle 62">
            <a:extLst>
              <a:ext uri="{FF2B5EF4-FFF2-40B4-BE49-F238E27FC236}">
                <a16:creationId xmlns:a16="http://schemas.microsoft.com/office/drawing/2014/main" id="{8DEDBD2F-C557-0042-5296-7C6009B0C24E}"/>
              </a:ext>
            </a:extLst>
          </p:cNvPr>
          <p:cNvSpPr/>
          <p:nvPr/>
        </p:nvSpPr>
        <p:spPr>
          <a:xfrm>
            <a:off x="4817516" y="5951033"/>
            <a:ext cx="2421732" cy="857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ICU Treatment Area</a:t>
            </a:r>
          </a:p>
        </p:txBody>
      </p:sp>
      <p:sp>
        <p:nvSpPr>
          <p:cNvPr id="64" name="Rectangle: Rounded Corners 63">
            <a:extLst>
              <a:ext uri="{FF2B5EF4-FFF2-40B4-BE49-F238E27FC236}">
                <a16:creationId xmlns:a16="http://schemas.microsoft.com/office/drawing/2014/main" id="{904777B4-BF84-CECF-3CEB-7DDEFF485F29}"/>
              </a:ext>
            </a:extLst>
          </p:cNvPr>
          <p:cNvSpPr/>
          <p:nvPr/>
        </p:nvSpPr>
        <p:spPr>
          <a:xfrm>
            <a:off x="3544017" y="5089845"/>
            <a:ext cx="1127996" cy="586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r>
              <a:rPr lang="en-US" baseline="30000" dirty="0"/>
              <a:t>st</a:t>
            </a:r>
            <a:r>
              <a:rPr lang="en-US" dirty="0"/>
              <a:t> priority</a:t>
            </a:r>
          </a:p>
        </p:txBody>
      </p:sp>
      <p:cxnSp>
        <p:nvCxnSpPr>
          <p:cNvPr id="67" name="Connector: Elbow 66">
            <a:extLst>
              <a:ext uri="{FF2B5EF4-FFF2-40B4-BE49-F238E27FC236}">
                <a16:creationId xmlns:a16="http://schemas.microsoft.com/office/drawing/2014/main" id="{5B5202BA-BF7D-48FD-87C7-1D7BD27C3569}"/>
              </a:ext>
            </a:extLst>
          </p:cNvPr>
          <p:cNvCxnSpPr>
            <a:cxnSpLocks/>
            <a:stCxn id="58" idx="4"/>
            <a:endCxn id="63" idx="1"/>
          </p:cNvCxnSpPr>
          <p:nvPr/>
        </p:nvCxnSpPr>
        <p:spPr>
          <a:xfrm rot="16200000" flipH="1">
            <a:off x="2983686" y="4545828"/>
            <a:ext cx="264609" cy="34030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Parallelogram 67">
            <a:extLst>
              <a:ext uri="{FF2B5EF4-FFF2-40B4-BE49-F238E27FC236}">
                <a16:creationId xmlns:a16="http://schemas.microsoft.com/office/drawing/2014/main" id="{5C76F715-66E6-C410-A461-5FC4EA281666}"/>
              </a:ext>
            </a:extLst>
          </p:cNvPr>
          <p:cNvSpPr/>
          <p:nvPr/>
        </p:nvSpPr>
        <p:spPr>
          <a:xfrm>
            <a:off x="7536656" y="5491508"/>
            <a:ext cx="2886075" cy="107277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2(severely Burned patients, Kidney </a:t>
            </a:r>
            <a:r>
              <a:rPr lang="en-US" dirty="0" err="1"/>
              <a:t>failure,injured</a:t>
            </a:r>
            <a:r>
              <a:rPr lang="en-US" dirty="0"/>
              <a:t> severely)</a:t>
            </a:r>
          </a:p>
        </p:txBody>
      </p:sp>
      <p:cxnSp>
        <p:nvCxnSpPr>
          <p:cNvPr id="74" name="Connector: Elbow 73">
            <a:extLst>
              <a:ext uri="{FF2B5EF4-FFF2-40B4-BE49-F238E27FC236}">
                <a16:creationId xmlns:a16="http://schemas.microsoft.com/office/drawing/2014/main" id="{5D3CA0F6-EBB2-CBE3-3054-1A57528E533E}"/>
              </a:ext>
            </a:extLst>
          </p:cNvPr>
          <p:cNvCxnSpPr>
            <a:cxnSpLocks/>
          </p:cNvCxnSpPr>
          <p:nvPr/>
        </p:nvCxnSpPr>
        <p:spPr>
          <a:xfrm rot="10800000" flipV="1">
            <a:off x="7215188" y="5503684"/>
            <a:ext cx="714148" cy="554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00E25A0C-A2BC-8599-9F86-FAECC50CB16D}"/>
              </a:ext>
            </a:extLst>
          </p:cNvPr>
          <p:cNvSpPr/>
          <p:nvPr/>
        </p:nvSpPr>
        <p:spPr>
          <a:xfrm>
            <a:off x="6444265" y="5228591"/>
            <a:ext cx="1127996" cy="586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2nd priority</a:t>
            </a:r>
          </a:p>
        </p:txBody>
      </p:sp>
      <p:cxnSp>
        <p:nvCxnSpPr>
          <p:cNvPr id="83" name="Straight Arrow Connector 82">
            <a:extLst>
              <a:ext uri="{FF2B5EF4-FFF2-40B4-BE49-F238E27FC236}">
                <a16:creationId xmlns:a16="http://schemas.microsoft.com/office/drawing/2014/main" id="{131CCF96-7FA6-587B-0C2F-5DDBE37018C9}"/>
              </a:ext>
            </a:extLst>
          </p:cNvPr>
          <p:cNvCxnSpPr>
            <a:cxnSpLocks/>
            <a:stCxn id="53" idx="3"/>
            <a:endCxn id="53" idx="3"/>
          </p:cNvCxnSpPr>
          <p:nvPr/>
        </p:nvCxnSpPr>
        <p:spPr>
          <a:xfrm>
            <a:off x="10347014" y="43559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C2286A5-E2A2-1A59-FB37-478CAA7BE732}"/>
              </a:ext>
            </a:extLst>
          </p:cNvPr>
          <p:cNvCxnSpPr>
            <a:cxnSpLocks/>
            <a:stCxn id="53" idx="3"/>
          </p:cNvCxnSpPr>
          <p:nvPr/>
        </p:nvCxnSpPr>
        <p:spPr>
          <a:xfrm flipV="1">
            <a:off x="10347014" y="4355899"/>
            <a:ext cx="347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Parallelogram 90">
            <a:extLst>
              <a:ext uri="{FF2B5EF4-FFF2-40B4-BE49-F238E27FC236}">
                <a16:creationId xmlns:a16="http://schemas.microsoft.com/office/drawing/2014/main" id="{4E0B4A53-E895-48F5-336E-ECF1F2CAD076}"/>
              </a:ext>
            </a:extLst>
          </p:cNvPr>
          <p:cNvSpPr/>
          <p:nvPr/>
        </p:nvSpPr>
        <p:spPr>
          <a:xfrm>
            <a:off x="10600127" y="3779344"/>
            <a:ext cx="1510908" cy="95130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3</a:t>
            </a:r>
          </a:p>
        </p:txBody>
      </p:sp>
      <p:cxnSp>
        <p:nvCxnSpPr>
          <p:cNvPr id="97" name="Connector: Elbow 96">
            <a:extLst>
              <a:ext uri="{FF2B5EF4-FFF2-40B4-BE49-F238E27FC236}">
                <a16:creationId xmlns:a16="http://schemas.microsoft.com/office/drawing/2014/main" id="{C46BA1D7-31D2-FEC5-DD50-42E32FFC6DE5}"/>
              </a:ext>
            </a:extLst>
          </p:cNvPr>
          <p:cNvCxnSpPr>
            <a:cxnSpLocks/>
            <a:stCxn id="91" idx="4"/>
          </p:cNvCxnSpPr>
          <p:nvPr/>
        </p:nvCxnSpPr>
        <p:spPr>
          <a:xfrm rot="5400000">
            <a:off x="10195252" y="5541771"/>
            <a:ext cx="1971455" cy="3492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9CFF595-C5A1-CB01-5A8C-916B3D5519E3}"/>
              </a:ext>
            </a:extLst>
          </p:cNvPr>
          <p:cNvCxnSpPr>
            <a:cxnSpLocks/>
          </p:cNvCxnSpPr>
          <p:nvPr/>
        </p:nvCxnSpPr>
        <p:spPr>
          <a:xfrm flipH="1">
            <a:off x="7239248" y="6702101"/>
            <a:ext cx="3767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Rounded Corners 107">
            <a:extLst>
              <a:ext uri="{FF2B5EF4-FFF2-40B4-BE49-F238E27FC236}">
                <a16:creationId xmlns:a16="http://schemas.microsoft.com/office/drawing/2014/main" id="{D016EF77-38AD-30BC-77A7-1916A13155F9}"/>
              </a:ext>
            </a:extLst>
          </p:cNvPr>
          <p:cNvSpPr/>
          <p:nvPr/>
        </p:nvSpPr>
        <p:spPr>
          <a:xfrm>
            <a:off x="10259625" y="4821813"/>
            <a:ext cx="1127996" cy="578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3rd priority</a:t>
            </a:r>
          </a:p>
        </p:txBody>
      </p:sp>
    </p:spTree>
    <p:extLst>
      <p:ext uri="{BB962C8B-B14F-4D97-AF65-F5344CB8AC3E}">
        <p14:creationId xmlns:p14="http://schemas.microsoft.com/office/powerpoint/2010/main" val="168606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3D49-3AC3-1198-D647-BF1FE3C6E10D}"/>
              </a:ext>
            </a:extLst>
          </p:cNvPr>
          <p:cNvSpPr>
            <a:spLocks noGrp="1"/>
          </p:cNvSpPr>
          <p:nvPr>
            <p:ph type="title"/>
          </p:nvPr>
        </p:nvSpPr>
        <p:spPr>
          <a:xfrm>
            <a:off x="838200" y="365125"/>
            <a:ext cx="10210800" cy="1311275"/>
          </a:xfrm>
        </p:spPr>
        <p:txBody>
          <a:bodyPr>
            <a:normAutofit/>
          </a:bodyPr>
          <a:lstStyle/>
          <a:p>
            <a:pPr algn="ctr"/>
            <a:r>
              <a:rPr lang="en-US" sz="2400" dirty="0"/>
              <a:t> </a:t>
            </a:r>
            <a:r>
              <a:rPr lang="en-US" sz="2800" b="1" dirty="0"/>
              <a:t>Trauma Patient Registration Simulation Model Results</a:t>
            </a:r>
          </a:p>
        </p:txBody>
      </p:sp>
      <p:sp>
        <p:nvSpPr>
          <p:cNvPr id="3" name="Content Placeholder 2">
            <a:extLst>
              <a:ext uri="{FF2B5EF4-FFF2-40B4-BE49-F238E27FC236}">
                <a16:creationId xmlns:a16="http://schemas.microsoft.com/office/drawing/2014/main" id="{B71D1796-003D-150B-D588-7175991C6FCF}"/>
              </a:ext>
            </a:extLst>
          </p:cNvPr>
          <p:cNvSpPr>
            <a:spLocks noGrp="1"/>
          </p:cNvSpPr>
          <p:nvPr>
            <p:ph idx="1"/>
          </p:nvPr>
        </p:nvSpPr>
        <p:spPr>
          <a:xfrm>
            <a:off x="843222" y="1738945"/>
            <a:ext cx="10515600" cy="4438018"/>
          </a:xfrm>
        </p:spPr>
        <p:txBody>
          <a:bodyPr/>
          <a:lstStyle/>
          <a:p>
            <a:r>
              <a:rPr lang="en-US" dirty="0"/>
              <a:t>Below are the plot results of the Model I created using </a:t>
            </a:r>
            <a:r>
              <a:rPr lang="en-US" dirty="0" err="1"/>
              <a:t>simpy</a:t>
            </a:r>
            <a:r>
              <a:rPr lang="en-US" dirty="0"/>
              <a:t> with different input values</a:t>
            </a:r>
          </a:p>
          <a:p>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p:txBody>
      </p:sp>
      <p:pic>
        <p:nvPicPr>
          <p:cNvPr id="1026" name="Picture 2">
            <a:extLst>
              <a:ext uri="{FF2B5EF4-FFF2-40B4-BE49-F238E27FC236}">
                <a16:creationId xmlns:a16="http://schemas.microsoft.com/office/drawing/2014/main" id="{95E98907-6CEA-5DA9-CACD-D94D781B5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015" y="3643313"/>
            <a:ext cx="3676650" cy="2533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39FB5DD-655F-0635-CCEB-94914C63B548}"/>
              </a:ext>
            </a:extLst>
          </p:cNvPr>
          <p:cNvSpPr>
            <a:spLocks noChangeArrowheads="1"/>
          </p:cNvSpPr>
          <p:nvPr/>
        </p:nvSpPr>
        <p:spPr bwMode="auto">
          <a:xfrm rot="10800000" flipV="1">
            <a:off x="1828800" y="2753022"/>
            <a:ext cx="713232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ourier New" panose="02070309020205020404" pitchFamily="49" charset="0"/>
              </a:rPr>
              <a:t>Input # of registrars working: 6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ourier New" panose="02070309020205020404" pitchFamily="49" charset="0"/>
              </a:rPr>
              <a:t>Input # of </a:t>
            </a:r>
            <a:r>
              <a:rPr kumimoji="0" lang="en-US" altLang="en-US" sz="1200" b="1" i="0" u="none" strike="noStrike" cap="none" normalizeH="0" baseline="0" dirty="0" err="1">
                <a:ln>
                  <a:noFill/>
                </a:ln>
                <a:solidFill>
                  <a:srgbClr val="000000"/>
                </a:solidFill>
                <a:effectLst/>
                <a:latin typeface="Courier New" panose="02070309020205020404" pitchFamily="49" charset="0"/>
              </a:rPr>
              <a:t>traumanurses</a:t>
            </a:r>
            <a:r>
              <a:rPr kumimoji="0" lang="en-US" altLang="en-US" sz="1200" b="1" i="0" u="none" strike="noStrike" cap="none" normalizeH="0" baseline="0" dirty="0">
                <a:ln>
                  <a:noFill/>
                </a:ln>
                <a:solidFill>
                  <a:srgbClr val="000000"/>
                </a:solidFill>
                <a:effectLst/>
                <a:latin typeface="Courier New" panose="02070309020205020404" pitchFamily="49" charset="0"/>
              </a:rPr>
              <a:t> working: 6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ourier New" panose="02070309020205020404" pitchFamily="49" charset="0"/>
              </a:rPr>
              <a:t>Input # of </a:t>
            </a:r>
            <a:r>
              <a:rPr kumimoji="0" lang="en-US" altLang="en-US" sz="1200" b="1" i="0" u="none" strike="noStrike" cap="none" normalizeH="0" baseline="0" dirty="0" err="1">
                <a:ln>
                  <a:noFill/>
                </a:ln>
                <a:solidFill>
                  <a:srgbClr val="000000"/>
                </a:solidFill>
                <a:effectLst/>
                <a:latin typeface="Courier New" panose="02070309020205020404" pitchFamily="49" charset="0"/>
              </a:rPr>
              <a:t>icuporters</a:t>
            </a:r>
            <a:r>
              <a:rPr kumimoji="0" lang="en-US" altLang="en-US" sz="1200" b="1" i="0" u="none" strike="noStrike" cap="none" normalizeH="0" baseline="0" dirty="0">
                <a:ln>
                  <a:noFill/>
                </a:ln>
                <a:solidFill>
                  <a:srgbClr val="000000"/>
                </a:solidFill>
                <a:effectLst/>
                <a:latin typeface="Courier New" panose="02070309020205020404" pitchFamily="49" charset="0"/>
              </a:rPr>
              <a:t> working: 3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Courier New" panose="02070309020205020404" pitchFamily="49" charset="0"/>
              </a:rPr>
              <a:t>Running simulation... The average wait time is 0 hours, 6 minutes and 26 seconds.</a:t>
            </a:r>
            <a:r>
              <a:rPr kumimoji="0" lang="en-US" altLang="en-US" sz="1200" b="1" i="0" u="none" strike="noStrike" cap="none" normalizeH="0" baseline="0" dirty="0">
                <a:ln>
                  <a:noFill/>
                </a:ln>
                <a:solidFill>
                  <a:schemeClr val="tx1"/>
                </a:solidFill>
                <a:effectLst/>
              </a:rPr>
              <a:t> </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360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6C87-37A5-042A-4363-A353A427DDE8}"/>
              </a:ext>
            </a:extLst>
          </p:cNvPr>
          <p:cNvSpPr>
            <a:spLocks noGrp="1"/>
          </p:cNvSpPr>
          <p:nvPr>
            <p:ph type="title"/>
          </p:nvPr>
        </p:nvSpPr>
        <p:spPr/>
        <p:txBody>
          <a:bodyPr>
            <a:normAutofit/>
          </a:bodyPr>
          <a:lstStyle/>
          <a:p>
            <a:pPr algn="ctr"/>
            <a:r>
              <a:rPr lang="en-US" sz="2800" b="1" dirty="0"/>
              <a:t>Trauma Patient Registration Simulation Model Results</a:t>
            </a:r>
          </a:p>
        </p:txBody>
      </p:sp>
      <p:sp>
        <p:nvSpPr>
          <p:cNvPr id="4" name="Rectangle 1">
            <a:extLst>
              <a:ext uri="{FF2B5EF4-FFF2-40B4-BE49-F238E27FC236}">
                <a16:creationId xmlns:a16="http://schemas.microsoft.com/office/drawing/2014/main" id="{8CD12492-B6FD-93AF-7B66-0DCD9F9FD4E8}"/>
              </a:ext>
            </a:extLst>
          </p:cNvPr>
          <p:cNvSpPr>
            <a:spLocks noGrp="1" noChangeArrowheads="1"/>
          </p:cNvSpPr>
          <p:nvPr>
            <p:ph idx="1"/>
          </p:nvPr>
        </p:nvSpPr>
        <p:spPr bwMode="auto">
          <a:xfrm>
            <a:off x="1752600" y="2748488"/>
            <a:ext cx="8964526"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Input # of registrars working: 3 Input # of </a:t>
            </a:r>
            <a:r>
              <a:rPr kumimoji="0" lang="en-US" altLang="en-US" sz="1400" b="1" i="0" u="none" strike="noStrike" cap="none" normalizeH="0" baseline="0" dirty="0" err="1">
                <a:ln>
                  <a:noFill/>
                </a:ln>
                <a:solidFill>
                  <a:srgbClr val="000000"/>
                </a:solidFill>
                <a:effectLst/>
                <a:latin typeface="Courier New" panose="02070309020205020404" pitchFamily="49" charset="0"/>
              </a:rPr>
              <a:t>traumanurses</a:t>
            </a:r>
            <a:r>
              <a:rPr kumimoji="0" lang="en-US" altLang="en-US" sz="1400" b="1" i="0" u="none" strike="noStrike" cap="none" normalizeH="0" baseline="0" dirty="0">
                <a:ln>
                  <a:noFill/>
                </a:ln>
                <a:solidFill>
                  <a:srgbClr val="000000"/>
                </a:solidFill>
                <a:effectLst/>
                <a:latin typeface="Courier New" panose="02070309020205020404" pitchFamily="49" charset="0"/>
              </a:rPr>
              <a:t> working: 3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rPr>
              <a:t>Input # of </a:t>
            </a:r>
            <a:r>
              <a:rPr kumimoji="0" lang="en-US" altLang="en-US" sz="1400" b="1" i="0" u="none" strike="noStrike" cap="none" normalizeH="0" baseline="0" dirty="0" err="1">
                <a:ln>
                  <a:noFill/>
                </a:ln>
                <a:solidFill>
                  <a:srgbClr val="000000"/>
                </a:solidFill>
                <a:effectLst/>
                <a:latin typeface="Courier New" panose="02070309020205020404" pitchFamily="49" charset="0"/>
              </a:rPr>
              <a:t>icuporters</a:t>
            </a:r>
            <a:r>
              <a:rPr kumimoji="0" lang="en-US" altLang="en-US" sz="1400" b="1" i="0" u="none" strike="noStrike" cap="none" normalizeH="0" baseline="0" dirty="0">
                <a:ln>
                  <a:noFill/>
                </a:ln>
                <a:solidFill>
                  <a:srgbClr val="000000"/>
                </a:solidFill>
                <a:effectLst/>
                <a:latin typeface="Courier New" panose="02070309020205020404" pitchFamily="49" charset="0"/>
              </a:rPr>
              <a:t> working: 3 Running simulation... The average wait time is 0 hours, 7 minutes and 38 seconds</a:t>
            </a:r>
            <a:r>
              <a:rPr kumimoji="0" lang="en-US" altLang="en-US" sz="1000" b="1" i="0" u="none" strike="noStrike" cap="none" normalizeH="0" baseline="0" dirty="0">
                <a:ln>
                  <a:noFill/>
                </a:ln>
                <a:solidFill>
                  <a:srgbClr val="000000"/>
                </a:solidFill>
                <a:effectLst/>
                <a:latin typeface="Courier New" panose="02070309020205020404" pitchFamily="49" charset="0"/>
              </a:rPr>
              <a:t>.</a:t>
            </a:r>
            <a:r>
              <a:rPr kumimoji="0" lang="en-US" altLang="en-US" sz="1000" b="1" i="0" u="none" strike="noStrike" cap="none" normalizeH="0" baseline="0" dirty="0">
                <a:ln>
                  <a:noFill/>
                </a:ln>
                <a:solidFill>
                  <a:schemeClr val="tx1"/>
                </a:solidFill>
                <a:effectLst/>
              </a:rPr>
              <a:t> </a:t>
            </a:r>
            <a:endParaRPr kumimoji="0" lang="en-US" altLang="en-US" sz="1000" b="1"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2AF910FB-A02C-1641-FF1B-CE87DF940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315" y="3655695"/>
            <a:ext cx="367665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91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DE05-019F-76D1-3874-87278078AA4D}"/>
              </a:ext>
            </a:extLst>
          </p:cNvPr>
          <p:cNvSpPr>
            <a:spLocks noGrp="1"/>
          </p:cNvSpPr>
          <p:nvPr>
            <p:ph type="title"/>
          </p:nvPr>
        </p:nvSpPr>
        <p:spPr/>
        <p:txBody>
          <a:bodyPr/>
          <a:lstStyle/>
          <a:p>
            <a:r>
              <a:rPr lang="en-US" dirty="0"/>
              <a:t>               Validation Of The Model</a:t>
            </a:r>
          </a:p>
        </p:txBody>
      </p:sp>
      <p:sp>
        <p:nvSpPr>
          <p:cNvPr id="4" name="Rectangle 1">
            <a:extLst>
              <a:ext uri="{FF2B5EF4-FFF2-40B4-BE49-F238E27FC236}">
                <a16:creationId xmlns:a16="http://schemas.microsoft.com/office/drawing/2014/main" id="{719748E1-B402-539C-9571-58066CA02BE5}"/>
              </a:ext>
            </a:extLst>
          </p:cNvPr>
          <p:cNvSpPr>
            <a:spLocks noGrp="1" noChangeArrowheads="1"/>
          </p:cNvSpPr>
          <p:nvPr>
            <p:ph idx="1"/>
          </p:nvPr>
        </p:nvSpPr>
        <p:spPr bwMode="auto">
          <a:xfrm>
            <a:off x="1226820" y="1785669"/>
            <a:ext cx="9028099" cy="4629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Helvetica Neue"/>
              </a:rPr>
              <a:t>I validated the Model and plotted the results by giving different input values for </a:t>
            </a:r>
            <a:r>
              <a:rPr kumimoji="0" lang="en-US" altLang="en-US" sz="1400" b="1" i="0" u="none" strike="noStrike" cap="none" normalizeH="0" baseline="0" dirty="0" err="1">
                <a:ln>
                  <a:noFill/>
                </a:ln>
                <a:solidFill>
                  <a:srgbClr val="000000"/>
                </a:solidFill>
                <a:effectLst/>
                <a:latin typeface="Helvetica Neue"/>
              </a:rPr>
              <a:t>num_registrars</a:t>
            </a:r>
            <a:r>
              <a:rPr kumimoji="0" lang="en-US" altLang="en-US" sz="1400" b="1" i="0" u="none" strike="noStrike" cap="none" normalizeH="0" baseline="0" dirty="0">
                <a:ln>
                  <a:noFill/>
                </a:ln>
                <a:solidFill>
                  <a:srgbClr val="000000"/>
                </a:solidFill>
                <a:effectLst/>
                <a:latin typeface="Helvetica Neue"/>
              </a:rPr>
              <a:t>, </a:t>
            </a:r>
            <a:r>
              <a:rPr kumimoji="0" lang="en-US" altLang="en-US" sz="1400" b="1" i="0" u="none" strike="noStrike" cap="none" normalizeH="0" baseline="0" dirty="0" err="1">
                <a:ln>
                  <a:noFill/>
                </a:ln>
                <a:solidFill>
                  <a:srgbClr val="000000"/>
                </a:solidFill>
                <a:effectLst/>
                <a:latin typeface="Helvetica Neue"/>
              </a:rPr>
              <a:t>num_traumanurses</a:t>
            </a:r>
            <a:r>
              <a:rPr kumimoji="0" lang="en-US" altLang="en-US" sz="1400" b="1" i="0" u="none" strike="noStrike" cap="none" normalizeH="0" baseline="0" dirty="0">
                <a:ln>
                  <a:noFill/>
                </a:ln>
                <a:solidFill>
                  <a:srgbClr val="000000"/>
                </a:solidFill>
                <a:effectLst/>
                <a:latin typeface="Helvetica Neue"/>
              </a:rPr>
              <a:t>, </a:t>
            </a:r>
            <a:r>
              <a:rPr kumimoji="0" lang="en-US" altLang="en-US" sz="1400" b="1" i="0" u="none" strike="noStrike" cap="none" normalizeH="0" baseline="0" dirty="0" err="1">
                <a:ln>
                  <a:noFill/>
                </a:ln>
                <a:solidFill>
                  <a:srgbClr val="000000"/>
                </a:solidFill>
                <a:effectLst/>
                <a:latin typeface="Helvetica Neue"/>
              </a:rPr>
              <a:t>num_icuporters</a:t>
            </a:r>
            <a:r>
              <a:rPr kumimoji="0" lang="en-US" altLang="en-US" sz="1400" b="1" i="0" u="none" strike="noStrike" cap="none" normalizeH="0" baseline="0" dirty="0">
                <a:ln>
                  <a:noFill/>
                </a:ln>
                <a:solidFill>
                  <a:srgbClr val="000000"/>
                </a:solidFill>
                <a:effectLst/>
                <a:latin typeface="Helvetica Neue"/>
              </a:rPr>
              <a:t> </a:t>
            </a:r>
            <a:r>
              <a:rPr kumimoji="0" lang="en-US" altLang="en-US" sz="1400" b="1" i="0" u="none" strike="noStrike" cap="none" normalizeH="0" baseline="0" dirty="0" err="1">
                <a:ln>
                  <a:noFill/>
                </a:ln>
                <a:solidFill>
                  <a:srgbClr val="000000"/>
                </a:solidFill>
                <a:effectLst/>
                <a:latin typeface="Helvetica Neue"/>
              </a:rPr>
              <a:t>Everytime</a:t>
            </a:r>
            <a:r>
              <a:rPr kumimoji="0" lang="en-US" altLang="en-US" sz="1400" b="1" i="0" u="none" strike="noStrike" cap="none" normalizeH="0" baseline="0" dirty="0">
                <a:ln>
                  <a:noFill/>
                </a:ln>
                <a:solidFill>
                  <a:srgbClr val="000000"/>
                </a:solidFill>
                <a:effectLst/>
                <a:latin typeface="Helvetica Neue"/>
              </a:rPr>
              <a:t> I noticed that greater the number of resources(</a:t>
            </a:r>
            <a:r>
              <a:rPr kumimoji="0" lang="en-US" altLang="en-US" sz="1400" b="1" i="0" u="none" strike="noStrike" cap="none" normalizeH="0" baseline="0" dirty="0" err="1">
                <a:ln>
                  <a:noFill/>
                </a:ln>
                <a:solidFill>
                  <a:srgbClr val="000000"/>
                </a:solidFill>
                <a:effectLst/>
                <a:latin typeface="Helvetica Neue"/>
              </a:rPr>
              <a:t>num_registrars</a:t>
            </a:r>
            <a:r>
              <a:rPr kumimoji="0" lang="en-US" altLang="en-US" sz="1400" b="1" i="0" u="none" strike="noStrike" cap="none" normalizeH="0" baseline="0" dirty="0">
                <a:ln>
                  <a:noFill/>
                </a:ln>
                <a:solidFill>
                  <a:srgbClr val="000000"/>
                </a:solidFill>
                <a:effectLst/>
                <a:latin typeface="Helvetica Neue"/>
              </a:rPr>
              <a:t>, </a:t>
            </a:r>
            <a:r>
              <a:rPr kumimoji="0" lang="en-US" altLang="en-US" sz="1400" b="1" i="0" u="none" strike="noStrike" cap="none" normalizeH="0" baseline="0" dirty="0" err="1">
                <a:ln>
                  <a:noFill/>
                </a:ln>
                <a:solidFill>
                  <a:srgbClr val="000000"/>
                </a:solidFill>
                <a:effectLst/>
                <a:latin typeface="Helvetica Neue"/>
              </a:rPr>
              <a:t>num_traumanurses</a:t>
            </a:r>
            <a:r>
              <a:rPr kumimoji="0" lang="en-US" altLang="en-US" sz="1400" b="1" i="0" u="none" strike="noStrike" cap="none" normalizeH="0" baseline="0" dirty="0">
                <a:ln>
                  <a:noFill/>
                </a:ln>
                <a:solidFill>
                  <a:srgbClr val="000000"/>
                </a:solidFill>
                <a:effectLst/>
                <a:latin typeface="Helvetica Neue"/>
              </a:rPr>
              <a:t>, </a:t>
            </a:r>
            <a:r>
              <a:rPr kumimoji="0" lang="en-US" altLang="en-US" sz="1400" b="1" i="0" u="none" strike="noStrike" cap="none" normalizeH="0" baseline="0" dirty="0" err="1">
                <a:ln>
                  <a:noFill/>
                </a:ln>
                <a:solidFill>
                  <a:srgbClr val="000000"/>
                </a:solidFill>
                <a:effectLst/>
                <a:latin typeface="Helvetica Neue"/>
              </a:rPr>
              <a:t>num_icuporters</a:t>
            </a:r>
            <a:r>
              <a:rPr kumimoji="0" lang="en-US" altLang="en-US" sz="1400" b="1" i="0" u="none" strike="noStrike" cap="none" normalizeH="0" baseline="0" dirty="0">
                <a:ln>
                  <a:noFill/>
                </a:ln>
                <a:solidFill>
                  <a:srgbClr val="000000"/>
                </a:solidFill>
                <a:effectLst/>
                <a:latin typeface="Helvetica Neue"/>
              </a:rPr>
              <a:t>) less is the wait time. So to reduce the wait time in Trauma centers more </a:t>
            </a:r>
            <a:r>
              <a:rPr kumimoji="0" lang="en-US" altLang="en-US" sz="1400" b="1" i="0" u="none" strike="noStrike" cap="none" normalizeH="0" baseline="0" dirty="0" err="1">
                <a:ln>
                  <a:noFill/>
                </a:ln>
                <a:solidFill>
                  <a:srgbClr val="000000"/>
                </a:solidFill>
                <a:effectLst/>
                <a:latin typeface="Helvetica Neue"/>
              </a:rPr>
              <a:t>numer</a:t>
            </a:r>
            <a:r>
              <a:rPr kumimoji="0" lang="en-US" altLang="en-US" sz="1400" b="1" i="0" u="none" strike="noStrike" cap="none" normalizeH="0" baseline="0" dirty="0">
                <a:ln>
                  <a:noFill/>
                </a:ln>
                <a:solidFill>
                  <a:srgbClr val="000000"/>
                </a:solidFill>
                <a:effectLst/>
                <a:latin typeface="Helvetica Neue"/>
              </a:rPr>
              <a:t> of shared resources(the staff we need). I again validated model by increasing and </a:t>
            </a:r>
            <a:r>
              <a:rPr lang="en-US" altLang="en-US" sz="1400" b="1" dirty="0">
                <a:solidFill>
                  <a:srgbClr val="000000"/>
                </a:solidFill>
                <a:latin typeface="Helvetica Neue"/>
              </a:rPr>
              <a:t> de</a:t>
            </a:r>
            <a:r>
              <a:rPr kumimoji="0" lang="en-US" altLang="en-US" sz="1400" b="1" i="0" u="none" strike="noStrike" cap="none" normalizeH="0" baseline="0" dirty="0">
                <a:ln>
                  <a:noFill/>
                </a:ln>
                <a:solidFill>
                  <a:srgbClr val="000000"/>
                </a:solidFill>
                <a:effectLst/>
                <a:latin typeface="Helvetica Neue"/>
              </a:rPr>
              <a:t>creasing the random time take n by </a:t>
            </a:r>
            <a:r>
              <a:rPr kumimoji="0" lang="en-US" altLang="en-US" sz="1400" b="1" i="0" u="none" strike="noStrike" cap="none" normalizeH="0" baseline="0" dirty="0" err="1">
                <a:ln>
                  <a:noFill/>
                </a:ln>
                <a:solidFill>
                  <a:srgbClr val="000000"/>
                </a:solidFill>
                <a:effectLst/>
                <a:latin typeface="Helvetica Neue"/>
              </a:rPr>
              <a:t>icu</a:t>
            </a:r>
            <a:r>
              <a:rPr kumimoji="0" lang="en-US" altLang="en-US" sz="1400" b="1" i="0" u="none" strike="noStrike" cap="none" normalizeH="0" baseline="0" dirty="0">
                <a:ln>
                  <a:noFill/>
                </a:ln>
                <a:solidFill>
                  <a:srgbClr val="000000"/>
                </a:solidFill>
                <a:effectLst/>
                <a:latin typeface="Helvetica Neue"/>
              </a:rPr>
              <a:t> porters and trauma level validation nurses, More time taken by them results in more wait time.</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Helvetica Neue"/>
              </a:rPr>
              <a:t>Example1: Below the average wait time at trauma nurse is 1 to 7 minutes and </a:t>
            </a:r>
            <a:r>
              <a:rPr kumimoji="0" lang="en-US" altLang="en-US" sz="1400" b="1" i="0" u="none" strike="noStrike" cap="none" normalizeH="0" baseline="0" dirty="0" err="1">
                <a:ln>
                  <a:noFill/>
                </a:ln>
                <a:solidFill>
                  <a:srgbClr val="000000"/>
                </a:solidFill>
                <a:effectLst/>
                <a:latin typeface="Helvetica Neue"/>
              </a:rPr>
              <a:t>icuporter</a:t>
            </a:r>
            <a:r>
              <a:rPr kumimoji="0" lang="en-US" altLang="en-US" sz="1400" b="1" i="0" u="none" strike="noStrike" cap="none" normalizeH="0" baseline="0" dirty="0">
                <a:ln>
                  <a:noFill/>
                </a:ln>
                <a:solidFill>
                  <a:srgbClr val="000000"/>
                </a:solidFill>
                <a:effectLst/>
                <a:latin typeface="Helvetica Neue"/>
              </a:rPr>
              <a:t> is 1 to 6 minutes def </a:t>
            </a:r>
            <a:r>
              <a:rPr kumimoji="0" lang="en-US" altLang="en-US" sz="1400" b="1" i="0" u="none" strike="noStrike" cap="none" normalizeH="0" baseline="0" dirty="0" err="1">
                <a:ln>
                  <a:noFill/>
                </a:ln>
                <a:solidFill>
                  <a:srgbClr val="000000"/>
                </a:solidFill>
                <a:effectLst/>
                <a:latin typeface="Helvetica Neue"/>
              </a:rPr>
              <a:t>get_registered</a:t>
            </a:r>
            <a:r>
              <a:rPr kumimoji="0" lang="en-US" altLang="en-US" sz="1400" b="1" i="0" u="none" strike="noStrike" cap="none" normalizeH="0" baseline="0" dirty="0">
                <a:ln>
                  <a:noFill/>
                </a:ln>
                <a:solidFill>
                  <a:srgbClr val="000000"/>
                </a:solidFill>
                <a:effectLst/>
                <a:latin typeface="Helvetica Neue"/>
              </a:rPr>
              <a:t>(self, patient): yield </a:t>
            </a:r>
            <a:r>
              <a:rPr kumimoji="0" lang="en-US" altLang="en-US" sz="1400" b="1" i="0" u="none" strike="noStrike" cap="none" normalizeH="0" baseline="0" dirty="0" err="1">
                <a:ln>
                  <a:noFill/>
                </a:ln>
                <a:solidFill>
                  <a:srgbClr val="000000"/>
                </a:solidFill>
                <a:effectLst/>
                <a:latin typeface="Helvetica Neue"/>
              </a:rPr>
              <a:t>self.env.timeout</a:t>
            </a:r>
            <a:r>
              <a:rPr kumimoji="0" lang="en-US" altLang="en-US" sz="1400" b="1" i="0" u="none" strike="noStrike" cap="none" normalizeH="0" baseline="0" dirty="0">
                <a:ln>
                  <a:noFill/>
                </a:ln>
                <a:solidFill>
                  <a:srgbClr val="000000"/>
                </a:solidFill>
                <a:effectLst/>
                <a:latin typeface="Helvetica Neue"/>
              </a:rPr>
              <a:t>(</a:t>
            </a:r>
            <a:r>
              <a:rPr kumimoji="0" lang="en-US" altLang="en-US" sz="1400" b="1" i="0" u="none" strike="noStrike" cap="none" normalizeH="0" baseline="0" dirty="0" err="1">
                <a:ln>
                  <a:noFill/>
                </a:ln>
                <a:solidFill>
                  <a:srgbClr val="000000"/>
                </a:solidFill>
                <a:effectLst/>
                <a:latin typeface="Helvetica Neue"/>
              </a:rPr>
              <a:t>random.randint</a:t>
            </a:r>
            <a:r>
              <a:rPr kumimoji="0" lang="en-US" altLang="en-US" sz="1400" b="1" i="0" u="none" strike="noStrike" cap="none" normalizeH="0" baseline="0" dirty="0">
                <a:ln>
                  <a:noFill/>
                </a:ln>
                <a:solidFill>
                  <a:srgbClr val="000000"/>
                </a:solidFill>
                <a:effectLst/>
                <a:latin typeface="Helvetica Neue"/>
              </a:rPr>
              <a:t>(1, 3))</a:t>
            </a:r>
            <a:endPar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def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check_traumanurse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(self, patient): yield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self.env.timeout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7)) def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get_icuporter</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(self, patient): yield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self.env.timeout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6)) </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Helvetica Neue"/>
              </a:rPr>
              <a:t>Input # of registrars working: 10 Input # of </a:t>
            </a:r>
            <a:r>
              <a:rPr kumimoji="0" lang="en-US" altLang="en-US" sz="1400" b="1" i="0" u="none" strike="noStrike" cap="none" normalizeH="0" baseline="0" dirty="0" err="1">
                <a:ln>
                  <a:noFill/>
                </a:ln>
                <a:solidFill>
                  <a:srgbClr val="000000"/>
                </a:solidFill>
                <a:effectLst/>
                <a:latin typeface="Helvetica Neue"/>
              </a:rPr>
              <a:t>traumanurses</a:t>
            </a:r>
            <a:r>
              <a:rPr kumimoji="0" lang="en-US" altLang="en-US" sz="1400" b="1" i="0" u="none" strike="noStrike" cap="none" normalizeH="0" baseline="0" dirty="0">
                <a:ln>
                  <a:noFill/>
                </a:ln>
                <a:solidFill>
                  <a:srgbClr val="000000"/>
                </a:solidFill>
                <a:effectLst/>
                <a:latin typeface="Helvetica Neue"/>
              </a:rPr>
              <a:t> working: 10 Input # of </a:t>
            </a:r>
            <a:r>
              <a:rPr kumimoji="0" lang="en-US" altLang="en-US" sz="1400" b="1" i="0" u="none" strike="noStrike" cap="none" normalizeH="0" baseline="0" dirty="0" err="1">
                <a:ln>
                  <a:noFill/>
                </a:ln>
                <a:solidFill>
                  <a:srgbClr val="000000"/>
                </a:solidFill>
                <a:effectLst/>
                <a:latin typeface="Helvetica Neue"/>
              </a:rPr>
              <a:t>icuporters</a:t>
            </a:r>
            <a:r>
              <a:rPr kumimoji="0" lang="en-US" altLang="en-US" sz="1400" b="1" i="0" u="none" strike="noStrike" cap="none" normalizeH="0" baseline="0" dirty="0">
                <a:ln>
                  <a:noFill/>
                </a:ln>
                <a:solidFill>
                  <a:srgbClr val="000000"/>
                </a:solidFill>
                <a:effectLst/>
                <a:latin typeface="Helvetica Neue"/>
              </a:rPr>
              <a:t> working: 10 Running simulation... The average wait time is 0 hours, 9 minutes and 15 seconds.</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Helvetica Neue"/>
              </a:rPr>
              <a:t>Example 2 : Below the average wait time at trauma nurse is 1 to 4 minutes and </a:t>
            </a:r>
            <a:r>
              <a:rPr kumimoji="0" lang="en-US" altLang="en-US" sz="1400" b="1" i="0" u="none" strike="noStrike" cap="none" normalizeH="0" baseline="0" dirty="0" err="1">
                <a:ln>
                  <a:noFill/>
                </a:ln>
                <a:solidFill>
                  <a:srgbClr val="000000"/>
                </a:solidFill>
                <a:effectLst/>
                <a:latin typeface="Helvetica Neue"/>
              </a:rPr>
              <a:t>icuporter</a:t>
            </a:r>
            <a:r>
              <a:rPr kumimoji="0" lang="en-US" altLang="en-US" sz="1400" b="1" i="0" u="none" strike="noStrike" cap="none" normalizeH="0" baseline="0" dirty="0">
                <a:ln>
                  <a:noFill/>
                </a:ln>
                <a:solidFill>
                  <a:srgbClr val="000000"/>
                </a:solidFill>
                <a:effectLst/>
                <a:latin typeface="Helvetica Neue"/>
              </a:rPr>
              <a:t> is 1 to 3 minutes def </a:t>
            </a:r>
            <a:r>
              <a:rPr kumimoji="0" lang="en-US" altLang="en-US" sz="1400" b="1" i="0" u="none" strike="noStrike" cap="none" normalizeH="0" baseline="0" dirty="0" err="1">
                <a:ln>
                  <a:noFill/>
                </a:ln>
                <a:solidFill>
                  <a:srgbClr val="000000"/>
                </a:solidFill>
                <a:effectLst/>
                <a:latin typeface="Helvetica Neue"/>
              </a:rPr>
              <a:t>get_registered</a:t>
            </a:r>
            <a:r>
              <a:rPr kumimoji="0" lang="en-US" altLang="en-US" sz="1400" b="1" i="0" u="none" strike="noStrike" cap="none" normalizeH="0" baseline="0" dirty="0">
                <a:ln>
                  <a:noFill/>
                </a:ln>
                <a:solidFill>
                  <a:srgbClr val="000000"/>
                </a:solidFill>
                <a:effectLst/>
                <a:latin typeface="Helvetica Neue"/>
              </a:rPr>
              <a:t>(self, patient): yield </a:t>
            </a:r>
            <a:r>
              <a:rPr kumimoji="0" lang="en-US" altLang="en-US" sz="1400" b="1" i="0" u="none" strike="noStrike" cap="none" normalizeH="0" baseline="0" dirty="0" err="1">
                <a:ln>
                  <a:noFill/>
                </a:ln>
                <a:solidFill>
                  <a:srgbClr val="000000"/>
                </a:solidFill>
                <a:effectLst/>
                <a:latin typeface="Helvetica Neue"/>
              </a:rPr>
              <a:t>self.env.timeout</a:t>
            </a:r>
            <a:r>
              <a:rPr kumimoji="0" lang="en-US" altLang="en-US" sz="1400" b="1" i="0" u="none" strike="noStrike" cap="none" normalizeH="0" baseline="0" dirty="0">
                <a:ln>
                  <a:noFill/>
                </a:ln>
                <a:solidFill>
                  <a:srgbClr val="000000"/>
                </a:solidFill>
                <a:effectLst/>
                <a:latin typeface="Helvetica Neue"/>
              </a:rPr>
              <a:t>(</a:t>
            </a:r>
            <a:r>
              <a:rPr kumimoji="0" lang="en-US" altLang="en-US" sz="1400" b="1" i="0" u="none" strike="noStrike" cap="none" normalizeH="0" baseline="0" dirty="0" err="1">
                <a:ln>
                  <a:noFill/>
                </a:ln>
                <a:solidFill>
                  <a:srgbClr val="000000"/>
                </a:solidFill>
                <a:effectLst/>
                <a:latin typeface="Helvetica Neue"/>
              </a:rPr>
              <a:t>random.randint</a:t>
            </a:r>
            <a:r>
              <a:rPr kumimoji="0" lang="en-US" altLang="en-US" sz="1400" b="1" i="0" u="none" strike="noStrike" cap="none" normalizeH="0" baseline="0" dirty="0">
                <a:ln>
                  <a:noFill/>
                </a:ln>
                <a:solidFill>
                  <a:srgbClr val="000000"/>
                </a:solidFill>
                <a:effectLst/>
                <a:latin typeface="Helvetica Neue"/>
              </a:rPr>
              <a:t>(1, 3))</a:t>
            </a:r>
            <a:endPar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def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check_traumanurse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(self, patient): yield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self.env.timeout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4)) def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get_icuporter</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(self, patient): yield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self.env.timeout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random.randint</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3)) </a:t>
            </a: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Helvetica Neue"/>
              </a:rPr>
              <a:t>Input # of registrars working: 10 Input # of </a:t>
            </a:r>
            <a:r>
              <a:rPr kumimoji="0" lang="en-US" altLang="en-US" sz="1400" b="1" i="0" u="none" strike="noStrike" cap="none" normalizeH="0" baseline="0" dirty="0" err="1">
                <a:ln>
                  <a:noFill/>
                </a:ln>
                <a:solidFill>
                  <a:srgbClr val="000000"/>
                </a:solidFill>
                <a:effectLst/>
                <a:latin typeface="Helvetica Neue"/>
              </a:rPr>
              <a:t>traumanurses</a:t>
            </a:r>
            <a:r>
              <a:rPr kumimoji="0" lang="en-US" altLang="en-US" sz="1400" b="1" i="0" u="none" strike="noStrike" cap="none" normalizeH="0" baseline="0" dirty="0">
                <a:ln>
                  <a:noFill/>
                </a:ln>
                <a:solidFill>
                  <a:srgbClr val="000000"/>
                </a:solidFill>
                <a:effectLst/>
                <a:latin typeface="Helvetica Neue"/>
              </a:rPr>
              <a:t> working: 10 Input # of </a:t>
            </a:r>
            <a:r>
              <a:rPr kumimoji="0" lang="en-US" altLang="en-US" sz="1400" b="1" i="0" u="none" strike="noStrike" cap="none" normalizeH="0" baseline="0" dirty="0" err="1">
                <a:ln>
                  <a:noFill/>
                </a:ln>
                <a:solidFill>
                  <a:srgbClr val="000000"/>
                </a:solidFill>
                <a:effectLst/>
                <a:latin typeface="Helvetica Neue"/>
              </a:rPr>
              <a:t>icuporters</a:t>
            </a:r>
            <a:r>
              <a:rPr kumimoji="0" lang="en-US" altLang="en-US" sz="1400" b="1" i="0" u="none" strike="noStrike" cap="none" normalizeH="0" baseline="0" dirty="0">
                <a:ln>
                  <a:noFill/>
                </a:ln>
                <a:solidFill>
                  <a:srgbClr val="000000"/>
                </a:solidFill>
                <a:effectLst/>
                <a:latin typeface="Helvetica Neue"/>
              </a:rPr>
              <a:t> working: 10 Running simulation... The average wait time is 0 hours, 6 minutes and 22 seconds.</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86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DAD4-74AA-4B44-38FA-367171E413BB}"/>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899BFDC6-AF43-A01B-764E-FB7EC20F3008}"/>
              </a:ext>
            </a:extLst>
          </p:cNvPr>
          <p:cNvSpPr>
            <a:spLocks noGrp="1"/>
          </p:cNvSpPr>
          <p:nvPr>
            <p:ph idx="1"/>
          </p:nvPr>
        </p:nvSpPr>
        <p:spPr/>
        <p:txBody>
          <a:bodyPr/>
          <a:lstStyle/>
          <a:p>
            <a:pPr marL="0" indent="0">
              <a:buNone/>
            </a:pPr>
            <a:r>
              <a:rPr lang="en-US" b="0" i="0" dirty="0">
                <a:solidFill>
                  <a:srgbClr val="000000"/>
                </a:solidFill>
                <a:effectLst/>
                <a:latin typeface="Helvetica Neue"/>
              </a:rPr>
              <a:t>I am concluding from this simulation  especially at Trauma centers we need more people to Register, look at the patient Trauma intensity level and then people to transfer them to ICU activity. As I mentioned in Flow Chart 1st priority is given to Level 3 Trauma patients(</a:t>
            </a:r>
            <a:r>
              <a:rPr lang="en-US" b="0" i="0" dirty="0" err="1">
                <a:solidFill>
                  <a:srgbClr val="000000"/>
                </a:solidFill>
                <a:effectLst/>
                <a:latin typeface="Helvetica Neue"/>
              </a:rPr>
              <a:t>Cardiac,brainstroke,severe</a:t>
            </a:r>
            <a:r>
              <a:rPr lang="en-US" b="0" i="0" dirty="0">
                <a:solidFill>
                  <a:srgbClr val="000000"/>
                </a:solidFill>
                <a:effectLst/>
                <a:latin typeface="Helvetica Neue"/>
              </a:rPr>
              <a:t> brain injury patients), 2nd priority to Level2(Burned patients, Kidney Failure, Accident Patients) and third priority to Level3(other Trauma Patients) all are queued in. </a:t>
            </a:r>
          </a:p>
          <a:p>
            <a:pPr marL="0" indent="0">
              <a:buNone/>
            </a:pPr>
            <a:r>
              <a:rPr lang="en-US" b="0" i="0" dirty="0">
                <a:solidFill>
                  <a:srgbClr val="000000"/>
                </a:solidFill>
                <a:effectLst/>
                <a:latin typeface="Helvetica Neue"/>
              </a:rPr>
              <a:t>So more number of shared resources less wait times for Trauma Emergency patients.</a:t>
            </a:r>
            <a:endParaRPr lang="en-US" dirty="0"/>
          </a:p>
        </p:txBody>
      </p:sp>
    </p:spTree>
    <p:extLst>
      <p:ext uri="{BB962C8B-B14F-4D97-AF65-F5344CB8AC3E}">
        <p14:creationId xmlns:p14="http://schemas.microsoft.com/office/powerpoint/2010/main" val="1365341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668</Words>
  <Application>Microsoft Office PowerPoint</Application>
  <PresentationFormat>Widescreen</PresentationFormat>
  <Paragraphs>44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Helvetica Neue</vt:lpstr>
      <vt:lpstr>Office Theme</vt:lpstr>
      <vt:lpstr>Trauma Registration Simulation Model</vt:lpstr>
      <vt:lpstr>PowerPoint Presentation</vt:lpstr>
      <vt:lpstr> Trauma Patient Registration Simulation Model Results</vt:lpstr>
      <vt:lpstr>Trauma Patient Registration Simulation Model Results</vt:lpstr>
      <vt:lpstr>               Validation Of The Model</vt:lpstr>
      <vt:lpstr>               Conclusion</vt:lpstr>
    </vt:vector>
  </TitlesOfParts>
  <Company>NewYork-Presbyterian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Trauma Registration Simulation Model</dc:title>
  <dc:creator>Veluri, Jaya</dc:creator>
  <cp:lastModifiedBy>Veluri, Jaya</cp:lastModifiedBy>
  <cp:revision>8</cp:revision>
  <dcterms:created xsi:type="dcterms:W3CDTF">2023-07-16T16:22:22Z</dcterms:created>
  <dcterms:modified xsi:type="dcterms:W3CDTF">2023-07-17T04:53:47Z</dcterms:modified>
</cp:coreProperties>
</file>