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1"/>
  </p:notesMasterIdLst>
  <p:sldIdLst>
    <p:sldId id="256" r:id="rId2"/>
    <p:sldId id="258" r:id="rId3"/>
    <p:sldId id="259" r:id="rId4"/>
    <p:sldId id="260" r:id="rId5"/>
    <p:sldId id="261"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9" r:id="rId23"/>
    <p:sldId id="286" r:id="rId24"/>
    <p:sldId id="287" r:id="rId25"/>
    <p:sldId id="282" r:id="rId26"/>
    <p:sldId id="283" r:id="rId27"/>
    <p:sldId id="284" r:id="rId28"/>
    <p:sldId id="288"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5196" autoAdjust="0"/>
  </p:normalViewPr>
  <p:slideViewPr>
    <p:cSldViewPr snapToGrid="0">
      <p:cViewPr varScale="1">
        <p:scale>
          <a:sx n="85" d="100"/>
          <a:sy n="85" d="100"/>
        </p:scale>
        <p:origin x="5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CF107-CFDE-427F-BCC5-E9C65CF61B36}"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A7BAC-1CD4-4F97-8238-9374E57C4F91}" type="slidenum">
              <a:rPr lang="en-IN" smtClean="0"/>
              <a:t>‹#›</a:t>
            </a:fld>
            <a:endParaRPr lang="en-IN"/>
          </a:p>
        </p:txBody>
      </p:sp>
    </p:spTree>
    <p:extLst>
      <p:ext uri="{BB962C8B-B14F-4D97-AF65-F5344CB8AC3E}">
        <p14:creationId xmlns:p14="http://schemas.microsoft.com/office/powerpoint/2010/main" val="72838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a:t>
            </a:fld>
            <a:endParaRPr lang="en-IN"/>
          </a:p>
        </p:txBody>
      </p:sp>
    </p:spTree>
    <p:extLst>
      <p:ext uri="{BB962C8B-B14F-4D97-AF65-F5344CB8AC3E}">
        <p14:creationId xmlns:p14="http://schemas.microsoft.com/office/powerpoint/2010/main" val="350559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10</a:t>
            </a:fld>
            <a:endParaRPr lang="en-IN"/>
          </a:p>
        </p:txBody>
      </p:sp>
    </p:spTree>
    <p:extLst>
      <p:ext uri="{BB962C8B-B14F-4D97-AF65-F5344CB8AC3E}">
        <p14:creationId xmlns:p14="http://schemas.microsoft.com/office/powerpoint/2010/main" val="318496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11</a:t>
            </a:fld>
            <a:endParaRPr lang="en-IN"/>
          </a:p>
        </p:txBody>
      </p:sp>
    </p:spTree>
    <p:extLst>
      <p:ext uri="{BB962C8B-B14F-4D97-AF65-F5344CB8AC3E}">
        <p14:creationId xmlns:p14="http://schemas.microsoft.com/office/powerpoint/2010/main" val="3902753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Phase difference = (2pi/wavelength)*path difference</a:t>
            </a:r>
          </a:p>
        </p:txBody>
      </p:sp>
      <p:sp>
        <p:nvSpPr>
          <p:cNvPr id="4" name="Slide Number Placeholder 3"/>
          <p:cNvSpPr>
            <a:spLocks noGrp="1"/>
          </p:cNvSpPr>
          <p:nvPr>
            <p:ph type="sldNum" sz="quarter" idx="5"/>
          </p:nvPr>
        </p:nvSpPr>
        <p:spPr/>
        <p:txBody>
          <a:bodyPr/>
          <a:lstStyle/>
          <a:p>
            <a:fld id="{0A8A7BAC-1CD4-4F97-8238-9374E57C4F91}" type="slidenum">
              <a:rPr lang="en-IN" smtClean="0"/>
              <a:t>12</a:t>
            </a:fld>
            <a:endParaRPr lang="en-IN"/>
          </a:p>
        </p:txBody>
      </p:sp>
    </p:spTree>
    <p:extLst>
      <p:ext uri="{BB962C8B-B14F-4D97-AF65-F5344CB8AC3E}">
        <p14:creationId xmlns:p14="http://schemas.microsoft.com/office/powerpoint/2010/main" val="315845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13</a:t>
            </a:fld>
            <a:endParaRPr lang="en-IN"/>
          </a:p>
        </p:txBody>
      </p:sp>
    </p:spTree>
    <p:extLst>
      <p:ext uri="{BB962C8B-B14F-4D97-AF65-F5344CB8AC3E}">
        <p14:creationId xmlns:p14="http://schemas.microsoft.com/office/powerpoint/2010/main" val="42647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angle with plane is considered and not angle with normal?</a:t>
            </a:r>
          </a:p>
        </p:txBody>
      </p:sp>
      <p:sp>
        <p:nvSpPr>
          <p:cNvPr id="4" name="Slide Number Placeholder 3"/>
          <p:cNvSpPr>
            <a:spLocks noGrp="1"/>
          </p:cNvSpPr>
          <p:nvPr>
            <p:ph type="sldNum" sz="quarter" idx="5"/>
          </p:nvPr>
        </p:nvSpPr>
        <p:spPr/>
        <p:txBody>
          <a:bodyPr/>
          <a:lstStyle/>
          <a:p>
            <a:fld id="{0A8A7BAC-1CD4-4F97-8238-9374E57C4F91}" type="slidenum">
              <a:rPr lang="en-IN" smtClean="0"/>
              <a:t>14</a:t>
            </a:fld>
            <a:endParaRPr lang="en-IN"/>
          </a:p>
        </p:txBody>
      </p:sp>
    </p:spTree>
    <p:extLst>
      <p:ext uri="{BB962C8B-B14F-4D97-AF65-F5344CB8AC3E}">
        <p14:creationId xmlns:p14="http://schemas.microsoft.com/office/powerpoint/2010/main" val="248696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15</a:t>
            </a:fld>
            <a:endParaRPr lang="en-IN"/>
          </a:p>
        </p:txBody>
      </p:sp>
    </p:spTree>
    <p:extLst>
      <p:ext uri="{BB962C8B-B14F-4D97-AF65-F5344CB8AC3E}">
        <p14:creationId xmlns:p14="http://schemas.microsoft.com/office/powerpoint/2010/main" val="1152677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16</a:t>
            </a:fld>
            <a:endParaRPr lang="en-IN"/>
          </a:p>
        </p:txBody>
      </p:sp>
    </p:spTree>
    <p:extLst>
      <p:ext uri="{BB962C8B-B14F-4D97-AF65-F5344CB8AC3E}">
        <p14:creationId xmlns:p14="http://schemas.microsoft.com/office/powerpoint/2010/main" val="1637381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17</a:t>
            </a:fld>
            <a:endParaRPr lang="en-IN"/>
          </a:p>
        </p:txBody>
      </p:sp>
    </p:spTree>
    <p:extLst>
      <p:ext uri="{BB962C8B-B14F-4D97-AF65-F5344CB8AC3E}">
        <p14:creationId xmlns:p14="http://schemas.microsoft.com/office/powerpoint/2010/main" val="3174893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18</a:t>
            </a:fld>
            <a:endParaRPr lang="en-IN"/>
          </a:p>
        </p:txBody>
      </p:sp>
    </p:spTree>
    <p:extLst>
      <p:ext uri="{BB962C8B-B14F-4D97-AF65-F5344CB8AC3E}">
        <p14:creationId xmlns:p14="http://schemas.microsoft.com/office/powerpoint/2010/main" val="2830058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19</a:t>
            </a:fld>
            <a:endParaRPr lang="en-IN"/>
          </a:p>
        </p:txBody>
      </p:sp>
    </p:spTree>
    <p:extLst>
      <p:ext uri="{BB962C8B-B14F-4D97-AF65-F5344CB8AC3E}">
        <p14:creationId xmlns:p14="http://schemas.microsoft.com/office/powerpoint/2010/main" val="2214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a:t>
            </a:fld>
            <a:endParaRPr lang="en-IN"/>
          </a:p>
        </p:txBody>
      </p:sp>
    </p:spTree>
    <p:extLst>
      <p:ext uri="{BB962C8B-B14F-4D97-AF65-F5344CB8AC3E}">
        <p14:creationId xmlns:p14="http://schemas.microsoft.com/office/powerpoint/2010/main" val="1579316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20</a:t>
            </a:fld>
            <a:endParaRPr lang="en-IN"/>
          </a:p>
        </p:txBody>
      </p:sp>
    </p:spTree>
    <p:extLst>
      <p:ext uri="{BB962C8B-B14F-4D97-AF65-F5344CB8AC3E}">
        <p14:creationId xmlns:p14="http://schemas.microsoft.com/office/powerpoint/2010/main" val="1144653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21</a:t>
            </a:fld>
            <a:endParaRPr lang="en-IN"/>
          </a:p>
        </p:txBody>
      </p:sp>
    </p:spTree>
    <p:extLst>
      <p:ext uri="{BB962C8B-B14F-4D97-AF65-F5344CB8AC3E}">
        <p14:creationId xmlns:p14="http://schemas.microsoft.com/office/powerpoint/2010/main" val="49564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22</a:t>
            </a:fld>
            <a:endParaRPr lang="en-IN"/>
          </a:p>
        </p:txBody>
      </p:sp>
    </p:spTree>
    <p:extLst>
      <p:ext uri="{BB962C8B-B14F-4D97-AF65-F5344CB8AC3E}">
        <p14:creationId xmlns:p14="http://schemas.microsoft.com/office/powerpoint/2010/main" val="2920543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23</a:t>
            </a:fld>
            <a:endParaRPr lang="en-IN"/>
          </a:p>
        </p:txBody>
      </p:sp>
    </p:spTree>
    <p:extLst>
      <p:ext uri="{BB962C8B-B14F-4D97-AF65-F5344CB8AC3E}">
        <p14:creationId xmlns:p14="http://schemas.microsoft.com/office/powerpoint/2010/main" val="795993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24</a:t>
            </a:fld>
            <a:endParaRPr lang="en-IN"/>
          </a:p>
        </p:txBody>
      </p:sp>
    </p:spTree>
    <p:extLst>
      <p:ext uri="{BB962C8B-B14F-4D97-AF65-F5344CB8AC3E}">
        <p14:creationId xmlns:p14="http://schemas.microsoft.com/office/powerpoint/2010/main" val="1523621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25</a:t>
            </a:fld>
            <a:endParaRPr lang="en-IN"/>
          </a:p>
        </p:txBody>
      </p:sp>
    </p:spTree>
    <p:extLst>
      <p:ext uri="{BB962C8B-B14F-4D97-AF65-F5344CB8AC3E}">
        <p14:creationId xmlns:p14="http://schemas.microsoft.com/office/powerpoint/2010/main" val="2193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26</a:t>
            </a:fld>
            <a:endParaRPr lang="en-IN"/>
          </a:p>
        </p:txBody>
      </p:sp>
    </p:spTree>
    <p:extLst>
      <p:ext uri="{BB962C8B-B14F-4D97-AF65-F5344CB8AC3E}">
        <p14:creationId xmlns:p14="http://schemas.microsoft.com/office/powerpoint/2010/main" val="2783536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27</a:t>
            </a:fld>
            <a:endParaRPr lang="en-IN"/>
          </a:p>
        </p:txBody>
      </p:sp>
    </p:spTree>
    <p:extLst>
      <p:ext uri="{BB962C8B-B14F-4D97-AF65-F5344CB8AC3E}">
        <p14:creationId xmlns:p14="http://schemas.microsoft.com/office/powerpoint/2010/main" val="2167777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28</a:t>
            </a:fld>
            <a:endParaRPr lang="en-IN"/>
          </a:p>
        </p:txBody>
      </p:sp>
    </p:spTree>
    <p:extLst>
      <p:ext uri="{BB962C8B-B14F-4D97-AF65-F5344CB8AC3E}">
        <p14:creationId xmlns:p14="http://schemas.microsoft.com/office/powerpoint/2010/main" val="1411454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29</a:t>
            </a:fld>
            <a:endParaRPr lang="en-IN"/>
          </a:p>
        </p:txBody>
      </p:sp>
    </p:spTree>
    <p:extLst>
      <p:ext uri="{BB962C8B-B14F-4D97-AF65-F5344CB8AC3E}">
        <p14:creationId xmlns:p14="http://schemas.microsoft.com/office/powerpoint/2010/main" val="283148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Low Carbon – High Temperature Applications and Weldability.</a:t>
            </a:r>
          </a:p>
          <a:p>
            <a:r>
              <a:rPr lang="en-IN" dirty="0"/>
              <a:t>C – Increases hardness and strength of Pure Iron.</a:t>
            </a:r>
          </a:p>
          <a:p>
            <a:r>
              <a:rPr lang="en-IN" dirty="0"/>
              <a:t>Ni - Austenitic Stabilizer. (Non-magnetic).</a:t>
            </a:r>
          </a:p>
          <a:p>
            <a:r>
              <a:rPr lang="en-IN" dirty="0"/>
              <a:t>Cr – Corrosion Resistance.</a:t>
            </a:r>
          </a:p>
          <a:p>
            <a:r>
              <a:rPr lang="en-IN" dirty="0"/>
              <a:t>Mo – High temperature Strength, Resist Hydrogen embrittlement (Traps Hydrogen atoms and prevents their diffusivity).</a:t>
            </a:r>
          </a:p>
          <a:p>
            <a:r>
              <a:rPr lang="en-IN" dirty="0"/>
              <a:t>Mn – Improves hot working properties, helps in removing impurities in steel production.</a:t>
            </a:r>
          </a:p>
          <a:p>
            <a:r>
              <a:rPr lang="en-IN" dirty="0"/>
              <a:t>Si – Acts as deoxidiser in steel production</a:t>
            </a:r>
          </a:p>
          <a:p>
            <a:r>
              <a:rPr lang="en-IN" dirty="0"/>
              <a:t>S and P – Improves machinability when added in small amounts. (Detrimental effects on corrosion resistance and weldability)</a:t>
            </a:r>
          </a:p>
          <a:p>
            <a:r>
              <a:rPr lang="en-IN" dirty="0"/>
              <a:t>N – Pitting corrosion resistance.</a:t>
            </a:r>
          </a:p>
          <a:p>
            <a:r>
              <a:rPr lang="en-IN" dirty="0"/>
              <a:t>Sensitization – Material becomes susceptible to intergranular corrosion due to the formation of chromium carbides.</a:t>
            </a:r>
          </a:p>
        </p:txBody>
      </p:sp>
      <p:sp>
        <p:nvSpPr>
          <p:cNvPr id="4" name="Slide Number Placeholder 3"/>
          <p:cNvSpPr>
            <a:spLocks noGrp="1"/>
          </p:cNvSpPr>
          <p:nvPr>
            <p:ph type="sldNum" sz="quarter" idx="5"/>
          </p:nvPr>
        </p:nvSpPr>
        <p:spPr/>
        <p:txBody>
          <a:bodyPr/>
          <a:lstStyle/>
          <a:p>
            <a:fld id="{0A8A7BAC-1CD4-4F97-8238-9374E57C4F91}" type="slidenum">
              <a:rPr lang="en-IN" smtClean="0"/>
              <a:t>3</a:t>
            </a:fld>
            <a:endParaRPr lang="en-IN"/>
          </a:p>
        </p:txBody>
      </p:sp>
    </p:spTree>
    <p:extLst>
      <p:ext uri="{BB962C8B-B14F-4D97-AF65-F5344CB8AC3E}">
        <p14:creationId xmlns:p14="http://schemas.microsoft.com/office/powerpoint/2010/main" val="3552006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4</a:t>
            </a:fld>
            <a:endParaRPr lang="en-IN"/>
          </a:p>
        </p:txBody>
      </p:sp>
    </p:spTree>
    <p:extLst>
      <p:ext uri="{BB962C8B-B14F-4D97-AF65-F5344CB8AC3E}">
        <p14:creationId xmlns:p14="http://schemas.microsoft.com/office/powerpoint/2010/main" val="269215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5</a:t>
            </a:fld>
            <a:endParaRPr lang="en-IN"/>
          </a:p>
        </p:txBody>
      </p:sp>
    </p:spTree>
    <p:extLst>
      <p:ext uri="{BB962C8B-B14F-4D97-AF65-F5344CB8AC3E}">
        <p14:creationId xmlns:p14="http://schemas.microsoft.com/office/powerpoint/2010/main" val="26131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6</a:t>
            </a:fld>
            <a:endParaRPr lang="en-IN"/>
          </a:p>
        </p:txBody>
      </p:sp>
    </p:spTree>
    <p:extLst>
      <p:ext uri="{BB962C8B-B14F-4D97-AF65-F5344CB8AC3E}">
        <p14:creationId xmlns:p14="http://schemas.microsoft.com/office/powerpoint/2010/main" val="146520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7</a:t>
            </a:fld>
            <a:endParaRPr lang="en-IN"/>
          </a:p>
        </p:txBody>
      </p:sp>
    </p:spTree>
    <p:extLst>
      <p:ext uri="{BB962C8B-B14F-4D97-AF65-F5344CB8AC3E}">
        <p14:creationId xmlns:p14="http://schemas.microsoft.com/office/powerpoint/2010/main" val="5697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8</a:t>
            </a:fld>
            <a:endParaRPr lang="en-IN"/>
          </a:p>
        </p:txBody>
      </p:sp>
    </p:spTree>
    <p:extLst>
      <p:ext uri="{BB962C8B-B14F-4D97-AF65-F5344CB8AC3E}">
        <p14:creationId xmlns:p14="http://schemas.microsoft.com/office/powerpoint/2010/main" val="291471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indicates that our sample is ready for high temperature XRD.</a:t>
            </a:r>
            <a:endParaRPr lang="en-IN" dirty="0"/>
          </a:p>
        </p:txBody>
      </p:sp>
      <p:sp>
        <p:nvSpPr>
          <p:cNvPr id="4" name="Slide Number Placeholder 3"/>
          <p:cNvSpPr>
            <a:spLocks noGrp="1"/>
          </p:cNvSpPr>
          <p:nvPr>
            <p:ph type="sldNum" sz="quarter" idx="5"/>
          </p:nvPr>
        </p:nvSpPr>
        <p:spPr/>
        <p:txBody>
          <a:bodyPr/>
          <a:lstStyle/>
          <a:p>
            <a:fld id="{0A8A7BAC-1CD4-4F97-8238-9374E57C4F91}" type="slidenum">
              <a:rPr lang="en-IN" smtClean="0"/>
              <a:t>9</a:t>
            </a:fld>
            <a:endParaRPr lang="en-IN"/>
          </a:p>
        </p:txBody>
      </p:sp>
    </p:spTree>
    <p:extLst>
      <p:ext uri="{BB962C8B-B14F-4D97-AF65-F5344CB8AC3E}">
        <p14:creationId xmlns:p14="http://schemas.microsoft.com/office/powerpoint/2010/main" val="201108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87FE-BEEA-7902-C96C-89C20F860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72E5F-D164-0339-D1F8-61763BC69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5EE10B-993E-08A4-8539-2CB16371ACCE}"/>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CE217FD4-1958-A1A4-D777-E413C9780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6A4D0-734D-D714-99B7-F2325524BDF6}"/>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25597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38AB-046A-E00E-4D23-D77A447A95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BC9BB6-1DC8-2C7D-38F3-CAD9B4A34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665CD-4A61-62D4-77EA-F238AB4A59B3}"/>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278C3246-E86A-85EC-A2DC-A363A3394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3521A-F7BC-FE14-8823-82DAA0D2DD71}"/>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68948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CFC09-6C90-4CBA-1B51-F0F5374C0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AA7613-0CCA-85D3-A1DE-C58A48DD6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600CB-B6BE-76C0-3969-2BE7903909C1}"/>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EBF49104-DA4A-088F-76F6-2490D2200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9751A-4BFD-3364-887C-521E89C402B8}"/>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29460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5AFA-DB53-1A35-4234-86C84E12FE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CC79B-F9B8-2897-2DC2-384C32494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2000E-D87A-1F1A-88A9-0999241C5FF1}"/>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EC7AA01D-AE9F-8528-E21A-03691B43C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3562E-6F18-A12D-AF08-E0BFD53ED34B}"/>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24204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5F89-D3DD-91D2-4CB9-57B0BB4C94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CB9F9-D5CC-730A-C3CE-231882998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DF51E-9ACA-9A5A-A0D9-62E8295A0890}"/>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4F5B4EE7-2E29-EB8B-F135-F01B59EB4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FF132-3C0F-42D1-60D3-96B819EDFAC9}"/>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80777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8A3-DD4E-640F-525C-AA6B361EB1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EDD9F9-54D9-5198-52AE-13126B83F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57AF6B-25F1-42BC-EFAE-B50B62BEDF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AEB87-32E1-2C75-E122-82A2B6E62722}"/>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6" name="Footer Placeholder 5">
            <a:extLst>
              <a:ext uri="{FF2B5EF4-FFF2-40B4-BE49-F238E27FC236}">
                <a16:creationId xmlns:a16="http://schemas.microsoft.com/office/drawing/2014/main" id="{3762DE4C-C1A8-6400-2CCF-EFBBB9A81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C5391-09F7-51E8-0662-B86E1552DD47}"/>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15714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BDD0-6FB5-C18A-31C2-6CACC14BCA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9DF00-CA98-0594-58A8-725471DD8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AA91D-16BC-4F0D-DD91-0B19CC4F7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6049AF-F6B8-636A-5A48-6F4F0DA35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8C841-3153-F59F-0573-1DAD7B0E1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32C800-2D12-5773-3D02-041A1F226596}"/>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8" name="Footer Placeholder 7">
            <a:extLst>
              <a:ext uri="{FF2B5EF4-FFF2-40B4-BE49-F238E27FC236}">
                <a16:creationId xmlns:a16="http://schemas.microsoft.com/office/drawing/2014/main" id="{77F8C205-5BEF-5EBA-591B-1AF0AAF2FA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C6DB91-9333-2B42-F51B-5B68B34F1CF2}"/>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142192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4D6D-2451-A4FA-7DA3-4AD4709E62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F5B729-B5FE-A798-F848-452A81643AD7}"/>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4" name="Footer Placeholder 3">
            <a:extLst>
              <a:ext uri="{FF2B5EF4-FFF2-40B4-BE49-F238E27FC236}">
                <a16:creationId xmlns:a16="http://schemas.microsoft.com/office/drawing/2014/main" id="{1AB81E1C-0861-5695-2D8D-0FF29DE9C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6FEC3F-97B3-B040-7C84-A6C68E3A0801}"/>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8555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F0695-7702-5D68-C8EC-1959B8A9A9E6}"/>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3" name="Footer Placeholder 2">
            <a:extLst>
              <a:ext uri="{FF2B5EF4-FFF2-40B4-BE49-F238E27FC236}">
                <a16:creationId xmlns:a16="http://schemas.microsoft.com/office/drawing/2014/main" id="{1BB8A78C-C5CF-0E2D-6D54-41658D4494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C51848-B810-2C71-550F-98B60B699345}"/>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104059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A219-3CBE-F019-9E63-60CD154AE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019D22-814A-2563-687C-39A46A831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E5A24F-AD50-50FD-0003-728D83C43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B427D-DB93-8202-069D-CF7BB4D69DFE}"/>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6" name="Footer Placeholder 5">
            <a:extLst>
              <a:ext uri="{FF2B5EF4-FFF2-40B4-BE49-F238E27FC236}">
                <a16:creationId xmlns:a16="http://schemas.microsoft.com/office/drawing/2014/main" id="{A474C8D4-A9E6-64BD-AB74-D8CA154E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7C81D-2BB8-B398-B1FC-71C08990D77D}"/>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17053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835A-9AD4-BF0E-3B6F-8741E768F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79AE40-A48C-8562-8E8F-F31E92DF6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51C89E-66F6-97AE-0C8D-2833089F6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8ABB3-C0E3-DC3B-8D4F-608CBC89103E}"/>
              </a:ext>
            </a:extLst>
          </p:cNvPr>
          <p:cNvSpPr>
            <a:spLocks noGrp="1"/>
          </p:cNvSpPr>
          <p:nvPr>
            <p:ph type="dt" sz="half" idx="10"/>
          </p:nvPr>
        </p:nvSpPr>
        <p:spPr/>
        <p:txBody>
          <a:bodyPr/>
          <a:lstStyle/>
          <a:p>
            <a:fld id="{916B6B5B-55E9-40D7-9B73-4B6FB9FC9822}" type="datetimeFigureOut">
              <a:rPr lang="en-IN" smtClean="0"/>
              <a:t>10-09-2024</a:t>
            </a:fld>
            <a:endParaRPr lang="en-IN"/>
          </a:p>
        </p:txBody>
      </p:sp>
      <p:sp>
        <p:nvSpPr>
          <p:cNvPr id="6" name="Footer Placeholder 5">
            <a:extLst>
              <a:ext uri="{FF2B5EF4-FFF2-40B4-BE49-F238E27FC236}">
                <a16:creationId xmlns:a16="http://schemas.microsoft.com/office/drawing/2014/main" id="{8420F826-2CA0-67D6-8858-4B3ED518E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CFCA9-CEC8-F98E-40B9-0E6BB8A28B22}"/>
              </a:ext>
            </a:extLst>
          </p:cNvPr>
          <p:cNvSpPr>
            <a:spLocks noGrp="1"/>
          </p:cNvSpPr>
          <p:nvPr>
            <p:ph type="sldNum" sz="quarter" idx="12"/>
          </p:nvPr>
        </p:nvSpPr>
        <p:spPr/>
        <p:txBody>
          <a:bodyPr/>
          <a:lstStyle/>
          <a:p>
            <a:fld id="{1C5A7E91-2A24-4FE4-96C5-DDB88BD2ABB8}" type="slidenum">
              <a:rPr lang="en-IN" smtClean="0"/>
              <a:t>‹#›</a:t>
            </a:fld>
            <a:endParaRPr lang="en-IN"/>
          </a:p>
        </p:txBody>
      </p:sp>
    </p:spTree>
    <p:extLst>
      <p:ext uri="{BB962C8B-B14F-4D97-AF65-F5344CB8AC3E}">
        <p14:creationId xmlns:p14="http://schemas.microsoft.com/office/powerpoint/2010/main" val="236404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74C1F-2BE3-52FE-DB6D-32EC32559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65847D-2376-F0A6-2F39-547067524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6D348-4B95-AFD6-A5F9-A15A3267C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6B5B-55E9-40D7-9B73-4B6FB9FC9822}" type="datetimeFigureOut">
              <a:rPr lang="en-IN" smtClean="0"/>
              <a:t>10-09-2024</a:t>
            </a:fld>
            <a:endParaRPr lang="en-IN"/>
          </a:p>
        </p:txBody>
      </p:sp>
      <p:sp>
        <p:nvSpPr>
          <p:cNvPr id="5" name="Footer Placeholder 4">
            <a:extLst>
              <a:ext uri="{FF2B5EF4-FFF2-40B4-BE49-F238E27FC236}">
                <a16:creationId xmlns:a16="http://schemas.microsoft.com/office/drawing/2014/main" id="{6BAD3654-0BA2-A3EA-91D3-A96E77E59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EB2251-4F65-6B2C-D07A-4F09D9E63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A7E91-2A24-4FE4-96C5-DDB88BD2ABB8}" type="slidenum">
              <a:rPr lang="en-IN" smtClean="0"/>
              <a:t>‹#›</a:t>
            </a:fld>
            <a:endParaRPr lang="en-IN"/>
          </a:p>
        </p:txBody>
      </p:sp>
    </p:spTree>
    <p:extLst>
      <p:ext uri="{BB962C8B-B14F-4D97-AF65-F5344CB8AC3E}">
        <p14:creationId xmlns:p14="http://schemas.microsoft.com/office/powerpoint/2010/main" val="69303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png"/><Relationship Id="rId7"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1.png"/><Relationship Id="rId10" Type="http://schemas.openxmlformats.org/officeDocument/2006/relationships/image" Target="../media/image59.png"/><Relationship Id="rId4" Type="http://schemas.openxmlformats.org/officeDocument/2006/relationships/image" Target="../media/image50.png"/><Relationship Id="rId9" Type="http://schemas.openxmlformats.org/officeDocument/2006/relationships/image" Target="../media/image58.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png"/><Relationship Id="rId7"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1.png"/><Relationship Id="rId10" Type="http://schemas.openxmlformats.org/officeDocument/2006/relationships/image" Target="../media/image64.png"/><Relationship Id="rId4" Type="http://schemas.openxmlformats.org/officeDocument/2006/relationships/image" Target="../media/image50.png"/><Relationship Id="rId9"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IIT Indore - Wikipedia">
            <a:extLst>
              <a:ext uri="{FF2B5EF4-FFF2-40B4-BE49-F238E27FC236}">
                <a16:creationId xmlns:a16="http://schemas.microsoft.com/office/drawing/2014/main" id="{612505E4-4459-EB92-CD4A-902A3558B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322493-24FD-8C48-D5C4-4EC6DA9BD90A}"/>
              </a:ext>
            </a:extLst>
          </p:cNvPr>
          <p:cNvSpPr txBox="1"/>
          <p:nvPr/>
        </p:nvSpPr>
        <p:spPr>
          <a:xfrm>
            <a:off x="2684283" y="928961"/>
            <a:ext cx="6823435" cy="2246769"/>
          </a:xfrm>
          <a:prstGeom prst="rect">
            <a:avLst/>
          </a:prstGeom>
          <a:noFill/>
        </p:spPr>
        <p:txBody>
          <a:bodyPr wrap="square" rtlCol="0">
            <a:spAutoFit/>
          </a:bodyPr>
          <a:lstStyle/>
          <a:p>
            <a:pPr algn="ctr"/>
            <a:r>
              <a:rPr lang="en-US" sz="70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B.Tech Project Presentation</a:t>
            </a:r>
            <a:endParaRPr lang="en-IN" sz="70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9337664-DA31-DE25-42AC-E68828EE308D}"/>
              </a:ext>
            </a:extLst>
          </p:cNvPr>
          <p:cNvSpPr txBox="1"/>
          <p:nvPr/>
        </p:nvSpPr>
        <p:spPr>
          <a:xfrm>
            <a:off x="509046" y="5421207"/>
            <a:ext cx="5929461" cy="1015663"/>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rPr>
              <a:t>Presented By  : </a:t>
            </a:r>
            <a:r>
              <a:rPr lang="en-US" sz="2000" dirty="0">
                <a:latin typeface="Verdana" panose="020B0604030504040204" pitchFamily="34" charset="0"/>
                <a:ea typeface="Verdana" panose="020B0604030504040204" pitchFamily="34" charset="0"/>
              </a:rPr>
              <a:t>Jaya Vardhan</a:t>
            </a:r>
          </a:p>
          <a:p>
            <a:r>
              <a:rPr lang="en-US" sz="2000" b="1" dirty="0">
                <a:latin typeface="Verdana" panose="020B0604030504040204" pitchFamily="34" charset="0"/>
                <a:ea typeface="Verdana" panose="020B0604030504040204" pitchFamily="34" charset="0"/>
              </a:rPr>
              <a:t>Supervised By : </a:t>
            </a:r>
            <a:r>
              <a:rPr lang="en-US" sz="2000" dirty="0">
                <a:latin typeface="Verdana" panose="020B0604030504040204" pitchFamily="34" charset="0"/>
                <a:ea typeface="Verdana" panose="020B0604030504040204" pitchFamily="34" charset="0"/>
              </a:rPr>
              <a:t>Dr. Eswara Prasad Korimilli</a:t>
            </a:r>
          </a:p>
          <a:p>
            <a:r>
              <a:rPr lang="en-US" sz="2000" b="1" dirty="0">
                <a:latin typeface="Verdana" panose="020B0604030504040204" pitchFamily="34" charset="0"/>
                <a:ea typeface="Verdana" panose="020B0604030504040204" pitchFamily="34" charset="0"/>
              </a:rPr>
              <a:t>PhD Advisor    : </a:t>
            </a:r>
            <a:r>
              <a:rPr lang="en-US" sz="2000" dirty="0">
                <a:latin typeface="Verdana" panose="020B0604030504040204" pitchFamily="34" charset="0"/>
                <a:ea typeface="Verdana" panose="020B0604030504040204" pitchFamily="34" charset="0"/>
              </a:rPr>
              <a:t>Sourav Kumar</a:t>
            </a:r>
            <a:endParaRPr lang="en-IN" sz="20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74B4856D-A062-7E0D-4576-522E62673625}"/>
              </a:ext>
            </a:extLst>
          </p:cNvPr>
          <p:cNvSpPr txBox="1"/>
          <p:nvPr/>
        </p:nvSpPr>
        <p:spPr>
          <a:xfrm>
            <a:off x="783996" y="3433713"/>
            <a:ext cx="10624009" cy="1400383"/>
          </a:xfrm>
          <a:prstGeom prst="rect">
            <a:avLst/>
          </a:prstGeom>
          <a:noFill/>
        </p:spPr>
        <p:txBody>
          <a:bodyPr wrap="square">
            <a:spAutoFit/>
          </a:bodyPr>
          <a:lstStyle/>
          <a:p>
            <a:pPr algn="ctr"/>
            <a:r>
              <a:rPr lang="en-IN" sz="4250" b="1" dirty="0">
                <a:latin typeface="Roboto" panose="02000000000000000000" pitchFamily="2" charset="0"/>
                <a:ea typeface="Roboto" panose="02000000000000000000" pitchFamily="2" charset="0"/>
                <a:cs typeface="Roboto" panose="02000000000000000000" pitchFamily="2" charset="0"/>
              </a:rPr>
              <a:t>High-Temperature X-Ray Diffraction (XRD) of Additively Manufactured 316L Steel.</a:t>
            </a:r>
          </a:p>
        </p:txBody>
      </p:sp>
    </p:spTree>
    <p:extLst>
      <p:ext uri="{BB962C8B-B14F-4D97-AF65-F5344CB8AC3E}">
        <p14:creationId xmlns:p14="http://schemas.microsoft.com/office/powerpoint/2010/main" val="6578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2720502" y="605092"/>
            <a:ext cx="6750996"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Introduction to Diffraction</a:t>
            </a:r>
          </a:p>
        </p:txBody>
      </p:sp>
      <p:sp>
        <p:nvSpPr>
          <p:cNvPr id="3" name="Rectangle 2">
            <a:extLst>
              <a:ext uri="{FF2B5EF4-FFF2-40B4-BE49-F238E27FC236}">
                <a16:creationId xmlns:a16="http://schemas.microsoft.com/office/drawing/2014/main" id="{CE04C1BE-08A7-FE59-8B0F-DB395819745B}"/>
              </a:ext>
            </a:extLst>
          </p:cNvPr>
          <p:cNvSpPr/>
          <p:nvPr/>
        </p:nvSpPr>
        <p:spPr>
          <a:xfrm>
            <a:off x="2720503" y="622166"/>
            <a:ext cx="6656962"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47BD0C-43FB-09B2-3FC4-90044F3556FF}"/>
              </a:ext>
            </a:extLst>
          </p:cNvPr>
          <p:cNvSpPr txBox="1"/>
          <p:nvPr/>
        </p:nvSpPr>
        <p:spPr>
          <a:xfrm>
            <a:off x="536343" y="1584545"/>
            <a:ext cx="1101149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Diffraction is a scattering phenomenon which occurs whenever wave motion encounters a set of regularly spaced scattering objects, given that the wavelength of the wave motion is of the same order of magnitude as the repeat distance between the scattering centers.</a:t>
            </a:r>
            <a:endParaRPr lang="en-IN" sz="20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3D783D03-D663-5888-6AE7-661352B7F6DE}"/>
              </a:ext>
            </a:extLst>
          </p:cNvPr>
          <p:cNvPicPr>
            <a:picLocks noChangeAspect="1"/>
          </p:cNvPicPr>
          <p:nvPr/>
        </p:nvPicPr>
        <p:blipFill>
          <a:blip r:embed="rId4"/>
          <a:stretch>
            <a:fillRect/>
          </a:stretch>
        </p:blipFill>
        <p:spPr>
          <a:xfrm>
            <a:off x="7349500" y="3043089"/>
            <a:ext cx="4010062" cy="2704460"/>
          </a:xfrm>
          <a:prstGeom prst="rect">
            <a:avLst/>
          </a:prstGeom>
        </p:spPr>
      </p:pic>
      <p:sp>
        <p:nvSpPr>
          <p:cNvPr id="9" name="TextBox 8">
            <a:extLst>
              <a:ext uri="{FF2B5EF4-FFF2-40B4-BE49-F238E27FC236}">
                <a16:creationId xmlns:a16="http://schemas.microsoft.com/office/drawing/2014/main" id="{73D1B887-83B0-4BB9-FF6D-2FD970E52F39}"/>
              </a:ext>
            </a:extLst>
          </p:cNvPr>
          <p:cNvSpPr txBox="1"/>
          <p:nvPr/>
        </p:nvSpPr>
        <p:spPr>
          <a:xfrm>
            <a:off x="534509" y="3018018"/>
            <a:ext cx="653376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Diffraction is due essentially to the existence of certain phase relations between two or more waves.</a:t>
            </a:r>
            <a:endParaRPr lang="en-IN" sz="20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217FB22C-2446-AF50-15FC-63C94169E40E}"/>
              </a:ext>
            </a:extLst>
          </p:cNvPr>
          <p:cNvSpPr txBox="1"/>
          <p:nvPr/>
        </p:nvSpPr>
        <p:spPr>
          <a:xfrm>
            <a:off x="534509" y="4105269"/>
            <a:ext cx="629678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The greater the path difference, the greater the phase difference.</a:t>
            </a:r>
            <a:endParaRPr lang="en-IN" sz="20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B579A709-2657-DACF-54C2-082811792B56}"/>
              </a:ext>
            </a:extLst>
          </p:cNvPr>
          <p:cNvSpPr txBox="1"/>
          <p:nvPr/>
        </p:nvSpPr>
        <p:spPr>
          <a:xfrm>
            <a:off x="536343" y="4988290"/>
            <a:ext cx="669878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Differences in the path length of various rays arise naturally when considering how a crystal diffracts X-rays.</a:t>
            </a:r>
            <a:endParaRPr lang="en-IN" sz="20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D534EEF9-B3BF-C081-B7F0-D9DD206FC0E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sp>
        <p:nvSpPr>
          <p:cNvPr id="15" name="TextBox 14">
            <a:extLst>
              <a:ext uri="{FF2B5EF4-FFF2-40B4-BE49-F238E27FC236}">
                <a16:creationId xmlns:a16="http://schemas.microsoft.com/office/drawing/2014/main" id="{CE10E8E0-B310-5F81-A44C-F08DB1CB010F}"/>
              </a:ext>
            </a:extLst>
          </p:cNvPr>
          <p:cNvSpPr txBox="1"/>
          <p:nvPr/>
        </p:nvSpPr>
        <p:spPr>
          <a:xfrm>
            <a:off x="7693880" y="5828709"/>
            <a:ext cx="3524640" cy="584775"/>
          </a:xfrm>
          <a:prstGeom prst="rect">
            <a:avLst/>
          </a:prstGeom>
          <a:noFill/>
        </p:spPr>
        <p:txBody>
          <a:bodyPr wrap="square" rtlCol="0">
            <a:spAutoFit/>
          </a:bodyPr>
          <a:lstStyle/>
          <a:p>
            <a:pPr algn="ctr"/>
            <a:r>
              <a:rPr lang="en-US" sz="1600" i="1" dirty="0">
                <a:latin typeface="Verdana" panose="020B0604030504040204" pitchFamily="34" charset="0"/>
                <a:ea typeface="Verdana" panose="020B0604030504040204" pitchFamily="34" charset="0"/>
              </a:rPr>
              <a:t>Effect of path difference on relative phase. </a:t>
            </a:r>
            <a:endParaRPr lang="en-IN" sz="1600" i="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7901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4461753" y="605092"/>
            <a:ext cx="3268494"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Bragg’s Law</a:t>
            </a:r>
          </a:p>
        </p:txBody>
      </p:sp>
      <p:sp>
        <p:nvSpPr>
          <p:cNvPr id="3" name="Rectangle 2">
            <a:extLst>
              <a:ext uri="{FF2B5EF4-FFF2-40B4-BE49-F238E27FC236}">
                <a16:creationId xmlns:a16="http://schemas.microsoft.com/office/drawing/2014/main" id="{CE04C1BE-08A7-FE59-8B0F-DB395819745B}"/>
              </a:ext>
            </a:extLst>
          </p:cNvPr>
          <p:cNvSpPr/>
          <p:nvPr/>
        </p:nvSpPr>
        <p:spPr>
          <a:xfrm>
            <a:off x="4461753" y="622166"/>
            <a:ext cx="3268494"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534EEF9-B3BF-C081-B7F0-D9DD206FC0E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pic>
        <p:nvPicPr>
          <p:cNvPr id="8" name="Picture 7">
            <a:extLst>
              <a:ext uri="{FF2B5EF4-FFF2-40B4-BE49-F238E27FC236}">
                <a16:creationId xmlns:a16="http://schemas.microsoft.com/office/drawing/2014/main" id="{1B12C49C-F996-33FC-2018-2449AEAAA753}"/>
              </a:ext>
            </a:extLst>
          </p:cNvPr>
          <p:cNvPicPr>
            <a:picLocks noChangeAspect="1"/>
          </p:cNvPicPr>
          <p:nvPr/>
        </p:nvPicPr>
        <p:blipFill>
          <a:blip r:embed="rId4"/>
          <a:stretch>
            <a:fillRect/>
          </a:stretch>
        </p:blipFill>
        <p:spPr>
          <a:xfrm>
            <a:off x="5695359" y="1584545"/>
            <a:ext cx="5841574" cy="3410426"/>
          </a:xfrm>
          <a:prstGeom prst="rect">
            <a:avLst/>
          </a:prstGeom>
        </p:spPr>
      </p:pic>
      <p:sp>
        <p:nvSpPr>
          <p:cNvPr id="9" name="TextBox 8">
            <a:extLst>
              <a:ext uri="{FF2B5EF4-FFF2-40B4-BE49-F238E27FC236}">
                <a16:creationId xmlns:a16="http://schemas.microsoft.com/office/drawing/2014/main" id="{BEE04BB9-8407-4D7B-0B55-A4932F712BBD}"/>
              </a:ext>
            </a:extLst>
          </p:cNvPr>
          <p:cNvSpPr txBox="1"/>
          <p:nvPr/>
        </p:nvSpPr>
        <p:spPr>
          <a:xfrm>
            <a:off x="6387199" y="5020317"/>
            <a:ext cx="4612899" cy="369332"/>
          </a:xfrm>
          <a:prstGeom prst="rect">
            <a:avLst/>
          </a:prstGeom>
          <a:noFill/>
        </p:spPr>
        <p:txBody>
          <a:bodyPr wrap="square" rtlCol="0">
            <a:spAutoFit/>
          </a:bodyPr>
          <a:lstStyle/>
          <a:p>
            <a:r>
              <a:rPr lang="en-US" b="1" i="1" dirty="0">
                <a:latin typeface="Verdana" panose="020B0604030504040204" pitchFamily="34" charset="0"/>
                <a:ea typeface="Verdana" panose="020B0604030504040204" pitchFamily="34" charset="0"/>
              </a:rPr>
              <a:t>Diffraction of x-rays by a crystal.</a:t>
            </a:r>
            <a:endParaRPr lang="en-IN" b="1" i="1"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89D15E48-9EB5-E2E0-49DB-8DBDDE6D3B1B}"/>
              </a:ext>
            </a:extLst>
          </p:cNvPr>
          <p:cNvSpPr txBox="1"/>
          <p:nvPr/>
        </p:nvSpPr>
        <p:spPr>
          <a:xfrm>
            <a:off x="556182" y="1584545"/>
            <a:ext cx="4986780" cy="1477328"/>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Verdana" panose="020B0604030504040204" pitchFamily="34" charset="0"/>
                <a:ea typeface="Verdana" panose="020B0604030504040204" pitchFamily="34" charset="0"/>
              </a:rPr>
              <a:t>Atoms scatter incident x-rays in all directions. In some of these directions the scattered beams will be completely in phase and so reinforce each other to form diffracted beams.</a:t>
            </a:r>
            <a:endParaRPr lang="en-IN"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5C6071-B891-6D73-8A28-8B0C9D6162D9}"/>
                  </a:ext>
                </a:extLst>
              </p:cNvPr>
              <p:cNvSpPr txBox="1"/>
              <p:nvPr/>
            </p:nvSpPr>
            <p:spPr>
              <a:xfrm>
                <a:off x="875555" y="3833586"/>
                <a:ext cx="4507585"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1" i="1" smtClean="0">
                          <a:latin typeface="Cambria Math" panose="02040503050406030204" pitchFamily="18" charset="0"/>
                        </a:rPr>
                        <m:t>𝑸𝑲</m:t>
                      </m:r>
                      <m:r>
                        <a:rPr lang="en-US" sz="2000" b="1" i="1" smtClean="0">
                          <a:latin typeface="Cambria Math" panose="02040503050406030204" pitchFamily="18" charset="0"/>
                        </a:rPr>
                        <m:t> −</m:t>
                      </m:r>
                      <m:r>
                        <a:rPr lang="en-US" sz="2000" b="1" i="1" smtClean="0">
                          <a:latin typeface="Cambria Math" panose="02040503050406030204" pitchFamily="18" charset="0"/>
                        </a:rPr>
                        <m:t>𝑷𝑸</m:t>
                      </m:r>
                      <m:r>
                        <a:rPr lang="en-US" sz="2000" b="1" i="1" smtClean="0">
                          <a:latin typeface="Cambria Math" panose="02040503050406030204" pitchFamily="18" charset="0"/>
                        </a:rPr>
                        <m:t>=</m:t>
                      </m:r>
                      <m:r>
                        <a:rPr lang="en-US" sz="2000" b="1" i="1" smtClean="0">
                          <a:latin typeface="Cambria Math" panose="02040503050406030204" pitchFamily="18" charset="0"/>
                        </a:rPr>
                        <m:t>𝑷𝑲𝑪𝒐𝒔</m:t>
                      </m:r>
                      <m:r>
                        <a:rPr lang="en-US" sz="2000" b="1" i="1" smtClean="0">
                          <a:latin typeface="Cambria Math" panose="02040503050406030204" pitchFamily="18" charset="0"/>
                          <a:ea typeface="Cambria Math" panose="02040503050406030204" pitchFamily="18" charset="0"/>
                        </a:rPr>
                        <m:t>𝜽</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𝑷𝑲𝑪𝒐𝒔</m:t>
                      </m:r>
                      <m:r>
                        <a:rPr lang="en-US" sz="2000" b="1" i="1" smtClean="0">
                          <a:latin typeface="Cambria Math" panose="02040503050406030204" pitchFamily="18" charset="0"/>
                          <a:ea typeface="Cambria Math" panose="02040503050406030204" pitchFamily="18" charset="0"/>
                        </a:rPr>
                        <m:t>𝜽</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m:oMathPara>
                </a14:m>
                <a:endParaRPr lang="en-IN" sz="2000" b="1" dirty="0"/>
              </a:p>
            </p:txBody>
          </p:sp>
        </mc:Choice>
        <mc:Fallback xmlns="">
          <p:sp>
            <p:nvSpPr>
              <p:cNvPr id="15" name="TextBox 14">
                <a:extLst>
                  <a:ext uri="{FF2B5EF4-FFF2-40B4-BE49-F238E27FC236}">
                    <a16:creationId xmlns:a16="http://schemas.microsoft.com/office/drawing/2014/main" id="{435C6071-B891-6D73-8A28-8B0C9D6162D9}"/>
                  </a:ext>
                </a:extLst>
              </p:cNvPr>
              <p:cNvSpPr txBox="1">
                <a:spLocks noRot="1" noChangeAspect="1" noMove="1" noResize="1" noEditPoints="1" noAdjustHandles="1" noChangeArrowheads="1" noChangeShapeType="1" noTextEdit="1"/>
              </p:cNvSpPr>
              <p:nvPr/>
            </p:nvSpPr>
            <p:spPr>
              <a:xfrm>
                <a:off x="875555" y="3833586"/>
                <a:ext cx="4507585" cy="400110"/>
              </a:xfrm>
              <a:prstGeom prst="rect">
                <a:avLst/>
              </a:prstGeom>
              <a:blipFill>
                <a:blip r:embed="rId5"/>
                <a:stretch>
                  <a:fillRect l="-541" b="-106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F89B6B1-2130-7EE0-92C1-E1571F6D4C4E}"/>
                  </a:ext>
                </a:extLst>
              </p:cNvPr>
              <p:cNvSpPr txBox="1"/>
              <p:nvPr/>
            </p:nvSpPr>
            <p:spPr>
              <a:xfrm>
                <a:off x="556182" y="3407834"/>
                <a:ext cx="498677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Path Difference between</a:t>
                </a:r>
                <a14:m>
                  <m:oMath xmlns:m="http://schemas.openxmlformats.org/officeDocument/2006/math">
                    <m:sSup>
                      <m:sSupPr>
                        <m:ctrlPr>
                          <a:rPr lang="en-US" sz="2000" i="1">
                            <a:latin typeface="Cambria Math" panose="02040503050406030204" pitchFamily="18" charset="0"/>
                            <a:ea typeface="Verdana" panose="020B0604030504040204" pitchFamily="34" charset="0"/>
                          </a:rPr>
                        </m:ctrlPr>
                      </m:sSupPr>
                      <m:e>
                        <m:r>
                          <a:rPr lang="en-US" sz="2000" b="0" i="1" smtClean="0">
                            <a:latin typeface="Cambria Math" panose="02040503050406030204" pitchFamily="18" charset="0"/>
                            <a:ea typeface="Verdana" panose="020B0604030504040204" pitchFamily="34" charset="0"/>
                          </a:rPr>
                          <m:t> </m:t>
                        </m:r>
                        <m:r>
                          <a:rPr lang="en-US" sz="2000" i="1">
                            <a:latin typeface="Cambria Math" panose="02040503050406030204" pitchFamily="18" charset="0"/>
                            <a:ea typeface="Verdana" panose="020B0604030504040204" pitchFamily="34" charset="0"/>
                          </a:rPr>
                          <m:t>1</m:t>
                        </m:r>
                      </m:e>
                      <m:sup>
                        <m:r>
                          <a:rPr lang="en-US" sz="2000" i="1">
                            <a:latin typeface="Cambria Math" panose="02040503050406030204" pitchFamily="18" charset="0"/>
                            <a:ea typeface="Verdana" panose="020B0604030504040204" pitchFamily="34" charset="0"/>
                          </a:rPr>
                          <m:t>′</m:t>
                        </m:r>
                      </m:sup>
                    </m:sSup>
                    <m:r>
                      <a:rPr lang="en-US" sz="2000" i="1">
                        <a:latin typeface="Cambria Math" panose="02040503050406030204" pitchFamily="18" charset="0"/>
                        <a:ea typeface="Verdana" panose="020B0604030504040204" pitchFamily="34" charset="0"/>
                      </a:rPr>
                      <m:t> </m:t>
                    </m:r>
                  </m:oMath>
                </a14:m>
                <a:r>
                  <a:rPr lang="en-US" sz="2000" dirty="0">
                    <a:latin typeface="Verdana" panose="020B0604030504040204" pitchFamily="34" charset="0"/>
                    <a:ea typeface="Verdana" panose="020B0604030504040204" pitchFamily="34" charset="0"/>
                  </a:rPr>
                  <a:t>and</a:t>
                </a:r>
                <a14:m>
                  <m:oMath xmlns:m="http://schemas.openxmlformats.org/officeDocument/2006/math">
                    <m:r>
                      <a:rPr lang="en-US" sz="2000" dirty="0">
                        <a:latin typeface="Cambria Math" panose="02040503050406030204" pitchFamily="18" charset="0"/>
                        <a:ea typeface="Verdana" panose="020B0604030504040204" pitchFamily="34" charset="0"/>
                      </a:rPr>
                      <m:t> </m:t>
                    </m:r>
                    <m:r>
                      <a:rPr lang="en-US" sz="2000" i="1" dirty="0">
                        <a:latin typeface="Cambria Math" panose="02040503050406030204" pitchFamily="18" charset="0"/>
                        <a:ea typeface="Verdana" panose="020B0604030504040204" pitchFamily="34" charset="0"/>
                      </a:rPr>
                      <m:t>1</m:t>
                    </m:r>
                    <m:sSup>
                      <m:sSupPr>
                        <m:ctrlPr>
                          <a:rPr lang="en-US" sz="2000" i="1" dirty="0">
                            <a:latin typeface="Cambria Math" panose="02040503050406030204" pitchFamily="18" charset="0"/>
                            <a:ea typeface="Verdana" panose="020B0604030504040204" pitchFamily="34" charset="0"/>
                          </a:rPr>
                        </m:ctrlPr>
                      </m:sSupPr>
                      <m:e>
                        <m:r>
                          <a:rPr lang="en-US" sz="2000" i="1" dirty="0">
                            <a:latin typeface="Cambria Math" panose="02040503050406030204" pitchFamily="18" charset="0"/>
                            <a:ea typeface="Verdana" panose="020B0604030504040204" pitchFamily="34" charset="0"/>
                          </a:rPr>
                          <m:t>𝑎</m:t>
                        </m:r>
                      </m:e>
                      <m:sup>
                        <m:r>
                          <a:rPr lang="en-US" sz="2000" i="1" dirty="0">
                            <a:latin typeface="Cambria Math" panose="02040503050406030204" pitchFamily="18" charset="0"/>
                            <a:ea typeface="Verdana" panose="020B0604030504040204" pitchFamily="34" charset="0"/>
                          </a:rPr>
                          <m:t>′</m:t>
                        </m:r>
                      </m:sup>
                    </m:sSup>
                    <m:r>
                      <a:rPr lang="en-US" sz="2000" b="0" i="0" dirty="0" smtClean="0">
                        <a:latin typeface="Cambria Math" panose="02040503050406030204" pitchFamily="18" charset="0"/>
                        <a:ea typeface="Verdana" panose="020B0604030504040204" pitchFamily="34" charset="0"/>
                      </a:rPr>
                      <m:t>:</m:t>
                    </m:r>
                  </m:oMath>
                </a14:m>
                <a:endParaRPr lang="en-IN" sz="2000" dirty="0">
                  <a:latin typeface="Verdana" panose="020B0604030504040204" pitchFamily="34" charset="0"/>
                  <a:ea typeface="Verdana" panose="020B0604030504040204" pitchFamily="34" charset="0"/>
                </a:endParaRPr>
              </a:p>
            </p:txBody>
          </p:sp>
        </mc:Choice>
        <mc:Fallback xmlns="">
          <p:sp>
            <p:nvSpPr>
              <p:cNvPr id="16" name="TextBox 15">
                <a:extLst>
                  <a:ext uri="{FF2B5EF4-FFF2-40B4-BE49-F238E27FC236}">
                    <a16:creationId xmlns:a16="http://schemas.microsoft.com/office/drawing/2014/main" id="{8F89B6B1-2130-7EE0-92C1-E1571F6D4C4E}"/>
                  </a:ext>
                </a:extLst>
              </p:cNvPr>
              <p:cNvSpPr txBox="1">
                <a:spLocks noRot="1" noChangeAspect="1" noMove="1" noResize="1" noEditPoints="1" noAdjustHandles="1" noChangeArrowheads="1" noChangeShapeType="1" noTextEdit="1"/>
              </p:cNvSpPr>
              <p:nvPr/>
            </p:nvSpPr>
            <p:spPr>
              <a:xfrm>
                <a:off x="556182" y="3407834"/>
                <a:ext cx="4986779" cy="400110"/>
              </a:xfrm>
              <a:prstGeom prst="rect">
                <a:avLst/>
              </a:prstGeom>
              <a:blipFill>
                <a:blip r:embed="rId6"/>
                <a:stretch>
                  <a:fillRect l="-1100" t="-7576" b="-25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82DF8-DF49-AA83-F8B0-C856A842399E}"/>
                  </a:ext>
                </a:extLst>
              </p:cNvPr>
              <p:cNvSpPr txBox="1"/>
              <p:nvPr/>
            </p:nvSpPr>
            <p:spPr>
              <a:xfrm>
                <a:off x="875555" y="4312431"/>
                <a:ext cx="4414553"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Verdana" panose="020B0604030504040204" pitchFamily="34" charset="0"/>
                    <a:ea typeface="Verdana" panose="020B0604030504040204" pitchFamily="34" charset="0"/>
                  </a:rPr>
                  <a:t>This implies that </a:t>
                </a:r>
                <a14:m>
                  <m:oMath xmlns:m="http://schemas.openxmlformats.org/officeDocument/2006/math">
                    <m:sSup>
                      <m:sSupPr>
                        <m:ctrlPr>
                          <a:rPr lang="en-US" sz="2000" i="1">
                            <a:latin typeface="Cambria Math" panose="02040503050406030204" pitchFamily="18" charset="0"/>
                            <a:ea typeface="Verdana" panose="020B0604030504040204" pitchFamily="34" charset="0"/>
                          </a:rPr>
                        </m:ctrlPr>
                      </m:sSupPr>
                      <m:e>
                        <m:r>
                          <a:rPr lang="en-US" sz="2000" i="1">
                            <a:latin typeface="Cambria Math" panose="02040503050406030204" pitchFamily="18" charset="0"/>
                            <a:ea typeface="Verdana" panose="020B0604030504040204" pitchFamily="34" charset="0"/>
                          </a:rPr>
                          <m:t> 1</m:t>
                        </m:r>
                      </m:e>
                      <m:sup>
                        <m:r>
                          <a:rPr lang="en-US" sz="2000" i="1">
                            <a:latin typeface="Cambria Math" panose="02040503050406030204" pitchFamily="18" charset="0"/>
                            <a:ea typeface="Verdana" panose="020B0604030504040204" pitchFamily="34" charset="0"/>
                          </a:rPr>
                          <m:t>′</m:t>
                        </m:r>
                      </m:sup>
                    </m:sSup>
                    <m:r>
                      <a:rPr lang="en-US" sz="2000" i="1">
                        <a:latin typeface="Cambria Math" panose="02040503050406030204" pitchFamily="18" charset="0"/>
                        <a:ea typeface="Verdana" panose="020B0604030504040204" pitchFamily="34" charset="0"/>
                      </a:rPr>
                      <m:t> </m:t>
                    </m:r>
                  </m:oMath>
                </a14:m>
                <a:r>
                  <a:rPr lang="en-US" sz="2000" dirty="0">
                    <a:latin typeface="Verdana" panose="020B0604030504040204" pitchFamily="34" charset="0"/>
                    <a:ea typeface="Verdana" panose="020B0604030504040204" pitchFamily="34" charset="0"/>
                  </a:rPr>
                  <a:t>and</a:t>
                </a:r>
                <a14:m>
                  <m:oMath xmlns:m="http://schemas.openxmlformats.org/officeDocument/2006/math">
                    <m:r>
                      <a:rPr lang="en-US" sz="2000" dirty="0">
                        <a:latin typeface="Cambria Math" panose="02040503050406030204" pitchFamily="18" charset="0"/>
                        <a:ea typeface="Verdana" panose="020B0604030504040204" pitchFamily="34" charset="0"/>
                      </a:rPr>
                      <m:t> </m:t>
                    </m:r>
                    <m:r>
                      <a:rPr lang="en-US" sz="2000" i="1" dirty="0">
                        <a:latin typeface="Cambria Math" panose="02040503050406030204" pitchFamily="18" charset="0"/>
                        <a:ea typeface="Verdana" panose="020B0604030504040204" pitchFamily="34" charset="0"/>
                      </a:rPr>
                      <m:t>1</m:t>
                    </m:r>
                    <m:sSup>
                      <m:sSupPr>
                        <m:ctrlPr>
                          <a:rPr lang="en-US" sz="2000" i="1" dirty="0">
                            <a:latin typeface="Cambria Math" panose="02040503050406030204" pitchFamily="18" charset="0"/>
                            <a:ea typeface="Verdana" panose="020B0604030504040204" pitchFamily="34" charset="0"/>
                          </a:rPr>
                        </m:ctrlPr>
                      </m:sSupPr>
                      <m:e>
                        <m:r>
                          <a:rPr lang="en-US" sz="2000" i="1" dirty="0">
                            <a:latin typeface="Cambria Math" panose="02040503050406030204" pitchFamily="18" charset="0"/>
                            <a:ea typeface="Verdana" panose="020B0604030504040204" pitchFamily="34" charset="0"/>
                          </a:rPr>
                          <m:t>𝑎</m:t>
                        </m:r>
                      </m:e>
                      <m:sup>
                        <m:r>
                          <a:rPr lang="en-US" sz="2000" i="1" dirty="0">
                            <a:latin typeface="Cambria Math" panose="02040503050406030204" pitchFamily="18" charset="0"/>
                            <a:ea typeface="Verdana" panose="020B0604030504040204" pitchFamily="34" charset="0"/>
                          </a:rPr>
                          <m:t>′</m:t>
                        </m:r>
                      </m:sup>
                    </m:sSup>
                    <m:r>
                      <a:rPr lang="en-US" sz="2000" dirty="0">
                        <a:latin typeface="Cambria Math" panose="02040503050406030204" pitchFamily="18" charset="0"/>
                        <a:ea typeface="Verdana" panose="020B0604030504040204" pitchFamily="34" charset="0"/>
                      </a:rPr>
                      <m:t> </m:t>
                    </m:r>
                  </m:oMath>
                </a14:m>
                <a:r>
                  <a:rPr lang="en-IN" sz="2000" dirty="0">
                    <a:latin typeface="Verdana" panose="020B0604030504040204" pitchFamily="34" charset="0"/>
                    <a:ea typeface="Verdana" panose="020B0604030504040204" pitchFamily="34" charset="0"/>
                  </a:rPr>
                  <a:t>are in same phase.</a:t>
                </a:r>
              </a:p>
            </p:txBody>
          </p:sp>
        </mc:Choice>
        <mc:Fallback xmlns="">
          <p:sp>
            <p:nvSpPr>
              <p:cNvPr id="6" name="TextBox 5">
                <a:extLst>
                  <a:ext uri="{FF2B5EF4-FFF2-40B4-BE49-F238E27FC236}">
                    <a16:creationId xmlns:a16="http://schemas.microsoft.com/office/drawing/2014/main" id="{36582DF8-DF49-AA83-F8B0-C856A842399E}"/>
                  </a:ext>
                </a:extLst>
              </p:cNvPr>
              <p:cNvSpPr txBox="1">
                <a:spLocks noRot="1" noChangeAspect="1" noMove="1" noResize="1" noEditPoints="1" noAdjustHandles="1" noChangeArrowheads="1" noChangeShapeType="1" noTextEdit="1"/>
              </p:cNvSpPr>
              <p:nvPr/>
            </p:nvSpPr>
            <p:spPr>
              <a:xfrm>
                <a:off x="875555" y="4312431"/>
                <a:ext cx="4414553" cy="707886"/>
              </a:xfrm>
              <a:prstGeom prst="rect">
                <a:avLst/>
              </a:prstGeom>
              <a:blipFill>
                <a:blip r:embed="rId7"/>
                <a:stretch>
                  <a:fillRect l="-1243" t="-4274" r="-2072" b="-13675"/>
                </a:stretch>
              </a:blipFill>
            </p:spPr>
            <p:txBody>
              <a:bodyPr/>
              <a:lstStyle/>
              <a:p>
                <a:r>
                  <a:rPr lang="en-IN">
                    <a:noFill/>
                  </a:rPr>
                  <a:t> </a:t>
                </a:r>
              </a:p>
            </p:txBody>
          </p:sp>
        </mc:Fallback>
      </mc:AlternateContent>
    </p:spTree>
    <p:extLst>
      <p:ext uri="{BB962C8B-B14F-4D97-AF65-F5344CB8AC3E}">
        <p14:creationId xmlns:p14="http://schemas.microsoft.com/office/powerpoint/2010/main" val="334819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534EEF9-B3BF-C081-B7F0-D9DD206FC0E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pic>
        <p:nvPicPr>
          <p:cNvPr id="8" name="Picture 7">
            <a:extLst>
              <a:ext uri="{FF2B5EF4-FFF2-40B4-BE49-F238E27FC236}">
                <a16:creationId xmlns:a16="http://schemas.microsoft.com/office/drawing/2014/main" id="{1B12C49C-F996-33FC-2018-2449AEAAA753}"/>
              </a:ext>
            </a:extLst>
          </p:cNvPr>
          <p:cNvPicPr>
            <a:picLocks noChangeAspect="1"/>
          </p:cNvPicPr>
          <p:nvPr/>
        </p:nvPicPr>
        <p:blipFill>
          <a:blip r:embed="rId4"/>
          <a:stretch>
            <a:fillRect/>
          </a:stretch>
        </p:blipFill>
        <p:spPr>
          <a:xfrm>
            <a:off x="5695359" y="1584545"/>
            <a:ext cx="5841574" cy="3410426"/>
          </a:xfrm>
          <a:prstGeom prst="rect">
            <a:avLst/>
          </a:prstGeom>
        </p:spPr>
      </p:pic>
      <p:sp>
        <p:nvSpPr>
          <p:cNvPr id="9" name="TextBox 8">
            <a:extLst>
              <a:ext uri="{FF2B5EF4-FFF2-40B4-BE49-F238E27FC236}">
                <a16:creationId xmlns:a16="http://schemas.microsoft.com/office/drawing/2014/main" id="{BEE04BB9-8407-4D7B-0B55-A4932F712BBD}"/>
              </a:ext>
            </a:extLst>
          </p:cNvPr>
          <p:cNvSpPr txBox="1"/>
          <p:nvPr/>
        </p:nvSpPr>
        <p:spPr>
          <a:xfrm>
            <a:off x="6387199" y="5020317"/>
            <a:ext cx="4612899" cy="369332"/>
          </a:xfrm>
          <a:prstGeom prst="rect">
            <a:avLst/>
          </a:prstGeom>
          <a:noFill/>
        </p:spPr>
        <p:txBody>
          <a:bodyPr wrap="square" rtlCol="0">
            <a:spAutoFit/>
          </a:bodyPr>
          <a:lstStyle/>
          <a:p>
            <a:r>
              <a:rPr lang="en-US" b="1" i="1" dirty="0">
                <a:latin typeface="Verdana" panose="020B0604030504040204" pitchFamily="34" charset="0"/>
                <a:ea typeface="Verdana" panose="020B0604030504040204" pitchFamily="34" charset="0"/>
              </a:rPr>
              <a:t>Diffraction of x-rays by a crystal.</a:t>
            </a:r>
            <a:endParaRPr lang="en-IN" b="1" i="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9D15E48-9EB5-E2E0-49DB-8DBDDE6D3B1B}"/>
                  </a:ext>
                </a:extLst>
              </p:cNvPr>
              <p:cNvSpPr txBox="1"/>
              <p:nvPr/>
            </p:nvSpPr>
            <p:spPr>
              <a:xfrm>
                <a:off x="446739" y="1584545"/>
                <a:ext cx="498678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Rays 1 and 2 are scattered by atoms K and L, and the path difference for rays </a:t>
                </a:r>
                <a14:m>
                  <m:oMath xmlns:m="http://schemas.openxmlformats.org/officeDocument/2006/math">
                    <m:r>
                      <a:rPr lang="en-US" sz="2000" b="0" i="1" smtClean="0">
                        <a:latin typeface="Cambria Math" panose="02040503050406030204" pitchFamily="18" charset="0"/>
                        <a:ea typeface="Verdana" panose="020B0604030504040204" pitchFamily="34" charset="0"/>
                      </a:rPr>
                      <m:t>1</m:t>
                    </m:r>
                    <m:r>
                      <a:rPr lang="en-US" sz="2000" b="0" i="1" smtClean="0">
                        <a:latin typeface="Cambria Math" panose="02040503050406030204" pitchFamily="18" charset="0"/>
                        <a:ea typeface="Verdana" panose="020B0604030504040204" pitchFamily="34" charset="0"/>
                      </a:rPr>
                      <m:t>𝐾</m:t>
                    </m:r>
                    <m:r>
                      <a:rPr lang="en-US" sz="2000" b="0" i="1" smtClean="0">
                        <a:latin typeface="Cambria Math" panose="02040503050406030204" pitchFamily="18" charset="0"/>
                        <a:ea typeface="Verdana" panose="020B0604030504040204" pitchFamily="34" charset="0"/>
                      </a:rPr>
                      <m:t>1′</m:t>
                    </m:r>
                  </m:oMath>
                </a14:m>
                <a:r>
                  <a:rPr lang="en-US" sz="2000" dirty="0">
                    <a:latin typeface="Verdana" panose="020B0604030504040204" pitchFamily="34" charset="0"/>
                    <a:ea typeface="Verdana" panose="020B0604030504040204" pitchFamily="34" charset="0"/>
                  </a:rPr>
                  <a:t> and </a:t>
                </a:r>
                <a14:m>
                  <m:oMath xmlns:m="http://schemas.openxmlformats.org/officeDocument/2006/math">
                    <m:r>
                      <a:rPr lang="en-US" sz="2000" b="0" i="1" smtClean="0">
                        <a:latin typeface="Cambria Math" panose="02040503050406030204" pitchFamily="18" charset="0"/>
                        <a:ea typeface="Verdana" panose="020B0604030504040204" pitchFamily="34" charset="0"/>
                      </a:rPr>
                      <m:t>2</m:t>
                    </m:r>
                    <m:r>
                      <a:rPr lang="en-US" sz="2000" b="0" i="1" smtClean="0">
                        <a:latin typeface="Cambria Math" panose="02040503050406030204" pitchFamily="18" charset="0"/>
                        <a:ea typeface="Verdana" panose="020B0604030504040204" pitchFamily="34" charset="0"/>
                      </a:rPr>
                      <m:t>𝐿</m:t>
                    </m:r>
                    <m:sSup>
                      <m:sSupPr>
                        <m:ctrlPr>
                          <a:rPr lang="en-US" sz="2000" b="0" i="1" smtClean="0">
                            <a:latin typeface="Cambria Math" panose="02040503050406030204" pitchFamily="18" charset="0"/>
                            <a:ea typeface="Verdana" panose="020B0604030504040204" pitchFamily="34" charset="0"/>
                          </a:rPr>
                        </m:ctrlPr>
                      </m:sSupPr>
                      <m:e>
                        <m:r>
                          <a:rPr lang="en-US" sz="2000" b="0" i="1" smtClean="0">
                            <a:latin typeface="Cambria Math" panose="02040503050406030204" pitchFamily="18" charset="0"/>
                            <a:ea typeface="Verdana" panose="020B0604030504040204" pitchFamily="34" charset="0"/>
                          </a:rPr>
                          <m:t>2</m:t>
                        </m:r>
                      </m:e>
                      <m:sup>
                        <m:r>
                          <a:rPr lang="en-US" sz="2000" b="0" i="1" smtClean="0">
                            <a:latin typeface="Cambria Math" panose="02040503050406030204" pitchFamily="18" charset="0"/>
                            <a:ea typeface="Verdana" panose="020B0604030504040204" pitchFamily="34" charset="0"/>
                          </a:rPr>
                          <m:t>′</m:t>
                        </m:r>
                      </m:sup>
                    </m:sSup>
                  </m:oMath>
                </a14:m>
                <a:r>
                  <a:rPr lang="en-US" sz="2000" dirty="0">
                    <a:latin typeface="Verdana" panose="020B0604030504040204" pitchFamily="34" charset="0"/>
                    <a:ea typeface="Verdana" panose="020B0604030504040204" pitchFamily="34" charset="0"/>
                  </a:rPr>
                  <a:t> is given by :</a:t>
                </a:r>
                <a:endParaRPr lang="en-IN" sz="2000" dirty="0">
                  <a:latin typeface="Verdana" panose="020B0604030504040204" pitchFamily="34" charset="0"/>
                  <a:ea typeface="Verdana" panose="020B0604030504040204" pitchFamily="34" charset="0"/>
                </a:endParaRPr>
              </a:p>
            </p:txBody>
          </p:sp>
        </mc:Choice>
        <mc:Fallback xmlns="">
          <p:sp>
            <p:nvSpPr>
              <p:cNvPr id="10" name="TextBox 9">
                <a:extLst>
                  <a:ext uri="{FF2B5EF4-FFF2-40B4-BE49-F238E27FC236}">
                    <a16:creationId xmlns:a16="http://schemas.microsoft.com/office/drawing/2014/main" id="{89D15E48-9EB5-E2E0-49DB-8DBDDE6D3B1B}"/>
                  </a:ext>
                </a:extLst>
              </p:cNvPr>
              <p:cNvSpPr txBox="1">
                <a:spLocks noRot="1" noChangeAspect="1" noMove="1" noResize="1" noEditPoints="1" noAdjustHandles="1" noChangeArrowheads="1" noChangeShapeType="1" noTextEdit="1"/>
              </p:cNvSpPr>
              <p:nvPr/>
            </p:nvSpPr>
            <p:spPr>
              <a:xfrm>
                <a:off x="446739" y="1584545"/>
                <a:ext cx="4986780" cy="1323439"/>
              </a:xfrm>
              <a:prstGeom prst="rect">
                <a:avLst/>
              </a:prstGeom>
              <a:blipFill>
                <a:blip r:embed="rId5"/>
                <a:stretch>
                  <a:fillRect l="-1100" t="-2765" r="-1467" b="-73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29848D-E998-639C-656E-0A007079D126}"/>
                  </a:ext>
                </a:extLst>
              </p:cNvPr>
              <p:cNvSpPr txBox="1"/>
              <p:nvPr/>
            </p:nvSpPr>
            <p:spPr>
              <a:xfrm>
                <a:off x="1211247" y="2907984"/>
                <a:ext cx="3676650"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1" i="1" smtClean="0">
                          <a:latin typeface="Cambria Math" panose="02040503050406030204" pitchFamily="18" charset="0"/>
                        </a:rPr>
                        <m:t>𝑴𝑳</m:t>
                      </m:r>
                      <m:r>
                        <a:rPr lang="en-US" sz="2000" b="1" i="1" smtClean="0">
                          <a:latin typeface="Cambria Math" panose="02040503050406030204" pitchFamily="18" charset="0"/>
                        </a:rPr>
                        <m:t>+</m:t>
                      </m:r>
                      <m:r>
                        <a:rPr lang="en-US" sz="2000" b="1" i="1" smtClean="0">
                          <a:latin typeface="Cambria Math" panose="02040503050406030204" pitchFamily="18" charset="0"/>
                        </a:rPr>
                        <m:t>𝑳𝑵</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𝒅</m:t>
                          </m:r>
                        </m:e>
                        <m:sup>
                          <m:r>
                            <a:rPr lang="en-US" sz="2000" b="1" i="1" smtClean="0">
                              <a:latin typeface="Cambria Math" panose="02040503050406030204" pitchFamily="18" charset="0"/>
                            </a:rPr>
                            <m:t>′</m:t>
                          </m:r>
                        </m:sup>
                      </m:sSup>
                      <m:r>
                        <a:rPr lang="en-US" sz="2000" b="1" i="1" smtClean="0">
                          <a:latin typeface="Cambria Math" panose="02040503050406030204" pitchFamily="18" charset="0"/>
                        </a:rPr>
                        <m:t>𝑺𝒊𝒏</m:t>
                      </m:r>
                      <m:r>
                        <a:rPr lang="en-US" sz="2000" b="1" i="1" smtClean="0">
                          <a:latin typeface="Cambria Math" panose="02040503050406030204" pitchFamily="18" charset="0"/>
                          <a:ea typeface="Cambria Math" panose="02040503050406030204" pitchFamily="18" charset="0"/>
                        </a:rPr>
                        <m:t>𝜽</m:t>
                      </m:r>
                      <m:r>
                        <a:rPr lang="en-US" sz="2000" b="1" i="1" smtClean="0">
                          <a:latin typeface="Cambria Math" panose="02040503050406030204" pitchFamily="18" charset="0"/>
                          <a:ea typeface="Cambria Math" panose="02040503050406030204" pitchFamily="18" charset="0"/>
                        </a:rPr>
                        <m:t>+</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𝒅</m:t>
                          </m:r>
                        </m:e>
                        <m:sup>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𝑺𝒊𝒏</m:t>
                      </m:r>
                      <m:r>
                        <a:rPr lang="en-US" sz="2000" b="1" i="1" smtClean="0">
                          <a:latin typeface="Cambria Math" panose="02040503050406030204" pitchFamily="18" charset="0"/>
                          <a:ea typeface="Cambria Math" panose="02040503050406030204" pitchFamily="18" charset="0"/>
                        </a:rPr>
                        <m:t>𝜽</m:t>
                      </m:r>
                    </m:oMath>
                  </m:oMathPara>
                </a14:m>
                <a:endParaRPr lang="en-IN" sz="2000" b="1" dirty="0"/>
              </a:p>
            </p:txBody>
          </p:sp>
        </mc:Choice>
        <mc:Fallback xmlns="">
          <p:sp>
            <p:nvSpPr>
              <p:cNvPr id="6" name="TextBox 5">
                <a:extLst>
                  <a:ext uri="{FF2B5EF4-FFF2-40B4-BE49-F238E27FC236}">
                    <a16:creationId xmlns:a16="http://schemas.microsoft.com/office/drawing/2014/main" id="{A029848D-E998-639C-656E-0A007079D126}"/>
                  </a:ext>
                </a:extLst>
              </p:cNvPr>
              <p:cNvSpPr txBox="1">
                <a:spLocks noRot="1" noChangeAspect="1" noMove="1" noResize="1" noEditPoints="1" noAdjustHandles="1" noChangeArrowheads="1" noChangeShapeType="1" noTextEdit="1"/>
              </p:cNvSpPr>
              <p:nvPr/>
            </p:nvSpPr>
            <p:spPr>
              <a:xfrm>
                <a:off x="1211247" y="2907984"/>
                <a:ext cx="3676650" cy="400110"/>
              </a:xfrm>
              <a:prstGeom prst="rect">
                <a:avLst/>
              </a:prstGeom>
              <a:blipFill>
                <a:blip r:embed="rId6"/>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FB4B9749-7DC0-F4D6-15E3-66CB5380A99C}"/>
              </a:ext>
            </a:extLst>
          </p:cNvPr>
          <p:cNvSpPr txBox="1"/>
          <p:nvPr/>
        </p:nvSpPr>
        <p:spPr>
          <a:xfrm>
            <a:off x="446739" y="3441234"/>
            <a:ext cx="5062785" cy="1631216"/>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Constructive Interference:</a:t>
            </a:r>
          </a:p>
          <a:p>
            <a:pPr lvl="1"/>
            <a:r>
              <a:rPr lang="en-US" sz="2000" dirty="0">
                <a:latin typeface="Verdana" panose="020B0604030504040204" pitchFamily="34" charset="0"/>
                <a:ea typeface="Verdana" panose="020B0604030504040204" pitchFamily="34" charset="0"/>
              </a:rPr>
              <a:t>Constructive interference occurs when the path difference between the two waves is an integer multiple of the wavelength (𝜆).</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89824B-9405-DF76-EA2D-5A5CB28A86A3}"/>
                  </a:ext>
                </a:extLst>
              </p:cNvPr>
              <p:cNvSpPr txBox="1"/>
              <p:nvPr/>
            </p:nvSpPr>
            <p:spPr>
              <a:xfrm>
                <a:off x="456635" y="5222059"/>
                <a:ext cx="5841574" cy="791692"/>
              </a:xfrm>
              <a:prstGeom prst="rect">
                <a:avLst/>
              </a:prstGeom>
              <a:noFill/>
            </p:spPr>
            <p:txBody>
              <a:bodyPr wrap="square" rtlCol="0">
                <a:spAutoFit/>
              </a:bodyPr>
              <a:lstStyle/>
              <a:p>
                <a:pPr algn="ctr"/>
                <a14:m>
                  <m:oMath xmlns:m="http://schemas.openxmlformats.org/officeDocument/2006/math">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𝑃𝑎𝑡h</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𝑑𝑖𝑓𝑓𝑒𝑟𝑒𝑛𝑐𝑒</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𝑛</m:t>
                    </m:r>
                    <m:r>
                      <m:rPr>
                        <m:nor/>
                      </m:rPr>
                      <a:rPr lang="en-US" sz="2200" dirty="0">
                        <a:latin typeface="Cambria Math" panose="02040503050406030204" pitchFamily="18" charset="0"/>
                        <a:ea typeface="Cambria Math" panose="02040503050406030204" pitchFamily="18" charset="0"/>
                      </a:rPr>
                      <m:t>𝜆</m:t>
                    </m:r>
                  </m:oMath>
                </a14:m>
                <a:r>
                  <a:rPr lang="en-IN" sz="2200" dirty="0">
                    <a:latin typeface="Cambria Math" panose="02040503050406030204" pitchFamily="18" charset="0"/>
                    <a:ea typeface="Cambria Math" panose="02040503050406030204" pitchFamily="18" charset="0"/>
                  </a:rPr>
                  <a:t>  (where n = 1,2,3…)</a:t>
                </a:r>
              </a:p>
              <a:p>
                <a:pPr algn="ctr"/>
                <a14:m>
                  <m:oMathPara xmlns:m="http://schemas.openxmlformats.org/officeDocument/2006/math">
                    <m:oMathParaPr>
                      <m:jc m:val="centerGroup"/>
                    </m:oMathParaPr>
                    <m:oMath xmlns:m="http://schemas.openxmlformats.org/officeDocument/2006/math">
                      <m:r>
                        <a:rPr lang="en-IN" sz="2200" i="1">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𝑛</m:t>
                      </m:r>
                      <m:r>
                        <m:rPr>
                          <m:nor/>
                        </m:rPr>
                        <a:rPr lang="en-US" sz="2200" dirty="0">
                          <a:latin typeface="Cambria Math" panose="02040503050406030204" pitchFamily="18" charset="0"/>
                          <a:ea typeface="Cambria Math" panose="02040503050406030204" pitchFamily="18" charset="0"/>
                        </a:rPr>
                        <m:t>𝜆</m:t>
                      </m:r>
                      <m:r>
                        <m:rPr>
                          <m:nor/>
                        </m:rPr>
                        <a:rPr lang="en-IN" sz="2200" i="0" dirty="0" smtClean="0">
                          <a:latin typeface="Cambria Math" panose="02040503050406030204" pitchFamily="18" charset="0"/>
                          <a:ea typeface="Cambria Math" panose="02040503050406030204" pitchFamily="18" charset="0"/>
                        </a:rPr>
                        <m:t> = 2</m:t>
                      </m:r>
                      <m:sSup>
                        <m:sSupPr>
                          <m:ctrlPr>
                            <a:rPr lang="en-IN" sz="2200" i="1" dirty="0" smtClean="0">
                              <a:latin typeface="Cambria Math" panose="02040503050406030204" pitchFamily="18" charset="0"/>
                              <a:ea typeface="Cambria Math" panose="02040503050406030204" pitchFamily="18" charset="0"/>
                            </a:rPr>
                          </m:ctrlPr>
                        </m:sSupPr>
                        <m:e>
                          <m:r>
                            <a:rPr lang="en-IN" sz="2200" b="0" i="1" dirty="0" smtClean="0">
                              <a:latin typeface="Cambria Math" panose="02040503050406030204" pitchFamily="18" charset="0"/>
                              <a:ea typeface="Cambria Math" panose="02040503050406030204" pitchFamily="18" charset="0"/>
                            </a:rPr>
                            <m:t>𝑑</m:t>
                          </m:r>
                        </m:e>
                        <m:sup>
                          <m:r>
                            <a:rPr lang="en-IN" sz="2200" b="0" i="1" dirty="0" smtClean="0">
                              <a:latin typeface="Cambria Math" panose="02040503050406030204" pitchFamily="18" charset="0"/>
                              <a:ea typeface="Cambria Math" panose="02040503050406030204" pitchFamily="18" charset="0"/>
                            </a:rPr>
                            <m:t>′</m:t>
                          </m:r>
                        </m:sup>
                      </m:sSup>
                      <m:r>
                        <a:rPr lang="en-US" sz="2200" b="0" i="1">
                          <a:latin typeface="Cambria Math" panose="02040503050406030204" pitchFamily="18" charset="0"/>
                          <a:ea typeface="Cambria Math" panose="02040503050406030204" pitchFamily="18" charset="0"/>
                        </a:rPr>
                        <m:t>𝑆𝑖𝑛</m:t>
                      </m:r>
                      <m:r>
                        <a:rPr lang="en-US" sz="2200" b="0" i="1">
                          <a:latin typeface="Cambria Math" panose="02040503050406030204" pitchFamily="18" charset="0"/>
                          <a:ea typeface="Cambria Math" panose="02040503050406030204" pitchFamily="18" charset="0"/>
                        </a:rPr>
                        <m:t>𝜃</m:t>
                      </m:r>
                    </m:oMath>
                  </m:oMathPara>
                </a14:m>
                <a:endParaRPr lang="en-IN" sz="22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6289824B-9405-DF76-EA2D-5A5CB28A86A3}"/>
                  </a:ext>
                </a:extLst>
              </p:cNvPr>
              <p:cNvSpPr txBox="1">
                <a:spLocks noRot="1" noChangeAspect="1" noMove="1" noResize="1" noEditPoints="1" noAdjustHandles="1" noChangeArrowheads="1" noChangeShapeType="1" noTextEdit="1"/>
              </p:cNvSpPr>
              <p:nvPr/>
            </p:nvSpPr>
            <p:spPr>
              <a:xfrm>
                <a:off x="456635" y="5222059"/>
                <a:ext cx="5841574" cy="791692"/>
              </a:xfrm>
              <a:prstGeom prst="rect">
                <a:avLst/>
              </a:prstGeom>
              <a:blipFill>
                <a:blip r:embed="rId7"/>
                <a:stretch>
                  <a:fillRect t="-5385"/>
                </a:stretch>
              </a:blipFill>
            </p:spPr>
            <p:txBody>
              <a:bodyPr/>
              <a:lstStyle/>
              <a:p>
                <a:r>
                  <a:rPr lang="en-IN">
                    <a:noFill/>
                  </a:rPr>
                  <a:t> </a:t>
                </a:r>
              </a:p>
            </p:txBody>
          </p:sp>
        </mc:Fallback>
      </mc:AlternateContent>
      <p:sp>
        <p:nvSpPr>
          <p:cNvPr id="14" name="Rectangle 13">
            <a:extLst>
              <a:ext uri="{FF2B5EF4-FFF2-40B4-BE49-F238E27FC236}">
                <a16:creationId xmlns:a16="http://schemas.microsoft.com/office/drawing/2014/main" id="{E2492E47-A967-6277-182D-65C18BB50BE1}"/>
              </a:ext>
            </a:extLst>
          </p:cNvPr>
          <p:cNvSpPr/>
          <p:nvPr/>
        </p:nvSpPr>
        <p:spPr>
          <a:xfrm>
            <a:off x="4461753" y="622166"/>
            <a:ext cx="3268494"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5F6B6E21-B833-399A-D504-88C8632E5195}"/>
              </a:ext>
            </a:extLst>
          </p:cNvPr>
          <p:cNvSpPr txBox="1"/>
          <p:nvPr/>
        </p:nvSpPr>
        <p:spPr>
          <a:xfrm>
            <a:off x="4461753" y="605092"/>
            <a:ext cx="3268494"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Bragg’s Law</a:t>
            </a:r>
          </a:p>
        </p:txBody>
      </p:sp>
    </p:spTree>
    <p:extLst>
      <p:ext uri="{BB962C8B-B14F-4D97-AF65-F5344CB8AC3E}">
        <p14:creationId xmlns:p14="http://schemas.microsoft.com/office/powerpoint/2010/main" val="295335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534EEF9-B3BF-C081-B7F0-D9DD206FC0E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D7EBE1-4ED2-2468-F523-46F06D76D933}"/>
                  </a:ext>
                </a:extLst>
              </p:cNvPr>
              <p:cNvSpPr txBox="1"/>
              <p:nvPr/>
            </p:nvSpPr>
            <p:spPr>
              <a:xfrm>
                <a:off x="535364" y="1542369"/>
                <a:ext cx="10793691" cy="1015663"/>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r>
                      <a:rPr lang="en-US" sz="2000" b="1" i="1" smtClean="0">
                        <a:latin typeface="Cambria Math" panose="02040503050406030204" pitchFamily="18" charset="0"/>
                        <a:ea typeface="Verdana" panose="020B0604030504040204" pitchFamily="34" charset="0"/>
                      </a:rPr>
                      <m:t>𝒏</m:t>
                    </m:r>
                    <m:r>
                      <a:rPr lang="en-US" sz="2000" b="1" i="1" smtClean="0">
                        <a:latin typeface="Cambria Math" panose="02040503050406030204" pitchFamily="18" charset="0"/>
                        <a:ea typeface="Cambria Math" panose="02040503050406030204" pitchFamily="18" charset="0"/>
                      </a:rPr>
                      <m:t>𝝀</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sSup>
                      <m:sSupPr>
                        <m:ctrlPr>
                          <a:rPr lang="en-US" sz="2000" b="1"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𝒅</m:t>
                        </m:r>
                      </m:e>
                      <m:sup>
                        <m:r>
                          <a:rPr lang="en-US" sz="2000" b="1" i="1" smtClean="0">
                            <a:latin typeface="Cambria Math" panose="02040503050406030204" pitchFamily="18" charset="0"/>
                            <a:ea typeface="Cambria Math" panose="02040503050406030204" pitchFamily="18" charset="0"/>
                          </a:rPr>
                          <m:t>′</m:t>
                        </m:r>
                      </m:sup>
                    </m:sSup>
                    <m:r>
                      <a:rPr lang="en-US" sz="2000" b="1" i="1" smtClean="0">
                        <a:latin typeface="Cambria Math" panose="02040503050406030204" pitchFamily="18" charset="0"/>
                        <a:ea typeface="Cambria Math" panose="02040503050406030204" pitchFamily="18" charset="0"/>
                      </a:rPr>
                      <m:t>𝑺𝒊𝒏</m:t>
                    </m:r>
                    <m:r>
                      <a:rPr lang="el-GR" sz="2000" b="1" i="1">
                        <a:latin typeface="Cambria Math" panose="02040503050406030204" pitchFamily="18" charset="0"/>
                        <a:ea typeface="Cambria Math" panose="02040503050406030204" pitchFamily="18" charset="0"/>
                      </a:rPr>
                      <m:t>𝜽</m:t>
                    </m:r>
                  </m:oMath>
                </a14:m>
                <a:r>
                  <a:rPr lang="en-IN" sz="2000" dirty="0"/>
                  <a:t>. </a:t>
                </a:r>
                <a:r>
                  <a:rPr lang="en-US" sz="2000" dirty="0">
                    <a:latin typeface="Verdana" panose="020B0604030504040204" pitchFamily="34" charset="0"/>
                    <a:ea typeface="Verdana" panose="020B0604030504040204" pitchFamily="34" charset="0"/>
                  </a:rPr>
                  <a:t>This relation was first formulated by W. L. Bragg and is known as Bragg’s law. It states the essential condition which must be met if diffraction is to occur. n is called the order of diffraction.</a:t>
                </a:r>
                <a:endParaRPr lang="en-IN" sz="2000" dirty="0">
                  <a:latin typeface="Verdana" panose="020B0604030504040204" pitchFamily="34" charset="0"/>
                  <a:ea typeface="Verdana" panose="020B0604030504040204" pitchFamily="34" charset="0"/>
                </a:endParaRPr>
              </a:p>
            </p:txBody>
          </p:sp>
        </mc:Choice>
        <mc:Fallback xmlns="">
          <p:sp>
            <p:nvSpPr>
              <p:cNvPr id="14" name="TextBox 13">
                <a:extLst>
                  <a:ext uri="{FF2B5EF4-FFF2-40B4-BE49-F238E27FC236}">
                    <a16:creationId xmlns:a16="http://schemas.microsoft.com/office/drawing/2014/main" id="{29D7EBE1-4ED2-2468-F523-46F06D76D933}"/>
                  </a:ext>
                </a:extLst>
              </p:cNvPr>
              <p:cNvSpPr txBox="1">
                <a:spLocks noRot="1" noChangeAspect="1" noMove="1" noResize="1" noEditPoints="1" noAdjustHandles="1" noChangeArrowheads="1" noChangeShapeType="1" noTextEdit="1"/>
              </p:cNvSpPr>
              <p:nvPr/>
            </p:nvSpPr>
            <p:spPr>
              <a:xfrm>
                <a:off x="535364" y="1542369"/>
                <a:ext cx="10793691" cy="1015663"/>
              </a:xfrm>
              <a:prstGeom prst="rect">
                <a:avLst/>
              </a:prstGeom>
              <a:blipFill>
                <a:blip r:embed="rId4"/>
                <a:stretch>
                  <a:fillRect l="-508" t="-3593" b="-9581"/>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BBB663D1-8100-F206-06C9-EE6D44341866}"/>
              </a:ext>
            </a:extLst>
          </p:cNvPr>
          <p:cNvSpPr txBox="1"/>
          <p:nvPr/>
        </p:nvSpPr>
        <p:spPr>
          <a:xfrm>
            <a:off x="535364" y="2666535"/>
            <a:ext cx="1070983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It is the constructive interference of scattering from the atoms which produces diffracted intensity.</a:t>
            </a:r>
            <a:endParaRPr lang="en-IN" sz="2000" dirty="0">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51CB9F06-04A6-A8EA-B55D-192946AC0768}"/>
              </a:ext>
            </a:extLst>
          </p:cNvPr>
          <p:cNvSpPr txBox="1"/>
          <p:nvPr/>
        </p:nvSpPr>
        <p:spPr>
          <a:xfrm>
            <a:off x="535364" y="3452890"/>
            <a:ext cx="1070983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Two geometrical facts are worth mentioning :</a:t>
            </a:r>
            <a:endParaRPr lang="en-IN" sz="2000"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7534F0-DA19-CBC1-36B0-98C65624B017}"/>
                  </a:ext>
                </a:extLst>
              </p:cNvPr>
              <p:cNvSpPr txBox="1"/>
              <p:nvPr/>
            </p:nvSpPr>
            <p:spPr>
              <a:xfrm>
                <a:off x="998258" y="3853000"/>
                <a:ext cx="10658378" cy="1200329"/>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Verdana" panose="020B0604030504040204" pitchFamily="34" charset="0"/>
                    <a:ea typeface="Verdana" panose="020B0604030504040204" pitchFamily="34" charset="0"/>
                  </a:rPr>
                  <a:t>The incident beam, the normal to the diffraction plane, and the diffracted beam are always coplanar.</a:t>
                </a:r>
              </a:p>
              <a:p>
                <a:pPr marL="342900" indent="-342900">
                  <a:buFont typeface="Wingdings" panose="05000000000000000000" pitchFamily="2" charset="2"/>
                  <a:buChar char="Ø"/>
                </a:pPr>
                <a:r>
                  <a:rPr lang="en-US" dirty="0">
                    <a:latin typeface="Verdana" panose="020B0604030504040204" pitchFamily="34" charset="0"/>
                    <a:ea typeface="Verdana" panose="020B0604030504040204" pitchFamily="34" charset="0"/>
                  </a:rPr>
                  <a:t>The angle between the diffracted beam and the transmitted beam is always </a:t>
                </a:r>
                <a14:m>
                  <m:oMath xmlns:m="http://schemas.openxmlformats.org/officeDocument/2006/math">
                    <m:r>
                      <a:rPr lang="en-US" b="0" i="1" smtClean="0">
                        <a:latin typeface="Cambria Math" panose="02040503050406030204" pitchFamily="18" charset="0"/>
                        <a:ea typeface="Verdana" panose="020B0604030504040204" pitchFamily="34" charset="0"/>
                      </a:rPr>
                      <m:t>2</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latin typeface="Verdana" panose="020B0604030504040204" pitchFamily="34" charset="0"/>
                    <a:ea typeface="Verdana" panose="020B0604030504040204" pitchFamily="34" charset="0"/>
                  </a:rPr>
                  <a:t> This is known as the diffraction angle.</a:t>
                </a:r>
                <a:endParaRPr lang="en-IN" dirty="0">
                  <a:latin typeface="Verdana" panose="020B0604030504040204" pitchFamily="34" charset="0"/>
                  <a:ea typeface="Verdana" panose="020B0604030504040204" pitchFamily="34" charset="0"/>
                </a:endParaRPr>
              </a:p>
            </p:txBody>
          </p:sp>
        </mc:Choice>
        <mc:Fallback xmlns="">
          <p:sp>
            <p:nvSpPr>
              <p:cNvPr id="17" name="TextBox 16">
                <a:extLst>
                  <a:ext uri="{FF2B5EF4-FFF2-40B4-BE49-F238E27FC236}">
                    <a16:creationId xmlns:a16="http://schemas.microsoft.com/office/drawing/2014/main" id="{017534F0-DA19-CBC1-36B0-98C65624B017}"/>
                  </a:ext>
                </a:extLst>
              </p:cNvPr>
              <p:cNvSpPr txBox="1">
                <a:spLocks noRot="1" noChangeAspect="1" noMove="1" noResize="1" noEditPoints="1" noAdjustHandles="1" noChangeArrowheads="1" noChangeShapeType="1" noTextEdit="1"/>
              </p:cNvSpPr>
              <p:nvPr/>
            </p:nvSpPr>
            <p:spPr>
              <a:xfrm>
                <a:off x="998258" y="3853000"/>
                <a:ext cx="10658378" cy="1200329"/>
              </a:xfrm>
              <a:prstGeom prst="rect">
                <a:avLst/>
              </a:prstGeom>
              <a:blipFill>
                <a:blip r:embed="rId5"/>
                <a:stretch>
                  <a:fillRect l="-400" t="-2538" b="-71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5792583-7006-E9FF-FFA0-7ED793248BB9}"/>
                  </a:ext>
                </a:extLst>
              </p:cNvPr>
              <p:cNvSpPr txBox="1"/>
              <p:nvPr/>
            </p:nvSpPr>
            <p:spPr>
              <a:xfrm>
                <a:off x="535364" y="5106093"/>
                <a:ext cx="1001077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The condition for diffraction at any observant angle </a:t>
                </a: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𝜃</m:t>
                    </m:r>
                  </m:oMath>
                </a14:m>
                <a:r>
                  <a:rPr lang="en-IN" sz="2000" dirty="0">
                    <a:latin typeface="Verdana" panose="020B0604030504040204" pitchFamily="34" charset="0"/>
                    <a:ea typeface="Verdana" panose="020B0604030504040204" pitchFamily="34" charset="0"/>
                  </a:rPr>
                  <a:t> is :</a:t>
                </a:r>
              </a:p>
            </p:txBody>
          </p:sp>
        </mc:Choice>
        <mc:Fallback xmlns="">
          <p:sp>
            <p:nvSpPr>
              <p:cNvPr id="18" name="TextBox 17">
                <a:extLst>
                  <a:ext uri="{FF2B5EF4-FFF2-40B4-BE49-F238E27FC236}">
                    <a16:creationId xmlns:a16="http://schemas.microsoft.com/office/drawing/2014/main" id="{15792583-7006-E9FF-FFA0-7ED793248BB9}"/>
                  </a:ext>
                </a:extLst>
              </p:cNvPr>
              <p:cNvSpPr txBox="1">
                <a:spLocks noRot="1" noChangeAspect="1" noMove="1" noResize="1" noEditPoints="1" noAdjustHandles="1" noChangeArrowheads="1" noChangeShapeType="1" noTextEdit="1"/>
              </p:cNvSpPr>
              <p:nvPr/>
            </p:nvSpPr>
            <p:spPr>
              <a:xfrm>
                <a:off x="535364" y="5106093"/>
                <a:ext cx="10010775" cy="400110"/>
              </a:xfrm>
              <a:prstGeom prst="rect">
                <a:avLst/>
              </a:prstGeom>
              <a:blipFill>
                <a:blip r:embed="rId6"/>
                <a:stretch>
                  <a:fillRect l="-548" t="-9231" b="-2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5B1789A-555B-1DC5-F618-587FC1E401A3}"/>
                  </a:ext>
                </a:extLst>
              </p:cNvPr>
              <p:cNvSpPr txBox="1"/>
              <p:nvPr/>
            </p:nvSpPr>
            <p:spPr>
              <a:xfrm>
                <a:off x="2664239" y="5506203"/>
                <a:ext cx="6863522" cy="587084"/>
              </a:xfrm>
              <a:prstGeom prst="rect">
                <a:avLst/>
              </a:prstGeom>
              <a:noFill/>
            </p:spPr>
            <p:txBody>
              <a:bodyPr wrap="square" rtlCol="0">
                <a:spAutoFit/>
              </a:bodyPr>
              <a:lstStyle/>
              <a:p>
                <a14:m>
                  <m:oMath xmlns:m="http://schemas.openxmlformats.org/officeDocument/2006/math">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𝒏</m:t>
                        </m:r>
                        <m:r>
                          <a:rPr lang="en-US" sz="2200" b="1" i="1" smtClean="0">
                            <a:latin typeface="Cambria Math" panose="02040503050406030204" pitchFamily="18" charset="0"/>
                            <a:ea typeface="Cambria Math" panose="02040503050406030204" pitchFamily="18" charset="0"/>
                          </a:rPr>
                          <m:t>𝝀</m:t>
                        </m:r>
                      </m:num>
                      <m:den>
                        <m:r>
                          <a:rPr lang="en-US" sz="2200" b="1" i="1"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𝒅</m:t>
                        </m:r>
                        <m:r>
                          <a:rPr lang="en-IN" sz="2200" b="1" i="1" smtClean="0">
                            <a:latin typeface="Cambria Math" panose="02040503050406030204" pitchFamily="18" charset="0"/>
                            <a:ea typeface="Cambria Math" panose="02040503050406030204" pitchFamily="18" charset="0"/>
                          </a:rPr>
                          <m:t>′</m:t>
                        </m:r>
                      </m:den>
                    </m:f>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𝑺𝒊𝒏</m:t>
                    </m:r>
                    <m:r>
                      <a:rPr lang="en-US" sz="2200" b="1" i="1" smtClean="0">
                        <a:latin typeface="Cambria Math" panose="02040503050406030204" pitchFamily="18" charset="0"/>
                        <a:ea typeface="Cambria Math" panose="02040503050406030204" pitchFamily="18" charset="0"/>
                      </a:rPr>
                      <m:t>𝜽</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𝟏</m:t>
                    </m:r>
                    <m:r>
                      <a:rPr lang="en-US" sz="2200" b="1" i="1" smtClean="0">
                        <a:latin typeface="Cambria Math" panose="02040503050406030204" pitchFamily="18" charset="0"/>
                        <a:ea typeface="Cambria Math" panose="02040503050406030204" pitchFamily="18" charset="0"/>
                      </a:rPr>
                      <m:t>    ⇒    </m:t>
                    </m:r>
                    <m:r>
                      <a:rPr lang="en-US" sz="2200" b="1" i="1">
                        <a:latin typeface="Cambria Math" panose="02040503050406030204" pitchFamily="18" charset="0"/>
                        <a:ea typeface="Cambria Math" panose="02040503050406030204" pitchFamily="18" charset="0"/>
                      </a:rPr>
                      <m:t>𝒏</m:t>
                    </m:r>
                    <m:r>
                      <a:rPr lang="en-US" sz="2200" b="1" i="1">
                        <a:latin typeface="Cambria Math" panose="02040503050406030204" pitchFamily="18" charset="0"/>
                        <a:ea typeface="Cambria Math" panose="02040503050406030204" pitchFamily="18" charset="0"/>
                      </a:rPr>
                      <m:t>𝝀</m:t>
                    </m:r>
                    <m:r>
                      <a:rPr lang="en-IN" sz="2200" b="1" dirty="0">
                        <a:latin typeface="Cambria Math" panose="02040503050406030204" pitchFamily="18" charset="0"/>
                      </a:rPr>
                      <m:t>≤</m:t>
                    </m:r>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𝒅</m:t>
                    </m:r>
                  </m:oMath>
                </a14:m>
                <a:r>
                  <a:rPr lang="en-IN" sz="2200" b="1" dirty="0"/>
                  <a:t>’ </a:t>
                </a:r>
                <a:r>
                  <a:rPr lang="en-IN" sz="2200" dirty="0">
                    <a:latin typeface="Cambria Math" panose="02040503050406030204" pitchFamily="18" charset="0"/>
                    <a:ea typeface="Cambria Math" panose="02040503050406030204" pitchFamily="18" charset="0"/>
                  </a:rPr>
                  <a:t>(where n = 1,2,3…)</a:t>
                </a:r>
                <a:r>
                  <a:rPr lang="en-IN" sz="2200" b="1" dirty="0"/>
                  <a:t> </a:t>
                </a:r>
              </a:p>
            </p:txBody>
          </p:sp>
        </mc:Choice>
        <mc:Fallback xmlns="">
          <p:sp>
            <p:nvSpPr>
              <p:cNvPr id="19" name="TextBox 18">
                <a:extLst>
                  <a:ext uri="{FF2B5EF4-FFF2-40B4-BE49-F238E27FC236}">
                    <a16:creationId xmlns:a16="http://schemas.microsoft.com/office/drawing/2014/main" id="{D5B1789A-555B-1DC5-F618-587FC1E401A3}"/>
                  </a:ext>
                </a:extLst>
              </p:cNvPr>
              <p:cNvSpPr txBox="1">
                <a:spLocks noRot="1" noChangeAspect="1" noMove="1" noResize="1" noEditPoints="1" noAdjustHandles="1" noChangeArrowheads="1" noChangeShapeType="1" noTextEdit="1"/>
              </p:cNvSpPr>
              <p:nvPr/>
            </p:nvSpPr>
            <p:spPr>
              <a:xfrm>
                <a:off x="2664239" y="5506203"/>
                <a:ext cx="6863522" cy="587084"/>
              </a:xfrm>
              <a:prstGeom prst="rect">
                <a:avLst/>
              </a:prstGeom>
              <a:blipFill>
                <a:blip r:embed="rId7"/>
                <a:stretch>
                  <a:fillRect b="-8247"/>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318CC6DD-6EAB-E780-3EA5-3802921EFDA8}"/>
              </a:ext>
            </a:extLst>
          </p:cNvPr>
          <p:cNvSpPr/>
          <p:nvPr/>
        </p:nvSpPr>
        <p:spPr>
          <a:xfrm>
            <a:off x="4461753" y="622166"/>
            <a:ext cx="3268494"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C232181-C676-6719-C0E4-C255D27F28D9}"/>
              </a:ext>
            </a:extLst>
          </p:cNvPr>
          <p:cNvSpPr txBox="1"/>
          <p:nvPr/>
        </p:nvSpPr>
        <p:spPr>
          <a:xfrm>
            <a:off x="4461753" y="605092"/>
            <a:ext cx="3268494"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Bragg’s Law</a:t>
            </a:r>
          </a:p>
        </p:txBody>
      </p:sp>
    </p:spTree>
    <p:extLst>
      <p:ext uri="{BB962C8B-B14F-4D97-AF65-F5344CB8AC3E}">
        <p14:creationId xmlns:p14="http://schemas.microsoft.com/office/powerpoint/2010/main" val="82751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534EEF9-B3BF-C081-B7F0-D9DD206FC0E0}"/>
              </a:ext>
            </a:extLst>
          </p:cNvPr>
          <p:cNvSpPr txBox="1"/>
          <p:nvPr/>
        </p:nvSpPr>
        <p:spPr>
          <a:xfrm>
            <a:off x="367644" y="5946337"/>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sp>
        <p:nvSpPr>
          <p:cNvPr id="6" name="TextBox 5">
            <a:extLst>
              <a:ext uri="{FF2B5EF4-FFF2-40B4-BE49-F238E27FC236}">
                <a16:creationId xmlns:a16="http://schemas.microsoft.com/office/drawing/2014/main" id="{FC0A4C6F-2679-54C8-9BDE-E23B6F154C6E}"/>
              </a:ext>
            </a:extLst>
          </p:cNvPr>
          <p:cNvSpPr txBox="1"/>
          <p:nvPr/>
        </p:nvSpPr>
        <p:spPr>
          <a:xfrm>
            <a:off x="567670" y="3927771"/>
            <a:ext cx="10677524" cy="40011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Verdana" panose="020B0604030504040204" pitchFamily="34" charset="0"/>
                <a:ea typeface="Verdana" panose="020B0604030504040204" pitchFamily="34" charset="0"/>
              </a:rPr>
              <a:t>Working Principle of XRD:</a:t>
            </a:r>
          </a:p>
        </p:txBody>
      </p:sp>
      <p:pic>
        <p:nvPicPr>
          <p:cNvPr id="8" name="Picture 7">
            <a:extLst>
              <a:ext uri="{FF2B5EF4-FFF2-40B4-BE49-F238E27FC236}">
                <a16:creationId xmlns:a16="http://schemas.microsoft.com/office/drawing/2014/main" id="{CF5D2398-BBBA-CF5E-E48A-6D788F4D5115}"/>
              </a:ext>
            </a:extLst>
          </p:cNvPr>
          <p:cNvPicPr>
            <a:picLocks noChangeAspect="1"/>
          </p:cNvPicPr>
          <p:nvPr/>
        </p:nvPicPr>
        <p:blipFill>
          <a:blip r:embed="rId4"/>
          <a:stretch>
            <a:fillRect/>
          </a:stretch>
        </p:blipFill>
        <p:spPr>
          <a:xfrm>
            <a:off x="8274306" y="3426643"/>
            <a:ext cx="3287178" cy="2622869"/>
          </a:xfrm>
          <a:prstGeom prst="rect">
            <a:avLst/>
          </a:prstGeom>
        </p:spPr>
      </p:pic>
      <p:sp>
        <p:nvSpPr>
          <p:cNvPr id="9" name="TextBox 8">
            <a:extLst>
              <a:ext uri="{FF2B5EF4-FFF2-40B4-BE49-F238E27FC236}">
                <a16:creationId xmlns:a16="http://schemas.microsoft.com/office/drawing/2014/main" id="{E8F1725F-480A-2FB2-F83D-B9B77E19EBE9}"/>
              </a:ext>
            </a:extLst>
          </p:cNvPr>
          <p:cNvSpPr txBox="1"/>
          <p:nvPr/>
        </p:nvSpPr>
        <p:spPr>
          <a:xfrm>
            <a:off x="707171" y="4327881"/>
            <a:ext cx="7490480" cy="1323439"/>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X-rays from the tube T are incident on a crystal C which may be set at any desired angle to the incident beam by rotation about an axis through O. D is a detector which measures the intensity of the diffracted x-rays.</a:t>
            </a:r>
            <a:endParaRPr lang="en-IN" sz="20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C38FF0FA-15B3-D288-7996-1893336E5F7D}"/>
              </a:ext>
            </a:extLst>
          </p:cNvPr>
          <p:cNvSpPr txBox="1"/>
          <p:nvPr/>
        </p:nvSpPr>
        <p:spPr>
          <a:xfrm>
            <a:off x="567670" y="1542187"/>
            <a:ext cx="1027035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XRD is a high-precision non-destructive technique that provides important information about the structural characteristics of the materials by enabling chemical composition identification.</a:t>
            </a:r>
            <a:endParaRPr lang="en-IN" sz="20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F6EB63F7-0D98-7DF5-845C-CDC3693A41A7}"/>
              </a:ext>
            </a:extLst>
          </p:cNvPr>
          <p:cNvSpPr txBox="1"/>
          <p:nvPr/>
        </p:nvSpPr>
        <p:spPr>
          <a:xfrm>
            <a:off x="567670" y="2571350"/>
            <a:ext cx="1067752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Every crystalline substance gives a pattern; the same substance always         gives the same pattern; and in a mixture of substances, each produces its pattern independently of the others – Hull (1919).</a:t>
            </a:r>
            <a:endParaRPr lang="en-IN" sz="2000" dirty="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C45227C8-80B7-4BE8-563F-4DC4173B650F}"/>
              </a:ext>
            </a:extLst>
          </p:cNvPr>
          <p:cNvSpPr txBox="1"/>
          <p:nvPr/>
        </p:nvSpPr>
        <p:spPr>
          <a:xfrm>
            <a:off x="8694361" y="6041300"/>
            <a:ext cx="2466975" cy="369332"/>
          </a:xfrm>
          <a:prstGeom prst="rect">
            <a:avLst/>
          </a:prstGeom>
          <a:noFill/>
        </p:spPr>
        <p:txBody>
          <a:bodyPr wrap="square" rtlCol="0">
            <a:spAutoFit/>
          </a:bodyPr>
          <a:lstStyle/>
          <a:p>
            <a:r>
              <a:rPr lang="en-IN" b="1" i="1" dirty="0">
                <a:latin typeface="Verdana" panose="020B0604030504040204" pitchFamily="34" charset="0"/>
                <a:ea typeface="Verdana" panose="020B0604030504040204" pitchFamily="34" charset="0"/>
              </a:rPr>
              <a:t>Schematic of XRD</a:t>
            </a:r>
          </a:p>
        </p:txBody>
      </p:sp>
      <p:sp>
        <p:nvSpPr>
          <p:cNvPr id="21" name="TextBox 20">
            <a:extLst>
              <a:ext uri="{FF2B5EF4-FFF2-40B4-BE49-F238E27FC236}">
                <a16:creationId xmlns:a16="http://schemas.microsoft.com/office/drawing/2014/main" id="{ACCD9E5C-8C17-38FA-D0DD-8A008B41BE42}"/>
              </a:ext>
            </a:extLst>
          </p:cNvPr>
          <p:cNvSpPr txBox="1"/>
          <p:nvPr/>
        </p:nvSpPr>
        <p:spPr>
          <a:xfrm>
            <a:off x="367644" y="6241355"/>
            <a:ext cx="5934075" cy="338554"/>
          </a:xfrm>
          <a:prstGeom prst="rect">
            <a:avLst/>
          </a:prstGeom>
          <a:noFill/>
        </p:spPr>
        <p:txBody>
          <a:bodyPr wrap="square" rtlCol="0">
            <a:spAutoFit/>
          </a:bodyPr>
          <a:lstStyle/>
          <a:p>
            <a:r>
              <a:rPr lang="en-IN" sz="1600" i="1" dirty="0"/>
              <a:t>DOI: 10.1002/cjce.23747</a:t>
            </a:r>
          </a:p>
        </p:txBody>
      </p:sp>
    </p:spTree>
    <p:extLst>
      <p:ext uri="{BB962C8B-B14F-4D97-AF65-F5344CB8AC3E}">
        <p14:creationId xmlns:p14="http://schemas.microsoft.com/office/powerpoint/2010/main" val="89792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B5DD88B-6179-DE3E-8165-ED3A066E6E3C}"/>
              </a:ext>
            </a:extLst>
          </p:cNvPr>
          <p:cNvPicPr>
            <a:picLocks noChangeAspect="1"/>
          </p:cNvPicPr>
          <p:nvPr/>
        </p:nvPicPr>
        <p:blipFill>
          <a:blip r:embed="rId4"/>
          <a:stretch>
            <a:fillRect/>
          </a:stretch>
        </p:blipFill>
        <p:spPr>
          <a:xfrm>
            <a:off x="7914815" y="1584545"/>
            <a:ext cx="3296110" cy="2534004"/>
          </a:xfrm>
          <a:prstGeom prst="rect">
            <a:avLst/>
          </a:prstGeom>
        </p:spPr>
      </p:pic>
      <p:sp>
        <p:nvSpPr>
          <p:cNvPr id="8" name="TextBox 7">
            <a:extLst>
              <a:ext uri="{FF2B5EF4-FFF2-40B4-BE49-F238E27FC236}">
                <a16:creationId xmlns:a16="http://schemas.microsoft.com/office/drawing/2014/main" id="{34C4F23B-F95C-49EC-E68B-04788635243A}"/>
              </a:ext>
            </a:extLst>
          </p:cNvPr>
          <p:cNvSpPr txBox="1"/>
          <p:nvPr/>
        </p:nvSpPr>
        <p:spPr>
          <a:xfrm>
            <a:off x="8201074" y="4118549"/>
            <a:ext cx="2838450" cy="523220"/>
          </a:xfrm>
          <a:prstGeom prst="rect">
            <a:avLst/>
          </a:prstGeom>
          <a:noFill/>
        </p:spPr>
        <p:txBody>
          <a:bodyPr wrap="square" rtlCol="0">
            <a:spAutoFit/>
          </a:bodyPr>
          <a:lstStyle/>
          <a:p>
            <a:pPr algn="ctr"/>
            <a:r>
              <a:rPr lang="en-US" sz="1400" i="1" dirty="0">
                <a:latin typeface="Verdana" panose="020B0604030504040204" pitchFamily="34" charset="0"/>
                <a:ea typeface="Verdana" panose="020B0604030504040204" pitchFamily="34" charset="0"/>
              </a:rPr>
              <a:t>Coherent scattering of x-rays by a single electron.</a:t>
            </a:r>
            <a:endParaRPr lang="en-IN" sz="1400" i="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940476-FB07-B166-0DF6-817E7D8C4998}"/>
                  </a:ext>
                </a:extLst>
              </p:cNvPr>
              <p:cNvSpPr txBox="1"/>
              <p:nvPr/>
            </p:nvSpPr>
            <p:spPr>
              <a:xfrm>
                <a:off x="580927" y="1562509"/>
                <a:ext cx="6781898" cy="769441"/>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rPr>
                  <a:t>Scattering of an X-ray beam by a single </a:t>
                </a:r>
                <a14:m>
                  <m:oMath xmlns:m="http://schemas.openxmlformats.org/officeDocument/2006/math">
                    <m:sSup>
                      <m:sSupPr>
                        <m:ctrlPr>
                          <a:rPr lang="en-IN" sz="2400" b="1" i="1" smtClean="0">
                            <a:latin typeface="Cambria Math" panose="02040503050406030204" pitchFamily="18" charset="0"/>
                            <a:ea typeface="Verdana" panose="020B0604030504040204" pitchFamily="34" charset="0"/>
                          </a:rPr>
                        </m:ctrlPr>
                      </m:sSupPr>
                      <m:e>
                        <m:r>
                          <a:rPr lang="en-IN" sz="2400" b="1" i="1" smtClean="0">
                            <a:latin typeface="Cambria Math" panose="02040503050406030204" pitchFamily="18" charset="0"/>
                            <a:ea typeface="Verdana" panose="020B0604030504040204" pitchFamily="34" charset="0"/>
                          </a:rPr>
                          <m:t>𝒆</m:t>
                        </m:r>
                      </m:e>
                      <m:sup>
                        <m:r>
                          <a:rPr lang="en-IN" sz="2400" b="1" i="1" smtClean="0">
                            <a:latin typeface="Cambria Math" panose="02040503050406030204" pitchFamily="18" charset="0"/>
                            <a:ea typeface="Verdana" panose="020B0604030504040204" pitchFamily="34" charset="0"/>
                          </a:rPr>
                          <m:t>−</m:t>
                        </m:r>
                      </m:sup>
                    </m:sSup>
                  </m:oMath>
                </a14:m>
                <a:r>
                  <a:rPr lang="en-US" sz="2400" b="1" dirty="0">
                    <a:latin typeface="Verdana" panose="020B0604030504040204" pitchFamily="34" charset="0"/>
                    <a:ea typeface="Verdana" panose="020B0604030504040204" pitchFamily="34" charset="0"/>
                  </a:rPr>
                  <a:t> </a:t>
                </a:r>
                <a:r>
                  <a:rPr lang="en-US" sz="2000" b="1" dirty="0">
                    <a:latin typeface="Verdana" panose="020B0604030504040204" pitchFamily="34" charset="0"/>
                    <a:ea typeface="Verdana" panose="020B0604030504040204" pitchFamily="34" charset="0"/>
                  </a:rPr>
                  <a:t>(Thomson Equation) : </a:t>
                </a:r>
                <a:endParaRPr lang="en-IN" sz="2000" b="1" dirty="0">
                  <a:latin typeface="Verdana" panose="020B0604030504040204" pitchFamily="34" charset="0"/>
                  <a:ea typeface="Verdana" panose="020B0604030504040204" pitchFamily="34" charset="0"/>
                </a:endParaRPr>
              </a:p>
            </p:txBody>
          </p:sp>
        </mc:Choice>
        <mc:Fallback xmlns="">
          <p:sp>
            <p:nvSpPr>
              <p:cNvPr id="9" name="TextBox 8">
                <a:extLst>
                  <a:ext uri="{FF2B5EF4-FFF2-40B4-BE49-F238E27FC236}">
                    <a16:creationId xmlns:a16="http://schemas.microsoft.com/office/drawing/2014/main" id="{A9940476-FB07-B166-0DF6-817E7D8C4998}"/>
                  </a:ext>
                </a:extLst>
              </p:cNvPr>
              <p:cNvSpPr txBox="1">
                <a:spLocks noRot="1" noChangeAspect="1" noMove="1" noResize="1" noEditPoints="1" noAdjustHandles="1" noChangeArrowheads="1" noChangeShapeType="1" noTextEdit="1"/>
              </p:cNvSpPr>
              <p:nvPr/>
            </p:nvSpPr>
            <p:spPr>
              <a:xfrm>
                <a:off x="580927" y="1562509"/>
                <a:ext cx="6781898" cy="769441"/>
              </a:xfrm>
              <a:prstGeom prst="rect">
                <a:avLst/>
              </a:prstGeom>
              <a:blipFill>
                <a:blip r:embed="rId5"/>
                <a:stretch>
                  <a:fillRect l="-809" b="-125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B910CB-E606-8E00-C01F-AEDD3ABB44D2}"/>
                  </a:ext>
                </a:extLst>
              </p:cNvPr>
              <p:cNvSpPr txBox="1"/>
              <p:nvPr/>
            </p:nvSpPr>
            <p:spPr>
              <a:xfrm>
                <a:off x="2076681" y="2323423"/>
                <a:ext cx="356235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𝐼</m:t>
                          </m:r>
                        </m:e>
                        <m:sub>
                          <m:r>
                            <a:rPr lang="en-IN" b="0" i="1" smtClean="0">
                              <a:latin typeface="Cambria Math" panose="02040503050406030204" pitchFamily="18" charset="0"/>
                            </a:rPr>
                            <m:t>𝑃</m:t>
                          </m:r>
                        </m:sub>
                        <m:sup/>
                      </m:sSubSup>
                      <m:r>
                        <a:rPr lang="en-IN" b="0" i="0"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𝐼</m:t>
                          </m:r>
                        </m:e>
                        <m:sub>
                          <m:r>
                            <a:rPr lang="en-IN" b="0" i="1" smtClean="0">
                              <a:latin typeface="Cambria Math" panose="02040503050406030204" pitchFamily="18" charset="0"/>
                            </a:rPr>
                            <m:t>𝑂</m:t>
                          </m:r>
                        </m:sub>
                        <m:sup/>
                      </m:sSubSup>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𝐾</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𝑟</m:t>
                              </m:r>
                            </m:e>
                            <m:sup>
                              <m:r>
                                <a:rPr lang="en-IN" b="0" i="1" smtClean="0">
                                  <a:latin typeface="Cambria Math" panose="02040503050406030204" pitchFamily="18" charset="0"/>
                                </a:rPr>
                                <m:t>2</m:t>
                              </m:r>
                            </m:sup>
                          </m:sSup>
                        </m:den>
                      </m:f>
                      <m:f>
                        <m:fPr>
                          <m:ctrlPr>
                            <a:rPr lang="en-IN" b="0" i="1" smtClean="0">
                              <a:latin typeface="Cambria Math" panose="02040503050406030204" pitchFamily="18" charset="0"/>
                            </a:rPr>
                          </m:ctrlPr>
                        </m:fPr>
                        <m:num>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𝐶𝑜𝑠</m:t>
                              </m:r>
                            </m:e>
                            <m:sup>
                              <m:r>
                                <a:rPr lang="en-IN" i="1">
                                  <a:latin typeface="Cambria Math" panose="02040503050406030204" pitchFamily="18" charset="0"/>
                                </a:rPr>
                                <m:t>2</m:t>
                              </m:r>
                            </m:sup>
                          </m:sSup>
                          <m:r>
                            <a:rPr lang="en-IN" i="1">
                              <a:latin typeface="Cambria Math" panose="02040503050406030204" pitchFamily="18" charset="0"/>
                            </a:rPr>
                            <m:t>2</m:t>
                          </m:r>
                          <m:r>
                            <a:rPr lang="en-IN" i="1">
                              <a:latin typeface="Cambria Math" panose="02040503050406030204" pitchFamily="18" charset="0"/>
                              <a:ea typeface="Cambria Math" panose="02040503050406030204" pitchFamily="18" charset="0"/>
                            </a:rPr>
                            <m:t>𝜃</m:t>
                          </m:r>
                          <m:r>
                            <a:rPr lang="en-IN" i="1">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rPr>
                            <m:t>2</m:t>
                          </m:r>
                        </m:den>
                      </m:f>
                    </m:oMath>
                  </m:oMathPara>
                </a14:m>
                <a:endParaRPr lang="en-IN" dirty="0"/>
              </a:p>
            </p:txBody>
          </p:sp>
        </mc:Choice>
        <mc:Fallback xmlns="">
          <p:sp>
            <p:nvSpPr>
              <p:cNvPr id="10" name="TextBox 9">
                <a:extLst>
                  <a:ext uri="{FF2B5EF4-FFF2-40B4-BE49-F238E27FC236}">
                    <a16:creationId xmlns:a16="http://schemas.microsoft.com/office/drawing/2014/main" id="{81B910CB-E606-8E00-C01F-AEDD3ABB44D2}"/>
                  </a:ext>
                </a:extLst>
              </p:cNvPr>
              <p:cNvSpPr txBox="1">
                <a:spLocks noRot="1" noChangeAspect="1" noMove="1" noResize="1" noEditPoints="1" noAdjustHandles="1" noChangeArrowheads="1" noChangeShapeType="1" noTextEdit="1"/>
              </p:cNvSpPr>
              <p:nvPr/>
            </p:nvSpPr>
            <p:spPr>
              <a:xfrm>
                <a:off x="2076681" y="2323423"/>
                <a:ext cx="3562350" cy="646331"/>
              </a:xfrm>
              <a:prstGeom prst="rect">
                <a:avLst/>
              </a:prstGeom>
              <a:blipFill>
                <a:blip r:embed="rId6"/>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3E4664E8-BE2C-B76D-AFE9-747E7E5C1414}"/>
              </a:ext>
            </a:extLst>
          </p:cNvPr>
          <p:cNvSpPr txBox="1"/>
          <p:nvPr/>
        </p:nvSpPr>
        <p:spPr>
          <a:xfrm>
            <a:off x="580927" y="3113792"/>
            <a:ext cx="6781898" cy="1323439"/>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Scattering by an Atom: </a:t>
            </a:r>
            <a:r>
              <a:rPr lang="en-US" sz="2000" dirty="0">
                <a:latin typeface="Verdana" panose="020B0604030504040204" pitchFamily="34" charset="0"/>
                <a:ea typeface="Verdana" panose="020B0604030504040204" pitchFamily="34" charset="0"/>
              </a:rPr>
              <a:t>When an x-ray beam encounters an atom, each electron in it scatters part of the radiation coherently in accordance with the Thomson equation</a:t>
            </a:r>
            <a:r>
              <a:rPr lang="en-IN" sz="2000" dirty="0">
                <a:latin typeface="Verdana" panose="020B0604030504040204" pitchFamily="34" charset="0"/>
                <a:ea typeface="Verdana" panose="020B0604030504040204" pitchFamily="34" charset="0"/>
              </a:rPr>
              <a:t>.</a:t>
            </a:r>
          </a:p>
        </p:txBody>
      </p:sp>
      <p:sp>
        <p:nvSpPr>
          <p:cNvPr id="12" name="TextBox 11">
            <a:extLst>
              <a:ext uri="{FF2B5EF4-FFF2-40B4-BE49-F238E27FC236}">
                <a16:creationId xmlns:a16="http://schemas.microsoft.com/office/drawing/2014/main" id="{DD04945D-E45C-732D-2D48-C4481A5BDF8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8AE075-D72D-E14D-0296-48BD0DED9F4B}"/>
                  </a:ext>
                </a:extLst>
              </p:cNvPr>
              <p:cNvSpPr txBox="1"/>
              <p:nvPr/>
            </p:nvSpPr>
            <p:spPr>
              <a:xfrm>
                <a:off x="1361616" y="4607873"/>
                <a:ext cx="6258384" cy="7314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𝑓</m:t>
                      </m:r>
                      <m:r>
                        <a:rPr lang="en-IN" sz="2000" b="0" i="1" smtClean="0">
                          <a:latin typeface="Cambria Math" panose="02040503050406030204" pitchFamily="18" charset="0"/>
                        </a:rPr>
                        <m:t>= </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𝐴𝑚𝑝𝑙𝑖𝑡𝑢𝑑𝑒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𝑡h𝑒</m:t>
                          </m:r>
                          <m:r>
                            <a:rPr lang="en-IN" sz="2000" b="0" i="1" smtClean="0">
                              <a:latin typeface="Cambria Math" panose="02040503050406030204" pitchFamily="18" charset="0"/>
                            </a:rPr>
                            <m:t> </m:t>
                          </m:r>
                          <m:r>
                            <a:rPr lang="en-IN" sz="2000" b="0" i="1" smtClean="0">
                              <a:latin typeface="Cambria Math" panose="02040503050406030204" pitchFamily="18" charset="0"/>
                            </a:rPr>
                            <m:t>𝑤𝑎𝑣𝑒</m:t>
                          </m:r>
                          <m:r>
                            <a:rPr lang="en-IN" sz="2000" b="0" i="1" smtClean="0">
                              <a:latin typeface="Cambria Math" panose="02040503050406030204" pitchFamily="18" charset="0"/>
                            </a:rPr>
                            <m:t> </m:t>
                          </m:r>
                          <m:r>
                            <a:rPr lang="en-IN" sz="2000" b="0" i="1" smtClean="0">
                              <a:latin typeface="Cambria Math" panose="02040503050406030204" pitchFamily="18" charset="0"/>
                            </a:rPr>
                            <m:t>𝑠𝑐𝑎𝑡𝑡𝑒𝑟𝑒𝑑</m:t>
                          </m:r>
                          <m:r>
                            <a:rPr lang="en-IN" sz="2000" b="0" i="1" smtClean="0">
                              <a:latin typeface="Cambria Math" panose="02040503050406030204" pitchFamily="18" charset="0"/>
                            </a:rPr>
                            <m:t> </m:t>
                          </m:r>
                          <m:r>
                            <a:rPr lang="en-IN" sz="2000" b="0" i="1" smtClean="0">
                              <a:latin typeface="Cambria Math" panose="02040503050406030204" pitchFamily="18" charset="0"/>
                            </a:rPr>
                            <m:t>𝑏𝑦</m:t>
                          </m:r>
                          <m:r>
                            <a:rPr lang="en-IN" sz="2000" b="0" i="1" smtClean="0">
                              <a:latin typeface="Cambria Math" panose="02040503050406030204" pitchFamily="18" charset="0"/>
                            </a:rPr>
                            <m:t> </m:t>
                          </m:r>
                          <m:r>
                            <a:rPr lang="en-IN" sz="2000" b="0" i="1" smtClean="0">
                              <a:latin typeface="Cambria Math" panose="02040503050406030204" pitchFamily="18" charset="0"/>
                            </a:rPr>
                            <m:t>𝑎𝑛</m:t>
                          </m:r>
                          <m:r>
                            <a:rPr lang="en-IN" sz="2000" b="0" i="1" smtClean="0">
                              <a:latin typeface="Cambria Math" panose="02040503050406030204" pitchFamily="18" charset="0"/>
                            </a:rPr>
                            <m:t> </m:t>
                          </m:r>
                          <m:r>
                            <a:rPr lang="en-IN" sz="2000" b="0" i="1" smtClean="0">
                              <a:latin typeface="Cambria Math" panose="02040503050406030204" pitchFamily="18" charset="0"/>
                            </a:rPr>
                            <m:t>𝑎𝑡𝑜𝑚</m:t>
                          </m:r>
                        </m:num>
                        <m:den>
                          <m:r>
                            <a:rPr lang="en-IN" sz="2000" b="0" i="1" smtClean="0">
                              <a:latin typeface="Cambria Math" panose="02040503050406030204" pitchFamily="18" charset="0"/>
                            </a:rPr>
                            <m:t>𝐴𝑚𝑝𝑙𝑖𝑡𝑢𝑑𝑒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𝑡h𝑒</m:t>
                          </m:r>
                          <m:r>
                            <a:rPr lang="en-IN" sz="2000" b="0" i="1" smtClean="0">
                              <a:latin typeface="Cambria Math" panose="02040503050406030204" pitchFamily="18" charset="0"/>
                            </a:rPr>
                            <m:t> </m:t>
                          </m:r>
                          <m:r>
                            <a:rPr lang="en-IN" sz="2000" b="0" i="1" smtClean="0">
                              <a:latin typeface="Cambria Math" panose="02040503050406030204" pitchFamily="18" charset="0"/>
                            </a:rPr>
                            <m:t>𝑤𝑎𝑣𝑒</m:t>
                          </m:r>
                          <m:r>
                            <a:rPr lang="en-IN" sz="2000" b="0" i="1" smtClean="0">
                              <a:latin typeface="Cambria Math" panose="02040503050406030204" pitchFamily="18" charset="0"/>
                            </a:rPr>
                            <m:t> </m:t>
                          </m:r>
                          <m:r>
                            <a:rPr lang="en-IN" sz="2000" b="0" i="1" smtClean="0">
                              <a:latin typeface="Cambria Math" panose="02040503050406030204" pitchFamily="18" charset="0"/>
                            </a:rPr>
                            <m:t>𝑠𝑐𝑎𝑡𝑡𝑒𝑟𝑒𝑑</m:t>
                          </m:r>
                          <m:r>
                            <a:rPr lang="en-IN" sz="2000" b="0" i="1" smtClean="0">
                              <a:latin typeface="Cambria Math" panose="02040503050406030204" pitchFamily="18" charset="0"/>
                            </a:rPr>
                            <m:t> </m:t>
                          </m:r>
                          <m:r>
                            <a:rPr lang="en-IN" sz="2000" b="0" i="1" smtClean="0">
                              <a:latin typeface="Cambria Math" panose="02040503050406030204" pitchFamily="18" charset="0"/>
                            </a:rPr>
                            <m:t>𝑏𝑦</m:t>
                          </m:r>
                          <m:r>
                            <a:rPr lang="en-IN" sz="2000" b="0" i="1" smtClean="0">
                              <a:latin typeface="Cambria Math" panose="02040503050406030204" pitchFamily="18" charset="0"/>
                            </a:rPr>
                            <m:t> </m:t>
                          </m:r>
                          <m:r>
                            <a:rPr lang="en-IN" sz="2000" b="0" i="1" smtClean="0">
                              <a:latin typeface="Cambria Math" panose="02040503050406030204" pitchFamily="18" charset="0"/>
                            </a:rPr>
                            <m:t>𝑎𝑛</m:t>
                          </m:r>
                          <m:r>
                            <a:rPr lang="en-IN" sz="2000" b="0" i="1" smtClean="0">
                              <a:latin typeface="Cambria Math" panose="02040503050406030204" pitchFamily="18" charset="0"/>
                            </a:rPr>
                            <m:t> </m:t>
                          </m:r>
                          <m:r>
                            <a:rPr lang="en-IN" sz="2000" b="0" i="1" smtClean="0">
                              <a:latin typeface="Cambria Math" panose="02040503050406030204" pitchFamily="18" charset="0"/>
                            </a:rPr>
                            <m:t>𝑒𝑙𝑒𝑐𝑡𝑟𝑜𝑛</m:t>
                          </m:r>
                        </m:den>
                      </m:f>
                    </m:oMath>
                  </m:oMathPara>
                </a14:m>
                <a:endParaRPr lang="en-IN" sz="2000" dirty="0"/>
              </a:p>
            </p:txBody>
          </p:sp>
        </mc:Choice>
        <mc:Fallback xmlns="">
          <p:sp>
            <p:nvSpPr>
              <p:cNvPr id="13" name="TextBox 12">
                <a:extLst>
                  <a:ext uri="{FF2B5EF4-FFF2-40B4-BE49-F238E27FC236}">
                    <a16:creationId xmlns:a16="http://schemas.microsoft.com/office/drawing/2014/main" id="{F78AE075-D72D-E14D-0296-48BD0DED9F4B}"/>
                  </a:ext>
                </a:extLst>
              </p:cNvPr>
              <p:cNvSpPr txBox="1">
                <a:spLocks noRot="1" noChangeAspect="1" noMove="1" noResize="1" noEditPoints="1" noAdjustHandles="1" noChangeArrowheads="1" noChangeShapeType="1" noTextEdit="1"/>
              </p:cNvSpPr>
              <p:nvPr/>
            </p:nvSpPr>
            <p:spPr>
              <a:xfrm>
                <a:off x="1361616" y="4607873"/>
                <a:ext cx="6258384" cy="73141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15006E-5119-B98A-DAEC-D691F6A7E1D7}"/>
                  </a:ext>
                </a:extLst>
              </p:cNvPr>
              <p:cNvSpPr txBox="1"/>
              <p:nvPr/>
            </p:nvSpPr>
            <p:spPr>
              <a:xfrm>
                <a:off x="580927" y="5458759"/>
                <a:ext cx="11096917" cy="707886"/>
              </a:xfrm>
              <a:prstGeom prst="rect">
                <a:avLst/>
              </a:prstGeom>
              <a:noFill/>
            </p:spPr>
            <p:txBody>
              <a:bodyPr wrap="square" rtlCol="0">
                <a:spAutoFit/>
              </a:bodyPr>
              <a:lstStyle/>
              <a:p>
                <a14:m>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𝑓</m:t>
                    </m:r>
                    <m:r>
                      <a:rPr lang="en-IN" sz="2000" b="0" i="1" smtClean="0">
                        <a:latin typeface="Cambria Math" panose="02040503050406030204" pitchFamily="18" charset="0"/>
                      </a:rPr>
                      <m:t> "</m:t>
                    </m:r>
                  </m:oMath>
                </a14:m>
                <a:r>
                  <a:rPr lang="en-US" sz="2000" dirty="0">
                    <a:latin typeface="Verdana" panose="020B0604030504040204" pitchFamily="34" charset="0"/>
                    <a:ea typeface="Verdana" panose="020B0604030504040204" pitchFamily="34" charset="0"/>
                  </a:rPr>
                  <a:t> is known as “</a:t>
                </a:r>
                <a:r>
                  <a:rPr lang="en-US" sz="2000" b="1" dirty="0">
                    <a:latin typeface="Verdana" panose="020B0604030504040204" pitchFamily="34" charset="0"/>
                    <a:ea typeface="Verdana" panose="020B0604030504040204" pitchFamily="34" charset="0"/>
                  </a:rPr>
                  <a:t>the atomic scattering factor</a:t>
                </a:r>
                <a:r>
                  <a:rPr lang="en-US" sz="2000" dirty="0">
                    <a:latin typeface="Verdana" panose="020B0604030504040204" pitchFamily="34" charset="0"/>
                    <a:ea typeface="Verdana" panose="020B0604030504040204" pitchFamily="34" charset="0"/>
                  </a:rPr>
                  <a:t>”. It is used to describe the efficiency of scattering of a given atom in a given direction.</a:t>
                </a:r>
                <a:endParaRPr lang="en-IN" sz="2000" dirty="0">
                  <a:latin typeface="Verdana" panose="020B0604030504040204" pitchFamily="34" charset="0"/>
                  <a:ea typeface="Verdana" panose="020B0604030504040204" pitchFamily="34" charset="0"/>
                </a:endParaRPr>
              </a:p>
            </p:txBody>
          </p:sp>
        </mc:Choice>
        <mc:Fallback xmlns="">
          <p:sp>
            <p:nvSpPr>
              <p:cNvPr id="15" name="TextBox 14">
                <a:extLst>
                  <a:ext uri="{FF2B5EF4-FFF2-40B4-BE49-F238E27FC236}">
                    <a16:creationId xmlns:a16="http://schemas.microsoft.com/office/drawing/2014/main" id="{5015006E-5119-B98A-DAEC-D691F6A7E1D7}"/>
                  </a:ext>
                </a:extLst>
              </p:cNvPr>
              <p:cNvSpPr txBox="1">
                <a:spLocks noRot="1" noChangeAspect="1" noMove="1" noResize="1" noEditPoints="1" noAdjustHandles="1" noChangeArrowheads="1" noChangeShapeType="1" noTextEdit="1"/>
              </p:cNvSpPr>
              <p:nvPr/>
            </p:nvSpPr>
            <p:spPr>
              <a:xfrm>
                <a:off x="580927" y="5458759"/>
                <a:ext cx="11096917" cy="707886"/>
              </a:xfrm>
              <a:prstGeom prst="rect">
                <a:avLst/>
              </a:prstGeom>
              <a:blipFill>
                <a:blip r:embed="rId8"/>
                <a:stretch>
                  <a:fillRect l="-549" t="-4274" r="-1208" b="-13675"/>
                </a:stretch>
              </a:blipFill>
            </p:spPr>
            <p:txBody>
              <a:bodyPr/>
              <a:lstStyle/>
              <a:p>
                <a:r>
                  <a:rPr lang="en-IN">
                    <a:noFill/>
                  </a:rPr>
                  <a:t> </a:t>
                </a:r>
              </a:p>
            </p:txBody>
          </p:sp>
        </mc:Fallback>
      </mc:AlternateContent>
    </p:spTree>
    <p:extLst>
      <p:ext uri="{BB962C8B-B14F-4D97-AF65-F5344CB8AC3E}">
        <p14:creationId xmlns:p14="http://schemas.microsoft.com/office/powerpoint/2010/main" val="233674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04945D-E45C-732D-2D48-C4481A5BDF80}"/>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sp>
        <p:nvSpPr>
          <p:cNvPr id="6" name="TextBox 5">
            <a:extLst>
              <a:ext uri="{FF2B5EF4-FFF2-40B4-BE49-F238E27FC236}">
                <a16:creationId xmlns:a16="http://schemas.microsoft.com/office/drawing/2014/main" id="{C509EC5D-44FE-172C-0391-4AB32DBF9440}"/>
              </a:ext>
            </a:extLst>
          </p:cNvPr>
          <p:cNvSpPr txBox="1"/>
          <p:nvPr/>
        </p:nvSpPr>
        <p:spPr>
          <a:xfrm>
            <a:off x="553430" y="1544396"/>
            <a:ext cx="1113855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Structure Factor:</a:t>
            </a:r>
            <a:r>
              <a:rPr lang="en-IN" sz="2000" dirty="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The resultant wave scattered by all the atoms of the unit cell.</a:t>
            </a:r>
            <a:endParaRPr lang="en-IN" sz="2000"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827927-E739-70B7-AFDE-65FF2F7E4BF1}"/>
                  </a:ext>
                </a:extLst>
              </p:cNvPr>
              <p:cNvSpPr txBox="1"/>
              <p:nvPr/>
            </p:nvSpPr>
            <p:spPr>
              <a:xfrm>
                <a:off x="3927099" y="1944506"/>
                <a:ext cx="4337802" cy="5504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IN" sz="2400" i="1" smtClean="0">
                              <a:latin typeface="Cambria Math" panose="02040503050406030204" pitchFamily="18" charset="0"/>
                            </a:rPr>
                          </m:ctrlPr>
                        </m:sSubSupPr>
                        <m:e>
                          <m:r>
                            <a:rPr lang="en-IN" sz="2400" b="0" i="1" smtClean="0">
                              <a:latin typeface="Cambria Math" panose="02040503050406030204" pitchFamily="18" charset="0"/>
                            </a:rPr>
                            <m:t>𝐹</m:t>
                          </m:r>
                        </m:e>
                        <m:sub>
                          <m:r>
                            <a:rPr lang="en-IN" sz="2400" b="0" i="1" smtClean="0">
                              <a:latin typeface="Cambria Math" panose="02040503050406030204" pitchFamily="18" charset="0"/>
                            </a:rPr>
                            <m:t>h𝑘𝑙</m:t>
                          </m:r>
                        </m:sub>
                        <m:sup/>
                      </m:sSubSup>
                      <m:r>
                        <a:rPr lang="en-IN" sz="2400" b="0" i="1" smtClean="0">
                          <a:latin typeface="Cambria Math" panose="02040503050406030204" pitchFamily="18" charset="0"/>
                        </a:rPr>
                        <m:t>= </m:t>
                      </m:r>
                      <m:r>
                        <m:rPr>
                          <m:sty m:val="p"/>
                        </m:rPr>
                        <a:rPr lang="el-GR" sz="2400" b="0" i="1" smtClean="0">
                          <a:latin typeface="Cambria Math" panose="02040503050406030204" pitchFamily="18" charset="0"/>
                          <a:ea typeface="Cambria Math" panose="02040503050406030204" pitchFamily="18" charset="0"/>
                        </a:rPr>
                        <m:t>Σ</m:t>
                      </m:r>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𝑓</m:t>
                          </m:r>
                        </m:e>
                        <m:sub>
                          <m:r>
                            <a:rPr lang="en-IN" sz="2400" b="0" i="1" smtClean="0">
                              <a:latin typeface="Cambria Math" panose="02040503050406030204" pitchFamily="18" charset="0"/>
                              <a:ea typeface="Cambria Math" panose="02040503050406030204" pitchFamily="18" charset="0"/>
                            </a:rPr>
                            <m:t>𝑛</m:t>
                          </m:r>
                        </m:sub>
                      </m:sSub>
                      <m:r>
                        <a:rPr lang="en-IN" sz="2400" b="0" i="1" smtClean="0">
                          <a:latin typeface="Cambria Math" panose="02040503050406030204" pitchFamily="18" charset="0"/>
                          <a:ea typeface="Cambria Math" panose="02040503050406030204" pitchFamily="18" charset="0"/>
                        </a:rPr>
                        <m:t> .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𝑒</m:t>
                          </m:r>
                        </m:e>
                        <m:sup>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h</m:t>
                          </m:r>
                          <m:sSubSup>
                            <m:sSubSupPr>
                              <m:ctrlPr>
                                <a:rPr lang="en-IN" sz="2400" b="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𝑢</m:t>
                              </m:r>
                            </m:e>
                            <m:sub>
                              <m:r>
                                <a:rPr lang="en-IN" sz="2400" b="0" i="1" smtClean="0">
                                  <a:latin typeface="Cambria Math" panose="02040503050406030204" pitchFamily="18" charset="0"/>
                                  <a:ea typeface="Cambria Math" panose="02040503050406030204" pitchFamily="18" charset="0"/>
                                </a:rPr>
                                <m:t>𝑛</m:t>
                              </m:r>
                            </m:sub>
                            <m:sup/>
                          </m:sSubSup>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𝑘</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𝑣</m:t>
                              </m:r>
                            </m:e>
                            <m:sub>
                              <m:r>
                                <a:rPr lang="en-IN" sz="2400" b="0" i="1" smtClean="0">
                                  <a:latin typeface="Cambria Math" panose="02040503050406030204" pitchFamily="18" charset="0"/>
                                  <a:ea typeface="Cambria Math" panose="02040503050406030204" pitchFamily="18" charset="0"/>
                                </a:rPr>
                                <m:t>𝑛</m:t>
                              </m:r>
                            </m:sub>
                          </m:sSub>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𝑙</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b="0" i="1" smtClean="0">
                                  <a:latin typeface="Cambria Math" panose="02040503050406030204" pitchFamily="18" charset="0"/>
                                  <a:ea typeface="Cambria Math" panose="02040503050406030204" pitchFamily="18" charset="0"/>
                                </a:rPr>
                                <m:t>𝑛</m:t>
                              </m:r>
                            </m:sub>
                          </m:sSub>
                          <m:r>
                            <a:rPr lang="en-IN" sz="2400" b="0" i="1" smtClean="0">
                              <a:latin typeface="Cambria Math" panose="02040503050406030204" pitchFamily="18" charset="0"/>
                              <a:ea typeface="Cambria Math" panose="02040503050406030204" pitchFamily="18" charset="0"/>
                            </a:rPr>
                            <m:t>)</m:t>
                          </m:r>
                        </m:sup>
                      </m:sSup>
                    </m:oMath>
                  </m:oMathPara>
                </a14:m>
                <a:endParaRPr lang="en-IN" sz="2400" dirty="0"/>
              </a:p>
            </p:txBody>
          </p:sp>
        </mc:Choice>
        <mc:Fallback xmlns="">
          <p:sp>
            <p:nvSpPr>
              <p:cNvPr id="14" name="TextBox 13">
                <a:extLst>
                  <a:ext uri="{FF2B5EF4-FFF2-40B4-BE49-F238E27FC236}">
                    <a16:creationId xmlns:a16="http://schemas.microsoft.com/office/drawing/2014/main" id="{09827927-E739-70B7-AFDE-65FF2F7E4BF1}"/>
                  </a:ext>
                </a:extLst>
              </p:cNvPr>
              <p:cNvSpPr txBox="1">
                <a:spLocks noRot="1" noChangeAspect="1" noMove="1" noResize="1" noEditPoints="1" noAdjustHandles="1" noChangeArrowheads="1" noChangeShapeType="1" noTextEdit="1"/>
              </p:cNvSpPr>
              <p:nvPr/>
            </p:nvSpPr>
            <p:spPr>
              <a:xfrm>
                <a:off x="3927099" y="1944506"/>
                <a:ext cx="4337802" cy="55040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E8C92A-A505-2CE1-471D-D648D3AD8689}"/>
                  </a:ext>
                </a:extLst>
              </p:cNvPr>
              <p:cNvSpPr txBox="1"/>
              <p:nvPr/>
            </p:nvSpPr>
            <p:spPr>
              <a:xfrm>
                <a:off x="1533525" y="2591700"/>
                <a:ext cx="9124950" cy="1247649"/>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where,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𝐹</m:t>
                    </m:r>
                  </m:oMath>
                </a14:m>
                <a:r>
                  <a:rPr lang="en-IN" dirty="0">
                    <a:latin typeface="Verdana" panose="020B0604030504040204" pitchFamily="34" charset="0"/>
                    <a:ea typeface="Verdana" panose="020B0604030504040204" pitchFamily="34" charset="0"/>
                  </a:rPr>
                  <a:t> is the Structure Factor.</a:t>
                </a:r>
              </a:p>
              <a:p>
                <a:r>
                  <a:rPr lang="en-IN" dirty="0">
                    <a:latin typeface="Verdana" panose="020B0604030504040204" pitchFamily="34" charset="0"/>
                    <a:ea typeface="Verdana" panose="020B0604030504040204" pitchFamily="34" charset="0"/>
                  </a:rPr>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𝑓</m:t>
                        </m:r>
                      </m:e>
                      <m:sub>
                        <m:r>
                          <a:rPr lang="en-IN" b="0" i="1" smtClean="0">
                            <a:latin typeface="Cambria Math" panose="02040503050406030204" pitchFamily="18" charset="0"/>
                          </a:rPr>
                          <m:t>𝑛</m:t>
                        </m:r>
                      </m:sub>
                      <m:sup/>
                    </m:sSubSup>
                  </m:oMath>
                </a14:m>
                <a:r>
                  <a:rPr lang="en-IN" dirty="0">
                    <a:latin typeface="Verdana" panose="020B0604030504040204" pitchFamily="34" charset="0"/>
                    <a:ea typeface="Verdana" panose="020B0604030504040204" pitchFamily="34" charset="0"/>
                  </a:rPr>
                  <a:t> is the Atomic Scattering Factor of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𝑡h</m:t>
                        </m:r>
                      </m:sup>
                    </m:sSup>
                  </m:oMath>
                </a14:m>
                <a:r>
                  <a:rPr lang="en-IN" dirty="0">
                    <a:latin typeface="Verdana" panose="020B0604030504040204" pitchFamily="34" charset="0"/>
                    <a:ea typeface="Verdana" panose="020B0604030504040204" pitchFamily="34" charset="0"/>
                  </a:rPr>
                  <a:t> atom.</a:t>
                </a:r>
              </a:p>
              <a:p>
                <a:r>
                  <a:rPr lang="en-IN" dirty="0">
                    <a:latin typeface="Verdana" panose="020B0604030504040204" pitchFamily="34" charset="0"/>
                    <a:ea typeface="Verdana" panose="020B0604030504040204" pitchFamily="34" charset="0"/>
                  </a:rPr>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h</m:t>
                        </m:r>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 </m:t>
                        </m:r>
                        <m:r>
                          <a:rPr lang="en-IN" b="0" i="1" smtClean="0">
                            <a:latin typeface="Cambria Math" panose="02040503050406030204" pitchFamily="18" charset="0"/>
                          </a:rPr>
                          <m:t>𝑙</m:t>
                        </m:r>
                      </m:e>
                    </m:d>
                    <m:r>
                      <a:rPr lang="en-IN" b="0" i="1" smtClean="0">
                        <a:latin typeface="Cambria Math" panose="02040503050406030204" pitchFamily="18" charset="0"/>
                      </a:rPr>
                      <m:t> </m:t>
                    </m:r>
                  </m:oMath>
                </a14:m>
                <a:r>
                  <a:rPr lang="en-IN" dirty="0">
                    <a:latin typeface="Verdana" panose="020B0604030504040204" pitchFamily="34" charset="0"/>
                    <a:ea typeface="Verdana" panose="020B0604030504040204" pitchFamily="34" charset="0"/>
                  </a:rPr>
                  <a:t>are the Miller Indices.</a:t>
                </a:r>
              </a:p>
              <a:p>
                <a:r>
                  <a:rPr lang="en-IN" dirty="0">
                    <a:latin typeface="Verdana" panose="020B0604030504040204" pitchFamily="34" charset="0"/>
                    <a:ea typeface="Verdana" panose="020B0604030504040204" pitchFamily="34" charset="0"/>
                  </a:rPr>
                  <a:t> </a:t>
                </a:r>
                <a14:m>
                  <m:oMath xmlns:m="http://schemas.openxmlformats.org/officeDocument/2006/math">
                    <m:sSubSup>
                      <m:sSubSupPr>
                        <m:ctrlPr>
                          <a:rPr lang="en-IN" sz="1800" b="0" i="1" smtClean="0">
                            <a:latin typeface="Cambria Math" panose="02040503050406030204" pitchFamily="18" charset="0"/>
                            <a:ea typeface="Cambria Math" panose="02040503050406030204" pitchFamily="18" charset="0"/>
                          </a:rPr>
                        </m:ctrlPr>
                      </m:sSubSupPr>
                      <m:e>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𝑢</m:t>
                        </m:r>
                      </m:e>
                      <m:sub>
                        <m:r>
                          <a:rPr lang="en-IN" sz="1800" b="0" i="1" smtClean="0">
                            <a:latin typeface="Cambria Math" panose="02040503050406030204" pitchFamily="18" charset="0"/>
                            <a:ea typeface="Cambria Math" panose="02040503050406030204" pitchFamily="18" charset="0"/>
                          </a:rPr>
                          <m:t>𝑛</m:t>
                        </m:r>
                      </m:sub>
                      <m:sup/>
                    </m:sSubSup>
                    <m:sSub>
                      <m:sSubPr>
                        <m:ctrlPr>
                          <a:rPr lang="en-IN" sz="1800" b="0" i="1" smtClean="0">
                            <a:latin typeface="Cambria Math" panose="02040503050406030204" pitchFamily="18" charset="0"/>
                            <a:ea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𝑣</m:t>
                        </m:r>
                      </m:e>
                      <m:sub>
                        <m:r>
                          <a:rPr lang="en-IN" sz="1800" b="0" i="1" smtClean="0">
                            <a:latin typeface="Cambria Math" panose="02040503050406030204" pitchFamily="18" charset="0"/>
                            <a:ea typeface="Cambria Math" panose="02040503050406030204" pitchFamily="18" charset="0"/>
                          </a:rPr>
                          <m:t>𝑛</m:t>
                        </m:r>
                      </m:sub>
                    </m:sSub>
                    <m:r>
                      <a:rPr lang="en-IN" sz="1800" b="0" i="1" smtClean="0">
                        <a:latin typeface="Cambria Math" panose="02040503050406030204" pitchFamily="18" charset="0"/>
                        <a:ea typeface="Cambria Math" panose="02040503050406030204" pitchFamily="18" charset="0"/>
                      </a:rPr>
                      <m:t> </m:t>
                    </m:r>
                    <m:sSub>
                      <m:sSubPr>
                        <m:ctrlPr>
                          <a:rPr lang="en-IN" sz="1800" b="0" i="1" smtClean="0">
                            <a:latin typeface="Cambria Math" panose="02040503050406030204" pitchFamily="18" charset="0"/>
                            <a:ea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𝑤</m:t>
                        </m:r>
                      </m:e>
                      <m:sub>
                        <m:r>
                          <a:rPr lang="en-IN" sz="1800" b="0" i="1" smtClean="0">
                            <a:latin typeface="Cambria Math" panose="02040503050406030204" pitchFamily="18" charset="0"/>
                            <a:ea typeface="Cambria Math" panose="02040503050406030204" pitchFamily="18" charset="0"/>
                          </a:rPr>
                          <m:t>𝑛</m:t>
                        </m:r>
                      </m:sub>
                    </m:sSub>
                    <m:r>
                      <a:rPr lang="en-IN" sz="1800" b="0" i="1" smtClean="0">
                        <a:latin typeface="Cambria Math" panose="02040503050406030204" pitchFamily="18" charset="0"/>
                        <a:ea typeface="Cambria Math" panose="02040503050406030204" pitchFamily="18" charset="0"/>
                      </a:rPr>
                      <m:t>)</m:t>
                    </m:r>
                  </m:oMath>
                </a14:m>
                <a:r>
                  <a:rPr lang="en-IN" dirty="0">
                    <a:latin typeface="Verdana" panose="020B0604030504040204" pitchFamily="34" charset="0"/>
                    <a:ea typeface="Verdana" panose="020B0604030504040204" pitchFamily="34" charset="0"/>
                  </a:rPr>
                  <a:t> are the co-ordinates of the position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𝑛</m:t>
                        </m:r>
                      </m:e>
                      <m:sup>
                        <m:r>
                          <a:rPr lang="en-IN" i="1">
                            <a:latin typeface="Cambria Math" panose="02040503050406030204" pitchFamily="18" charset="0"/>
                          </a:rPr>
                          <m:t>𝑡h</m:t>
                        </m:r>
                      </m:sup>
                    </m:sSup>
                  </m:oMath>
                </a14:m>
                <a:r>
                  <a:rPr lang="en-IN" dirty="0">
                    <a:latin typeface="Verdana" panose="020B0604030504040204" pitchFamily="34" charset="0"/>
                    <a:ea typeface="Verdana" panose="020B0604030504040204" pitchFamily="34" charset="0"/>
                  </a:rPr>
                  <a:t> atom.   </a:t>
                </a:r>
              </a:p>
            </p:txBody>
          </p:sp>
        </mc:Choice>
        <mc:Fallback xmlns="">
          <p:sp>
            <p:nvSpPr>
              <p:cNvPr id="17" name="TextBox 16">
                <a:extLst>
                  <a:ext uri="{FF2B5EF4-FFF2-40B4-BE49-F238E27FC236}">
                    <a16:creationId xmlns:a16="http://schemas.microsoft.com/office/drawing/2014/main" id="{5DE8C92A-A505-2CE1-471D-D648D3AD8689}"/>
                  </a:ext>
                </a:extLst>
              </p:cNvPr>
              <p:cNvSpPr txBox="1">
                <a:spLocks noRot="1" noChangeAspect="1" noMove="1" noResize="1" noEditPoints="1" noAdjustHandles="1" noChangeArrowheads="1" noChangeShapeType="1" noTextEdit="1"/>
              </p:cNvSpPr>
              <p:nvPr/>
            </p:nvSpPr>
            <p:spPr>
              <a:xfrm>
                <a:off x="1533525" y="2591700"/>
                <a:ext cx="9124950" cy="1247649"/>
              </a:xfrm>
              <a:prstGeom prst="rect">
                <a:avLst/>
              </a:prstGeom>
              <a:blipFill>
                <a:blip r:embed="rId5"/>
                <a:stretch>
                  <a:fillRect l="-602" t="-2439" b="-63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BAF8F1-DEF0-7B8B-5E48-6E928328C8D3}"/>
                  </a:ext>
                </a:extLst>
              </p:cNvPr>
              <p:cNvSpPr txBox="1"/>
              <p:nvPr/>
            </p:nvSpPr>
            <p:spPr>
              <a:xfrm>
                <a:off x="1858822" y="4022293"/>
                <a:ext cx="8474356" cy="7314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m:t>
                      </m:r>
                      <m:r>
                        <a:rPr lang="en-IN" sz="2000" b="0" i="1" smtClean="0">
                          <a:latin typeface="Cambria Math" panose="02040503050406030204" pitchFamily="18" charset="0"/>
                        </a:rPr>
                        <m:t>𝐹</m:t>
                      </m:r>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𝐴𝑚𝑝𝑙𝑖𝑡𝑢𝑑𝑒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𝑡h𝑒</m:t>
                          </m:r>
                          <m:r>
                            <a:rPr lang="en-IN" sz="2000" b="0" i="1" smtClean="0">
                              <a:latin typeface="Cambria Math" panose="02040503050406030204" pitchFamily="18" charset="0"/>
                            </a:rPr>
                            <m:t> </m:t>
                          </m:r>
                          <m:r>
                            <a:rPr lang="en-IN" sz="2000" b="0" i="1" smtClean="0">
                              <a:latin typeface="Cambria Math" panose="02040503050406030204" pitchFamily="18" charset="0"/>
                            </a:rPr>
                            <m:t>𝑤𝑎𝑣𝑒</m:t>
                          </m:r>
                          <m:r>
                            <a:rPr lang="en-IN" sz="2000" b="0" i="1" smtClean="0">
                              <a:latin typeface="Cambria Math" panose="02040503050406030204" pitchFamily="18" charset="0"/>
                            </a:rPr>
                            <m:t> </m:t>
                          </m:r>
                          <m:r>
                            <a:rPr lang="en-IN" sz="2000" b="0" i="1" smtClean="0">
                              <a:latin typeface="Cambria Math" panose="02040503050406030204" pitchFamily="18" charset="0"/>
                            </a:rPr>
                            <m:t>𝑠𝑐𝑎𝑡𝑡𝑒𝑟𝑒𝑑</m:t>
                          </m:r>
                          <m:r>
                            <a:rPr lang="en-IN" sz="2000" b="0" i="1" smtClean="0">
                              <a:latin typeface="Cambria Math" panose="02040503050406030204" pitchFamily="18" charset="0"/>
                            </a:rPr>
                            <m:t> </m:t>
                          </m:r>
                          <m:r>
                            <a:rPr lang="en-IN" sz="2000" b="0" i="1" smtClean="0">
                              <a:latin typeface="Cambria Math" panose="02040503050406030204" pitchFamily="18" charset="0"/>
                            </a:rPr>
                            <m:t>𝑏𝑦</m:t>
                          </m:r>
                          <m:r>
                            <a:rPr lang="en-IN" sz="2000" b="0" i="1" smtClean="0">
                              <a:latin typeface="Cambria Math" panose="02040503050406030204" pitchFamily="18" charset="0"/>
                            </a:rPr>
                            <m:t> </m:t>
                          </m:r>
                          <m:r>
                            <a:rPr lang="en-IN" sz="2000" b="0" i="1" smtClean="0">
                              <a:latin typeface="Cambria Math" panose="02040503050406030204" pitchFamily="18" charset="0"/>
                            </a:rPr>
                            <m:t>𝑎𝑙𝑙</m:t>
                          </m:r>
                          <m:r>
                            <a:rPr lang="en-IN" sz="2000" b="0" i="1" smtClean="0">
                              <a:latin typeface="Cambria Math" panose="02040503050406030204" pitchFamily="18" charset="0"/>
                            </a:rPr>
                            <m:t> </m:t>
                          </m:r>
                          <m:r>
                            <a:rPr lang="en-IN" sz="2000" b="0" i="1" smtClean="0">
                              <a:latin typeface="Cambria Math" panose="02040503050406030204" pitchFamily="18" charset="0"/>
                            </a:rPr>
                            <m:t>𝑡h𝑒</m:t>
                          </m:r>
                          <m:r>
                            <a:rPr lang="en-IN" sz="2000" b="0" i="1" smtClean="0">
                              <a:latin typeface="Cambria Math" panose="02040503050406030204" pitchFamily="18" charset="0"/>
                            </a:rPr>
                            <m:t> </m:t>
                          </m:r>
                          <m:r>
                            <a:rPr lang="en-IN" sz="2000" b="0" i="1" smtClean="0">
                              <a:latin typeface="Cambria Math" panose="02040503050406030204" pitchFamily="18" charset="0"/>
                            </a:rPr>
                            <m:t>𝑎𝑡𝑜𝑚𝑠</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𝑎</m:t>
                          </m:r>
                          <m:r>
                            <a:rPr lang="en-IN" sz="2000" b="0" i="1" smtClean="0">
                              <a:latin typeface="Cambria Math" panose="02040503050406030204" pitchFamily="18" charset="0"/>
                            </a:rPr>
                            <m:t> </m:t>
                          </m:r>
                          <m:r>
                            <a:rPr lang="en-IN" sz="2000" b="0" i="1" smtClean="0">
                              <a:latin typeface="Cambria Math" panose="02040503050406030204" pitchFamily="18" charset="0"/>
                            </a:rPr>
                            <m:t>𝑢𝑛𝑖𝑡</m:t>
                          </m:r>
                          <m:r>
                            <a:rPr lang="en-IN" sz="2000" b="0" i="1" smtClean="0">
                              <a:latin typeface="Cambria Math" panose="02040503050406030204" pitchFamily="18" charset="0"/>
                            </a:rPr>
                            <m:t> </m:t>
                          </m:r>
                          <m:r>
                            <a:rPr lang="en-IN" sz="2000" b="0" i="1" smtClean="0">
                              <a:latin typeface="Cambria Math" panose="02040503050406030204" pitchFamily="18" charset="0"/>
                            </a:rPr>
                            <m:t>𝑐𝑒𝑙𝑙</m:t>
                          </m:r>
                        </m:num>
                        <m:den>
                          <m:r>
                            <a:rPr lang="en-IN" sz="2000" b="0" i="1" smtClean="0">
                              <a:latin typeface="Cambria Math" panose="02040503050406030204" pitchFamily="18" charset="0"/>
                            </a:rPr>
                            <m:t>𝐴𝑚𝑝𝑙𝑖𝑡𝑢𝑑𝑒</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𝑡h𝑒</m:t>
                          </m:r>
                          <m:r>
                            <a:rPr lang="en-IN" sz="2000" b="0" i="1" smtClean="0">
                              <a:latin typeface="Cambria Math" panose="02040503050406030204" pitchFamily="18" charset="0"/>
                            </a:rPr>
                            <m:t> </m:t>
                          </m:r>
                          <m:r>
                            <a:rPr lang="en-IN" sz="2000" b="0" i="1" smtClean="0">
                              <a:latin typeface="Cambria Math" panose="02040503050406030204" pitchFamily="18" charset="0"/>
                            </a:rPr>
                            <m:t>𝑤𝑎𝑣𝑒</m:t>
                          </m:r>
                          <m:r>
                            <a:rPr lang="en-IN" sz="2000" b="0" i="1" smtClean="0">
                              <a:latin typeface="Cambria Math" panose="02040503050406030204" pitchFamily="18" charset="0"/>
                            </a:rPr>
                            <m:t> </m:t>
                          </m:r>
                          <m:r>
                            <a:rPr lang="en-IN" sz="2000" b="0" i="1" smtClean="0">
                              <a:latin typeface="Cambria Math" panose="02040503050406030204" pitchFamily="18" charset="0"/>
                            </a:rPr>
                            <m:t>𝑠𝑐𝑎𝑡𝑡𝑒𝑟𝑒𝑑</m:t>
                          </m:r>
                          <m:r>
                            <a:rPr lang="en-IN" sz="2000" b="0" i="1" smtClean="0">
                              <a:latin typeface="Cambria Math" panose="02040503050406030204" pitchFamily="18" charset="0"/>
                            </a:rPr>
                            <m:t> </m:t>
                          </m:r>
                          <m:r>
                            <a:rPr lang="en-IN" sz="2000" b="0" i="1" smtClean="0">
                              <a:latin typeface="Cambria Math" panose="02040503050406030204" pitchFamily="18" charset="0"/>
                            </a:rPr>
                            <m:t>𝑏𝑦</m:t>
                          </m:r>
                          <m:r>
                            <a:rPr lang="en-IN" sz="2000" b="0" i="1" smtClean="0">
                              <a:latin typeface="Cambria Math" panose="02040503050406030204" pitchFamily="18" charset="0"/>
                            </a:rPr>
                            <m:t> </m:t>
                          </m:r>
                          <m:r>
                            <a:rPr lang="en-IN" sz="2000" b="0" i="1" smtClean="0">
                              <a:latin typeface="Cambria Math" panose="02040503050406030204" pitchFamily="18" charset="0"/>
                            </a:rPr>
                            <m:t>𝑜𝑛𝑒</m:t>
                          </m:r>
                          <m:r>
                            <a:rPr lang="en-IN" sz="2000" b="0" i="1" smtClean="0">
                              <a:latin typeface="Cambria Math" panose="02040503050406030204" pitchFamily="18" charset="0"/>
                            </a:rPr>
                            <m:t> </m:t>
                          </m:r>
                          <m:r>
                            <a:rPr lang="en-IN" sz="2000" b="0" i="1" smtClean="0">
                              <a:latin typeface="Cambria Math" panose="02040503050406030204" pitchFamily="18" charset="0"/>
                            </a:rPr>
                            <m:t>𝑒𝑙𝑒𝑐𝑡𝑟𝑜𝑛</m:t>
                          </m:r>
                          <m:r>
                            <a:rPr lang="en-IN" sz="2000" b="0" i="1" smtClean="0">
                              <a:latin typeface="Cambria Math" panose="02040503050406030204" pitchFamily="18" charset="0"/>
                            </a:rPr>
                            <m:t> </m:t>
                          </m:r>
                        </m:den>
                      </m:f>
                    </m:oMath>
                  </m:oMathPara>
                </a14:m>
                <a:endParaRPr lang="en-IN" sz="2000" dirty="0"/>
              </a:p>
            </p:txBody>
          </p:sp>
        </mc:Choice>
        <mc:Fallback xmlns="">
          <p:sp>
            <p:nvSpPr>
              <p:cNvPr id="18" name="TextBox 17">
                <a:extLst>
                  <a:ext uri="{FF2B5EF4-FFF2-40B4-BE49-F238E27FC236}">
                    <a16:creationId xmlns:a16="http://schemas.microsoft.com/office/drawing/2014/main" id="{09BAF8F1-DEF0-7B8B-5E48-6E928328C8D3}"/>
                  </a:ext>
                </a:extLst>
              </p:cNvPr>
              <p:cNvSpPr txBox="1">
                <a:spLocks noRot="1" noChangeAspect="1" noMove="1" noResize="1" noEditPoints="1" noAdjustHandles="1" noChangeArrowheads="1" noChangeShapeType="1" noTextEdit="1"/>
              </p:cNvSpPr>
              <p:nvPr/>
            </p:nvSpPr>
            <p:spPr>
              <a:xfrm>
                <a:off x="1858822" y="4022293"/>
                <a:ext cx="8474356" cy="73141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1CD4CB5-BFCE-1AF1-911B-48CA9F6A5579}"/>
                  </a:ext>
                </a:extLst>
              </p:cNvPr>
              <p:cNvSpPr txBox="1"/>
              <p:nvPr/>
            </p:nvSpPr>
            <p:spPr>
              <a:xfrm>
                <a:off x="553430" y="4936656"/>
                <a:ext cx="1052512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The intensity of the beam diffracted by all atoms of the unit cell in a direction predicted by Bragg’s law is proportional to </a:t>
                </a:r>
                <a14:m>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𝐹</m:t>
                            </m:r>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oMath>
                </a14:m>
                <a:endParaRPr lang="en-IN" sz="2000" dirty="0">
                  <a:latin typeface="Verdana" panose="020B0604030504040204" pitchFamily="34" charset="0"/>
                  <a:ea typeface="Verdana" panose="020B0604030504040204" pitchFamily="34" charset="0"/>
                </a:endParaRPr>
              </a:p>
            </p:txBody>
          </p:sp>
        </mc:Choice>
        <mc:Fallback xmlns="">
          <p:sp>
            <p:nvSpPr>
              <p:cNvPr id="19" name="TextBox 18">
                <a:extLst>
                  <a:ext uri="{FF2B5EF4-FFF2-40B4-BE49-F238E27FC236}">
                    <a16:creationId xmlns:a16="http://schemas.microsoft.com/office/drawing/2014/main" id="{F1CD4CB5-BFCE-1AF1-911B-48CA9F6A5579}"/>
                  </a:ext>
                </a:extLst>
              </p:cNvPr>
              <p:cNvSpPr txBox="1">
                <a:spLocks noRot="1" noChangeAspect="1" noMove="1" noResize="1" noEditPoints="1" noAdjustHandles="1" noChangeArrowheads="1" noChangeShapeType="1" noTextEdit="1"/>
              </p:cNvSpPr>
              <p:nvPr/>
            </p:nvSpPr>
            <p:spPr>
              <a:xfrm>
                <a:off x="553430" y="4936656"/>
                <a:ext cx="10525125" cy="707886"/>
              </a:xfrm>
              <a:prstGeom prst="rect">
                <a:avLst/>
              </a:prstGeom>
              <a:blipFill>
                <a:blip r:embed="rId7"/>
                <a:stretch>
                  <a:fillRect l="-521" t="-5172" b="-146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FDF46E6-F773-03A8-DB8A-BDEC377A78F6}"/>
                  </a:ext>
                </a:extLst>
              </p:cNvPr>
              <p:cNvSpPr txBox="1"/>
              <p:nvPr/>
            </p:nvSpPr>
            <p:spPr>
              <a:xfrm>
                <a:off x="4205288" y="5714798"/>
                <a:ext cx="3781425" cy="438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200" b="1" i="1" smtClean="0">
                          <a:latin typeface="Cambria Math" panose="02040503050406030204" pitchFamily="18" charset="0"/>
                        </a:rPr>
                        <m:t>𝑰</m:t>
                      </m:r>
                      <m:r>
                        <a:rPr lang="en-IN" sz="2200" b="1" i="1" smtClean="0">
                          <a:latin typeface="Cambria Math" panose="02040503050406030204" pitchFamily="18" charset="0"/>
                        </a:rPr>
                        <m:t> ∝</m:t>
                      </m:r>
                      <m:sSup>
                        <m:sSupPr>
                          <m:ctrlPr>
                            <a:rPr lang="en-IN" sz="2200" b="1" i="1">
                              <a:latin typeface="Cambria Math" panose="02040503050406030204" pitchFamily="18" charset="0"/>
                            </a:rPr>
                          </m:ctrlPr>
                        </m:sSupPr>
                        <m:e>
                          <m:d>
                            <m:dPr>
                              <m:begChr m:val="|"/>
                              <m:endChr m:val="|"/>
                              <m:ctrlPr>
                                <a:rPr lang="en-IN" sz="2200" b="1" i="1">
                                  <a:latin typeface="Cambria Math" panose="02040503050406030204" pitchFamily="18" charset="0"/>
                                </a:rPr>
                              </m:ctrlPr>
                            </m:dPr>
                            <m:e>
                              <m:r>
                                <a:rPr lang="en-IN" sz="2200" b="1" i="1">
                                  <a:latin typeface="Cambria Math" panose="02040503050406030204" pitchFamily="18" charset="0"/>
                                </a:rPr>
                                <m:t>𝑭</m:t>
                              </m:r>
                            </m:e>
                          </m:d>
                        </m:e>
                        <m:sup>
                          <m:r>
                            <a:rPr lang="en-IN" sz="2200" b="1" i="1">
                              <a:latin typeface="Cambria Math" panose="02040503050406030204" pitchFamily="18" charset="0"/>
                            </a:rPr>
                            <m:t>𝟐</m:t>
                          </m:r>
                        </m:sup>
                      </m:sSup>
                    </m:oMath>
                  </m:oMathPara>
                </a14:m>
                <a:endParaRPr lang="en-IN" sz="2200" b="1" dirty="0"/>
              </a:p>
            </p:txBody>
          </p:sp>
        </mc:Choice>
        <mc:Fallback xmlns="">
          <p:sp>
            <p:nvSpPr>
              <p:cNvPr id="20" name="TextBox 19">
                <a:extLst>
                  <a:ext uri="{FF2B5EF4-FFF2-40B4-BE49-F238E27FC236}">
                    <a16:creationId xmlns:a16="http://schemas.microsoft.com/office/drawing/2014/main" id="{EFDF46E6-F773-03A8-DB8A-BDEC377A78F6}"/>
                  </a:ext>
                </a:extLst>
              </p:cNvPr>
              <p:cNvSpPr txBox="1">
                <a:spLocks noRot="1" noChangeAspect="1" noMove="1" noResize="1" noEditPoints="1" noAdjustHandles="1" noChangeArrowheads="1" noChangeShapeType="1" noTextEdit="1"/>
              </p:cNvSpPr>
              <p:nvPr/>
            </p:nvSpPr>
            <p:spPr>
              <a:xfrm>
                <a:off x="4205288" y="5714798"/>
                <a:ext cx="3781425" cy="438582"/>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47874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09EC5D-44FE-172C-0391-4AB32DBF9440}"/>
              </a:ext>
            </a:extLst>
          </p:cNvPr>
          <p:cNvSpPr txBox="1"/>
          <p:nvPr/>
        </p:nvSpPr>
        <p:spPr>
          <a:xfrm>
            <a:off x="553430" y="1544396"/>
            <a:ext cx="11138555" cy="707886"/>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Structure Factor for FCC Unit cell: </a:t>
            </a:r>
            <a:r>
              <a:rPr lang="en-US" sz="2000" dirty="0">
                <a:latin typeface="Verdana" panose="020B0604030504040204" pitchFamily="34" charset="0"/>
                <a:ea typeface="Verdana" panose="020B0604030504040204" pitchFamily="34" charset="0"/>
              </a:rPr>
              <a:t>The FCC unit cell contains 4 atoms. These 4 atoms are positioned at the following fractional coordinates within the unit cell -</a:t>
            </a:r>
            <a:endParaRPr lang="en-IN" sz="2000"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3F53EA-6D7F-96CB-2EC4-AB938EAFDF92}"/>
                  </a:ext>
                </a:extLst>
              </p:cNvPr>
              <p:cNvSpPr txBox="1"/>
              <p:nvPr/>
            </p:nvSpPr>
            <p:spPr>
              <a:xfrm>
                <a:off x="2638425" y="2438400"/>
                <a:ext cx="6915150" cy="1782026"/>
              </a:xfrm>
              <a:prstGeom prst="rect">
                <a:avLst/>
              </a:prstGeom>
              <a:noFill/>
            </p:spPr>
            <p:txBody>
              <a:bodyPr wrap="square" rtlCol="0">
                <a:spAutoFit/>
              </a:bodyPr>
              <a:lstStyle/>
              <a:p>
                <a:pPr marL="342900" indent="-342900">
                  <a:buFont typeface="+mj-lt"/>
                  <a:buAutoNum type="arabicPeriod"/>
                </a:pPr>
                <a:r>
                  <a:rPr lang="en-US" sz="2000" b="0" dirty="0">
                    <a:latin typeface="Verdana" panose="020B0604030504040204" pitchFamily="34" charset="0"/>
                    <a:ea typeface="Verdana" panose="020B0604030504040204" pitchFamily="34" charset="0"/>
                  </a:rPr>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0 , 0 , 0</m:t>
                        </m:r>
                      </m:e>
                    </m:d>
                  </m:oMath>
                </a14:m>
                <a:r>
                  <a:rPr lang="en-US" sz="2000" b="0" dirty="0">
                    <a:latin typeface="Verdana" panose="020B0604030504040204" pitchFamily="34" charset="0"/>
                    <a:ea typeface="Verdana" panose="020B0604030504040204" pitchFamily="34" charset="0"/>
                  </a:rPr>
                  <a:t>  -  Corner Atom.</a:t>
                </a:r>
              </a:p>
              <a:p>
                <a:pPr marL="342900" indent="-342900">
                  <a:buFont typeface="+mj-lt"/>
                  <a:buAutoNum type="arabicPeriod"/>
                </a:pPr>
                <a:r>
                  <a:rPr lang="en-US" sz="2000" b="0" dirty="0">
                    <a:latin typeface="Verdana" panose="020B0604030504040204" pitchFamily="34" charset="0"/>
                    <a:ea typeface="Verdana" panose="020B0604030504040204" pitchFamily="34" charset="0"/>
                  </a:rPr>
                  <a:t> </a:t>
                </a:r>
                <a14:m>
                  <m:oMath xmlns:m="http://schemas.openxmlformats.org/officeDocument/2006/math">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0</m:t>
                        </m:r>
                      </m:e>
                    </m:d>
                  </m:oMath>
                </a14:m>
                <a:r>
                  <a:rPr lang="en-US" sz="2000" b="0" dirty="0">
                    <a:latin typeface="Verdana" panose="020B0604030504040204" pitchFamily="34" charset="0"/>
                    <a:ea typeface="Verdana" panose="020B0604030504040204" pitchFamily="34" charset="0"/>
                  </a:rPr>
                  <a:t>  -  F</a:t>
                </a:r>
                <a:r>
                  <a:rPr lang="en-US" sz="2000" dirty="0">
                    <a:latin typeface="Verdana" panose="020B0604030504040204" pitchFamily="34" charset="0"/>
                    <a:ea typeface="Verdana" panose="020B0604030504040204" pitchFamily="34" charset="0"/>
                  </a:rPr>
                  <a:t>ace-centered atom on the XY Plane.</a:t>
                </a:r>
              </a:p>
              <a:p>
                <a:pPr marL="342900" indent="-342900">
                  <a:buFont typeface="+mj-lt"/>
                  <a:buAutoNum type="arabicPeriod"/>
                </a:pPr>
                <a:r>
                  <a:rPr lang="en-US" sz="2000" b="0" dirty="0">
                    <a:latin typeface="Verdana" panose="020B0604030504040204" pitchFamily="34" charset="0"/>
                    <a:ea typeface="Verdana" panose="020B0604030504040204" pitchFamily="34" charset="0"/>
                  </a:rPr>
                  <a:t> </a:t>
                </a:r>
                <a14:m>
                  <m:oMath xmlns:m="http://schemas.openxmlformats.org/officeDocument/2006/math">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,0,</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oMath>
                </a14:m>
                <a:r>
                  <a:rPr lang="en-US" sz="2000" b="0" dirty="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 </a:t>
                </a:r>
                <a:r>
                  <a:rPr lang="en-US" sz="2000" b="0" dirty="0">
                    <a:latin typeface="Verdana" panose="020B0604030504040204" pitchFamily="34" charset="0"/>
                    <a:ea typeface="Verdana" panose="020B0604030504040204" pitchFamily="34" charset="0"/>
                  </a:rPr>
                  <a:t>-  F</a:t>
                </a:r>
                <a:r>
                  <a:rPr lang="en-US" sz="2000" dirty="0">
                    <a:latin typeface="Verdana" panose="020B0604030504040204" pitchFamily="34" charset="0"/>
                    <a:ea typeface="Verdana" panose="020B0604030504040204" pitchFamily="34" charset="0"/>
                  </a:rPr>
                  <a:t>ace-centered atom on the XZ Plane.</a:t>
                </a:r>
              </a:p>
              <a:p>
                <a:pPr marL="342900" indent="-342900">
                  <a:buFont typeface="+mj-lt"/>
                  <a:buAutoNum type="arabicPeriod"/>
                </a:pPr>
                <a:r>
                  <a:rPr lang="en-US" sz="2000" b="0" dirty="0">
                    <a:latin typeface="Verdana" panose="020B0604030504040204" pitchFamily="34" charset="0"/>
                    <a:ea typeface="Verdana" panose="020B0604030504040204" pitchFamily="34" charset="0"/>
                  </a:rPr>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oMath>
                </a14:m>
                <a:r>
                  <a:rPr lang="en-US" sz="2000" b="0" dirty="0">
                    <a:latin typeface="Verdana" panose="020B0604030504040204" pitchFamily="34" charset="0"/>
                    <a:ea typeface="Verdana" panose="020B0604030504040204" pitchFamily="34" charset="0"/>
                  </a:rPr>
                  <a:t>    -  F</a:t>
                </a:r>
                <a:r>
                  <a:rPr lang="en-US" sz="2000" dirty="0">
                    <a:latin typeface="Verdana" panose="020B0604030504040204" pitchFamily="34" charset="0"/>
                    <a:ea typeface="Verdana" panose="020B0604030504040204" pitchFamily="34" charset="0"/>
                  </a:rPr>
                  <a:t>ace-centered atom on the YZ Plane.</a:t>
                </a:r>
              </a:p>
            </p:txBody>
          </p:sp>
        </mc:Choice>
        <mc:Fallback xmlns="">
          <p:sp>
            <p:nvSpPr>
              <p:cNvPr id="7" name="TextBox 6">
                <a:extLst>
                  <a:ext uri="{FF2B5EF4-FFF2-40B4-BE49-F238E27FC236}">
                    <a16:creationId xmlns:a16="http://schemas.microsoft.com/office/drawing/2014/main" id="{FC3F53EA-6D7F-96CB-2EC4-AB938EAFDF92}"/>
                  </a:ext>
                </a:extLst>
              </p:cNvPr>
              <p:cNvSpPr txBox="1">
                <a:spLocks noRot="1" noChangeAspect="1" noMove="1" noResize="1" noEditPoints="1" noAdjustHandles="1" noChangeArrowheads="1" noChangeShapeType="1" noTextEdit="1"/>
              </p:cNvSpPr>
              <p:nvPr/>
            </p:nvSpPr>
            <p:spPr>
              <a:xfrm>
                <a:off x="2638425" y="2438400"/>
                <a:ext cx="6915150" cy="1782026"/>
              </a:xfrm>
              <a:prstGeom prst="rect">
                <a:avLst/>
              </a:prstGeom>
              <a:blipFill>
                <a:blip r:embed="rId4"/>
                <a:stretch>
                  <a:fillRect l="-970" t="-2397" b="-6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9D912B-F9F6-0097-0FA3-EDB8C3A581C8}"/>
                  </a:ext>
                </a:extLst>
              </p:cNvPr>
              <p:cNvSpPr txBox="1"/>
              <p:nvPr/>
            </p:nvSpPr>
            <p:spPr>
              <a:xfrm>
                <a:off x="691495" y="4285008"/>
                <a:ext cx="10809009" cy="5043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IN" sz="1800" i="1" smtClean="0">
                              <a:latin typeface="Cambria Math" panose="02040503050406030204" pitchFamily="18" charset="0"/>
                            </a:rPr>
                          </m:ctrlPr>
                        </m:sSubSupPr>
                        <m:e>
                          <m:r>
                            <a:rPr lang="en-US" sz="1800" b="0" i="1" smtClean="0">
                              <a:latin typeface="Cambria Math" panose="02040503050406030204" pitchFamily="18" charset="0"/>
                            </a:rPr>
                            <m:t>(</m:t>
                          </m:r>
                          <m:r>
                            <a:rPr lang="en-IN" sz="1800" b="0" i="1" smtClean="0">
                              <a:latin typeface="Cambria Math" panose="02040503050406030204" pitchFamily="18" charset="0"/>
                            </a:rPr>
                            <m:t>𝐹</m:t>
                          </m:r>
                        </m:e>
                        <m:sub>
                          <m:r>
                            <a:rPr lang="en-IN" sz="1800" b="0" i="1" smtClean="0">
                              <a:latin typeface="Cambria Math" panose="02040503050406030204" pitchFamily="18" charset="0"/>
                            </a:rPr>
                            <m:t>h𝑘𝑙</m:t>
                          </m:r>
                        </m:sub>
                        <m:sup/>
                      </m:sSubSup>
                      <m:sSubSup>
                        <m:sSubSupPr>
                          <m:ctrlPr>
                            <a:rPr lang="en-IN" sz="1800" b="0" i="1" smtClean="0">
                              <a:latin typeface="Cambria Math" panose="02040503050406030204" pitchFamily="18" charset="0"/>
                            </a:rPr>
                          </m:ctrlPr>
                        </m:sSubSupPr>
                        <m:e>
                          <m:r>
                            <a:rPr lang="en-US" sz="1800" b="0" i="1" smtClean="0">
                              <a:latin typeface="Cambria Math" panose="02040503050406030204" pitchFamily="18" charset="0"/>
                            </a:rPr>
                            <m:t>)</m:t>
                          </m:r>
                        </m:e>
                        <m:sub>
                          <m:r>
                            <a:rPr lang="en-US" sz="1800" b="0" i="1" smtClean="0">
                              <a:latin typeface="Cambria Math" panose="02040503050406030204" pitchFamily="18" charset="0"/>
                            </a:rPr>
                            <m:t>𝐹𝐶𝐶</m:t>
                          </m:r>
                        </m:sub>
                        <m:sup/>
                      </m:sSubSup>
                      <m:r>
                        <a:rPr lang="en-US" sz="1800" b="0" i="1" smtClean="0">
                          <a:latin typeface="Cambria Math" panose="02040503050406030204" pitchFamily="18" charset="0"/>
                        </a:rPr>
                        <m:t> </m:t>
                      </m:r>
                      <m:r>
                        <a:rPr lang="en-IN"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 (</m:t>
                      </m:r>
                      <m:sSup>
                        <m:sSupPr>
                          <m:ctrlPr>
                            <a:rPr lang="en-IN" sz="1800" b="0" i="1" smtClean="0">
                              <a:latin typeface="Cambria Math" panose="02040503050406030204" pitchFamily="18" charset="0"/>
                              <a:ea typeface="Cambria Math" panose="02040503050406030204" pitchFamily="18" charset="0"/>
                            </a:rPr>
                          </m:ctrlPr>
                        </m:sSupPr>
                        <m:e>
                          <m:r>
                            <a:rPr lang="en-IN" sz="1800" b="0" i="1" smtClean="0">
                              <a:latin typeface="Cambria Math" panose="02040503050406030204" pitchFamily="18" charset="0"/>
                              <a:ea typeface="Cambria Math" panose="02040503050406030204" pitchFamily="18" charset="0"/>
                            </a:rPr>
                            <m:t>𝑒</m:t>
                          </m:r>
                        </m:e>
                        <m:sup>
                          <m:r>
                            <a:rPr lang="en-IN" sz="1800" b="0" i="1" smtClean="0">
                              <a:latin typeface="Cambria Math" panose="02040503050406030204" pitchFamily="18" charset="0"/>
                              <a:ea typeface="Cambria Math" panose="02040503050406030204" pitchFamily="18" charset="0"/>
                            </a:rPr>
                            <m:t>2</m:t>
                          </m:r>
                          <m:r>
                            <a:rPr lang="en-IN" sz="1800" b="0" i="1" smtClean="0">
                              <a:latin typeface="Cambria Math" panose="02040503050406030204" pitchFamily="18" charset="0"/>
                              <a:ea typeface="Cambria Math" panose="02040503050406030204" pitchFamily="18" charset="0"/>
                            </a:rPr>
                            <m:t>𝜋</m:t>
                          </m:r>
                          <m:r>
                            <a:rPr lang="en-IN" sz="1800" b="0" i="1" smtClean="0">
                              <a:latin typeface="Cambria Math" panose="02040503050406030204" pitchFamily="18" charset="0"/>
                              <a:ea typeface="Cambria Math" panose="02040503050406030204" pitchFamily="18" charset="0"/>
                            </a:rPr>
                            <m:t>𝑖</m:t>
                          </m:r>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h</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e>
                          </m:d>
                          <m:r>
                            <a:rPr lang="en-US"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𝑘</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e>
                          </m:d>
                          <m:r>
                            <a:rPr lang="en-US"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𝑙</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m:t>
                              </m:r>
                            </m:e>
                          </m:d>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sup>
                      </m:sSup>
                      <m:r>
                        <a:rPr lang="en-US" b="0" i="0"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  </m:t>
                          </m:r>
                        </m:sup>
                      </m:sSup>
                      <m:r>
                        <a:rPr lang="en-US"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𝑘</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oMath>
                  </m:oMathPara>
                </a14:m>
                <a:endParaRPr lang="en-IN" dirty="0"/>
              </a:p>
            </p:txBody>
          </p:sp>
        </mc:Choice>
        <mc:Fallback xmlns="">
          <p:sp>
            <p:nvSpPr>
              <p:cNvPr id="9" name="TextBox 8">
                <a:extLst>
                  <a:ext uri="{FF2B5EF4-FFF2-40B4-BE49-F238E27FC236}">
                    <a16:creationId xmlns:a16="http://schemas.microsoft.com/office/drawing/2014/main" id="{619D912B-F9F6-0097-0FA3-EDB8C3A581C8}"/>
                  </a:ext>
                </a:extLst>
              </p:cNvPr>
              <p:cNvSpPr txBox="1">
                <a:spLocks noRot="1" noChangeAspect="1" noMove="1" noResize="1" noEditPoints="1" noAdjustHandles="1" noChangeArrowheads="1" noChangeShapeType="1" noTextEdit="1"/>
              </p:cNvSpPr>
              <p:nvPr/>
            </p:nvSpPr>
            <p:spPr>
              <a:xfrm>
                <a:off x="691495" y="4285008"/>
                <a:ext cx="10809009" cy="50436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A15F7C-915E-8C5C-3C54-51F072E33945}"/>
                  </a:ext>
                </a:extLst>
              </p:cNvPr>
              <p:cNvSpPr txBox="1"/>
              <p:nvPr/>
            </p:nvSpPr>
            <p:spPr>
              <a:xfrm>
                <a:off x="3293290" y="4811400"/>
                <a:ext cx="5605417" cy="4047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IN" sz="1800" i="1" smtClean="0">
                              <a:latin typeface="Cambria Math" panose="02040503050406030204" pitchFamily="18" charset="0"/>
                            </a:rPr>
                          </m:ctrlPr>
                        </m:sSubSupPr>
                        <m:e>
                          <m:r>
                            <a:rPr lang="en-US" sz="1800" b="0" i="1" smtClean="0">
                              <a:latin typeface="Cambria Math" panose="02040503050406030204" pitchFamily="18" charset="0"/>
                            </a:rPr>
                            <m:t>(</m:t>
                          </m:r>
                          <m:r>
                            <a:rPr lang="en-IN" sz="1800" b="0" i="1" smtClean="0">
                              <a:latin typeface="Cambria Math" panose="02040503050406030204" pitchFamily="18" charset="0"/>
                            </a:rPr>
                            <m:t>𝐹</m:t>
                          </m:r>
                        </m:e>
                        <m:sub>
                          <m:r>
                            <a:rPr lang="en-IN" sz="1800" b="0" i="1" smtClean="0">
                              <a:latin typeface="Cambria Math" panose="02040503050406030204" pitchFamily="18" charset="0"/>
                            </a:rPr>
                            <m:t>h𝑘𝑙</m:t>
                          </m:r>
                        </m:sub>
                        <m:sup/>
                      </m:sSubSup>
                      <m:sSubSup>
                        <m:sSubSupPr>
                          <m:ctrlPr>
                            <a:rPr lang="en-IN" sz="1800" b="0" i="1" smtClean="0">
                              <a:latin typeface="Cambria Math" panose="02040503050406030204" pitchFamily="18" charset="0"/>
                            </a:rPr>
                          </m:ctrlPr>
                        </m:sSubSupPr>
                        <m:e>
                          <m:r>
                            <a:rPr lang="en-US" sz="1800" b="0" i="1" smtClean="0">
                              <a:latin typeface="Cambria Math" panose="02040503050406030204" pitchFamily="18" charset="0"/>
                            </a:rPr>
                            <m:t>)</m:t>
                          </m:r>
                        </m:e>
                        <m:sub>
                          <m:r>
                            <a:rPr lang="en-US" sz="1800" b="0" i="1" smtClean="0">
                              <a:latin typeface="Cambria Math" panose="02040503050406030204" pitchFamily="18" charset="0"/>
                            </a:rPr>
                            <m:t>𝐹𝐶𝐶</m:t>
                          </m:r>
                        </m:sub>
                        <m:sup/>
                      </m:sSubSup>
                      <m:r>
                        <a:rPr lang="en-US" sz="1800" b="0" i="1" smtClean="0">
                          <a:latin typeface="Cambria Math" panose="02040503050406030204" pitchFamily="18" charset="0"/>
                        </a:rPr>
                        <m:t> </m:t>
                      </m:r>
                      <m:r>
                        <a:rPr lang="en-IN"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 (1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h</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up>
                      </m:sSup>
                      <m:r>
                        <a:rPr lang="en-US" b="0" i="0"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h</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  </m:t>
                          </m:r>
                        </m:sup>
                      </m:sSup>
                      <m:r>
                        <a:rPr lang="en-US"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oMath>
                  </m:oMathPara>
                </a14:m>
                <a:endParaRPr lang="en-IN" dirty="0"/>
              </a:p>
            </p:txBody>
          </p:sp>
        </mc:Choice>
        <mc:Fallback xmlns="">
          <p:sp>
            <p:nvSpPr>
              <p:cNvPr id="10" name="TextBox 9">
                <a:extLst>
                  <a:ext uri="{FF2B5EF4-FFF2-40B4-BE49-F238E27FC236}">
                    <a16:creationId xmlns:a16="http://schemas.microsoft.com/office/drawing/2014/main" id="{A1A15F7C-915E-8C5C-3C54-51F072E33945}"/>
                  </a:ext>
                </a:extLst>
              </p:cNvPr>
              <p:cNvSpPr txBox="1">
                <a:spLocks noRot="1" noChangeAspect="1" noMove="1" noResize="1" noEditPoints="1" noAdjustHandles="1" noChangeArrowheads="1" noChangeShapeType="1" noTextEdit="1"/>
              </p:cNvSpPr>
              <p:nvPr/>
            </p:nvSpPr>
            <p:spPr>
              <a:xfrm>
                <a:off x="3293290" y="4811400"/>
                <a:ext cx="5605417" cy="404791"/>
              </a:xfrm>
              <a:prstGeom prst="rect">
                <a:avLst/>
              </a:prstGeom>
              <a:blipFill>
                <a:blip r:embed="rId6"/>
                <a:stretch>
                  <a:fillRect l="-326" b="-119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D340952-FBF3-4E91-04A0-0787E89B1ABE}"/>
                  </a:ext>
                </a:extLst>
              </p:cNvPr>
              <p:cNvSpPr txBox="1"/>
              <p:nvPr/>
            </p:nvSpPr>
            <p:spPr>
              <a:xfrm>
                <a:off x="1028698" y="5312970"/>
                <a:ext cx="10134600" cy="404791"/>
              </a:xfrm>
              <a:prstGeom prst="rect">
                <a:avLst/>
              </a:prstGeom>
              <a:noFill/>
            </p:spPr>
            <p:txBody>
              <a:bodyPr wrap="square" rtlCol="0">
                <a:spAutoFit/>
              </a:bodyPr>
              <a:lstStyle/>
              <a:p>
                <a14:m>
                  <m:oMath xmlns:m="http://schemas.openxmlformats.org/officeDocument/2006/math">
                    <m:sSubSup>
                      <m:sSubSupPr>
                        <m:ctrlPr>
                          <a:rPr lang="en-IN" i="1" smtClean="0">
                            <a:latin typeface="Cambria Math" panose="02040503050406030204" pitchFamily="18" charset="0"/>
                          </a:rPr>
                        </m:ctrlPr>
                      </m:sSubSupPr>
                      <m:e>
                        <m:r>
                          <a:rPr lang="en-US" i="1">
                            <a:latin typeface="Cambria Math" panose="02040503050406030204" pitchFamily="18" charset="0"/>
                          </a:rPr>
                          <m:t>(</m:t>
                        </m:r>
                        <m:r>
                          <a:rPr lang="en-IN" i="1">
                            <a:latin typeface="Cambria Math" panose="02040503050406030204" pitchFamily="18" charset="0"/>
                          </a:rPr>
                          <m:t>𝐹</m:t>
                        </m:r>
                      </m:e>
                      <m:sub>
                        <m:r>
                          <a:rPr lang="en-IN" i="1">
                            <a:latin typeface="Cambria Math" panose="02040503050406030204" pitchFamily="18" charset="0"/>
                          </a:rPr>
                          <m:t>h𝑘𝑙</m:t>
                        </m:r>
                      </m:sub>
                      <m:sup/>
                    </m:sSubSup>
                    <m:sSubSup>
                      <m:sSubSupPr>
                        <m:ctrlPr>
                          <a:rPr lang="en-IN" i="1">
                            <a:latin typeface="Cambria Math" panose="02040503050406030204" pitchFamily="18" charset="0"/>
                          </a:rPr>
                        </m:ctrlPr>
                      </m:sSubSupPr>
                      <m:e>
                        <m:r>
                          <a:rPr lang="en-US" i="1">
                            <a:latin typeface="Cambria Math" panose="02040503050406030204" pitchFamily="18" charset="0"/>
                          </a:rPr>
                          <m:t>)</m:t>
                        </m:r>
                      </m:e>
                      <m:sub>
                        <m:r>
                          <a:rPr lang="en-US" i="1">
                            <a:latin typeface="Cambria Math" panose="02040503050406030204" pitchFamily="18" charset="0"/>
                          </a:rPr>
                          <m:t>𝐹𝐶𝐶</m:t>
                        </m:r>
                      </m:sub>
                      <m:sup/>
                    </m:sSubSup>
                    <m:r>
                      <a:rPr lang="en-US" b="0" i="1" smtClean="0">
                        <a:latin typeface="Cambria Math" panose="02040503050406030204" pitchFamily="18" charset="0"/>
                      </a:rPr>
                      <m:t>=4</m:t>
                    </m:r>
                    <m:r>
                      <a:rPr lang="en-US" b="0" i="1" smtClean="0">
                        <a:latin typeface="Cambria Math" panose="02040503050406030204" pitchFamily="18" charset="0"/>
                      </a:rPr>
                      <m:t>𝑓</m:t>
                    </m:r>
                  </m:oMath>
                </a14:m>
                <a:r>
                  <a:rPr lang="en-IN" dirty="0"/>
                  <a:t>  </a:t>
                </a:r>
                <a:r>
                  <a:rPr lang="en-IN" dirty="0">
                    <a:latin typeface="Verdana" panose="020B0604030504040204" pitchFamily="34" charset="0"/>
                    <a:ea typeface="Verdana" panose="020B0604030504040204" pitchFamily="34" charset="0"/>
                  </a:rPr>
                  <a:t>(for unmixed indices)		</a:t>
                </a:r>
                <a:r>
                  <a:rPr lang="en-IN" dirty="0"/>
                  <a:t> </a:t>
                </a:r>
                <a14:m>
                  <m:oMath xmlns:m="http://schemas.openxmlformats.org/officeDocument/2006/math">
                    <m:sSubSup>
                      <m:sSubSupPr>
                        <m:ctrlPr>
                          <a:rPr lang="en-IN" i="1">
                            <a:latin typeface="Cambria Math" panose="02040503050406030204" pitchFamily="18" charset="0"/>
                          </a:rPr>
                        </m:ctrlPr>
                      </m:sSubSupPr>
                      <m:e>
                        <m:r>
                          <a:rPr lang="en-US" i="1">
                            <a:latin typeface="Cambria Math" panose="02040503050406030204" pitchFamily="18" charset="0"/>
                          </a:rPr>
                          <m:t>(</m:t>
                        </m:r>
                        <m:r>
                          <a:rPr lang="en-IN" i="1">
                            <a:latin typeface="Cambria Math" panose="02040503050406030204" pitchFamily="18" charset="0"/>
                          </a:rPr>
                          <m:t>𝐹</m:t>
                        </m:r>
                      </m:e>
                      <m:sub>
                        <m:r>
                          <a:rPr lang="en-IN" i="1">
                            <a:latin typeface="Cambria Math" panose="02040503050406030204" pitchFamily="18" charset="0"/>
                          </a:rPr>
                          <m:t>h𝑘𝑙</m:t>
                        </m:r>
                      </m:sub>
                      <m:sup/>
                    </m:sSubSup>
                    <m:sSubSup>
                      <m:sSubSupPr>
                        <m:ctrlPr>
                          <a:rPr lang="en-IN" i="1">
                            <a:latin typeface="Cambria Math" panose="02040503050406030204" pitchFamily="18" charset="0"/>
                          </a:rPr>
                        </m:ctrlPr>
                      </m:sSubSupPr>
                      <m:e>
                        <m:r>
                          <a:rPr lang="en-US" i="1">
                            <a:latin typeface="Cambria Math" panose="02040503050406030204" pitchFamily="18" charset="0"/>
                          </a:rPr>
                          <m:t>)</m:t>
                        </m:r>
                      </m:e>
                      <m:sub>
                        <m:r>
                          <a:rPr lang="en-US" i="1">
                            <a:latin typeface="Cambria Math" panose="02040503050406030204" pitchFamily="18" charset="0"/>
                          </a:rPr>
                          <m:t>𝐹𝐶𝐶</m:t>
                        </m:r>
                      </m:sub>
                      <m:sup/>
                    </m:sSubSup>
                    <m:r>
                      <a:rPr lang="en-US" i="1">
                        <a:latin typeface="Cambria Math" panose="02040503050406030204" pitchFamily="18" charset="0"/>
                      </a:rPr>
                      <m:t>=</m:t>
                    </m:r>
                    <m:r>
                      <a:rPr lang="en-US" b="0" i="1" smtClean="0">
                        <a:latin typeface="Cambria Math" panose="02040503050406030204" pitchFamily="18" charset="0"/>
                      </a:rPr>
                      <m:t>0</m:t>
                    </m:r>
                    <m:r>
                      <a:rPr lang="en-US" i="1" smtClean="0">
                        <a:latin typeface="Cambria Math" panose="02040503050406030204" pitchFamily="18" charset="0"/>
                      </a:rPr>
                      <m:t> </m:t>
                    </m:r>
                  </m:oMath>
                </a14:m>
                <a:r>
                  <a:rPr lang="en-IN" dirty="0">
                    <a:latin typeface="Verdana" panose="020B0604030504040204" pitchFamily="34" charset="0"/>
                    <a:ea typeface="Verdana" panose="020B0604030504040204" pitchFamily="34" charset="0"/>
                  </a:rPr>
                  <a:t>(for mixed indices)</a:t>
                </a:r>
              </a:p>
            </p:txBody>
          </p:sp>
        </mc:Choice>
        <mc:Fallback xmlns="">
          <p:sp>
            <p:nvSpPr>
              <p:cNvPr id="11" name="TextBox 10">
                <a:extLst>
                  <a:ext uri="{FF2B5EF4-FFF2-40B4-BE49-F238E27FC236}">
                    <a16:creationId xmlns:a16="http://schemas.microsoft.com/office/drawing/2014/main" id="{7D340952-FBF3-4E91-04A0-0787E89B1ABE}"/>
                  </a:ext>
                </a:extLst>
              </p:cNvPr>
              <p:cNvSpPr txBox="1">
                <a:spLocks noRot="1" noChangeAspect="1" noMove="1" noResize="1" noEditPoints="1" noAdjustHandles="1" noChangeArrowheads="1" noChangeShapeType="1" noTextEdit="1"/>
              </p:cNvSpPr>
              <p:nvPr/>
            </p:nvSpPr>
            <p:spPr>
              <a:xfrm>
                <a:off x="1028698" y="5312970"/>
                <a:ext cx="10134600" cy="404791"/>
              </a:xfrm>
              <a:prstGeom prst="rect">
                <a:avLst/>
              </a:prstGeom>
              <a:blipFill>
                <a:blip r:embed="rId7"/>
                <a:stretch>
                  <a:fillRect l="-181" t="-3030" b="-21212"/>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FD81856B-E87B-C44D-8968-0572C6616707}"/>
              </a:ext>
            </a:extLst>
          </p:cNvPr>
          <p:cNvSpPr txBox="1"/>
          <p:nvPr/>
        </p:nvSpPr>
        <p:spPr>
          <a:xfrm>
            <a:off x="1684967" y="5810281"/>
            <a:ext cx="8822067"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Thus, reflections may occur for such planes as (111),(200),and (220) etc</a:t>
            </a:r>
            <a:endParaRPr lang="en-IN"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76A009B7-4A63-5075-2819-F5960FAC1A53}"/>
              </a:ext>
            </a:extLst>
          </p:cNvPr>
          <p:cNvSpPr txBox="1"/>
          <p:nvPr/>
        </p:nvSpPr>
        <p:spPr>
          <a:xfrm>
            <a:off x="367644" y="6241355"/>
            <a:ext cx="10793692" cy="338554"/>
          </a:xfrm>
          <a:prstGeom prst="rect">
            <a:avLst/>
          </a:prstGeom>
          <a:noFill/>
        </p:spPr>
        <p:txBody>
          <a:bodyPr wrap="square">
            <a:spAutoFit/>
          </a:bodyPr>
          <a:lstStyle/>
          <a:p>
            <a:r>
              <a:rPr lang="en-US" sz="1600" i="1" dirty="0"/>
              <a:t>B.D. Cullity, S.R. Stock, Elements of X-Ray Diffraction, Pearson Education Limited</a:t>
            </a:r>
            <a:endParaRPr lang="en-IN" sz="1600" i="1" dirty="0"/>
          </a:p>
        </p:txBody>
      </p:sp>
    </p:spTree>
    <p:extLst>
      <p:ext uri="{BB962C8B-B14F-4D97-AF65-F5344CB8AC3E}">
        <p14:creationId xmlns:p14="http://schemas.microsoft.com/office/powerpoint/2010/main" val="326935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6A009B7-4A63-5075-2819-F5960FAC1A53}"/>
              </a:ext>
            </a:extLst>
          </p:cNvPr>
          <p:cNvSpPr txBox="1"/>
          <p:nvPr/>
        </p:nvSpPr>
        <p:spPr>
          <a:xfrm>
            <a:off x="367644" y="6241355"/>
            <a:ext cx="10793692" cy="338554"/>
          </a:xfrm>
          <a:prstGeom prst="rect">
            <a:avLst/>
          </a:prstGeom>
          <a:noFill/>
        </p:spPr>
        <p:txBody>
          <a:bodyPr wrap="square">
            <a:spAutoFit/>
          </a:bodyPr>
          <a:lstStyle/>
          <a:p>
            <a:r>
              <a:rPr lang="en-US" sz="1600" i="1" dirty="0"/>
              <a:t>https://doi.org/10.1016/j.matchemphys.2019.122021</a:t>
            </a:r>
            <a:endParaRPr lang="en-IN" sz="1600"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3AB4ABF-4C47-6B3D-E95B-11338999A31A}"/>
                  </a:ext>
                </a:extLst>
              </p:cNvPr>
              <p:cNvSpPr txBox="1"/>
              <p:nvPr/>
            </p:nvSpPr>
            <p:spPr>
              <a:xfrm>
                <a:off x="577194" y="1591991"/>
                <a:ext cx="10668000" cy="574966"/>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Scherrer Equation:    </a:t>
                </a:r>
                <a14:m>
                  <m:oMath xmlns:m="http://schemas.openxmlformats.org/officeDocument/2006/math">
                    <m:r>
                      <a:rPr lang="en-US" sz="2000" b="0" i="1" smtClean="0">
                        <a:latin typeface="Cambria Math" panose="02040503050406030204" pitchFamily="18" charset="0"/>
                        <a:ea typeface="Verdana" panose="020B0604030504040204" pitchFamily="34" charset="0"/>
                      </a:rPr>
                      <m:t>𝐷</m:t>
                    </m:r>
                    <m:r>
                      <a:rPr lang="en-US" sz="2000" b="0" i="1" smtClean="0">
                        <a:latin typeface="Cambria Math" panose="02040503050406030204" pitchFamily="18" charset="0"/>
                        <a:ea typeface="Verdana" panose="020B0604030504040204" pitchFamily="34" charset="0"/>
                      </a:rPr>
                      <m:t>=0.9 </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 (</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𝐶𝑜𝑠</m:t>
                        </m:r>
                        <m:r>
                          <a:rPr lang="en-US" sz="2000" b="0" i="1" smtClean="0">
                            <a:latin typeface="Cambria Math" panose="02040503050406030204" pitchFamily="18" charset="0"/>
                            <a:ea typeface="Cambria Math" panose="02040503050406030204" pitchFamily="18" charset="0"/>
                          </a:rPr>
                          <m:t>𝜃</m:t>
                        </m:r>
                      </m:den>
                    </m:f>
                    <m:r>
                      <a:rPr lang="en-US" sz="2000" b="0" i="1" smtClean="0">
                        <a:latin typeface="Cambria Math" panose="02040503050406030204" pitchFamily="18" charset="0"/>
                        <a:ea typeface="Cambria Math" panose="02040503050406030204" pitchFamily="18" charset="0"/>
                      </a:rPr>
                      <m:t>)</m:t>
                    </m:r>
                  </m:oMath>
                </a14:m>
                <a:endParaRPr lang="en-IN" sz="2000" dirty="0">
                  <a:latin typeface="Verdana" panose="020B0604030504040204" pitchFamily="34" charset="0"/>
                  <a:ea typeface="Verdana" panose="020B0604030504040204" pitchFamily="34" charset="0"/>
                </a:endParaRPr>
              </a:p>
            </p:txBody>
          </p:sp>
        </mc:Choice>
        <mc:Fallback xmlns="">
          <p:sp>
            <p:nvSpPr>
              <p:cNvPr id="8" name="TextBox 7">
                <a:extLst>
                  <a:ext uri="{FF2B5EF4-FFF2-40B4-BE49-F238E27FC236}">
                    <a16:creationId xmlns:a16="http://schemas.microsoft.com/office/drawing/2014/main" id="{63AB4ABF-4C47-6B3D-E95B-11338999A31A}"/>
                  </a:ext>
                </a:extLst>
              </p:cNvPr>
              <p:cNvSpPr txBox="1">
                <a:spLocks noRot="1" noChangeAspect="1" noMove="1" noResize="1" noEditPoints="1" noAdjustHandles="1" noChangeArrowheads="1" noChangeShapeType="1" noTextEdit="1"/>
              </p:cNvSpPr>
              <p:nvPr/>
            </p:nvSpPr>
            <p:spPr>
              <a:xfrm>
                <a:off x="577194" y="1591991"/>
                <a:ext cx="10668000" cy="574966"/>
              </a:xfrm>
              <a:prstGeom prst="rect">
                <a:avLst/>
              </a:prstGeom>
              <a:blipFill>
                <a:blip r:embed="rId4"/>
                <a:stretch>
                  <a:fillRect l="-514" b="-531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05C5CC-BA3D-583C-ACD4-8DDF914166A8}"/>
                  </a:ext>
                </a:extLst>
              </p:cNvPr>
              <p:cNvSpPr txBox="1"/>
              <p:nvPr/>
            </p:nvSpPr>
            <p:spPr>
              <a:xfrm>
                <a:off x="6202639" y="1611238"/>
                <a:ext cx="5412167" cy="1200329"/>
              </a:xfrm>
              <a:prstGeom prst="rect">
                <a:avLst/>
              </a:prstGeom>
              <a:noFill/>
            </p:spPr>
            <p:txBody>
              <a:bodyPr wrap="square" rtlCol="0">
                <a:spAutoFit/>
              </a:bodyPr>
              <a:lstStyle/>
              <a:p>
                <a:r>
                  <a:rPr lang="en-US" dirty="0"/>
                  <a:t>Where, </a:t>
                </a:r>
                <a14:m>
                  <m:oMath xmlns:m="http://schemas.openxmlformats.org/officeDocument/2006/math">
                    <m:r>
                      <a:rPr lang="en-US" sz="1800" b="0" i="1" smtClean="0">
                        <a:latin typeface="Cambria Math" panose="02040503050406030204" pitchFamily="18" charset="0"/>
                        <a:ea typeface="Verdana" panose="020B0604030504040204" pitchFamily="34" charset="0"/>
                      </a:rPr>
                      <m:t>𝐷</m:t>
                    </m:r>
                  </m:oMath>
                </a14:m>
                <a:r>
                  <a:rPr lang="en-US" dirty="0"/>
                  <a:t> is the Average Crystallite Size.</a:t>
                </a:r>
              </a:p>
              <a:p>
                <a:r>
                  <a:rPr lang="en-US" dirty="0"/>
                  <a:t> </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oMath>
                </a14:m>
                <a:r>
                  <a:rPr lang="en-US" dirty="0"/>
                  <a:t> is the Incident radiation wavelength.</a:t>
                </a:r>
              </a:p>
              <a:p>
                <a:r>
                  <a:rPr lang="en-US" dirty="0"/>
                  <a:t> </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𝛽</m:t>
                    </m:r>
                  </m:oMath>
                </a14:m>
                <a:r>
                  <a:rPr lang="en-US" dirty="0"/>
                  <a:t>   is the Full Width at Half Maximum (FWHM)</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oMath>
                </a14:m>
                <a:r>
                  <a:rPr lang="en-US" dirty="0"/>
                  <a:t>   is the half of diffraction angle.  </a:t>
                </a:r>
              </a:p>
            </p:txBody>
          </p:sp>
        </mc:Choice>
        <mc:Fallback xmlns="">
          <p:sp>
            <p:nvSpPr>
              <p:cNvPr id="12" name="TextBox 11">
                <a:extLst>
                  <a:ext uri="{FF2B5EF4-FFF2-40B4-BE49-F238E27FC236}">
                    <a16:creationId xmlns:a16="http://schemas.microsoft.com/office/drawing/2014/main" id="{1905C5CC-BA3D-583C-ACD4-8DDF914166A8}"/>
                  </a:ext>
                </a:extLst>
              </p:cNvPr>
              <p:cNvSpPr txBox="1">
                <a:spLocks noRot="1" noChangeAspect="1" noMove="1" noResize="1" noEditPoints="1" noAdjustHandles="1" noChangeArrowheads="1" noChangeShapeType="1" noTextEdit="1"/>
              </p:cNvSpPr>
              <p:nvPr/>
            </p:nvSpPr>
            <p:spPr>
              <a:xfrm>
                <a:off x="6202639" y="1611238"/>
                <a:ext cx="5412167" cy="1200329"/>
              </a:xfrm>
              <a:prstGeom prst="rect">
                <a:avLst/>
              </a:prstGeom>
              <a:blipFill>
                <a:blip r:embed="rId5"/>
                <a:stretch>
                  <a:fillRect l="-901" t="-2538" b="-7107"/>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756097BD-5180-F1FE-CF6A-1E0C5DCBB661}"/>
              </a:ext>
            </a:extLst>
          </p:cNvPr>
          <p:cNvSpPr txBox="1"/>
          <p:nvPr/>
        </p:nvSpPr>
        <p:spPr>
          <a:xfrm>
            <a:off x="577194" y="2881726"/>
            <a:ext cx="1079369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Williamson – Hall Analysis: </a:t>
            </a:r>
            <a:r>
              <a:rPr lang="en-US" dirty="0">
                <a:latin typeface="Verdana" panose="020B0604030504040204" pitchFamily="34" charset="0"/>
                <a:ea typeface="Verdana" panose="020B0604030504040204" pitchFamily="34" charset="0"/>
              </a:rPr>
              <a:t>Physical line broadening of X-ray diffraction peak occurs due to the size and micro-strain of the crystal and the total broadening can be written as </a:t>
            </a:r>
            <a:endParaRPr lang="en-IN"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FA024E0-7F35-62D0-AC1C-237F788D40F0}"/>
                  </a:ext>
                </a:extLst>
              </p:cNvPr>
              <p:cNvSpPr txBox="1"/>
              <p:nvPr/>
            </p:nvSpPr>
            <p:spPr>
              <a:xfrm>
                <a:off x="981075" y="3724275"/>
                <a:ext cx="478155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𝑠𝑖𝑧𝑒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𝑠𝑡𝑟𝑎𝑖𝑛</m:t>
                          </m:r>
                        </m:sub>
                      </m:sSub>
                      <m:r>
                        <a:rPr lang="en-US" b="0" i="1" smtClean="0">
                          <a:latin typeface="Cambria Math" panose="02040503050406030204" pitchFamily="18" charset="0"/>
                        </a:rPr>
                        <m:t> …(1)</m:t>
                      </m:r>
                    </m:oMath>
                  </m:oMathPara>
                </a14:m>
                <a:endParaRPr lang="en-IN" dirty="0"/>
              </a:p>
            </p:txBody>
          </p:sp>
        </mc:Choice>
        <mc:Fallback xmlns="">
          <p:sp>
            <p:nvSpPr>
              <p:cNvPr id="17" name="TextBox 16">
                <a:extLst>
                  <a:ext uri="{FF2B5EF4-FFF2-40B4-BE49-F238E27FC236}">
                    <a16:creationId xmlns:a16="http://schemas.microsoft.com/office/drawing/2014/main" id="{0FA024E0-7F35-62D0-AC1C-237F788D40F0}"/>
                  </a:ext>
                </a:extLst>
              </p:cNvPr>
              <p:cNvSpPr txBox="1">
                <a:spLocks noRot="1" noChangeAspect="1" noMove="1" noResize="1" noEditPoints="1" noAdjustHandles="1" noChangeArrowheads="1" noChangeShapeType="1" noTextEdit="1"/>
              </p:cNvSpPr>
              <p:nvPr/>
            </p:nvSpPr>
            <p:spPr>
              <a:xfrm>
                <a:off x="981075" y="3724275"/>
                <a:ext cx="4781550" cy="369332"/>
              </a:xfrm>
              <a:prstGeom prst="rect">
                <a:avLst/>
              </a:prstGeom>
              <a:blipFill>
                <a:blip r:embed="rId6"/>
                <a:stretch>
                  <a:fillRect l="-383" b="-114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648D9DF-33A3-4738-B71C-221AAC38F066}"/>
                  </a:ext>
                </a:extLst>
              </p:cNvPr>
              <p:cNvSpPr txBox="1"/>
              <p:nvPr/>
            </p:nvSpPr>
            <p:spPr>
              <a:xfrm>
                <a:off x="6202639" y="3724275"/>
                <a:ext cx="2738438" cy="369332"/>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Where </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𝑠𝑡𝑟𝑎𝑖𝑛</m:t>
                        </m:r>
                      </m:sub>
                    </m:sSub>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𝑡𝑎𝑛</m:t>
                    </m:r>
                    <m:r>
                      <a:rPr lang="en-US" b="0" i="1" smtClean="0">
                        <a:latin typeface="Cambria Math" panose="02040503050406030204" pitchFamily="18" charset="0"/>
                        <a:ea typeface="Cambria Math" panose="02040503050406030204" pitchFamily="18" charset="0"/>
                      </a:rPr>
                      <m:t>𝜃</m:t>
                    </m:r>
                  </m:oMath>
                </a14:m>
                <a:endParaRPr lang="en-IN" dirty="0"/>
              </a:p>
            </p:txBody>
          </p:sp>
        </mc:Choice>
        <mc:Fallback xmlns="">
          <p:sp>
            <p:nvSpPr>
              <p:cNvPr id="18" name="TextBox 17">
                <a:extLst>
                  <a:ext uri="{FF2B5EF4-FFF2-40B4-BE49-F238E27FC236}">
                    <a16:creationId xmlns:a16="http://schemas.microsoft.com/office/drawing/2014/main" id="{6648D9DF-33A3-4738-B71C-221AAC38F066}"/>
                  </a:ext>
                </a:extLst>
              </p:cNvPr>
              <p:cNvSpPr txBox="1">
                <a:spLocks noRot="1" noChangeAspect="1" noMove="1" noResize="1" noEditPoints="1" noAdjustHandles="1" noChangeArrowheads="1" noChangeShapeType="1" noTextEdit="1"/>
              </p:cNvSpPr>
              <p:nvPr/>
            </p:nvSpPr>
            <p:spPr>
              <a:xfrm>
                <a:off x="6202639" y="3724275"/>
                <a:ext cx="2738438" cy="369332"/>
              </a:xfrm>
              <a:prstGeom prst="rect">
                <a:avLst/>
              </a:prstGeom>
              <a:blipFill>
                <a:blip r:embed="rId7"/>
                <a:stretch>
                  <a:fillRect l="-1111" t="-1639" b="-14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561E371-7AE0-AA09-65AE-90393B4B77B9}"/>
                  </a:ext>
                </a:extLst>
              </p:cNvPr>
              <p:cNvSpPr txBox="1"/>
              <p:nvPr/>
            </p:nvSpPr>
            <p:spPr>
              <a:xfrm>
                <a:off x="9081156" y="3724275"/>
                <a:ext cx="2533650" cy="369332"/>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a:t>
                </a:r>
                <a14:m>
                  <m:oMath xmlns:m="http://schemas.openxmlformats.org/officeDocument/2006/math">
                    <m:r>
                      <a:rPr lang="en-IN" i="1" smtClean="0">
                        <a:latin typeface="Cambria Math" panose="02040503050406030204" pitchFamily="18" charset="0"/>
                        <a:ea typeface="Cambria Math" panose="02040503050406030204" pitchFamily="18" charset="0"/>
                      </a:rPr>
                      <m:t>𝜀</m:t>
                    </m:r>
                  </m:oMath>
                </a14:m>
                <a:r>
                  <a:rPr lang="en-IN" dirty="0">
                    <a:latin typeface="Verdana" panose="020B0604030504040204" pitchFamily="34" charset="0"/>
                    <a:ea typeface="Verdana" panose="020B0604030504040204" pitchFamily="34" charset="0"/>
                  </a:rPr>
                  <a:t> is micro-strain) </a:t>
                </a:r>
              </a:p>
            </p:txBody>
          </p:sp>
        </mc:Choice>
        <mc:Fallback xmlns="">
          <p:sp>
            <p:nvSpPr>
              <p:cNvPr id="19" name="TextBox 18">
                <a:extLst>
                  <a:ext uri="{FF2B5EF4-FFF2-40B4-BE49-F238E27FC236}">
                    <a16:creationId xmlns:a16="http://schemas.microsoft.com/office/drawing/2014/main" id="{D561E371-7AE0-AA09-65AE-90393B4B77B9}"/>
                  </a:ext>
                </a:extLst>
              </p:cNvPr>
              <p:cNvSpPr txBox="1">
                <a:spLocks noRot="1" noChangeAspect="1" noMove="1" noResize="1" noEditPoints="1" noAdjustHandles="1" noChangeArrowheads="1" noChangeShapeType="1" noTextEdit="1"/>
              </p:cNvSpPr>
              <p:nvPr/>
            </p:nvSpPr>
            <p:spPr>
              <a:xfrm>
                <a:off x="9081156" y="3724275"/>
                <a:ext cx="2533650" cy="369332"/>
              </a:xfrm>
              <a:prstGeom prst="rect">
                <a:avLst/>
              </a:prstGeom>
              <a:blipFill>
                <a:blip r:embed="rId8"/>
                <a:stretch>
                  <a:fillRect l="-2169" t="-9836"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8A1BB9-C039-579B-EEE4-A446AB193906}"/>
                  </a:ext>
                </a:extLst>
              </p:cNvPr>
              <p:cNvSpPr txBox="1"/>
              <p:nvPr/>
            </p:nvSpPr>
            <p:spPr>
              <a:xfrm>
                <a:off x="981076" y="4284986"/>
                <a:ext cx="4991100" cy="48526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From Scherrer Equation;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𝑠𝑖𝑧𝑒</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𝐷𝐶𝑜𝑠</m:t>
                        </m:r>
                        <m:r>
                          <a:rPr lang="en-US" b="0" i="1" smtClean="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ea typeface="Cambria Math" panose="02040503050406030204" pitchFamily="18" charset="0"/>
                      </a:rPr>
                      <m:t>)</m:t>
                    </m:r>
                  </m:oMath>
                </a14:m>
                <a:endParaRPr lang="en-IN" dirty="0"/>
              </a:p>
            </p:txBody>
          </p:sp>
        </mc:Choice>
        <mc:Fallback xmlns="">
          <p:sp>
            <p:nvSpPr>
              <p:cNvPr id="20" name="TextBox 19">
                <a:extLst>
                  <a:ext uri="{FF2B5EF4-FFF2-40B4-BE49-F238E27FC236}">
                    <a16:creationId xmlns:a16="http://schemas.microsoft.com/office/drawing/2014/main" id="{AA8A1BB9-C039-579B-EEE4-A446AB193906}"/>
                  </a:ext>
                </a:extLst>
              </p:cNvPr>
              <p:cNvSpPr txBox="1">
                <a:spLocks noRot="1" noChangeAspect="1" noMove="1" noResize="1" noEditPoints="1" noAdjustHandles="1" noChangeArrowheads="1" noChangeShapeType="1" noTextEdit="1"/>
              </p:cNvSpPr>
              <p:nvPr/>
            </p:nvSpPr>
            <p:spPr>
              <a:xfrm>
                <a:off x="981076" y="4284986"/>
                <a:ext cx="4991100" cy="485261"/>
              </a:xfrm>
              <a:prstGeom prst="rect">
                <a:avLst/>
              </a:prstGeom>
              <a:blipFill>
                <a:blip r:embed="rId9"/>
                <a:stretch>
                  <a:fillRect l="-1099" b="-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E4CA3F-C25C-D569-84A7-FED49742A489}"/>
                  </a:ext>
                </a:extLst>
              </p:cNvPr>
              <p:cNvSpPr txBox="1"/>
              <p:nvPr/>
            </p:nvSpPr>
            <p:spPr>
              <a:xfrm>
                <a:off x="6585606" y="4342950"/>
                <a:ext cx="499110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Substituting these values in </a:t>
                </a:r>
                <a14:m>
                  <m:oMath xmlns:m="http://schemas.openxmlformats.org/officeDocument/2006/math">
                    <m:r>
                      <a:rPr lang="en-US" b="0" i="1" smtClean="0">
                        <a:latin typeface="Cambria Math" panose="02040503050406030204" pitchFamily="18" charset="0"/>
                      </a:rPr>
                      <m:t>(1)</m:t>
                    </m:r>
                  </m:oMath>
                </a14:m>
                <a:r>
                  <a:rPr lang="en-US" dirty="0">
                    <a:latin typeface="Verdana" panose="020B0604030504040204" pitchFamily="34" charset="0"/>
                    <a:ea typeface="Verdana" panose="020B0604030504040204" pitchFamily="34" charset="0"/>
                  </a:rPr>
                  <a:t> gives, </a:t>
                </a:r>
                <a:endParaRPr lang="en-IN" dirty="0">
                  <a:latin typeface="Verdana" panose="020B0604030504040204" pitchFamily="34" charset="0"/>
                  <a:ea typeface="Verdana" panose="020B0604030504040204" pitchFamily="34" charset="0"/>
                </a:endParaRPr>
              </a:p>
            </p:txBody>
          </p:sp>
        </mc:Choice>
        <mc:Fallback xmlns="">
          <p:sp>
            <p:nvSpPr>
              <p:cNvPr id="21" name="TextBox 20">
                <a:extLst>
                  <a:ext uri="{FF2B5EF4-FFF2-40B4-BE49-F238E27FC236}">
                    <a16:creationId xmlns:a16="http://schemas.microsoft.com/office/drawing/2014/main" id="{8BE4CA3F-C25C-D569-84A7-FED49742A489}"/>
                  </a:ext>
                </a:extLst>
              </p:cNvPr>
              <p:cNvSpPr txBox="1">
                <a:spLocks noRot="1" noChangeAspect="1" noMove="1" noResize="1" noEditPoints="1" noAdjustHandles="1" noChangeArrowheads="1" noChangeShapeType="1" noTextEdit="1"/>
              </p:cNvSpPr>
              <p:nvPr/>
            </p:nvSpPr>
            <p:spPr>
              <a:xfrm>
                <a:off x="6585606" y="4342950"/>
                <a:ext cx="4991100" cy="369332"/>
              </a:xfrm>
              <a:prstGeom prst="rect">
                <a:avLst/>
              </a:prstGeom>
              <a:blipFill>
                <a:blip r:embed="rId10"/>
                <a:stretch>
                  <a:fillRect l="-977"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8CBD02C-663A-11E4-F89B-50F17105FF33}"/>
                  </a:ext>
                </a:extLst>
              </p:cNvPr>
              <p:cNvSpPr txBox="1"/>
              <p:nvPr/>
            </p:nvSpPr>
            <p:spPr>
              <a:xfrm>
                <a:off x="4444345" y="4850536"/>
                <a:ext cx="3303310" cy="7146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h𝑘𝑙</m:t>
                          </m:r>
                        </m:sub>
                      </m:sSub>
                      <m:r>
                        <a:rPr lang="en-US" b="0" i="1" smtClean="0">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𝐷𝐶𝑜𝑠</m:t>
                              </m:r>
                              <m:r>
                                <a:rPr lang="en-US" i="1">
                                  <a:latin typeface="Cambria Math" panose="02040503050406030204" pitchFamily="18" charset="0"/>
                                  <a:ea typeface="Cambria Math" panose="02040503050406030204" pitchFamily="18" charset="0"/>
                                </a:rPr>
                                <m:t>𝜃</m:t>
                              </m:r>
                            </m:den>
                          </m:f>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𝑡𝑎𝑛</m:t>
                      </m:r>
                      <m:r>
                        <a:rPr lang="en-US" i="1">
                          <a:latin typeface="Cambria Math" panose="02040503050406030204" pitchFamily="18" charset="0"/>
                          <a:ea typeface="Cambria Math" panose="02040503050406030204" pitchFamily="18" charset="0"/>
                        </a:rPr>
                        <m:t>𝜃</m:t>
                      </m:r>
                    </m:oMath>
                  </m:oMathPara>
                </a14:m>
                <a:endParaRPr lang="en-IN" dirty="0"/>
              </a:p>
            </p:txBody>
          </p:sp>
        </mc:Choice>
        <mc:Fallback xmlns="">
          <p:sp>
            <p:nvSpPr>
              <p:cNvPr id="22" name="TextBox 21">
                <a:extLst>
                  <a:ext uri="{FF2B5EF4-FFF2-40B4-BE49-F238E27FC236}">
                    <a16:creationId xmlns:a16="http://schemas.microsoft.com/office/drawing/2014/main" id="{68CBD02C-663A-11E4-F89B-50F17105FF33}"/>
                  </a:ext>
                </a:extLst>
              </p:cNvPr>
              <p:cNvSpPr txBox="1">
                <a:spLocks noRot="1" noChangeAspect="1" noMove="1" noResize="1" noEditPoints="1" noAdjustHandles="1" noChangeArrowheads="1" noChangeShapeType="1" noTextEdit="1"/>
              </p:cNvSpPr>
              <p:nvPr/>
            </p:nvSpPr>
            <p:spPr>
              <a:xfrm>
                <a:off x="4444345" y="4850536"/>
                <a:ext cx="3303310" cy="714683"/>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B8DFE1A-EF86-0B4B-AE44-4D0AD43D2DA1}"/>
                  </a:ext>
                </a:extLst>
              </p:cNvPr>
              <p:cNvSpPr txBox="1"/>
              <p:nvPr/>
            </p:nvSpPr>
            <p:spPr>
              <a:xfrm>
                <a:off x="4695825" y="5601045"/>
                <a:ext cx="2800350"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h𝑘𝑙</m:t>
                          </m:r>
                        </m:sub>
                      </m:sSub>
                      <m:r>
                        <a:rPr lang="en-US" i="1">
                          <a:latin typeface="Cambria Math" panose="02040503050406030204" pitchFamily="18" charset="0"/>
                          <a:ea typeface="Cambria Math" panose="02040503050406030204" pitchFamily="18" charset="0"/>
                        </a:rPr>
                        <m:t>𝐶𝑜𝑠</m:t>
                      </m:r>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𝑆𝑖</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𝜃</m:t>
                      </m:r>
                    </m:oMath>
                  </m:oMathPara>
                </a14:m>
                <a:endParaRPr lang="en-IN" dirty="0"/>
              </a:p>
            </p:txBody>
          </p:sp>
        </mc:Choice>
        <mc:Fallback xmlns="">
          <p:sp>
            <p:nvSpPr>
              <p:cNvPr id="23" name="TextBox 22">
                <a:extLst>
                  <a:ext uri="{FF2B5EF4-FFF2-40B4-BE49-F238E27FC236}">
                    <a16:creationId xmlns:a16="http://schemas.microsoft.com/office/drawing/2014/main" id="{EB8DFE1A-EF86-0B4B-AE44-4D0AD43D2DA1}"/>
                  </a:ext>
                </a:extLst>
              </p:cNvPr>
              <p:cNvSpPr txBox="1">
                <a:spLocks noRot="1" noChangeAspect="1" noMove="1" noResize="1" noEditPoints="1" noAdjustHandles="1" noChangeArrowheads="1" noChangeShapeType="1" noTextEdit="1"/>
              </p:cNvSpPr>
              <p:nvPr/>
            </p:nvSpPr>
            <p:spPr>
              <a:xfrm>
                <a:off x="4695825" y="5601045"/>
                <a:ext cx="2800350" cy="634789"/>
              </a:xfrm>
              <a:prstGeom prst="rect">
                <a:avLst/>
              </a:prstGeom>
              <a:blipFill>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03323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XRD at 400°C</a:t>
            </a:r>
          </a:p>
        </p:txBody>
      </p:sp>
      <p:pic>
        <p:nvPicPr>
          <p:cNvPr id="9" name="Picture 8">
            <a:extLst>
              <a:ext uri="{FF2B5EF4-FFF2-40B4-BE49-F238E27FC236}">
                <a16:creationId xmlns:a16="http://schemas.microsoft.com/office/drawing/2014/main" id="{C29754D8-A9AC-6C09-DD2A-72E3FDB0F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556" y="1695421"/>
            <a:ext cx="5797525" cy="4437379"/>
          </a:xfrm>
          <a:prstGeom prst="rect">
            <a:avLst/>
          </a:prstGeom>
        </p:spPr>
      </p:pic>
      <p:graphicFrame>
        <p:nvGraphicFramePr>
          <p:cNvPr id="10" name="Table 9">
            <a:extLst>
              <a:ext uri="{FF2B5EF4-FFF2-40B4-BE49-F238E27FC236}">
                <a16:creationId xmlns:a16="http://schemas.microsoft.com/office/drawing/2014/main" id="{7464D21E-0871-7325-7C3F-B4EF00106F43}"/>
              </a:ext>
            </a:extLst>
          </p:cNvPr>
          <p:cNvGraphicFramePr>
            <a:graphicFrameLocks noGrp="1"/>
          </p:cNvGraphicFramePr>
          <p:nvPr>
            <p:extLst>
              <p:ext uri="{D42A27DB-BD31-4B8C-83A1-F6EECF244321}">
                <p14:modId xmlns:p14="http://schemas.microsoft.com/office/powerpoint/2010/main" val="467064499"/>
              </p:ext>
            </p:extLst>
          </p:nvPr>
        </p:nvGraphicFramePr>
        <p:xfrm>
          <a:off x="662919" y="2602590"/>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u="none" strike="noStrike" dirty="0">
                          <a:effectLst/>
                        </a:rPr>
                        <a:t>43.97279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0.29859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28.69275602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u="none" strike="noStrike" dirty="0">
                          <a:effectLst/>
                        </a:rPr>
                        <a:t>51.00273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0.56361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15.61683536</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u="none" strike="noStrike">
                          <a:effectLst/>
                        </a:rPr>
                        <a:t>74.93475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0.47655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21.00343195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290272"/>
                  </a:ext>
                </a:extLst>
              </a:tr>
            </a:tbl>
          </a:graphicData>
        </a:graphic>
      </p:graphicFrame>
      <p:sp>
        <p:nvSpPr>
          <p:cNvPr id="11" name="TextBox 10">
            <a:extLst>
              <a:ext uri="{FF2B5EF4-FFF2-40B4-BE49-F238E27FC236}">
                <a16:creationId xmlns:a16="http://schemas.microsoft.com/office/drawing/2014/main" id="{D1E642F0-8C4B-D7BD-3F10-0DA4473910B6}"/>
              </a:ext>
            </a:extLst>
          </p:cNvPr>
          <p:cNvSpPr txBox="1"/>
          <p:nvPr/>
        </p:nvSpPr>
        <p:spPr>
          <a:xfrm>
            <a:off x="1373213" y="2088882"/>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25°C</a:t>
            </a:r>
          </a:p>
        </p:txBody>
      </p:sp>
      <p:sp>
        <p:nvSpPr>
          <p:cNvPr id="16" name="TextBox 15">
            <a:extLst>
              <a:ext uri="{FF2B5EF4-FFF2-40B4-BE49-F238E27FC236}">
                <a16:creationId xmlns:a16="http://schemas.microsoft.com/office/drawing/2014/main" id="{4903F4B0-770D-1A18-4B28-D31F805EA36A}"/>
              </a:ext>
            </a:extLst>
          </p:cNvPr>
          <p:cNvSpPr txBox="1"/>
          <p:nvPr/>
        </p:nvSpPr>
        <p:spPr>
          <a:xfrm>
            <a:off x="1373213" y="4202631"/>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400°C</a:t>
            </a:r>
          </a:p>
        </p:txBody>
      </p:sp>
      <p:graphicFrame>
        <p:nvGraphicFramePr>
          <p:cNvPr id="24" name="Table 23">
            <a:extLst>
              <a:ext uri="{FF2B5EF4-FFF2-40B4-BE49-F238E27FC236}">
                <a16:creationId xmlns:a16="http://schemas.microsoft.com/office/drawing/2014/main" id="{E6D2D62D-5C3B-206D-A004-1374FF4ACE1A}"/>
              </a:ext>
            </a:extLst>
          </p:cNvPr>
          <p:cNvGraphicFramePr>
            <a:graphicFrameLocks noGrp="1"/>
          </p:cNvGraphicFramePr>
          <p:nvPr>
            <p:extLst>
              <p:ext uri="{D42A27DB-BD31-4B8C-83A1-F6EECF244321}">
                <p14:modId xmlns:p14="http://schemas.microsoft.com/office/powerpoint/2010/main" val="2694638320"/>
              </p:ext>
            </p:extLst>
          </p:nvPr>
        </p:nvGraphicFramePr>
        <p:xfrm>
          <a:off x="662919" y="4738454"/>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b="0" i="0" u="none" strike="noStrike" dirty="0">
                          <a:solidFill>
                            <a:srgbClr val="000000"/>
                          </a:solidFill>
                          <a:effectLst/>
                          <a:latin typeface="Calibri" panose="020F0502020204030204" pitchFamily="34" charset="0"/>
                        </a:rPr>
                        <a:t>43.85019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0.295</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29.02940915</a:t>
                      </a: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b="0" i="0" u="none" strike="noStrike">
                          <a:solidFill>
                            <a:srgbClr val="000000"/>
                          </a:solidFill>
                          <a:effectLst/>
                          <a:latin typeface="Calibri" panose="020F0502020204030204" pitchFamily="34" charset="0"/>
                        </a:rPr>
                        <a:t>50.86731</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0.54255</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16.21390081</a:t>
                      </a: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b="0" i="0" u="none" strike="noStrike" dirty="0">
                          <a:solidFill>
                            <a:srgbClr val="000000"/>
                          </a:solidFill>
                          <a:effectLst/>
                          <a:latin typeface="Calibri" panose="020F0502020204030204" pitchFamily="34" charset="0"/>
                        </a:rPr>
                        <a:t>74.69829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0.45293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22.06389964</a:t>
                      </a:r>
                    </a:p>
                  </a:txBody>
                  <a:tcPr marL="7620" marR="7620" marT="7620" marB="0" anchor="b"/>
                </a:tc>
                <a:extLst>
                  <a:ext uri="{0D108BD9-81ED-4DB2-BD59-A6C34878D82A}">
                    <a16:rowId xmlns:a16="http://schemas.microsoft.com/office/drawing/2014/main" val="72290272"/>
                  </a:ext>
                </a:extLst>
              </a:tr>
            </a:tbl>
          </a:graphicData>
        </a:graphic>
      </p:graphicFrame>
    </p:spTree>
    <p:extLst>
      <p:ext uri="{BB962C8B-B14F-4D97-AF65-F5344CB8AC3E}">
        <p14:creationId xmlns:p14="http://schemas.microsoft.com/office/powerpoint/2010/main" val="206044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C4F733B-8407-575D-9852-05CFD7BD73A4}"/>
              </a:ext>
            </a:extLst>
          </p:cNvPr>
          <p:cNvSpPr txBox="1"/>
          <p:nvPr/>
        </p:nvSpPr>
        <p:spPr>
          <a:xfrm>
            <a:off x="4835165" y="565030"/>
            <a:ext cx="2521670"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Overview</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009B460-8CB4-20E9-E865-162A66C527DA}"/>
              </a:ext>
            </a:extLst>
          </p:cNvPr>
          <p:cNvSpPr/>
          <p:nvPr/>
        </p:nvSpPr>
        <p:spPr>
          <a:xfrm>
            <a:off x="4845377" y="546755"/>
            <a:ext cx="2488677" cy="77299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3301E8-2A7A-9E5F-4645-F008E2393781}"/>
              </a:ext>
            </a:extLst>
          </p:cNvPr>
          <p:cNvSpPr txBox="1"/>
          <p:nvPr/>
        </p:nvSpPr>
        <p:spPr>
          <a:xfrm>
            <a:off x="659877" y="1870469"/>
            <a:ext cx="3337087"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dirty="0">
                <a:latin typeface="Verdana" panose="020B0604030504040204" pitchFamily="34" charset="0"/>
                <a:ea typeface="Verdana" panose="020B0604030504040204" pitchFamily="34" charset="0"/>
              </a:rPr>
              <a:t>Literature Survey</a:t>
            </a:r>
            <a:endParaRPr lang="en-IN" sz="22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523FA11-E1A9-C421-618B-6BB806FCEACE}"/>
              </a:ext>
            </a:extLst>
          </p:cNvPr>
          <p:cNvSpPr txBox="1"/>
          <p:nvPr/>
        </p:nvSpPr>
        <p:spPr>
          <a:xfrm>
            <a:off x="1366886" y="2301356"/>
            <a:ext cx="4534294"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Features of 316L Steel</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Additive Manufacturing</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Directed Energy Deposition</a:t>
            </a:r>
            <a:endParaRPr lang="en-IN" sz="2000" dirty="0">
              <a:latin typeface="Verdana" panose="020B0604030504040204" pitchFamily="34" charset="0"/>
              <a:ea typeface="Verdana" panose="020B0604030504040204" pitchFamily="34" charset="0"/>
              <a:cs typeface="Roboto" panose="02000000000000000000" pitchFamily="2" charset="0"/>
            </a:endParaRPr>
          </a:p>
        </p:txBody>
      </p:sp>
      <p:pic>
        <p:nvPicPr>
          <p:cNvPr id="9" name="Picture 2" descr="IIT Indore - Wikipedia">
            <a:extLst>
              <a:ext uri="{FF2B5EF4-FFF2-40B4-BE49-F238E27FC236}">
                <a16:creationId xmlns:a16="http://schemas.microsoft.com/office/drawing/2014/main" id="{386D1A63-6F26-350F-049F-8367708E1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B095223-D032-2D42-8E1C-BEC96A188A0E}"/>
              </a:ext>
            </a:extLst>
          </p:cNvPr>
          <p:cNvSpPr txBox="1"/>
          <p:nvPr/>
        </p:nvSpPr>
        <p:spPr>
          <a:xfrm>
            <a:off x="659877" y="3540982"/>
            <a:ext cx="6363090" cy="430887"/>
          </a:xfrm>
          <a:prstGeom prst="rect">
            <a:avLst/>
          </a:prstGeom>
          <a:noFill/>
        </p:spPr>
        <p:txBody>
          <a:bodyPr wrap="square" rtlCol="0">
            <a:spAutoFit/>
          </a:bodyPr>
          <a:lstStyle/>
          <a:p>
            <a:pPr marL="285750" indent="-285750">
              <a:buFont typeface="Wingdings" panose="05000000000000000000" pitchFamily="2" charset="2"/>
              <a:buChar char="v"/>
            </a:pPr>
            <a:r>
              <a:rPr lang="en-IN" sz="2200" b="1" dirty="0">
                <a:latin typeface="Verdana" panose="020B0604030504040204" pitchFamily="34" charset="0"/>
                <a:ea typeface="Verdana" panose="020B0604030504040204" pitchFamily="34" charset="0"/>
              </a:rPr>
              <a:t>Thermogravimetric analysis (TGA)</a:t>
            </a:r>
          </a:p>
        </p:txBody>
      </p:sp>
      <p:sp>
        <p:nvSpPr>
          <p:cNvPr id="12" name="TextBox 11">
            <a:extLst>
              <a:ext uri="{FF2B5EF4-FFF2-40B4-BE49-F238E27FC236}">
                <a16:creationId xmlns:a16="http://schemas.microsoft.com/office/drawing/2014/main" id="{02B44126-5115-5D04-9A91-F4083C183F3F}"/>
              </a:ext>
            </a:extLst>
          </p:cNvPr>
          <p:cNvSpPr txBox="1"/>
          <p:nvPr/>
        </p:nvSpPr>
        <p:spPr>
          <a:xfrm>
            <a:off x="659877" y="4164369"/>
            <a:ext cx="5656082"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dirty="0">
                <a:latin typeface="Verdana" panose="020B0604030504040204" pitchFamily="34" charset="0"/>
                <a:ea typeface="Verdana" panose="020B0604030504040204" pitchFamily="34" charset="0"/>
              </a:rPr>
              <a:t>X-Ray Diffraction (XRD)</a:t>
            </a:r>
            <a:endParaRPr lang="en-IN" sz="2200" b="1"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361FA4E9-159D-2D13-060B-58FA0ADFAB42}"/>
              </a:ext>
            </a:extLst>
          </p:cNvPr>
          <p:cNvSpPr txBox="1"/>
          <p:nvPr/>
        </p:nvSpPr>
        <p:spPr>
          <a:xfrm>
            <a:off x="1366886" y="4595256"/>
            <a:ext cx="5656081"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Diffraction and Bragg’s Law</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Introduction to XRD</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cs typeface="Roboto" panose="02000000000000000000" pitchFamily="2" charset="0"/>
              </a:rPr>
              <a:t>Results and Analysis</a:t>
            </a:r>
          </a:p>
        </p:txBody>
      </p:sp>
      <p:sp>
        <p:nvSpPr>
          <p:cNvPr id="14" name="TextBox 13">
            <a:extLst>
              <a:ext uri="{FF2B5EF4-FFF2-40B4-BE49-F238E27FC236}">
                <a16:creationId xmlns:a16="http://schemas.microsoft.com/office/drawing/2014/main" id="{D9C0D4B1-06BD-1CCC-2CB8-26E99E51A172}"/>
              </a:ext>
            </a:extLst>
          </p:cNvPr>
          <p:cNvSpPr txBox="1"/>
          <p:nvPr/>
        </p:nvSpPr>
        <p:spPr>
          <a:xfrm>
            <a:off x="659877" y="5692806"/>
            <a:ext cx="5656082"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dirty="0">
                <a:latin typeface="Verdana" panose="020B0604030504040204" pitchFamily="34" charset="0"/>
                <a:ea typeface="Verdana" panose="020B0604030504040204" pitchFamily="34" charset="0"/>
              </a:rPr>
              <a:t>Further Plan</a:t>
            </a:r>
            <a:endParaRPr lang="en-IN" sz="2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7035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XRD at 600°C</a:t>
            </a:r>
          </a:p>
        </p:txBody>
      </p:sp>
      <p:pic>
        <p:nvPicPr>
          <p:cNvPr id="9" name="Picture 8">
            <a:extLst>
              <a:ext uri="{FF2B5EF4-FFF2-40B4-BE49-F238E27FC236}">
                <a16:creationId xmlns:a16="http://schemas.microsoft.com/office/drawing/2014/main" id="{C29754D8-A9AC-6C09-DD2A-72E3FDB0F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556" y="1695421"/>
            <a:ext cx="5797525" cy="4437379"/>
          </a:xfrm>
          <a:prstGeom prst="rect">
            <a:avLst/>
          </a:prstGeom>
        </p:spPr>
      </p:pic>
      <p:graphicFrame>
        <p:nvGraphicFramePr>
          <p:cNvPr id="10" name="Table 9">
            <a:extLst>
              <a:ext uri="{FF2B5EF4-FFF2-40B4-BE49-F238E27FC236}">
                <a16:creationId xmlns:a16="http://schemas.microsoft.com/office/drawing/2014/main" id="{7464D21E-0871-7325-7C3F-B4EF00106F43}"/>
              </a:ext>
            </a:extLst>
          </p:cNvPr>
          <p:cNvGraphicFramePr>
            <a:graphicFrameLocks noGrp="1"/>
          </p:cNvGraphicFramePr>
          <p:nvPr>
            <p:extLst>
              <p:ext uri="{D42A27DB-BD31-4B8C-83A1-F6EECF244321}">
                <p14:modId xmlns:p14="http://schemas.microsoft.com/office/powerpoint/2010/main" val="1777769284"/>
              </p:ext>
            </p:extLst>
          </p:nvPr>
        </p:nvGraphicFramePr>
        <p:xfrm>
          <a:off x="662919" y="2602590"/>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b="0" i="0" u="none" strike="noStrike" dirty="0">
                          <a:solidFill>
                            <a:srgbClr val="000000"/>
                          </a:solidFill>
                          <a:effectLst/>
                          <a:latin typeface="Calibri" panose="020F0502020204030204" pitchFamily="34" charset="0"/>
                        </a:rPr>
                        <a:t>43.9978</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0.27261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31.42997413</a:t>
                      </a: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b="0" i="0" u="none" strike="noStrike" dirty="0">
                          <a:solidFill>
                            <a:srgbClr val="000000"/>
                          </a:solidFill>
                          <a:effectLst/>
                          <a:latin typeface="Calibri" panose="020F0502020204030204" pitchFamily="34" charset="0"/>
                        </a:rPr>
                        <a:t>51.0008</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0.57511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15.30443544</a:t>
                      </a: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b="0" i="0" u="none" strike="noStrike">
                          <a:solidFill>
                            <a:srgbClr val="000000"/>
                          </a:solidFill>
                          <a:effectLst/>
                          <a:latin typeface="Calibri" panose="020F0502020204030204" pitchFamily="34" charset="0"/>
                        </a:rPr>
                        <a:t>74.96447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0.42103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23.77782062</a:t>
                      </a:r>
                    </a:p>
                  </a:txBody>
                  <a:tcPr marL="7620" marR="7620" marT="7620" marB="0" anchor="b"/>
                </a:tc>
                <a:extLst>
                  <a:ext uri="{0D108BD9-81ED-4DB2-BD59-A6C34878D82A}">
                    <a16:rowId xmlns:a16="http://schemas.microsoft.com/office/drawing/2014/main" val="72290272"/>
                  </a:ext>
                </a:extLst>
              </a:tr>
            </a:tbl>
          </a:graphicData>
        </a:graphic>
      </p:graphicFrame>
      <p:sp>
        <p:nvSpPr>
          <p:cNvPr id="11" name="TextBox 10">
            <a:extLst>
              <a:ext uri="{FF2B5EF4-FFF2-40B4-BE49-F238E27FC236}">
                <a16:creationId xmlns:a16="http://schemas.microsoft.com/office/drawing/2014/main" id="{D1E642F0-8C4B-D7BD-3F10-0DA4473910B6}"/>
              </a:ext>
            </a:extLst>
          </p:cNvPr>
          <p:cNvSpPr txBox="1"/>
          <p:nvPr/>
        </p:nvSpPr>
        <p:spPr>
          <a:xfrm>
            <a:off x="1373213" y="2088882"/>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25°C</a:t>
            </a:r>
          </a:p>
        </p:txBody>
      </p:sp>
      <p:sp>
        <p:nvSpPr>
          <p:cNvPr id="16" name="TextBox 15">
            <a:extLst>
              <a:ext uri="{FF2B5EF4-FFF2-40B4-BE49-F238E27FC236}">
                <a16:creationId xmlns:a16="http://schemas.microsoft.com/office/drawing/2014/main" id="{4903F4B0-770D-1A18-4B28-D31F805EA36A}"/>
              </a:ext>
            </a:extLst>
          </p:cNvPr>
          <p:cNvSpPr txBox="1"/>
          <p:nvPr/>
        </p:nvSpPr>
        <p:spPr>
          <a:xfrm>
            <a:off x="1373213" y="4202631"/>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600°C</a:t>
            </a:r>
          </a:p>
        </p:txBody>
      </p:sp>
      <p:graphicFrame>
        <p:nvGraphicFramePr>
          <p:cNvPr id="24" name="Table 23">
            <a:extLst>
              <a:ext uri="{FF2B5EF4-FFF2-40B4-BE49-F238E27FC236}">
                <a16:creationId xmlns:a16="http://schemas.microsoft.com/office/drawing/2014/main" id="{E6D2D62D-5C3B-206D-A004-1374FF4ACE1A}"/>
              </a:ext>
            </a:extLst>
          </p:cNvPr>
          <p:cNvGraphicFramePr>
            <a:graphicFrameLocks noGrp="1"/>
          </p:cNvGraphicFramePr>
          <p:nvPr>
            <p:extLst>
              <p:ext uri="{D42A27DB-BD31-4B8C-83A1-F6EECF244321}">
                <p14:modId xmlns:p14="http://schemas.microsoft.com/office/powerpoint/2010/main" val="1252826721"/>
              </p:ext>
            </p:extLst>
          </p:nvPr>
        </p:nvGraphicFramePr>
        <p:xfrm>
          <a:off x="662919" y="4738454"/>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b="0" i="0" u="none" strike="noStrike" dirty="0">
                          <a:solidFill>
                            <a:srgbClr val="000000"/>
                          </a:solidFill>
                          <a:effectLst/>
                          <a:latin typeface="Calibri" panose="020F0502020204030204" pitchFamily="34" charset="0"/>
                        </a:rPr>
                        <a:t>43.71058</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0.26577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32.2063612</a:t>
                      </a: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b="0" i="0" u="none" strike="noStrike" dirty="0">
                          <a:solidFill>
                            <a:srgbClr val="000000"/>
                          </a:solidFill>
                          <a:effectLst/>
                          <a:latin typeface="Calibri" panose="020F0502020204030204" pitchFamily="34" charset="0"/>
                        </a:rPr>
                        <a:t>50.68166</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0.57905</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15.18019362</a:t>
                      </a: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b="0" i="0" u="none" strike="noStrike">
                          <a:solidFill>
                            <a:srgbClr val="000000"/>
                          </a:solidFill>
                          <a:effectLst/>
                          <a:latin typeface="Calibri" panose="020F0502020204030204" pitchFamily="34" charset="0"/>
                        </a:rPr>
                        <a:t>74.42531</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0.40939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24.3662412</a:t>
                      </a:r>
                    </a:p>
                  </a:txBody>
                  <a:tcPr marL="7620" marR="7620" marT="7620" marB="0" anchor="b"/>
                </a:tc>
                <a:extLst>
                  <a:ext uri="{0D108BD9-81ED-4DB2-BD59-A6C34878D82A}">
                    <a16:rowId xmlns:a16="http://schemas.microsoft.com/office/drawing/2014/main" val="72290272"/>
                  </a:ext>
                </a:extLst>
              </a:tr>
            </a:tbl>
          </a:graphicData>
        </a:graphic>
      </p:graphicFrame>
      <p:pic>
        <p:nvPicPr>
          <p:cNvPr id="8" name="Picture 7">
            <a:extLst>
              <a:ext uri="{FF2B5EF4-FFF2-40B4-BE49-F238E27FC236}">
                <a16:creationId xmlns:a16="http://schemas.microsoft.com/office/drawing/2014/main" id="{351C1835-1B37-1D8B-7D57-0940E7498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1556" y="1695422"/>
            <a:ext cx="5797525" cy="4437378"/>
          </a:xfrm>
          <a:prstGeom prst="rect">
            <a:avLst/>
          </a:prstGeom>
        </p:spPr>
      </p:pic>
      <p:pic>
        <p:nvPicPr>
          <p:cNvPr id="13" name="Picture 12">
            <a:extLst>
              <a:ext uri="{FF2B5EF4-FFF2-40B4-BE49-F238E27FC236}">
                <a16:creationId xmlns:a16="http://schemas.microsoft.com/office/drawing/2014/main" id="{28F51D3A-EA34-86A6-858C-8AC397637496}"/>
              </a:ext>
            </a:extLst>
          </p:cNvPr>
          <p:cNvPicPr>
            <a:picLocks noChangeAspect="1"/>
          </p:cNvPicPr>
          <p:nvPr/>
        </p:nvPicPr>
        <p:blipFill>
          <a:blip r:embed="rId5"/>
          <a:stretch>
            <a:fillRect/>
          </a:stretch>
        </p:blipFill>
        <p:spPr>
          <a:xfrm>
            <a:off x="5713387" y="1695422"/>
            <a:ext cx="5797525" cy="4437378"/>
          </a:xfrm>
          <a:prstGeom prst="rect">
            <a:avLst/>
          </a:prstGeom>
        </p:spPr>
      </p:pic>
    </p:spTree>
    <p:extLst>
      <p:ext uri="{BB962C8B-B14F-4D97-AF65-F5344CB8AC3E}">
        <p14:creationId xmlns:p14="http://schemas.microsoft.com/office/powerpoint/2010/main" val="128112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XRD at 800°C</a:t>
            </a:r>
          </a:p>
        </p:txBody>
      </p:sp>
      <p:pic>
        <p:nvPicPr>
          <p:cNvPr id="9" name="Picture 8">
            <a:extLst>
              <a:ext uri="{FF2B5EF4-FFF2-40B4-BE49-F238E27FC236}">
                <a16:creationId xmlns:a16="http://schemas.microsoft.com/office/drawing/2014/main" id="{C29754D8-A9AC-6C09-DD2A-72E3FDB0F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556" y="1695421"/>
            <a:ext cx="5797525" cy="4437379"/>
          </a:xfrm>
          <a:prstGeom prst="rect">
            <a:avLst/>
          </a:prstGeom>
        </p:spPr>
      </p:pic>
      <p:graphicFrame>
        <p:nvGraphicFramePr>
          <p:cNvPr id="10" name="Table 9">
            <a:extLst>
              <a:ext uri="{FF2B5EF4-FFF2-40B4-BE49-F238E27FC236}">
                <a16:creationId xmlns:a16="http://schemas.microsoft.com/office/drawing/2014/main" id="{7464D21E-0871-7325-7C3F-B4EF00106F43}"/>
              </a:ext>
            </a:extLst>
          </p:cNvPr>
          <p:cNvGraphicFramePr>
            <a:graphicFrameLocks noGrp="1"/>
          </p:cNvGraphicFramePr>
          <p:nvPr>
            <p:extLst>
              <p:ext uri="{D42A27DB-BD31-4B8C-83A1-F6EECF244321}">
                <p14:modId xmlns:p14="http://schemas.microsoft.com/office/powerpoint/2010/main" val="3976277807"/>
              </p:ext>
            </p:extLst>
          </p:nvPr>
        </p:nvGraphicFramePr>
        <p:xfrm>
          <a:off x="662919" y="2602590"/>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b="0" i="0" u="none" strike="noStrike" dirty="0">
                          <a:solidFill>
                            <a:srgbClr val="000000"/>
                          </a:solidFill>
                          <a:effectLst/>
                          <a:latin typeface="Calibri" panose="020F0502020204030204" pitchFamily="34" charset="0"/>
                        </a:rPr>
                        <a:t>44.03049</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0.26556</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32.26808707</a:t>
                      </a: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b="0" i="0" u="none" strike="noStrike" dirty="0">
                          <a:solidFill>
                            <a:srgbClr val="000000"/>
                          </a:solidFill>
                          <a:effectLst/>
                          <a:latin typeface="Calibri" panose="020F0502020204030204" pitchFamily="34" charset="0"/>
                        </a:rPr>
                        <a:t>51.08381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0.45487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19.35669195</a:t>
                      </a: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b="0" i="0" u="none" strike="noStrike">
                          <a:solidFill>
                            <a:srgbClr val="000000"/>
                          </a:solidFill>
                          <a:effectLst/>
                          <a:latin typeface="Calibri" panose="020F0502020204030204" pitchFamily="34" charset="0"/>
                        </a:rPr>
                        <a:t>74.99698</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0.48138</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20.80135165</a:t>
                      </a:r>
                    </a:p>
                  </a:txBody>
                  <a:tcPr marL="7620" marR="7620" marT="7620" marB="0" anchor="b"/>
                </a:tc>
                <a:extLst>
                  <a:ext uri="{0D108BD9-81ED-4DB2-BD59-A6C34878D82A}">
                    <a16:rowId xmlns:a16="http://schemas.microsoft.com/office/drawing/2014/main" val="72290272"/>
                  </a:ext>
                </a:extLst>
              </a:tr>
            </a:tbl>
          </a:graphicData>
        </a:graphic>
      </p:graphicFrame>
      <p:sp>
        <p:nvSpPr>
          <p:cNvPr id="11" name="TextBox 10">
            <a:extLst>
              <a:ext uri="{FF2B5EF4-FFF2-40B4-BE49-F238E27FC236}">
                <a16:creationId xmlns:a16="http://schemas.microsoft.com/office/drawing/2014/main" id="{D1E642F0-8C4B-D7BD-3F10-0DA4473910B6}"/>
              </a:ext>
            </a:extLst>
          </p:cNvPr>
          <p:cNvSpPr txBox="1"/>
          <p:nvPr/>
        </p:nvSpPr>
        <p:spPr>
          <a:xfrm>
            <a:off x="1373213" y="2088882"/>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25°C</a:t>
            </a:r>
          </a:p>
        </p:txBody>
      </p:sp>
      <p:sp>
        <p:nvSpPr>
          <p:cNvPr id="16" name="TextBox 15">
            <a:extLst>
              <a:ext uri="{FF2B5EF4-FFF2-40B4-BE49-F238E27FC236}">
                <a16:creationId xmlns:a16="http://schemas.microsoft.com/office/drawing/2014/main" id="{4903F4B0-770D-1A18-4B28-D31F805EA36A}"/>
              </a:ext>
            </a:extLst>
          </p:cNvPr>
          <p:cNvSpPr txBox="1"/>
          <p:nvPr/>
        </p:nvSpPr>
        <p:spPr>
          <a:xfrm>
            <a:off x="1373213" y="4202631"/>
            <a:ext cx="167638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At 800°C</a:t>
            </a:r>
          </a:p>
        </p:txBody>
      </p:sp>
      <p:graphicFrame>
        <p:nvGraphicFramePr>
          <p:cNvPr id="24" name="Table 23">
            <a:extLst>
              <a:ext uri="{FF2B5EF4-FFF2-40B4-BE49-F238E27FC236}">
                <a16:creationId xmlns:a16="http://schemas.microsoft.com/office/drawing/2014/main" id="{E6D2D62D-5C3B-206D-A004-1374FF4ACE1A}"/>
              </a:ext>
            </a:extLst>
          </p:cNvPr>
          <p:cNvGraphicFramePr>
            <a:graphicFrameLocks noGrp="1"/>
          </p:cNvGraphicFramePr>
          <p:nvPr>
            <p:extLst>
              <p:ext uri="{D42A27DB-BD31-4B8C-83A1-F6EECF244321}">
                <p14:modId xmlns:p14="http://schemas.microsoft.com/office/powerpoint/2010/main" val="729887412"/>
              </p:ext>
            </p:extLst>
          </p:nvPr>
        </p:nvGraphicFramePr>
        <p:xfrm>
          <a:off x="662919" y="4738454"/>
          <a:ext cx="4650656" cy="1305632"/>
        </p:xfrm>
        <a:graphic>
          <a:graphicData uri="http://schemas.openxmlformats.org/drawingml/2006/table">
            <a:tbl>
              <a:tblPr>
                <a:tableStyleId>{BDBED569-4797-4DF1-A0F4-6AAB3CD982D8}</a:tableStyleId>
              </a:tblPr>
              <a:tblGrid>
                <a:gridCol w="1915556">
                  <a:extLst>
                    <a:ext uri="{9D8B030D-6E8A-4147-A177-3AD203B41FA5}">
                      <a16:colId xmlns:a16="http://schemas.microsoft.com/office/drawing/2014/main" val="4172656392"/>
                    </a:ext>
                  </a:extLst>
                </a:gridCol>
                <a:gridCol w="1241203">
                  <a:extLst>
                    <a:ext uri="{9D8B030D-6E8A-4147-A177-3AD203B41FA5}">
                      <a16:colId xmlns:a16="http://schemas.microsoft.com/office/drawing/2014/main" val="2011889083"/>
                    </a:ext>
                  </a:extLst>
                </a:gridCol>
                <a:gridCol w="1493897">
                  <a:extLst>
                    <a:ext uri="{9D8B030D-6E8A-4147-A177-3AD203B41FA5}">
                      <a16:colId xmlns:a16="http://schemas.microsoft.com/office/drawing/2014/main" val="2767085176"/>
                    </a:ext>
                  </a:extLst>
                </a:gridCol>
              </a:tblGrid>
              <a:tr h="326408">
                <a:tc>
                  <a:txBody>
                    <a:bodyPr/>
                    <a:lstStyle/>
                    <a:p>
                      <a:pPr algn="ctr" fontAlgn="b"/>
                      <a:r>
                        <a:rPr lang="en-IN" sz="1400" b="1" u="none" strike="noStrike" dirty="0">
                          <a:effectLst/>
                        </a:rPr>
                        <a:t>Peak Position (2</a:t>
                      </a:r>
                      <a:r>
                        <a:rPr lang="el-GR" sz="1400" b="1" u="none" strike="noStrike" dirty="0">
                          <a:effectLst/>
                        </a:rPr>
                        <a:t>θ</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FWHM (</a:t>
                      </a:r>
                      <a:r>
                        <a:rPr lang="el-GR" sz="1400" b="1" u="none" strike="noStrike" dirty="0">
                          <a:effectLst/>
                        </a:rPr>
                        <a:t>β</a:t>
                      </a:r>
                      <a:r>
                        <a:rPr lang="en-IN" sz="1400" b="1" u="none" strike="noStrike" dirty="0">
                          <a:effectLst/>
                        </a:rPr>
                        <a:t>)</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tc>
                  <a:txBody>
                    <a:bodyPr/>
                    <a:lstStyle/>
                    <a:p>
                      <a:pPr algn="ctr" fontAlgn="b"/>
                      <a:r>
                        <a:rPr lang="en-IN" sz="1400" b="1" u="none" strike="noStrike" dirty="0">
                          <a:effectLst/>
                        </a:rPr>
                        <a:t>D(nm)</a:t>
                      </a:r>
                      <a:endParaRPr lang="en-IN" sz="14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b"/>
                </a:tc>
                <a:extLst>
                  <a:ext uri="{0D108BD9-81ED-4DB2-BD59-A6C34878D82A}">
                    <a16:rowId xmlns:a16="http://schemas.microsoft.com/office/drawing/2014/main" val="1609156402"/>
                  </a:ext>
                </a:extLst>
              </a:tr>
              <a:tr h="326408">
                <a:tc>
                  <a:txBody>
                    <a:bodyPr/>
                    <a:lstStyle/>
                    <a:p>
                      <a:pPr algn="ctr" fontAlgn="b"/>
                      <a:r>
                        <a:rPr lang="en-IN" sz="1400" b="0" i="0" u="none" strike="noStrike" dirty="0">
                          <a:solidFill>
                            <a:srgbClr val="000000"/>
                          </a:solidFill>
                          <a:effectLst/>
                          <a:latin typeface="Calibri" panose="020F0502020204030204" pitchFamily="34" charset="0"/>
                        </a:rPr>
                        <a:t>43.66569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0.25101</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34.09481929</a:t>
                      </a:r>
                    </a:p>
                  </a:txBody>
                  <a:tcPr marL="7620" marR="7620" marT="7620" marB="0" anchor="b"/>
                </a:tc>
                <a:extLst>
                  <a:ext uri="{0D108BD9-81ED-4DB2-BD59-A6C34878D82A}">
                    <a16:rowId xmlns:a16="http://schemas.microsoft.com/office/drawing/2014/main" val="2234957566"/>
                  </a:ext>
                </a:extLst>
              </a:tr>
              <a:tr h="326408">
                <a:tc>
                  <a:txBody>
                    <a:bodyPr/>
                    <a:lstStyle/>
                    <a:p>
                      <a:pPr algn="ctr" fontAlgn="b"/>
                      <a:r>
                        <a:rPr lang="en-IN" sz="1400" b="0" i="0" u="none" strike="noStrike">
                          <a:solidFill>
                            <a:srgbClr val="000000"/>
                          </a:solidFill>
                          <a:effectLst/>
                          <a:latin typeface="Calibri" panose="020F0502020204030204" pitchFamily="34" charset="0"/>
                        </a:rPr>
                        <a:t>50.65528</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0.46623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18.85149638</a:t>
                      </a:r>
                    </a:p>
                  </a:txBody>
                  <a:tcPr marL="7620" marR="7620" marT="7620" marB="0" anchor="b"/>
                </a:tc>
                <a:extLst>
                  <a:ext uri="{0D108BD9-81ED-4DB2-BD59-A6C34878D82A}">
                    <a16:rowId xmlns:a16="http://schemas.microsoft.com/office/drawing/2014/main" val="2369729782"/>
                  </a:ext>
                </a:extLst>
              </a:tr>
              <a:tr h="326408">
                <a:tc>
                  <a:txBody>
                    <a:bodyPr/>
                    <a:lstStyle/>
                    <a:p>
                      <a:pPr algn="ctr" fontAlgn="b"/>
                      <a:r>
                        <a:rPr lang="en-IN" sz="1400" b="0" i="0" u="none" strike="noStrike">
                          <a:solidFill>
                            <a:srgbClr val="000000"/>
                          </a:solidFill>
                          <a:effectLst/>
                          <a:latin typeface="Calibri" panose="020F0502020204030204" pitchFamily="34" charset="0"/>
                        </a:rPr>
                        <a:t>74.29592</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0.45538</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21.88667875</a:t>
                      </a:r>
                    </a:p>
                  </a:txBody>
                  <a:tcPr marL="7620" marR="7620" marT="7620" marB="0" anchor="b"/>
                </a:tc>
                <a:extLst>
                  <a:ext uri="{0D108BD9-81ED-4DB2-BD59-A6C34878D82A}">
                    <a16:rowId xmlns:a16="http://schemas.microsoft.com/office/drawing/2014/main" val="72290272"/>
                  </a:ext>
                </a:extLst>
              </a:tr>
            </a:tbl>
          </a:graphicData>
        </a:graphic>
      </p:graphicFrame>
      <p:pic>
        <p:nvPicPr>
          <p:cNvPr id="8" name="Picture 7">
            <a:extLst>
              <a:ext uri="{FF2B5EF4-FFF2-40B4-BE49-F238E27FC236}">
                <a16:creationId xmlns:a16="http://schemas.microsoft.com/office/drawing/2014/main" id="{351C1835-1B37-1D8B-7D57-0940E7498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1556" y="1695422"/>
            <a:ext cx="5797525" cy="4437378"/>
          </a:xfrm>
          <a:prstGeom prst="rect">
            <a:avLst/>
          </a:prstGeom>
        </p:spPr>
      </p:pic>
      <p:pic>
        <p:nvPicPr>
          <p:cNvPr id="12" name="Picture 11">
            <a:extLst>
              <a:ext uri="{FF2B5EF4-FFF2-40B4-BE49-F238E27FC236}">
                <a16:creationId xmlns:a16="http://schemas.microsoft.com/office/drawing/2014/main" id="{8FAF71C1-12D0-833C-F030-CDCEAB3BE7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1556" y="1709328"/>
            <a:ext cx="5779356" cy="4423472"/>
          </a:xfrm>
          <a:prstGeom prst="rect">
            <a:avLst/>
          </a:prstGeom>
        </p:spPr>
      </p:pic>
    </p:spTree>
    <p:extLst>
      <p:ext uri="{BB962C8B-B14F-4D97-AF65-F5344CB8AC3E}">
        <p14:creationId xmlns:p14="http://schemas.microsoft.com/office/powerpoint/2010/main" val="59481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B447E2B-6E62-94B9-E487-2229FF33F88F}"/>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Peak Shifting</a:t>
            </a:r>
          </a:p>
        </p:txBody>
      </p:sp>
      <p:sp>
        <p:nvSpPr>
          <p:cNvPr id="14" name="TextBox 13">
            <a:extLst>
              <a:ext uri="{FF2B5EF4-FFF2-40B4-BE49-F238E27FC236}">
                <a16:creationId xmlns:a16="http://schemas.microsoft.com/office/drawing/2014/main" id="{BD5A210A-6180-8421-B07E-B71E16E910E4}"/>
              </a:ext>
            </a:extLst>
          </p:cNvPr>
          <p:cNvSpPr txBox="1"/>
          <p:nvPr/>
        </p:nvSpPr>
        <p:spPr>
          <a:xfrm>
            <a:off x="1373213" y="2088882"/>
            <a:ext cx="234153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[1 1 1] Peak</a:t>
            </a:r>
          </a:p>
        </p:txBody>
      </p:sp>
      <p:sp>
        <p:nvSpPr>
          <p:cNvPr id="15" name="TextBox 14">
            <a:extLst>
              <a:ext uri="{FF2B5EF4-FFF2-40B4-BE49-F238E27FC236}">
                <a16:creationId xmlns:a16="http://schemas.microsoft.com/office/drawing/2014/main" id="{D1AF243A-9D74-55CB-C6EA-86BB428237F8}"/>
              </a:ext>
            </a:extLst>
          </p:cNvPr>
          <p:cNvSpPr txBox="1"/>
          <p:nvPr/>
        </p:nvSpPr>
        <p:spPr>
          <a:xfrm>
            <a:off x="5202263" y="2088882"/>
            <a:ext cx="234153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[2 0 0] Peak</a:t>
            </a:r>
          </a:p>
        </p:txBody>
      </p:sp>
      <p:sp>
        <p:nvSpPr>
          <p:cNvPr id="17" name="TextBox 16">
            <a:extLst>
              <a:ext uri="{FF2B5EF4-FFF2-40B4-BE49-F238E27FC236}">
                <a16:creationId xmlns:a16="http://schemas.microsoft.com/office/drawing/2014/main" id="{F3563DF7-4C3D-3D2A-7AB6-4E3DE94669FE}"/>
              </a:ext>
            </a:extLst>
          </p:cNvPr>
          <p:cNvSpPr txBox="1"/>
          <p:nvPr/>
        </p:nvSpPr>
        <p:spPr>
          <a:xfrm>
            <a:off x="9109224" y="2088882"/>
            <a:ext cx="2341537"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[2 2 0] Peak</a:t>
            </a:r>
          </a:p>
        </p:txBody>
      </p:sp>
      <p:graphicFrame>
        <p:nvGraphicFramePr>
          <p:cNvPr id="18" name="Table 17">
            <a:extLst>
              <a:ext uri="{FF2B5EF4-FFF2-40B4-BE49-F238E27FC236}">
                <a16:creationId xmlns:a16="http://schemas.microsoft.com/office/drawing/2014/main" id="{8B8096C3-D0D0-FE13-4105-1160866A034A}"/>
              </a:ext>
            </a:extLst>
          </p:cNvPr>
          <p:cNvGraphicFramePr>
            <a:graphicFrameLocks noGrp="1"/>
          </p:cNvGraphicFramePr>
          <p:nvPr/>
        </p:nvGraphicFramePr>
        <p:xfrm>
          <a:off x="792279" y="2972721"/>
          <a:ext cx="2922471" cy="1546340"/>
        </p:xfrm>
        <a:graphic>
          <a:graphicData uri="http://schemas.openxmlformats.org/drawingml/2006/table">
            <a:tbl>
              <a:tblPr>
                <a:tableStyleId>{BDBED569-4797-4DF1-A0F4-6AAB3CD982D8}</a:tableStyleId>
              </a:tblPr>
              <a:tblGrid>
                <a:gridCol w="1443160">
                  <a:extLst>
                    <a:ext uri="{9D8B030D-6E8A-4147-A177-3AD203B41FA5}">
                      <a16:colId xmlns:a16="http://schemas.microsoft.com/office/drawing/2014/main" val="2236900772"/>
                    </a:ext>
                  </a:extLst>
                </a:gridCol>
                <a:gridCol w="1479311">
                  <a:extLst>
                    <a:ext uri="{9D8B030D-6E8A-4147-A177-3AD203B41FA5}">
                      <a16:colId xmlns:a16="http://schemas.microsoft.com/office/drawing/2014/main" val="260063716"/>
                    </a:ext>
                  </a:extLst>
                </a:gridCol>
              </a:tblGrid>
              <a:tr h="433820">
                <a:tc>
                  <a:txBody>
                    <a:bodyPr/>
                    <a:lstStyle/>
                    <a:p>
                      <a:r>
                        <a:rPr lang="en-IN" b="1" dirty="0"/>
                        <a:t>Temperature</a:t>
                      </a:r>
                    </a:p>
                  </a:txBody>
                  <a:tcPr/>
                </a:tc>
                <a:tc>
                  <a:txBody>
                    <a:bodyPr/>
                    <a:lstStyle/>
                    <a:p>
                      <a:r>
                        <a:rPr lang="en-IN" b="1" dirty="0"/>
                        <a:t>Peak Shift </a:t>
                      </a:r>
                    </a:p>
                  </a:txBody>
                  <a:tcPr/>
                </a:tc>
                <a:extLst>
                  <a:ext uri="{0D108BD9-81ED-4DB2-BD59-A6C34878D82A}">
                    <a16:rowId xmlns:a16="http://schemas.microsoft.com/office/drawing/2014/main" val="3412654751"/>
                  </a:ext>
                </a:extLst>
              </a:tr>
              <a:tr h="370840">
                <a:tc>
                  <a:txBody>
                    <a:bodyPr/>
                    <a:lstStyle/>
                    <a:p>
                      <a:r>
                        <a:rPr lang="en-IN" sz="1800" b="0" dirty="0">
                          <a:latin typeface="+mn-lt"/>
                          <a:ea typeface="Verdana" panose="020B0604030504040204" pitchFamily="34" charset="0"/>
                        </a:rPr>
                        <a:t>400°C</a:t>
                      </a:r>
                      <a:endParaRPr lang="en-IN" b="0" dirty="0">
                        <a:latin typeface="+mn-lt"/>
                      </a:endParaRPr>
                    </a:p>
                  </a:txBody>
                  <a:tcPr/>
                </a:tc>
                <a:tc>
                  <a:txBody>
                    <a:bodyPr/>
                    <a:lstStyle/>
                    <a:p>
                      <a:r>
                        <a:rPr lang="en-IN" dirty="0"/>
                        <a:t>0.1226</a:t>
                      </a:r>
                    </a:p>
                  </a:txBody>
                  <a:tcPr/>
                </a:tc>
                <a:extLst>
                  <a:ext uri="{0D108BD9-81ED-4DB2-BD59-A6C34878D82A}">
                    <a16:rowId xmlns:a16="http://schemas.microsoft.com/office/drawing/2014/main" val="3869027396"/>
                  </a:ext>
                </a:extLst>
              </a:tr>
              <a:tr h="370840">
                <a:tc>
                  <a:txBody>
                    <a:bodyPr/>
                    <a:lstStyle/>
                    <a:p>
                      <a:r>
                        <a:rPr lang="en-IN" sz="1800" b="0" dirty="0">
                          <a:latin typeface="+mn-lt"/>
                          <a:ea typeface="Verdana" panose="020B0604030504040204" pitchFamily="34" charset="0"/>
                        </a:rPr>
                        <a:t>600°C</a:t>
                      </a:r>
                      <a:endParaRPr lang="en-IN" b="0" dirty="0">
                        <a:latin typeface="+mn-lt"/>
                      </a:endParaRPr>
                    </a:p>
                  </a:txBody>
                  <a:tcPr/>
                </a:tc>
                <a:tc>
                  <a:txBody>
                    <a:bodyPr/>
                    <a:lstStyle/>
                    <a:p>
                      <a:r>
                        <a:rPr lang="en-IN" dirty="0"/>
                        <a:t>0.28722</a:t>
                      </a:r>
                    </a:p>
                  </a:txBody>
                  <a:tcPr/>
                </a:tc>
                <a:extLst>
                  <a:ext uri="{0D108BD9-81ED-4DB2-BD59-A6C34878D82A}">
                    <a16:rowId xmlns:a16="http://schemas.microsoft.com/office/drawing/2014/main" val="2423779606"/>
                  </a:ext>
                </a:extLst>
              </a:tr>
              <a:tr h="370840">
                <a:tc>
                  <a:txBody>
                    <a:bodyPr/>
                    <a:lstStyle/>
                    <a:p>
                      <a:r>
                        <a:rPr lang="en-IN" sz="1800" b="0" dirty="0">
                          <a:latin typeface="+mn-lt"/>
                          <a:ea typeface="Verdana" panose="020B0604030504040204" pitchFamily="34" charset="0"/>
                        </a:rPr>
                        <a:t>800°C</a:t>
                      </a:r>
                      <a:endParaRPr lang="en-IN" b="0" dirty="0">
                        <a:latin typeface="+mn-lt"/>
                      </a:endParaRPr>
                    </a:p>
                  </a:txBody>
                  <a:tcPr/>
                </a:tc>
                <a:tc>
                  <a:txBody>
                    <a:bodyPr/>
                    <a:lstStyle/>
                    <a:p>
                      <a:r>
                        <a:rPr lang="en-IN" dirty="0"/>
                        <a:t>0.3648</a:t>
                      </a:r>
                    </a:p>
                  </a:txBody>
                  <a:tcPr/>
                </a:tc>
                <a:extLst>
                  <a:ext uri="{0D108BD9-81ED-4DB2-BD59-A6C34878D82A}">
                    <a16:rowId xmlns:a16="http://schemas.microsoft.com/office/drawing/2014/main" val="20441746"/>
                  </a:ext>
                </a:extLst>
              </a:tr>
            </a:tbl>
          </a:graphicData>
        </a:graphic>
      </p:graphicFrame>
      <p:graphicFrame>
        <p:nvGraphicFramePr>
          <p:cNvPr id="19" name="Table 18">
            <a:extLst>
              <a:ext uri="{FF2B5EF4-FFF2-40B4-BE49-F238E27FC236}">
                <a16:creationId xmlns:a16="http://schemas.microsoft.com/office/drawing/2014/main" id="{0800AA0A-C38A-5ACA-5482-BB6ACDE95162}"/>
              </a:ext>
            </a:extLst>
          </p:cNvPr>
          <p:cNvGraphicFramePr>
            <a:graphicFrameLocks noGrp="1"/>
          </p:cNvGraphicFramePr>
          <p:nvPr>
            <p:extLst>
              <p:ext uri="{D42A27DB-BD31-4B8C-83A1-F6EECF244321}">
                <p14:modId xmlns:p14="http://schemas.microsoft.com/office/powerpoint/2010/main" val="2356810187"/>
              </p:ext>
            </p:extLst>
          </p:nvPr>
        </p:nvGraphicFramePr>
        <p:xfrm>
          <a:off x="4721341" y="2972721"/>
          <a:ext cx="2922471" cy="1546340"/>
        </p:xfrm>
        <a:graphic>
          <a:graphicData uri="http://schemas.openxmlformats.org/drawingml/2006/table">
            <a:tbl>
              <a:tblPr>
                <a:tableStyleId>{BDBED569-4797-4DF1-A0F4-6AAB3CD982D8}</a:tableStyleId>
              </a:tblPr>
              <a:tblGrid>
                <a:gridCol w="1443160">
                  <a:extLst>
                    <a:ext uri="{9D8B030D-6E8A-4147-A177-3AD203B41FA5}">
                      <a16:colId xmlns:a16="http://schemas.microsoft.com/office/drawing/2014/main" val="2236900772"/>
                    </a:ext>
                  </a:extLst>
                </a:gridCol>
                <a:gridCol w="1479311">
                  <a:extLst>
                    <a:ext uri="{9D8B030D-6E8A-4147-A177-3AD203B41FA5}">
                      <a16:colId xmlns:a16="http://schemas.microsoft.com/office/drawing/2014/main" val="260063716"/>
                    </a:ext>
                  </a:extLst>
                </a:gridCol>
              </a:tblGrid>
              <a:tr h="433820">
                <a:tc>
                  <a:txBody>
                    <a:bodyPr/>
                    <a:lstStyle/>
                    <a:p>
                      <a:r>
                        <a:rPr lang="en-IN" b="1" dirty="0"/>
                        <a:t>Temperature</a:t>
                      </a:r>
                    </a:p>
                  </a:txBody>
                  <a:tcPr/>
                </a:tc>
                <a:tc>
                  <a:txBody>
                    <a:bodyPr/>
                    <a:lstStyle/>
                    <a:p>
                      <a:r>
                        <a:rPr lang="en-IN" b="1" dirty="0"/>
                        <a:t>Peak Shift </a:t>
                      </a:r>
                    </a:p>
                  </a:txBody>
                  <a:tcPr/>
                </a:tc>
                <a:extLst>
                  <a:ext uri="{0D108BD9-81ED-4DB2-BD59-A6C34878D82A}">
                    <a16:rowId xmlns:a16="http://schemas.microsoft.com/office/drawing/2014/main" val="3412654751"/>
                  </a:ext>
                </a:extLst>
              </a:tr>
              <a:tr h="370840">
                <a:tc>
                  <a:txBody>
                    <a:bodyPr/>
                    <a:lstStyle/>
                    <a:p>
                      <a:r>
                        <a:rPr lang="en-IN" sz="1800" b="0" dirty="0">
                          <a:latin typeface="+mn-lt"/>
                          <a:ea typeface="Verdana" panose="020B0604030504040204" pitchFamily="34" charset="0"/>
                        </a:rPr>
                        <a:t>400°C</a:t>
                      </a:r>
                      <a:endParaRPr lang="en-IN" b="0" dirty="0">
                        <a:latin typeface="+mn-lt"/>
                      </a:endParaRPr>
                    </a:p>
                  </a:txBody>
                  <a:tcPr/>
                </a:tc>
                <a:tc>
                  <a:txBody>
                    <a:bodyPr/>
                    <a:lstStyle/>
                    <a:p>
                      <a:r>
                        <a:rPr lang="en-IN" dirty="0"/>
                        <a:t>0.13542</a:t>
                      </a:r>
                    </a:p>
                  </a:txBody>
                  <a:tcPr/>
                </a:tc>
                <a:extLst>
                  <a:ext uri="{0D108BD9-81ED-4DB2-BD59-A6C34878D82A}">
                    <a16:rowId xmlns:a16="http://schemas.microsoft.com/office/drawing/2014/main" val="3869027396"/>
                  </a:ext>
                </a:extLst>
              </a:tr>
              <a:tr h="370840">
                <a:tc>
                  <a:txBody>
                    <a:bodyPr/>
                    <a:lstStyle/>
                    <a:p>
                      <a:r>
                        <a:rPr lang="en-IN" sz="1800" b="0" dirty="0">
                          <a:latin typeface="+mn-lt"/>
                          <a:ea typeface="Verdana" panose="020B0604030504040204" pitchFamily="34" charset="0"/>
                        </a:rPr>
                        <a:t>600°C</a:t>
                      </a:r>
                      <a:endParaRPr lang="en-IN" b="0" dirty="0">
                        <a:latin typeface="+mn-lt"/>
                      </a:endParaRPr>
                    </a:p>
                  </a:txBody>
                  <a:tcPr/>
                </a:tc>
                <a:tc>
                  <a:txBody>
                    <a:bodyPr/>
                    <a:lstStyle/>
                    <a:p>
                      <a:r>
                        <a:rPr lang="en-IN" dirty="0"/>
                        <a:t>0.31914</a:t>
                      </a:r>
                    </a:p>
                  </a:txBody>
                  <a:tcPr/>
                </a:tc>
                <a:extLst>
                  <a:ext uri="{0D108BD9-81ED-4DB2-BD59-A6C34878D82A}">
                    <a16:rowId xmlns:a16="http://schemas.microsoft.com/office/drawing/2014/main" val="2423779606"/>
                  </a:ext>
                </a:extLst>
              </a:tr>
              <a:tr h="370840">
                <a:tc>
                  <a:txBody>
                    <a:bodyPr/>
                    <a:lstStyle/>
                    <a:p>
                      <a:r>
                        <a:rPr lang="en-IN" sz="1800" b="0" dirty="0">
                          <a:latin typeface="+mn-lt"/>
                          <a:ea typeface="Verdana" panose="020B0604030504040204" pitchFamily="34" charset="0"/>
                        </a:rPr>
                        <a:t>800°C</a:t>
                      </a:r>
                      <a:endParaRPr lang="en-IN" b="0" dirty="0">
                        <a:latin typeface="+mn-lt"/>
                      </a:endParaRPr>
                    </a:p>
                  </a:txBody>
                  <a:tcPr/>
                </a:tc>
                <a:tc>
                  <a:txBody>
                    <a:bodyPr/>
                    <a:lstStyle/>
                    <a:p>
                      <a:r>
                        <a:rPr lang="en-IN" dirty="0"/>
                        <a:t>0.42853</a:t>
                      </a:r>
                    </a:p>
                  </a:txBody>
                  <a:tcPr/>
                </a:tc>
                <a:extLst>
                  <a:ext uri="{0D108BD9-81ED-4DB2-BD59-A6C34878D82A}">
                    <a16:rowId xmlns:a16="http://schemas.microsoft.com/office/drawing/2014/main" val="20441746"/>
                  </a:ext>
                </a:extLst>
              </a:tr>
            </a:tbl>
          </a:graphicData>
        </a:graphic>
      </p:graphicFrame>
      <p:graphicFrame>
        <p:nvGraphicFramePr>
          <p:cNvPr id="20" name="Table 19">
            <a:extLst>
              <a:ext uri="{FF2B5EF4-FFF2-40B4-BE49-F238E27FC236}">
                <a16:creationId xmlns:a16="http://schemas.microsoft.com/office/drawing/2014/main" id="{77681189-A9EB-3C96-5D6F-71A54F8A9612}"/>
              </a:ext>
            </a:extLst>
          </p:cNvPr>
          <p:cNvGraphicFramePr>
            <a:graphicFrameLocks noGrp="1"/>
          </p:cNvGraphicFramePr>
          <p:nvPr/>
        </p:nvGraphicFramePr>
        <p:xfrm>
          <a:off x="8650404" y="2972721"/>
          <a:ext cx="2922471" cy="1546340"/>
        </p:xfrm>
        <a:graphic>
          <a:graphicData uri="http://schemas.openxmlformats.org/drawingml/2006/table">
            <a:tbl>
              <a:tblPr>
                <a:tableStyleId>{BDBED569-4797-4DF1-A0F4-6AAB3CD982D8}</a:tableStyleId>
              </a:tblPr>
              <a:tblGrid>
                <a:gridCol w="1443160">
                  <a:extLst>
                    <a:ext uri="{9D8B030D-6E8A-4147-A177-3AD203B41FA5}">
                      <a16:colId xmlns:a16="http://schemas.microsoft.com/office/drawing/2014/main" val="2236900772"/>
                    </a:ext>
                  </a:extLst>
                </a:gridCol>
                <a:gridCol w="1479311">
                  <a:extLst>
                    <a:ext uri="{9D8B030D-6E8A-4147-A177-3AD203B41FA5}">
                      <a16:colId xmlns:a16="http://schemas.microsoft.com/office/drawing/2014/main" val="260063716"/>
                    </a:ext>
                  </a:extLst>
                </a:gridCol>
              </a:tblGrid>
              <a:tr h="433820">
                <a:tc>
                  <a:txBody>
                    <a:bodyPr/>
                    <a:lstStyle/>
                    <a:p>
                      <a:r>
                        <a:rPr lang="en-IN" b="1" dirty="0"/>
                        <a:t>Temperature</a:t>
                      </a:r>
                    </a:p>
                  </a:txBody>
                  <a:tcPr/>
                </a:tc>
                <a:tc>
                  <a:txBody>
                    <a:bodyPr/>
                    <a:lstStyle/>
                    <a:p>
                      <a:r>
                        <a:rPr lang="en-IN" b="1" dirty="0"/>
                        <a:t>Peak Shift </a:t>
                      </a:r>
                    </a:p>
                  </a:txBody>
                  <a:tcPr/>
                </a:tc>
                <a:extLst>
                  <a:ext uri="{0D108BD9-81ED-4DB2-BD59-A6C34878D82A}">
                    <a16:rowId xmlns:a16="http://schemas.microsoft.com/office/drawing/2014/main" val="3412654751"/>
                  </a:ext>
                </a:extLst>
              </a:tr>
              <a:tr h="370840">
                <a:tc>
                  <a:txBody>
                    <a:bodyPr/>
                    <a:lstStyle/>
                    <a:p>
                      <a:r>
                        <a:rPr lang="en-IN" sz="1800" b="0" dirty="0">
                          <a:latin typeface="+mn-lt"/>
                          <a:ea typeface="Verdana" panose="020B0604030504040204" pitchFamily="34" charset="0"/>
                        </a:rPr>
                        <a:t>400°C</a:t>
                      </a:r>
                      <a:endParaRPr lang="en-IN" b="0" dirty="0">
                        <a:latin typeface="+mn-lt"/>
                      </a:endParaRPr>
                    </a:p>
                  </a:txBody>
                  <a:tcPr/>
                </a:tc>
                <a:tc>
                  <a:txBody>
                    <a:bodyPr/>
                    <a:lstStyle/>
                    <a:p>
                      <a:r>
                        <a:rPr lang="en-IN" dirty="0"/>
                        <a:t>0.23646</a:t>
                      </a:r>
                    </a:p>
                  </a:txBody>
                  <a:tcPr/>
                </a:tc>
                <a:extLst>
                  <a:ext uri="{0D108BD9-81ED-4DB2-BD59-A6C34878D82A}">
                    <a16:rowId xmlns:a16="http://schemas.microsoft.com/office/drawing/2014/main" val="3869027396"/>
                  </a:ext>
                </a:extLst>
              </a:tr>
              <a:tr h="370840">
                <a:tc>
                  <a:txBody>
                    <a:bodyPr/>
                    <a:lstStyle/>
                    <a:p>
                      <a:r>
                        <a:rPr lang="en-IN" sz="1800" b="0" dirty="0">
                          <a:latin typeface="+mn-lt"/>
                          <a:ea typeface="Verdana" panose="020B0604030504040204" pitchFamily="34" charset="0"/>
                        </a:rPr>
                        <a:t>600°C</a:t>
                      </a:r>
                      <a:endParaRPr lang="en-IN" b="0" dirty="0">
                        <a:latin typeface="+mn-lt"/>
                      </a:endParaRPr>
                    </a:p>
                  </a:txBody>
                  <a:tcPr/>
                </a:tc>
                <a:tc>
                  <a:txBody>
                    <a:bodyPr/>
                    <a:lstStyle/>
                    <a:p>
                      <a:r>
                        <a:rPr lang="en-IN" dirty="0"/>
                        <a:t>0.53916</a:t>
                      </a:r>
                    </a:p>
                  </a:txBody>
                  <a:tcPr/>
                </a:tc>
                <a:extLst>
                  <a:ext uri="{0D108BD9-81ED-4DB2-BD59-A6C34878D82A}">
                    <a16:rowId xmlns:a16="http://schemas.microsoft.com/office/drawing/2014/main" val="2423779606"/>
                  </a:ext>
                </a:extLst>
              </a:tr>
              <a:tr h="370840">
                <a:tc>
                  <a:txBody>
                    <a:bodyPr/>
                    <a:lstStyle/>
                    <a:p>
                      <a:r>
                        <a:rPr lang="en-IN" sz="1800" b="0" dirty="0">
                          <a:latin typeface="+mn-lt"/>
                          <a:ea typeface="Verdana" panose="020B0604030504040204" pitchFamily="34" charset="0"/>
                        </a:rPr>
                        <a:t>800°C</a:t>
                      </a:r>
                      <a:endParaRPr lang="en-IN" b="0" dirty="0">
                        <a:latin typeface="+mn-lt"/>
                      </a:endParaRPr>
                    </a:p>
                  </a:txBody>
                  <a:tcPr/>
                </a:tc>
                <a:tc>
                  <a:txBody>
                    <a:bodyPr/>
                    <a:lstStyle/>
                    <a:p>
                      <a:r>
                        <a:rPr lang="en-IN" dirty="0"/>
                        <a:t>0.70106</a:t>
                      </a:r>
                    </a:p>
                  </a:txBody>
                  <a:tcPr/>
                </a:tc>
                <a:extLst>
                  <a:ext uri="{0D108BD9-81ED-4DB2-BD59-A6C34878D82A}">
                    <a16:rowId xmlns:a16="http://schemas.microsoft.com/office/drawing/2014/main" val="20441746"/>
                  </a:ext>
                </a:extLst>
              </a:tr>
            </a:tbl>
          </a:graphicData>
        </a:graphic>
      </p:graphicFrame>
      <p:sp>
        <p:nvSpPr>
          <p:cNvPr id="22" name="TextBox 21">
            <a:extLst>
              <a:ext uri="{FF2B5EF4-FFF2-40B4-BE49-F238E27FC236}">
                <a16:creationId xmlns:a16="http://schemas.microsoft.com/office/drawing/2014/main" id="{934AD051-DBD0-B606-F875-458652B42440}"/>
              </a:ext>
            </a:extLst>
          </p:cNvPr>
          <p:cNvSpPr txBox="1"/>
          <p:nvPr/>
        </p:nvSpPr>
        <p:spPr>
          <a:xfrm>
            <a:off x="990600" y="4633458"/>
            <a:ext cx="10582275"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b="1" dirty="0">
                <a:latin typeface="Verdana" panose="020B0604030504040204" pitchFamily="34" charset="0"/>
                <a:ea typeface="Verdana" panose="020B0604030504040204" pitchFamily="34" charset="0"/>
              </a:rPr>
              <a:t>Observations:</a:t>
            </a:r>
          </a:p>
        </p:txBody>
      </p:sp>
      <p:sp>
        <p:nvSpPr>
          <p:cNvPr id="23" name="TextBox 22">
            <a:extLst>
              <a:ext uri="{FF2B5EF4-FFF2-40B4-BE49-F238E27FC236}">
                <a16:creationId xmlns:a16="http://schemas.microsoft.com/office/drawing/2014/main" id="{E5DDF715-6E24-5E83-A648-932E1F61BB46}"/>
              </a:ext>
            </a:extLst>
          </p:cNvPr>
          <p:cNvSpPr txBox="1"/>
          <p:nvPr/>
        </p:nvSpPr>
        <p:spPr>
          <a:xfrm>
            <a:off x="1373213" y="5108426"/>
            <a:ext cx="1007754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Peak Shift increases with increasing temperature.</a:t>
            </a:r>
          </a:p>
        </p:txBody>
      </p:sp>
      <p:sp>
        <p:nvSpPr>
          <p:cNvPr id="25" name="TextBox 24">
            <a:extLst>
              <a:ext uri="{FF2B5EF4-FFF2-40B4-BE49-F238E27FC236}">
                <a16:creationId xmlns:a16="http://schemas.microsoft.com/office/drawing/2014/main" id="{5F3366E0-4078-46DF-A9B6-9E5E5FD6B7CA}"/>
              </a:ext>
            </a:extLst>
          </p:cNvPr>
          <p:cNvSpPr txBox="1"/>
          <p:nvPr/>
        </p:nvSpPr>
        <p:spPr>
          <a:xfrm>
            <a:off x="1373213" y="5486703"/>
            <a:ext cx="1007754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Peak Shift increases with increasing peak number.</a:t>
            </a:r>
          </a:p>
        </p:txBody>
      </p:sp>
    </p:spTree>
    <p:extLst>
      <p:ext uri="{BB962C8B-B14F-4D97-AF65-F5344CB8AC3E}">
        <p14:creationId xmlns:p14="http://schemas.microsoft.com/office/powerpoint/2010/main" val="194862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XRD at 1000°C</a:t>
            </a:r>
          </a:p>
        </p:txBody>
      </p:sp>
      <p:pic>
        <p:nvPicPr>
          <p:cNvPr id="13" name="Picture 12">
            <a:extLst>
              <a:ext uri="{FF2B5EF4-FFF2-40B4-BE49-F238E27FC236}">
                <a16:creationId xmlns:a16="http://schemas.microsoft.com/office/drawing/2014/main" id="{3E0AACBB-D965-767F-1FDA-51FC26C4324E}"/>
              </a:ext>
            </a:extLst>
          </p:cNvPr>
          <p:cNvPicPr>
            <a:picLocks noChangeAspect="1"/>
          </p:cNvPicPr>
          <p:nvPr/>
        </p:nvPicPr>
        <p:blipFill>
          <a:blip r:embed="rId4"/>
          <a:stretch>
            <a:fillRect/>
          </a:stretch>
        </p:blipFill>
        <p:spPr>
          <a:xfrm>
            <a:off x="2590528" y="2078144"/>
            <a:ext cx="7010944" cy="4174764"/>
          </a:xfrm>
          <a:prstGeom prst="rect">
            <a:avLst/>
          </a:prstGeom>
        </p:spPr>
      </p:pic>
    </p:spTree>
    <p:extLst>
      <p:ext uri="{BB962C8B-B14F-4D97-AF65-F5344CB8AC3E}">
        <p14:creationId xmlns:p14="http://schemas.microsoft.com/office/powerpoint/2010/main" val="128989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Verdana" panose="020B0604030504040204" pitchFamily="34" charset="0"/>
                <a:ea typeface="Verdana" panose="020B0604030504040204" pitchFamily="34" charset="0"/>
              </a:rPr>
              <a:t>XRD at 1150°C</a:t>
            </a:r>
          </a:p>
        </p:txBody>
      </p:sp>
      <p:pic>
        <p:nvPicPr>
          <p:cNvPr id="11" name="Picture 10">
            <a:extLst>
              <a:ext uri="{FF2B5EF4-FFF2-40B4-BE49-F238E27FC236}">
                <a16:creationId xmlns:a16="http://schemas.microsoft.com/office/drawing/2014/main" id="{8ECD2664-914E-D5A7-F55D-03A38B993D44}"/>
              </a:ext>
            </a:extLst>
          </p:cNvPr>
          <p:cNvPicPr>
            <a:picLocks noChangeAspect="1"/>
          </p:cNvPicPr>
          <p:nvPr/>
        </p:nvPicPr>
        <p:blipFill>
          <a:blip r:embed="rId4"/>
          <a:stretch>
            <a:fillRect/>
          </a:stretch>
        </p:blipFill>
        <p:spPr>
          <a:xfrm>
            <a:off x="2620297" y="2066103"/>
            <a:ext cx="6951406" cy="4186806"/>
          </a:xfrm>
          <a:prstGeom prst="rect">
            <a:avLst/>
          </a:prstGeom>
        </p:spPr>
      </p:pic>
    </p:spTree>
    <p:extLst>
      <p:ext uri="{BB962C8B-B14F-4D97-AF65-F5344CB8AC3E}">
        <p14:creationId xmlns:p14="http://schemas.microsoft.com/office/powerpoint/2010/main" val="2126123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rPr>
              <a:t>Williamson – Hall Analysis for</a:t>
            </a:r>
            <a:r>
              <a:rPr lang="en-IN" sz="2000" b="1" dirty="0">
                <a:latin typeface="Verdana" panose="020B0604030504040204" pitchFamily="34" charset="0"/>
                <a:ea typeface="Verdana" panose="020B0604030504040204" pitchFamily="34" charset="0"/>
              </a:rPr>
              <a:t> 400°C</a:t>
            </a:r>
          </a:p>
        </p:txBody>
      </p:sp>
      <p:pic>
        <p:nvPicPr>
          <p:cNvPr id="15" name="Picture 14">
            <a:extLst>
              <a:ext uri="{FF2B5EF4-FFF2-40B4-BE49-F238E27FC236}">
                <a16:creationId xmlns:a16="http://schemas.microsoft.com/office/drawing/2014/main" id="{CA77750D-7758-85F3-344F-681045169ED9}"/>
              </a:ext>
            </a:extLst>
          </p:cNvPr>
          <p:cNvPicPr>
            <a:picLocks noChangeAspect="1"/>
          </p:cNvPicPr>
          <p:nvPr/>
        </p:nvPicPr>
        <p:blipFill>
          <a:blip r:embed="rId4"/>
          <a:stretch>
            <a:fillRect/>
          </a:stretch>
        </p:blipFill>
        <p:spPr>
          <a:xfrm>
            <a:off x="876302" y="2280012"/>
            <a:ext cx="2749884" cy="2425338"/>
          </a:xfrm>
          <a:prstGeom prst="rect">
            <a:avLst/>
          </a:prstGeom>
        </p:spPr>
      </p:pic>
      <p:sp>
        <p:nvSpPr>
          <p:cNvPr id="17" name="TextBox 16">
            <a:extLst>
              <a:ext uri="{FF2B5EF4-FFF2-40B4-BE49-F238E27FC236}">
                <a16:creationId xmlns:a16="http://schemas.microsoft.com/office/drawing/2014/main" id="{6B47827D-9EE8-4B2D-D17E-019C5083CAF3}"/>
              </a:ext>
            </a:extLst>
          </p:cNvPr>
          <p:cNvSpPr txBox="1"/>
          <p:nvPr/>
        </p:nvSpPr>
        <p:spPr>
          <a:xfrm>
            <a:off x="1709738" y="4733985"/>
            <a:ext cx="942974"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25°C</a:t>
            </a:r>
          </a:p>
        </p:txBody>
      </p:sp>
      <p:pic>
        <p:nvPicPr>
          <p:cNvPr id="19" name="Picture 18">
            <a:extLst>
              <a:ext uri="{FF2B5EF4-FFF2-40B4-BE49-F238E27FC236}">
                <a16:creationId xmlns:a16="http://schemas.microsoft.com/office/drawing/2014/main" id="{430D4161-DDFF-7016-DC17-31147CE526BE}"/>
              </a:ext>
            </a:extLst>
          </p:cNvPr>
          <p:cNvPicPr>
            <a:picLocks noChangeAspect="1"/>
          </p:cNvPicPr>
          <p:nvPr/>
        </p:nvPicPr>
        <p:blipFill>
          <a:blip r:embed="rId5"/>
          <a:stretch>
            <a:fillRect/>
          </a:stretch>
        </p:blipFill>
        <p:spPr>
          <a:xfrm>
            <a:off x="4421957" y="2280012"/>
            <a:ext cx="2749884" cy="2425338"/>
          </a:xfrm>
          <a:prstGeom prst="rect">
            <a:avLst/>
          </a:prstGeom>
        </p:spPr>
      </p:pic>
      <p:sp>
        <p:nvSpPr>
          <p:cNvPr id="20" name="TextBox 19">
            <a:extLst>
              <a:ext uri="{FF2B5EF4-FFF2-40B4-BE49-F238E27FC236}">
                <a16:creationId xmlns:a16="http://schemas.microsoft.com/office/drawing/2014/main" id="{8C49517C-7E8B-1279-0CB2-FF5D221E5708}"/>
              </a:ext>
            </a:extLst>
          </p:cNvPr>
          <p:cNvSpPr txBox="1"/>
          <p:nvPr/>
        </p:nvSpPr>
        <p:spPr>
          <a:xfrm>
            <a:off x="5266701" y="4733985"/>
            <a:ext cx="1060395"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400°C</a:t>
            </a:r>
          </a:p>
        </p:txBody>
      </p:sp>
      <mc:AlternateContent xmlns:mc="http://schemas.openxmlformats.org/markup-compatibility/2006" xmlns:a14="http://schemas.microsoft.com/office/drawing/2010/main">
        <mc:Choice Requires="a14">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715522561"/>
                  </p:ext>
                </p:extLst>
              </p:nvPr>
            </p:nvGraphicFramePr>
            <p:xfrm>
              <a:off x="7524751" y="2666681"/>
              <a:ext cx="4019549"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466850">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400°C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25</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1</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24</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4</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2368466"/>
                      </a:ext>
                    </a:extLst>
                  </a:tr>
                  <a:tr h="679556">
                    <a:tc>
                      <a:txBody>
                        <a:bodyPr/>
                        <a:lstStyle/>
                        <a:p>
                          <a:pPr algn="ctr" fontAlgn="b"/>
                          <a14:m>
                            <m:oMathPara xmlns:m="http://schemas.openxmlformats.org/officeDocument/2006/math">
                              <m:oMathParaPr>
                                <m:jc m:val="center"/>
                              </m:oMathParaPr>
                              <m:oMath xmlns:m="http://schemas.openxmlformats.org/officeDocument/2006/math">
                                <m:r>
                                  <a:rPr lang="en-US" sz="2400" b="1" smtClean="0">
                                    <a:latin typeface="Cambria Math" panose="02040503050406030204" pitchFamily="18" charset="0"/>
                                  </a:rPr>
                                  <m:t>𝜺</m:t>
                                </m:r>
                              </m:oMath>
                            </m:oMathPara>
                          </a14:m>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6</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6</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4</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5</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54</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4</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55686"/>
                      </a:ext>
                    </a:extLst>
                  </a:tr>
                </a:tbl>
              </a:graphicData>
            </a:graphic>
          </p:graphicFrame>
        </mc:Choice>
        <mc:Fallback xmlns="">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715522561"/>
                  </p:ext>
                </p:extLst>
              </p:nvPr>
            </p:nvGraphicFramePr>
            <p:xfrm>
              <a:off x="7524751" y="2666681"/>
              <a:ext cx="4019549"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466850">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400°C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6"/>
                          <a:stretch>
                            <a:fillRect l="-72840" t="-159155" r="-100000" b="-164789"/>
                          </a:stretch>
                        </a:blipFill>
                      </a:tcPr>
                    </a:tc>
                    <a:tc>
                      <a:txBody>
                        <a:bodyPr/>
                        <a:lstStyle/>
                        <a:p>
                          <a:endParaRPr lang="en-US"/>
                        </a:p>
                      </a:txBody>
                      <a:tcPr marL="7620" marR="7620" marT="7620" marB="0" anchor="b">
                        <a:blipFill>
                          <a:blip r:embed="rId6"/>
                          <a:stretch>
                            <a:fillRect l="-174274" t="-159155" r="-830" b="-164789"/>
                          </a:stretch>
                        </a:blipFill>
                      </a:tcPr>
                    </a:tc>
                    <a:extLst>
                      <a:ext uri="{0D108BD9-81ED-4DB2-BD59-A6C34878D82A}">
                        <a16:rowId xmlns:a16="http://schemas.microsoft.com/office/drawing/2014/main" val="2942368466"/>
                      </a:ext>
                    </a:extLst>
                  </a:tr>
                  <a:tr h="679556">
                    <a:tc>
                      <a:txBody>
                        <a:bodyPr/>
                        <a:lstStyle/>
                        <a:p>
                          <a:endParaRPr lang="en-US"/>
                        </a:p>
                      </a:txBody>
                      <a:tcPr marL="7620" marR="7620" marT="7620" marB="0" anchor="b">
                        <a:blipFill>
                          <a:blip r:embed="rId6"/>
                          <a:stretch>
                            <a:fillRect l="-568" t="-164286" r="-276136" b="-4464"/>
                          </a:stretch>
                        </a:blipFill>
                      </a:tcPr>
                    </a:tc>
                    <a:tc>
                      <a:txBody>
                        <a:bodyPr/>
                        <a:lstStyle/>
                        <a:p>
                          <a:endParaRPr lang="en-US"/>
                        </a:p>
                      </a:txBody>
                      <a:tcPr marL="7620" marR="7620" marT="7620" marB="0" anchor="b">
                        <a:blipFill>
                          <a:blip r:embed="rId6"/>
                          <a:stretch>
                            <a:fillRect l="-72840" t="-164286" r="-100000" b="-4464"/>
                          </a:stretch>
                        </a:blipFill>
                      </a:tcPr>
                    </a:tc>
                    <a:tc>
                      <a:txBody>
                        <a:bodyPr/>
                        <a:lstStyle/>
                        <a:p>
                          <a:endParaRPr lang="en-US"/>
                        </a:p>
                      </a:txBody>
                      <a:tcPr marL="7620" marR="7620" marT="7620" marB="0" anchor="b">
                        <a:blipFill>
                          <a:blip r:embed="rId6"/>
                          <a:stretch>
                            <a:fillRect l="-174274" t="-164286" r="-830" b="-4464"/>
                          </a:stretch>
                        </a:blipFill>
                      </a:tcPr>
                    </a:tc>
                    <a:extLst>
                      <a:ext uri="{0D108BD9-81ED-4DB2-BD59-A6C34878D82A}">
                        <a16:rowId xmlns:a16="http://schemas.microsoft.com/office/drawing/2014/main" val="12325568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1476238073"/>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5.53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6.6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−4</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1476238073"/>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7407" r="-769"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96667" r="-769" b="-38333"/>
                          </a:stretch>
                        </a:blipFill>
                      </a:tcPr>
                    </a:tc>
                    <a:extLst>
                      <a:ext uri="{0D108BD9-81ED-4DB2-BD59-A6C34878D82A}">
                        <a16:rowId xmlns:a16="http://schemas.microsoft.com/office/drawing/2014/main" val="17624050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1489684039"/>
                  </p:ext>
                </p:extLst>
              </p:nvPr>
            </p:nvGraphicFramePr>
            <p:xfrm>
              <a:off x="471260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5.</m:t>
                                </m:r>
                                <m:r>
                                  <a:rPr lang="en-IN" sz="1800" b="0" i="0" u="none" strike="noStrike" smtClean="0">
                                    <a:solidFill>
                                      <a:srgbClr val="000000"/>
                                    </a:solidFill>
                                    <a:effectLst/>
                                    <a:latin typeface="Cambria Math" panose="02040503050406030204" pitchFamily="18" charset="0"/>
                                  </a:rPr>
                                  <m:t>68</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5</m:t>
                                </m:r>
                                <m:r>
                                  <a:rPr lang="en-IN" sz="1800" b="0" u="none" strike="noStrike" smtClean="0">
                                    <a:solidFill>
                                      <a:srgbClr val="000000"/>
                                    </a:solidFill>
                                    <a:effectLst/>
                                    <a:latin typeface="Cambria Math" panose="02040503050406030204" pitchFamily="18" charset="0"/>
                                  </a:rPr>
                                  <m:t>.</m:t>
                                </m:r>
                                <m:r>
                                  <a:rPr lang="en-IN" sz="1800" b="0" i="0" u="none" strike="noStrike" smtClean="0">
                                    <a:solidFill>
                                      <a:srgbClr val="000000"/>
                                    </a:solidFill>
                                    <a:effectLst/>
                                    <a:latin typeface="Cambria Math" panose="02040503050406030204" pitchFamily="18" charset="0"/>
                                  </a:rPr>
                                  <m:t>54</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−4</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1489684039"/>
                  </p:ext>
                </p:extLst>
              </p:nvPr>
            </p:nvGraphicFramePr>
            <p:xfrm>
              <a:off x="471260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231" t="-7407" r="-769"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231" t="-96667" r="-769" b="-38333"/>
                          </a:stretch>
                        </a:blipFill>
                      </a:tcPr>
                    </a:tc>
                    <a:extLst>
                      <a:ext uri="{0D108BD9-81ED-4DB2-BD59-A6C34878D82A}">
                        <a16:rowId xmlns:a16="http://schemas.microsoft.com/office/drawing/2014/main" val="1762405075"/>
                      </a:ext>
                    </a:extLst>
                  </a:tr>
                </a:tbl>
              </a:graphicData>
            </a:graphic>
          </p:graphicFrame>
        </mc:Fallback>
      </mc:AlternateContent>
    </p:spTree>
    <p:extLst>
      <p:ext uri="{BB962C8B-B14F-4D97-AF65-F5344CB8AC3E}">
        <p14:creationId xmlns:p14="http://schemas.microsoft.com/office/powerpoint/2010/main" val="23710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rPr>
              <a:t>Williamson – Hall Analysis for</a:t>
            </a:r>
            <a:r>
              <a:rPr lang="en-IN" sz="2000" b="1" dirty="0">
                <a:latin typeface="Verdana" panose="020B0604030504040204" pitchFamily="34" charset="0"/>
                <a:ea typeface="Verdana" panose="020B0604030504040204" pitchFamily="34" charset="0"/>
              </a:rPr>
              <a:t> 600°C</a:t>
            </a:r>
          </a:p>
        </p:txBody>
      </p:sp>
      <p:pic>
        <p:nvPicPr>
          <p:cNvPr id="15" name="Picture 14">
            <a:extLst>
              <a:ext uri="{FF2B5EF4-FFF2-40B4-BE49-F238E27FC236}">
                <a16:creationId xmlns:a16="http://schemas.microsoft.com/office/drawing/2014/main" id="{CA77750D-7758-85F3-344F-681045169ED9}"/>
              </a:ext>
            </a:extLst>
          </p:cNvPr>
          <p:cNvPicPr>
            <a:picLocks noChangeAspect="1"/>
          </p:cNvPicPr>
          <p:nvPr/>
        </p:nvPicPr>
        <p:blipFill>
          <a:blip r:embed="rId4"/>
          <a:stretch>
            <a:fillRect/>
          </a:stretch>
        </p:blipFill>
        <p:spPr>
          <a:xfrm>
            <a:off x="876302" y="2280012"/>
            <a:ext cx="2749884" cy="2425338"/>
          </a:xfrm>
          <a:prstGeom prst="rect">
            <a:avLst/>
          </a:prstGeom>
        </p:spPr>
      </p:pic>
      <p:sp>
        <p:nvSpPr>
          <p:cNvPr id="17" name="TextBox 16">
            <a:extLst>
              <a:ext uri="{FF2B5EF4-FFF2-40B4-BE49-F238E27FC236}">
                <a16:creationId xmlns:a16="http://schemas.microsoft.com/office/drawing/2014/main" id="{6B47827D-9EE8-4B2D-D17E-019C5083CAF3}"/>
              </a:ext>
            </a:extLst>
          </p:cNvPr>
          <p:cNvSpPr txBox="1"/>
          <p:nvPr/>
        </p:nvSpPr>
        <p:spPr>
          <a:xfrm>
            <a:off x="1709738" y="4733985"/>
            <a:ext cx="942974"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25°C</a:t>
            </a:r>
          </a:p>
        </p:txBody>
      </p:sp>
      <p:pic>
        <p:nvPicPr>
          <p:cNvPr id="19" name="Picture 18">
            <a:extLst>
              <a:ext uri="{FF2B5EF4-FFF2-40B4-BE49-F238E27FC236}">
                <a16:creationId xmlns:a16="http://schemas.microsoft.com/office/drawing/2014/main" id="{430D4161-DDFF-7016-DC17-31147CE526BE}"/>
              </a:ext>
            </a:extLst>
          </p:cNvPr>
          <p:cNvPicPr>
            <a:picLocks noChangeAspect="1"/>
          </p:cNvPicPr>
          <p:nvPr/>
        </p:nvPicPr>
        <p:blipFill>
          <a:blip r:embed="rId5"/>
          <a:stretch>
            <a:fillRect/>
          </a:stretch>
        </p:blipFill>
        <p:spPr>
          <a:xfrm>
            <a:off x="4421957" y="2280012"/>
            <a:ext cx="2749884" cy="2425338"/>
          </a:xfrm>
          <a:prstGeom prst="rect">
            <a:avLst/>
          </a:prstGeom>
        </p:spPr>
      </p:pic>
      <p:sp>
        <p:nvSpPr>
          <p:cNvPr id="20" name="TextBox 19">
            <a:extLst>
              <a:ext uri="{FF2B5EF4-FFF2-40B4-BE49-F238E27FC236}">
                <a16:creationId xmlns:a16="http://schemas.microsoft.com/office/drawing/2014/main" id="{8C49517C-7E8B-1279-0CB2-FF5D221E5708}"/>
              </a:ext>
            </a:extLst>
          </p:cNvPr>
          <p:cNvSpPr txBox="1"/>
          <p:nvPr/>
        </p:nvSpPr>
        <p:spPr>
          <a:xfrm>
            <a:off x="5266701" y="4733985"/>
            <a:ext cx="1060395"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600°C</a:t>
            </a:r>
          </a:p>
        </p:txBody>
      </p:sp>
      <mc:AlternateContent xmlns:mc="http://schemas.openxmlformats.org/markup-compatibility/2006" xmlns:a14="http://schemas.microsoft.com/office/drawing/2010/main">
        <mc:Choice Requires="a14">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3031146539"/>
                  </p:ext>
                </p:extLst>
              </p:nvPr>
            </p:nvGraphicFramePr>
            <p:xfrm>
              <a:off x="7524751" y="2666681"/>
              <a:ext cx="4105274"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552575">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600°C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2</m:t>
                                </m:r>
                                <m:r>
                                  <a:rPr lang="en-IN" sz="1800" b="0" i="0" u="none" strike="noStrike" smtClean="0">
                                    <a:solidFill>
                                      <a:srgbClr val="000000"/>
                                    </a:solidFill>
                                    <a:effectLst/>
                                    <a:latin typeface="Cambria Math" panose="02040503050406030204" pitchFamily="18" charset="0"/>
                                  </a:rPr>
                                  <m:t>1</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9</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21.4</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2368466"/>
                      </a:ext>
                    </a:extLst>
                  </a:tr>
                  <a:tr h="679556">
                    <a:tc>
                      <a:txBody>
                        <a:bodyPr/>
                        <a:lstStyle/>
                        <a:p>
                          <a:pPr algn="ctr" fontAlgn="b"/>
                          <a14:m>
                            <m:oMathPara xmlns:m="http://schemas.openxmlformats.org/officeDocument/2006/math">
                              <m:oMathParaPr>
                                <m:jc m:val="center"/>
                              </m:oMathParaPr>
                              <m:oMath xmlns:m="http://schemas.openxmlformats.org/officeDocument/2006/math">
                                <m:r>
                                  <a:rPr lang="en-US" sz="2400" b="1" smtClean="0">
                                    <a:latin typeface="Cambria Math" panose="02040503050406030204" pitchFamily="18" charset="0"/>
                                  </a:rPr>
                                  <m:t>𝜺</m:t>
                                </m:r>
                              </m:oMath>
                            </m:oMathPara>
                          </a14:m>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4</m:t>
                                </m:r>
                                <m:r>
                                  <a:rPr lang="en-IN" sz="1800" b="0" u="none" strike="noStrike" smtClean="0">
                                    <a:solidFill>
                                      <a:srgbClr val="000000"/>
                                    </a:solidFill>
                                    <a:effectLst/>
                                    <a:latin typeface="Cambria Math" panose="02040503050406030204" pitchFamily="18" charset="0"/>
                                  </a:rPr>
                                  <m:t>.</m:t>
                                </m:r>
                                <m:r>
                                  <a:rPr lang="en-IN" sz="1800" b="0" i="0" u="none" strike="noStrike" smtClean="0">
                                    <a:solidFill>
                                      <a:srgbClr val="000000"/>
                                    </a:solidFill>
                                    <a:effectLst/>
                                    <a:latin typeface="Cambria Math" panose="02040503050406030204" pitchFamily="18" charset="0"/>
                                  </a:rPr>
                                  <m:t>8</m:t>
                                </m:r>
                                <m:r>
                                  <a:rPr lang="en-IN" sz="1800" b="0" i="1" u="none" strike="noStrike" smtClean="0">
                                    <a:solidFill>
                                      <a:srgbClr val="000000"/>
                                    </a:solidFill>
                                    <a:effectLst/>
                                    <a:latin typeface="Cambria Math" panose="02040503050406030204" pitchFamily="18" charset="0"/>
                                  </a:rPr>
                                  <m:t>6</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−4</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94</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55686"/>
                      </a:ext>
                    </a:extLst>
                  </a:tr>
                </a:tbl>
              </a:graphicData>
            </a:graphic>
          </p:graphicFrame>
        </mc:Choice>
        <mc:Fallback xmlns="">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3031146539"/>
                  </p:ext>
                </p:extLst>
              </p:nvPr>
            </p:nvGraphicFramePr>
            <p:xfrm>
              <a:off x="7524751" y="2666681"/>
              <a:ext cx="4105274"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552575">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600°C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6"/>
                          <a:stretch>
                            <a:fillRect l="-72840" t="-159155" r="-105761" b="-164789"/>
                          </a:stretch>
                        </a:blipFill>
                      </a:tcPr>
                    </a:tc>
                    <a:tc>
                      <a:txBody>
                        <a:bodyPr/>
                        <a:lstStyle/>
                        <a:p>
                          <a:endParaRPr lang="en-US"/>
                        </a:p>
                      </a:txBody>
                      <a:tcPr marL="7620" marR="7620" marT="7620" marB="0" anchor="b">
                        <a:blipFill>
                          <a:blip r:embed="rId6"/>
                          <a:stretch>
                            <a:fillRect l="-164706" t="-159155" r="-784" b="-164789"/>
                          </a:stretch>
                        </a:blipFill>
                      </a:tcPr>
                    </a:tc>
                    <a:extLst>
                      <a:ext uri="{0D108BD9-81ED-4DB2-BD59-A6C34878D82A}">
                        <a16:rowId xmlns:a16="http://schemas.microsoft.com/office/drawing/2014/main" val="2942368466"/>
                      </a:ext>
                    </a:extLst>
                  </a:tr>
                  <a:tr h="679556">
                    <a:tc>
                      <a:txBody>
                        <a:bodyPr/>
                        <a:lstStyle/>
                        <a:p>
                          <a:endParaRPr lang="en-US"/>
                        </a:p>
                      </a:txBody>
                      <a:tcPr marL="7620" marR="7620" marT="7620" marB="0" anchor="b">
                        <a:blipFill>
                          <a:blip r:embed="rId6"/>
                          <a:stretch>
                            <a:fillRect l="-568" t="-164286" r="-284091" b="-4464"/>
                          </a:stretch>
                        </a:blipFill>
                      </a:tcPr>
                    </a:tc>
                    <a:tc>
                      <a:txBody>
                        <a:bodyPr/>
                        <a:lstStyle/>
                        <a:p>
                          <a:endParaRPr lang="en-US"/>
                        </a:p>
                      </a:txBody>
                      <a:tcPr marL="7620" marR="7620" marT="7620" marB="0" anchor="b">
                        <a:blipFill>
                          <a:blip r:embed="rId6"/>
                          <a:stretch>
                            <a:fillRect l="-72840" t="-164286" r="-105761" b="-4464"/>
                          </a:stretch>
                        </a:blipFill>
                      </a:tcPr>
                    </a:tc>
                    <a:tc>
                      <a:txBody>
                        <a:bodyPr/>
                        <a:lstStyle/>
                        <a:p>
                          <a:endParaRPr lang="en-US"/>
                        </a:p>
                      </a:txBody>
                      <a:tcPr marL="7620" marR="7620" marT="7620" marB="0" anchor="b">
                        <a:blipFill>
                          <a:blip r:embed="rId6"/>
                          <a:stretch>
                            <a:fillRect l="-164706" t="-164286" r="-784" b="-4464"/>
                          </a:stretch>
                        </a:blipFill>
                      </a:tcPr>
                    </a:tc>
                    <a:extLst>
                      <a:ext uri="{0D108BD9-81ED-4DB2-BD59-A6C34878D82A}">
                        <a16:rowId xmlns:a16="http://schemas.microsoft.com/office/drawing/2014/main" val="12325568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1130526380"/>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6.3</m:t>
                                </m:r>
                                <m:r>
                                  <a:rPr lang="en-IN" sz="1800" b="0" i="0" u="none" strike="noStrike" smtClean="0">
                                    <a:solidFill>
                                      <a:srgbClr val="000000"/>
                                    </a:solidFill>
                                    <a:effectLst/>
                                    <a:latin typeface="Cambria Math" panose="02040503050406030204" pitchFamily="18" charset="0"/>
                                  </a:rPr>
                                  <m:t>4</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4</m:t>
                                </m:r>
                                <m:r>
                                  <a:rPr lang="en-IN" sz="1800" b="0" u="none" strike="noStrike" smtClean="0">
                                    <a:solidFill>
                                      <a:srgbClr val="000000"/>
                                    </a:solidFill>
                                    <a:effectLst/>
                                    <a:latin typeface="Cambria Math" panose="02040503050406030204" pitchFamily="18" charset="0"/>
                                  </a:rPr>
                                  <m:t>.</m:t>
                                </m:r>
                                <m:r>
                                  <a:rPr lang="en-IN" sz="1800" b="0" i="0" u="none" strike="noStrike" smtClean="0">
                                    <a:solidFill>
                                      <a:srgbClr val="000000"/>
                                    </a:solidFill>
                                    <a:effectLst/>
                                    <a:latin typeface="Cambria Math" panose="02040503050406030204" pitchFamily="18" charset="0"/>
                                  </a:rPr>
                                  <m:t>8</m:t>
                                </m:r>
                                <m:r>
                                  <a:rPr lang="en-IN" sz="1800" b="0" i="1" u="none" strike="noStrike" smtClean="0">
                                    <a:solidFill>
                                      <a:srgbClr val="000000"/>
                                    </a:solidFill>
                                    <a:effectLst/>
                                    <a:latin typeface="Cambria Math" panose="02040503050406030204" pitchFamily="18" charset="0"/>
                                  </a:rPr>
                                  <m:t>6</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1130526380"/>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7407" r="-769"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96667" r="-769" b="-38333"/>
                          </a:stretch>
                        </a:blipFill>
                      </a:tcPr>
                    </a:tc>
                    <a:extLst>
                      <a:ext uri="{0D108BD9-81ED-4DB2-BD59-A6C34878D82A}">
                        <a16:rowId xmlns:a16="http://schemas.microsoft.com/office/drawing/2014/main" val="17624050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1812510756"/>
                  </p:ext>
                </p:extLst>
              </p:nvPr>
            </p:nvGraphicFramePr>
            <p:xfrm>
              <a:off x="4712609" y="5512381"/>
              <a:ext cx="3364591" cy="689242"/>
            </p:xfrm>
            <a:graphic>
              <a:graphicData uri="http://schemas.openxmlformats.org/drawingml/2006/table">
                <a:tbl>
                  <a:tblPr>
                    <a:tableStyleId>{BDBED569-4797-4DF1-A0F4-6AAB3CD982D8}</a:tableStyleId>
                  </a:tblPr>
                  <a:tblGrid>
                    <a:gridCol w="1717033">
                      <a:extLst>
                        <a:ext uri="{9D8B030D-6E8A-4147-A177-3AD203B41FA5}">
                          <a16:colId xmlns:a16="http://schemas.microsoft.com/office/drawing/2014/main" val="1053162937"/>
                        </a:ext>
                      </a:extLst>
                    </a:gridCol>
                    <a:gridCol w="1647558">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6.</m:t>
                                </m:r>
                                <m:r>
                                  <a:rPr lang="en-IN" sz="1800" b="0" i="0" u="none" strike="noStrike" smtClean="0">
                                    <a:solidFill>
                                      <a:srgbClr val="000000"/>
                                    </a:solidFill>
                                    <a:effectLst/>
                                    <a:latin typeface="Cambria Math" panose="02040503050406030204" pitchFamily="18" charset="0"/>
                                  </a:rPr>
                                  <m:t>47</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−4</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94</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1812510756"/>
                  </p:ext>
                </p:extLst>
              </p:nvPr>
            </p:nvGraphicFramePr>
            <p:xfrm>
              <a:off x="4712609" y="5512381"/>
              <a:ext cx="3364591" cy="689242"/>
            </p:xfrm>
            <a:graphic>
              <a:graphicData uri="http://schemas.openxmlformats.org/drawingml/2006/table">
                <a:tbl>
                  <a:tblPr>
                    <a:tableStyleId>{BDBED569-4797-4DF1-A0F4-6AAB3CD982D8}</a:tableStyleId>
                  </a:tblPr>
                  <a:tblGrid>
                    <a:gridCol w="1717033">
                      <a:extLst>
                        <a:ext uri="{9D8B030D-6E8A-4147-A177-3AD203B41FA5}">
                          <a16:colId xmlns:a16="http://schemas.microsoft.com/office/drawing/2014/main" val="1053162937"/>
                        </a:ext>
                      </a:extLst>
                    </a:gridCol>
                    <a:gridCol w="1647558">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815" t="-7407" r="-1111"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815" t="-96667" r="-1111" b="-38333"/>
                          </a:stretch>
                        </a:blipFill>
                      </a:tcPr>
                    </a:tc>
                    <a:extLst>
                      <a:ext uri="{0D108BD9-81ED-4DB2-BD59-A6C34878D82A}">
                        <a16:rowId xmlns:a16="http://schemas.microsoft.com/office/drawing/2014/main" val="1762405075"/>
                      </a:ext>
                    </a:extLst>
                  </a:tr>
                </a:tbl>
              </a:graphicData>
            </a:graphic>
          </p:graphicFrame>
        </mc:Fallback>
      </mc:AlternateContent>
      <p:pic>
        <p:nvPicPr>
          <p:cNvPr id="8" name="Picture 7">
            <a:extLst>
              <a:ext uri="{FF2B5EF4-FFF2-40B4-BE49-F238E27FC236}">
                <a16:creationId xmlns:a16="http://schemas.microsoft.com/office/drawing/2014/main" id="{9FEB46CA-AEBA-5FE3-AE5C-D524FF04F0C9}"/>
              </a:ext>
            </a:extLst>
          </p:cNvPr>
          <p:cNvPicPr>
            <a:picLocks noChangeAspect="1"/>
          </p:cNvPicPr>
          <p:nvPr/>
        </p:nvPicPr>
        <p:blipFill>
          <a:blip r:embed="rId9"/>
          <a:stretch>
            <a:fillRect/>
          </a:stretch>
        </p:blipFill>
        <p:spPr>
          <a:xfrm>
            <a:off x="876303" y="2265642"/>
            <a:ext cx="2749884" cy="2425338"/>
          </a:xfrm>
          <a:prstGeom prst="rect">
            <a:avLst/>
          </a:prstGeom>
        </p:spPr>
      </p:pic>
      <p:pic>
        <p:nvPicPr>
          <p:cNvPr id="12" name="Picture 11">
            <a:extLst>
              <a:ext uri="{FF2B5EF4-FFF2-40B4-BE49-F238E27FC236}">
                <a16:creationId xmlns:a16="http://schemas.microsoft.com/office/drawing/2014/main" id="{F533E275-0C76-F912-A194-3A5E0C41DEC1}"/>
              </a:ext>
            </a:extLst>
          </p:cNvPr>
          <p:cNvPicPr>
            <a:picLocks noChangeAspect="1"/>
          </p:cNvPicPr>
          <p:nvPr/>
        </p:nvPicPr>
        <p:blipFill>
          <a:blip r:embed="rId10"/>
          <a:stretch>
            <a:fillRect/>
          </a:stretch>
        </p:blipFill>
        <p:spPr>
          <a:xfrm>
            <a:off x="4421956" y="2265643"/>
            <a:ext cx="2769321" cy="2439708"/>
          </a:xfrm>
          <a:prstGeom prst="rect">
            <a:avLst/>
          </a:prstGeom>
        </p:spPr>
      </p:pic>
    </p:spTree>
    <p:extLst>
      <p:ext uri="{BB962C8B-B14F-4D97-AF65-F5344CB8AC3E}">
        <p14:creationId xmlns:p14="http://schemas.microsoft.com/office/powerpoint/2010/main" val="4159551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XRD</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9A57A7-F6AB-2373-A66A-6E900B4A170A}"/>
              </a:ext>
            </a:extLst>
          </p:cNvPr>
          <p:cNvSpPr txBox="1"/>
          <p:nvPr/>
        </p:nvSpPr>
        <p:spPr>
          <a:xfrm>
            <a:off x="662919" y="1544396"/>
            <a:ext cx="10582275"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rPr>
              <a:t>Williamson – Hall Analysis for</a:t>
            </a:r>
            <a:r>
              <a:rPr lang="en-IN" sz="2000" b="1" dirty="0">
                <a:latin typeface="Verdana" panose="020B0604030504040204" pitchFamily="34" charset="0"/>
                <a:ea typeface="Verdana" panose="020B0604030504040204" pitchFamily="34" charset="0"/>
              </a:rPr>
              <a:t> 800°C</a:t>
            </a:r>
          </a:p>
        </p:txBody>
      </p:sp>
      <p:pic>
        <p:nvPicPr>
          <p:cNvPr id="15" name="Picture 14">
            <a:extLst>
              <a:ext uri="{FF2B5EF4-FFF2-40B4-BE49-F238E27FC236}">
                <a16:creationId xmlns:a16="http://schemas.microsoft.com/office/drawing/2014/main" id="{CA77750D-7758-85F3-344F-681045169ED9}"/>
              </a:ext>
            </a:extLst>
          </p:cNvPr>
          <p:cNvPicPr>
            <a:picLocks noChangeAspect="1"/>
          </p:cNvPicPr>
          <p:nvPr/>
        </p:nvPicPr>
        <p:blipFill>
          <a:blip r:embed="rId4"/>
          <a:stretch>
            <a:fillRect/>
          </a:stretch>
        </p:blipFill>
        <p:spPr>
          <a:xfrm>
            <a:off x="876302" y="2280012"/>
            <a:ext cx="2749884" cy="2425338"/>
          </a:xfrm>
          <a:prstGeom prst="rect">
            <a:avLst/>
          </a:prstGeom>
        </p:spPr>
      </p:pic>
      <p:sp>
        <p:nvSpPr>
          <p:cNvPr id="17" name="TextBox 16">
            <a:extLst>
              <a:ext uri="{FF2B5EF4-FFF2-40B4-BE49-F238E27FC236}">
                <a16:creationId xmlns:a16="http://schemas.microsoft.com/office/drawing/2014/main" id="{6B47827D-9EE8-4B2D-D17E-019C5083CAF3}"/>
              </a:ext>
            </a:extLst>
          </p:cNvPr>
          <p:cNvSpPr txBox="1"/>
          <p:nvPr/>
        </p:nvSpPr>
        <p:spPr>
          <a:xfrm>
            <a:off x="1709738" y="4733985"/>
            <a:ext cx="942974"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25°C</a:t>
            </a:r>
          </a:p>
        </p:txBody>
      </p:sp>
      <p:pic>
        <p:nvPicPr>
          <p:cNvPr id="19" name="Picture 18">
            <a:extLst>
              <a:ext uri="{FF2B5EF4-FFF2-40B4-BE49-F238E27FC236}">
                <a16:creationId xmlns:a16="http://schemas.microsoft.com/office/drawing/2014/main" id="{430D4161-DDFF-7016-DC17-31147CE526BE}"/>
              </a:ext>
            </a:extLst>
          </p:cNvPr>
          <p:cNvPicPr>
            <a:picLocks noChangeAspect="1"/>
          </p:cNvPicPr>
          <p:nvPr/>
        </p:nvPicPr>
        <p:blipFill>
          <a:blip r:embed="rId5"/>
          <a:stretch>
            <a:fillRect/>
          </a:stretch>
        </p:blipFill>
        <p:spPr>
          <a:xfrm>
            <a:off x="4421957" y="2280012"/>
            <a:ext cx="2749884" cy="2425338"/>
          </a:xfrm>
          <a:prstGeom prst="rect">
            <a:avLst/>
          </a:prstGeom>
        </p:spPr>
      </p:pic>
      <p:sp>
        <p:nvSpPr>
          <p:cNvPr id="20" name="TextBox 19">
            <a:extLst>
              <a:ext uri="{FF2B5EF4-FFF2-40B4-BE49-F238E27FC236}">
                <a16:creationId xmlns:a16="http://schemas.microsoft.com/office/drawing/2014/main" id="{8C49517C-7E8B-1279-0CB2-FF5D221E5708}"/>
              </a:ext>
            </a:extLst>
          </p:cNvPr>
          <p:cNvSpPr txBox="1"/>
          <p:nvPr/>
        </p:nvSpPr>
        <p:spPr>
          <a:xfrm>
            <a:off x="5266701" y="4733985"/>
            <a:ext cx="1060395"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800°C</a:t>
            </a:r>
          </a:p>
        </p:txBody>
      </p:sp>
      <mc:AlternateContent xmlns:mc="http://schemas.openxmlformats.org/markup-compatibility/2006" xmlns:a14="http://schemas.microsoft.com/office/drawing/2010/main">
        <mc:Choice Requires="a14">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85198128"/>
                  </p:ext>
                </p:extLst>
              </p:nvPr>
            </p:nvGraphicFramePr>
            <p:xfrm>
              <a:off x="7524751" y="2666681"/>
              <a:ext cx="4019549"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466850">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800°C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50.8</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1" u="none" strike="noStrike" smtClean="0">
                                    <a:solidFill>
                                      <a:srgbClr val="000000"/>
                                    </a:solidFill>
                                    <a:effectLst/>
                                    <a:latin typeface="Cambria Math" panose="02040503050406030204" pitchFamily="18" charset="0"/>
                                  </a:rPr>
                                  <m:t>44.72</m:t>
                                </m:r>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2368466"/>
                      </a:ext>
                    </a:extLst>
                  </a:tr>
                  <a:tr h="679556">
                    <a:tc>
                      <a:txBody>
                        <a:bodyPr/>
                        <a:lstStyle/>
                        <a:p>
                          <a:pPr algn="ctr" fontAlgn="b"/>
                          <a14:m>
                            <m:oMathPara xmlns:m="http://schemas.openxmlformats.org/officeDocument/2006/math">
                              <m:oMathParaPr>
                                <m:jc m:val="center"/>
                              </m:oMathParaPr>
                              <m:oMath xmlns:m="http://schemas.openxmlformats.org/officeDocument/2006/math">
                                <m:r>
                                  <a:rPr lang="en-US" sz="2400" b="1" smtClean="0">
                                    <a:latin typeface="Cambria Math" panose="02040503050406030204" pitchFamily="18" charset="0"/>
                                  </a:rPr>
                                  <m:t>𝜺</m:t>
                                </m:r>
                              </m:oMath>
                            </m:oMathPara>
                          </a14:m>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1.</m:t>
                                </m:r>
                                <m:r>
                                  <a:rPr lang="en-IN" sz="1800" b="0" i="0" u="none" strike="noStrike" smtClean="0">
                                    <a:solidFill>
                                      <a:srgbClr val="000000"/>
                                    </a:solidFill>
                                    <a:effectLst/>
                                    <a:latin typeface="Cambria Math" panose="02040503050406030204" pitchFamily="18" charset="0"/>
                                  </a:rPr>
                                  <m:t>75</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3</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1</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r>
                                  <a:rPr lang="en-IN" sz="1800" b="0" i="0" u="none" strike="noStrike" smtClean="0">
                                    <a:solidFill>
                                      <a:srgbClr val="000000"/>
                                    </a:solidFill>
                                    <a:effectLst/>
                                    <a:latin typeface="Cambria Math" panose="02040503050406030204" pitchFamily="18" charset="0"/>
                                  </a:rPr>
                                  <m:t>1</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3</m:t>
                                    </m:r>
                                  </m:sup>
                                </m:sSup>
                              </m:oMath>
                            </m:oMathPara>
                          </a14:m>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55686"/>
                      </a:ext>
                    </a:extLst>
                  </a:tr>
                </a:tbl>
              </a:graphicData>
            </a:graphic>
          </p:graphicFrame>
        </mc:Choice>
        <mc:Fallback xmlns="">
          <p:graphicFrame>
            <p:nvGraphicFramePr>
              <p:cNvPr id="22" name="Table 21">
                <a:extLst>
                  <a:ext uri="{FF2B5EF4-FFF2-40B4-BE49-F238E27FC236}">
                    <a16:creationId xmlns:a16="http://schemas.microsoft.com/office/drawing/2014/main" id="{A44C1187-C076-13C6-DC12-18677A86E448}"/>
                  </a:ext>
                </a:extLst>
              </p:cNvPr>
              <p:cNvGraphicFramePr>
                <a:graphicFrameLocks noGrp="1"/>
              </p:cNvGraphicFramePr>
              <p:nvPr>
                <p:extLst>
                  <p:ext uri="{D42A27DB-BD31-4B8C-83A1-F6EECF244321}">
                    <p14:modId xmlns:p14="http://schemas.microsoft.com/office/powerpoint/2010/main" val="85198128"/>
                  </p:ext>
                </p:extLst>
              </p:nvPr>
            </p:nvGraphicFramePr>
            <p:xfrm>
              <a:off x="7524751" y="2666681"/>
              <a:ext cx="4019549" cy="1794300"/>
            </p:xfrm>
            <a:graphic>
              <a:graphicData uri="http://schemas.openxmlformats.org/drawingml/2006/table">
                <a:tbl>
                  <a:tblPr>
                    <a:tableStyleId>{BDBED569-4797-4DF1-A0F4-6AAB3CD982D8}</a:tableStyleId>
                  </a:tblPr>
                  <a:tblGrid>
                    <a:gridCol w="1074049">
                      <a:extLst>
                        <a:ext uri="{9D8B030D-6E8A-4147-A177-3AD203B41FA5}">
                          <a16:colId xmlns:a16="http://schemas.microsoft.com/office/drawing/2014/main" val="897565997"/>
                        </a:ext>
                      </a:extLst>
                    </a:gridCol>
                    <a:gridCol w="1478650">
                      <a:extLst>
                        <a:ext uri="{9D8B030D-6E8A-4147-A177-3AD203B41FA5}">
                          <a16:colId xmlns:a16="http://schemas.microsoft.com/office/drawing/2014/main" val="1941643744"/>
                        </a:ext>
                      </a:extLst>
                    </a:gridCol>
                    <a:gridCol w="1466850">
                      <a:extLst>
                        <a:ext uri="{9D8B030D-6E8A-4147-A177-3AD203B41FA5}">
                          <a16:colId xmlns:a16="http://schemas.microsoft.com/office/drawing/2014/main" val="1779461956"/>
                        </a:ext>
                      </a:extLst>
                    </a:gridCol>
                  </a:tblGrid>
                  <a:tr h="679556">
                    <a:tc>
                      <a:txBody>
                        <a:bodyPr/>
                        <a:lstStyle/>
                        <a:p>
                          <a:pPr algn="ctr" fontAlgn="b"/>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ctr"/>
                          <a:r>
                            <a:rPr lang="en-IN" sz="1800" b="1" u="none" strike="noStrike" dirty="0">
                              <a:effectLst/>
                            </a:rPr>
                            <a:t>25°C</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IN" sz="1800" b="1" u="none" strike="noStrike" dirty="0">
                              <a:effectLst/>
                            </a:rPr>
                            <a:t>800°C</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2063610"/>
                      </a:ext>
                    </a:extLst>
                  </a:tr>
                  <a:tr h="435188">
                    <a:tc>
                      <a:txBody>
                        <a:bodyPr/>
                        <a:lstStyle/>
                        <a:p>
                          <a:pPr algn="ctr" fontAlgn="b"/>
                          <a:r>
                            <a:rPr lang="en-IN" sz="1800" b="1" u="none" strike="noStrike" dirty="0">
                              <a:effectLst/>
                            </a:rPr>
                            <a:t>D (nm)</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6"/>
                          <a:stretch>
                            <a:fillRect l="-72840" t="-159155" r="-100000" b="-164789"/>
                          </a:stretch>
                        </a:blipFill>
                      </a:tcPr>
                    </a:tc>
                    <a:tc>
                      <a:txBody>
                        <a:bodyPr/>
                        <a:lstStyle/>
                        <a:p>
                          <a:endParaRPr lang="en-US"/>
                        </a:p>
                      </a:txBody>
                      <a:tcPr marL="7620" marR="7620" marT="7620" marB="0" anchor="b">
                        <a:blipFill>
                          <a:blip r:embed="rId6"/>
                          <a:stretch>
                            <a:fillRect l="-174274" t="-159155" r="-830" b="-164789"/>
                          </a:stretch>
                        </a:blipFill>
                      </a:tcPr>
                    </a:tc>
                    <a:extLst>
                      <a:ext uri="{0D108BD9-81ED-4DB2-BD59-A6C34878D82A}">
                        <a16:rowId xmlns:a16="http://schemas.microsoft.com/office/drawing/2014/main" val="2942368466"/>
                      </a:ext>
                    </a:extLst>
                  </a:tr>
                  <a:tr h="679556">
                    <a:tc>
                      <a:txBody>
                        <a:bodyPr/>
                        <a:lstStyle/>
                        <a:p>
                          <a:endParaRPr lang="en-US"/>
                        </a:p>
                      </a:txBody>
                      <a:tcPr marL="7620" marR="7620" marT="7620" marB="0" anchor="b">
                        <a:blipFill>
                          <a:blip r:embed="rId6"/>
                          <a:stretch>
                            <a:fillRect l="-568" t="-164286" r="-276136" b="-4464"/>
                          </a:stretch>
                        </a:blipFill>
                      </a:tcPr>
                    </a:tc>
                    <a:tc>
                      <a:txBody>
                        <a:bodyPr/>
                        <a:lstStyle/>
                        <a:p>
                          <a:endParaRPr lang="en-US"/>
                        </a:p>
                      </a:txBody>
                      <a:tcPr marL="7620" marR="7620" marT="7620" marB="0" anchor="b">
                        <a:blipFill>
                          <a:blip r:embed="rId6"/>
                          <a:stretch>
                            <a:fillRect l="-72840" t="-164286" r="-100000" b="-4464"/>
                          </a:stretch>
                        </a:blipFill>
                      </a:tcPr>
                    </a:tc>
                    <a:tc>
                      <a:txBody>
                        <a:bodyPr/>
                        <a:lstStyle/>
                        <a:p>
                          <a:endParaRPr lang="en-US"/>
                        </a:p>
                      </a:txBody>
                      <a:tcPr marL="7620" marR="7620" marT="7620" marB="0" anchor="b">
                        <a:blipFill>
                          <a:blip r:embed="rId6"/>
                          <a:stretch>
                            <a:fillRect l="-174274" t="-164286" r="-830" b="-4464"/>
                          </a:stretch>
                        </a:blipFill>
                      </a:tcPr>
                    </a:tc>
                    <a:extLst>
                      <a:ext uri="{0D108BD9-81ED-4DB2-BD59-A6C34878D82A}">
                        <a16:rowId xmlns:a16="http://schemas.microsoft.com/office/drawing/2014/main" val="12325568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450695078"/>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2.</m:t>
                                </m:r>
                                <m:r>
                                  <a:rPr lang="en-IN" sz="1800" b="0" i="0" u="none" strike="noStrike" smtClean="0">
                                    <a:solidFill>
                                      <a:srgbClr val="000000"/>
                                    </a:solidFill>
                                    <a:effectLst/>
                                    <a:latin typeface="Cambria Math" panose="02040503050406030204" pitchFamily="18" charset="0"/>
                                  </a:rPr>
                                  <m:t>7</m:t>
                                </m:r>
                                <m:r>
                                  <a:rPr lang="en-IN" sz="1800" b="0" u="none" strike="noStrike" smtClean="0">
                                    <a:solidFill>
                                      <a:srgbClr val="000000"/>
                                    </a:solidFill>
                                    <a:effectLst/>
                                    <a:latin typeface="Cambria Math" panose="02040503050406030204" pitchFamily="18" charset="0"/>
                                  </a:rPr>
                                  <m:t>3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1.</m:t>
                                </m:r>
                                <m:r>
                                  <a:rPr lang="en-IN" sz="1800" b="0" i="0" u="none" strike="noStrike" smtClean="0">
                                    <a:solidFill>
                                      <a:srgbClr val="000000"/>
                                    </a:solidFill>
                                    <a:effectLst/>
                                    <a:latin typeface="Cambria Math" panose="02040503050406030204" pitchFamily="18" charset="0"/>
                                  </a:rPr>
                                  <m:t>75</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3" name="Table 22">
                <a:extLst>
                  <a:ext uri="{FF2B5EF4-FFF2-40B4-BE49-F238E27FC236}">
                    <a16:creationId xmlns:a16="http://schemas.microsoft.com/office/drawing/2014/main" id="{35F21691-3950-AC86-E157-76A08ED44E87}"/>
                  </a:ext>
                </a:extLst>
              </p:cNvPr>
              <p:cNvGraphicFramePr>
                <a:graphicFrameLocks noGrp="1"/>
              </p:cNvGraphicFramePr>
              <p:nvPr>
                <p:extLst>
                  <p:ext uri="{D42A27DB-BD31-4B8C-83A1-F6EECF244321}">
                    <p14:modId xmlns:p14="http://schemas.microsoft.com/office/powerpoint/2010/main" val="450695078"/>
                  </p:ext>
                </p:extLst>
              </p:nvPr>
            </p:nvGraphicFramePr>
            <p:xfrm>
              <a:off x="66291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7407" r="-769"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7"/>
                          <a:stretch>
                            <a:fillRect l="-104615" t="-96667" r="-769" b="-38333"/>
                          </a:stretch>
                        </a:blipFill>
                      </a:tcPr>
                    </a:tc>
                    <a:extLst>
                      <a:ext uri="{0D108BD9-81ED-4DB2-BD59-A6C34878D82A}">
                        <a16:rowId xmlns:a16="http://schemas.microsoft.com/office/drawing/2014/main" val="17624050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3803473486"/>
                  </p:ext>
                </p:extLst>
              </p:nvPr>
            </p:nvGraphicFramePr>
            <p:xfrm>
              <a:off x="471260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u="none" strike="noStrike" smtClean="0">
                                    <a:solidFill>
                                      <a:srgbClr val="000000"/>
                                    </a:solidFill>
                                    <a:effectLst/>
                                    <a:latin typeface="Cambria Math" panose="02040503050406030204" pitchFamily="18" charset="0"/>
                                  </a:rPr>
                                  <m:t>3.</m:t>
                                </m:r>
                                <m:r>
                                  <a:rPr lang="en-IN" sz="1800" b="0" i="0" u="none" strike="noStrike" smtClean="0">
                                    <a:solidFill>
                                      <a:srgbClr val="000000"/>
                                    </a:solidFill>
                                    <a:effectLst/>
                                    <a:latin typeface="Cambria Math" panose="02040503050406030204" pitchFamily="18" charset="0"/>
                                  </a:rPr>
                                  <m:t>10</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14:m>
                            <m:oMathPara xmlns:m="http://schemas.openxmlformats.org/officeDocument/2006/math">
                              <m:oMathParaPr>
                                <m:jc m:val="centerGroup"/>
                              </m:oMathParaPr>
                              <m:oMath xmlns:m="http://schemas.openxmlformats.org/officeDocument/2006/math">
                                <m:r>
                                  <a:rPr lang="en-IN" sz="1800" b="0" i="0" u="none" strike="noStrike" smtClean="0">
                                    <a:solidFill>
                                      <a:srgbClr val="000000"/>
                                    </a:solidFill>
                                    <a:effectLst/>
                                    <a:latin typeface="Cambria Math" panose="02040503050406030204" pitchFamily="18" charset="0"/>
                                  </a:rPr>
                                  <m:t>1</m:t>
                                </m:r>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5</m:t>
                                </m:r>
                                <m:r>
                                  <a:rPr lang="en-IN" sz="1800" b="0" i="0" u="none" strike="noStrike" smtClean="0">
                                    <a:solidFill>
                                      <a:srgbClr val="000000"/>
                                    </a:solidFill>
                                    <a:effectLst/>
                                    <a:latin typeface="Cambria Math" panose="02040503050406030204" pitchFamily="18" charset="0"/>
                                  </a:rPr>
                                  <m:t>1</m:t>
                                </m:r>
                                <m:r>
                                  <a:rPr lang="en-IN" sz="1800" b="0" u="none" strike="noStrike" smtClean="0">
                                    <a:solidFill>
                                      <a:srgbClr val="000000"/>
                                    </a:solidFill>
                                    <a:effectLst/>
                                    <a:latin typeface="Cambria Math" panose="02040503050406030204" pitchFamily="18" charset="0"/>
                                  </a:rPr>
                                  <m:t> ∗ </m:t>
                                </m:r>
                                <m:sSup>
                                  <m:sSupPr>
                                    <m:ctrlPr>
                                      <a:rPr lang="en-IN" sz="1800" b="0" i="1" u="none" strike="noStrike" smtClean="0">
                                        <a:solidFill>
                                          <a:srgbClr val="000000"/>
                                        </a:solidFill>
                                        <a:effectLst/>
                                        <a:latin typeface="Cambria Math" panose="02040503050406030204" pitchFamily="18" charset="0"/>
                                      </a:rPr>
                                    </m:ctrlPr>
                                  </m:sSupPr>
                                  <m:e>
                                    <m:r>
                                      <a:rPr lang="en-IN" sz="1800" b="0" i="1" u="none" strike="noStrike" smtClean="0">
                                        <a:solidFill>
                                          <a:srgbClr val="000000"/>
                                        </a:solidFill>
                                        <a:effectLst/>
                                        <a:latin typeface="Cambria Math" panose="02040503050406030204" pitchFamily="18" charset="0"/>
                                      </a:rPr>
                                      <m:t>10</m:t>
                                    </m:r>
                                  </m:e>
                                  <m:sup>
                                    <m:r>
                                      <a:rPr lang="en-IN" sz="1800" b="0" u="none" strike="noStrike" smtClean="0">
                                        <a:solidFill>
                                          <a:srgbClr val="000000"/>
                                        </a:solidFill>
                                        <a:effectLst/>
                                        <a:latin typeface="Cambria Math" panose="02040503050406030204" pitchFamily="18" charset="0"/>
                                      </a:rPr>
                                      <m:t>−</m:t>
                                    </m:r>
                                    <m:r>
                                      <a:rPr lang="en-IN" sz="1800" b="0" i="1" u="none" strike="noStrike" smtClean="0">
                                        <a:solidFill>
                                          <a:srgbClr val="000000"/>
                                        </a:solidFill>
                                        <a:effectLst/>
                                        <a:latin typeface="Cambria Math" panose="02040503050406030204" pitchFamily="18" charset="0"/>
                                      </a:rPr>
                                      <m:t>3</m:t>
                                    </m:r>
                                  </m:sup>
                                </m:sSup>
                              </m:oMath>
                            </m:oMathPara>
                          </a14:m>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405075"/>
                      </a:ext>
                    </a:extLst>
                  </a:tr>
                </a:tbl>
              </a:graphicData>
            </a:graphic>
          </p:graphicFrame>
        </mc:Choice>
        <mc:Fallback xmlns="">
          <p:graphicFrame>
            <p:nvGraphicFramePr>
              <p:cNvPr id="25" name="Table 24">
                <a:extLst>
                  <a:ext uri="{FF2B5EF4-FFF2-40B4-BE49-F238E27FC236}">
                    <a16:creationId xmlns:a16="http://schemas.microsoft.com/office/drawing/2014/main" id="{17017598-C668-6644-453C-A9BF38D46304}"/>
                  </a:ext>
                </a:extLst>
              </p:cNvPr>
              <p:cNvGraphicFramePr>
                <a:graphicFrameLocks noGrp="1"/>
              </p:cNvGraphicFramePr>
              <p:nvPr>
                <p:extLst>
                  <p:ext uri="{D42A27DB-BD31-4B8C-83A1-F6EECF244321}">
                    <p14:modId xmlns:p14="http://schemas.microsoft.com/office/powerpoint/2010/main" val="3803473486"/>
                  </p:ext>
                </p:extLst>
              </p:nvPr>
            </p:nvGraphicFramePr>
            <p:xfrm>
              <a:off x="4712609" y="5512381"/>
              <a:ext cx="3228973" cy="689242"/>
            </p:xfrm>
            <a:graphic>
              <a:graphicData uri="http://schemas.openxmlformats.org/drawingml/2006/table">
                <a:tbl>
                  <a:tblPr>
                    <a:tableStyleId>{BDBED569-4797-4DF1-A0F4-6AAB3CD982D8}</a:tableStyleId>
                  </a:tblPr>
                  <a:tblGrid>
                    <a:gridCol w="1647824">
                      <a:extLst>
                        <a:ext uri="{9D8B030D-6E8A-4147-A177-3AD203B41FA5}">
                          <a16:colId xmlns:a16="http://schemas.microsoft.com/office/drawing/2014/main" val="1053162937"/>
                        </a:ext>
                      </a:extLst>
                    </a:gridCol>
                    <a:gridCol w="1581149">
                      <a:extLst>
                        <a:ext uri="{9D8B030D-6E8A-4147-A177-3AD203B41FA5}">
                          <a16:colId xmlns:a16="http://schemas.microsoft.com/office/drawing/2014/main" val="2401201351"/>
                        </a:ext>
                      </a:extLst>
                    </a:gridCol>
                  </a:tblGrid>
                  <a:tr h="326103">
                    <a:tc>
                      <a:txBody>
                        <a:bodyPr/>
                        <a:lstStyle/>
                        <a:p>
                          <a:pPr algn="l" fontAlgn="b"/>
                          <a:r>
                            <a:rPr lang="en-IN" sz="1800" b="1" u="none" strike="noStrike" dirty="0">
                              <a:effectLst/>
                            </a:rPr>
                            <a:t>Intercept</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231" t="-7407" r="-769" b="-153704"/>
                          </a:stretch>
                        </a:blipFill>
                      </a:tcPr>
                    </a:tc>
                    <a:extLst>
                      <a:ext uri="{0D108BD9-81ED-4DB2-BD59-A6C34878D82A}">
                        <a16:rowId xmlns:a16="http://schemas.microsoft.com/office/drawing/2014/main" val="1200281824"/>
                      </a:ext>
                    </a:extLst>
                  </a:tr>
                  <a:tr h="363139">
                    <a:tc>
                      <a:txBody>
                        <a:bodyPr/>
                        <a:lstStyle/>
                        <a:p>
                          <a:pPr algn="l" fontAlgn="b"/>
                          <a:r>
                            <a:rPr lang="en-IN" sz="1800" b="1" u="none" strike="noStrike" dirty="0">
                              <a:effectLst/>
                            </a:rPr>
                            <a:t>Slope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marL="7620" marR="7620" marT="7620" marB="0" anchor="b">
                        <a:blipFill>
                          <a:blip r:embed="rId8"/>
                          <a:stretch>
                            <a:fillRect l="-104231" t="-96667" r="-769" b="-38333"/>
                          </a:stretch>
                        </a:blipFill>
                      </a:tcPr>
                    </a:tc>
                    <a:extLst>
                      <a:ext uri="{0D108BD9-81ED-4DB2-BD59-A6C34878D82A}">
                        <a16:rowId xmlns:a16="http://schemas.microsoft.com/office/drawing/2014/main" val="1762405075"/>
                      </a:ext>
                    </a:extLst>
                  </a:tr>
                </a:tbl>
              </a:graphicData>
            </a:graphic>
          </p:graphicFrame>
        </mc:Fallback>
      </mc:AlternateContent>
      <p:pic>
        <p:nvPicPr>
          <p:cNvPr id="8" name="Picture 7">
            <a:extLst>
              <a:ext uri="{FF2B5EF4-FFF2-40B4-BE49-F238E27FC236}">
                <a16:creationId xmlns:a16="http://schemas.microsoft.com/office/drawing/2014/main" id="{53563E2C-BFBF-B282-BFEC-EF770CA6B3B8}"/>
              </a:ext>
            </a:extLst>
          </p:cNvPr>
          <p:cNvPicPr>
            <a:picLocks noChangeAspect="1"/>
          </p:cNvPicPr>
          <p:nvPr/>
        </p:nvPicPr>
        <p:blipFill>
          <a:blip r:embed="rId9"/>
          <a:stretch>
            <a:fillRect/>
          </a:stretch>
        </p:blipFill>
        <p:spPr>
          <a:xfrm>
            <a:off x="876303" y="2280012"/>
            <a:ext cx="2749883" cy="2425338"/>
          </a:xfrm>
          <a:prstGeom prst="rect">
            <a:avLst/>
          </a:prstGeom>
        </p:spPr>
      </p:pic>
      <p:pic>
        <p:nvPicPr>
          <p:cNvPr id="10" name="Picture 9">
            <a:extLst>
              <a:ext uri="{FF2B5EF4-FFF2-40B4-BE49-F238E27FC236}">
                <a16:creationId xmlns:a16="http://schemas.microsoft.com/office/drawing/2014/main" id="{CCA7ABB8-B71D-1D1C-54CE-9F2B856F911A}"/>
              </a:ext>
            </a:extLst>
          </p:cNvPr>
          <p:cNvPicPr>
            <a:picLocks noChangeAspect="1"/>
          </p:cNvPicPr>
          <p:nvPr/>
        </p:nvPicPr>
        <p:blipFill>
          <a:blip r:embed="rId10"/>
          <a:stretch>
            <a:fillRect/>
          </a:stretch>
        </p:blipFill>
        <p:spPr>
          <a:xfrm>
            <a:off x="4421958" y="2280013"/>
            <a:ext cx="2749883" cy="2412496"/>
          </a:xfrm>
          <a:prstGeom prst="rect">
            <a:avLst/>
          </a:prstGeom>
        </p:spPr>
      </p:pic>
    </p:spTree>
    <p:extLst>
      <p:ext uri="{BB962C8B-B14F-4D97-AF65-F5344CB8AC3E}">
        <p14:creationId xmlns:p14="http://schemas.microsoft.com/office/powerpoint/2010/main" val="90061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4404380" y="605092"/>
            <a:ext cx="3383240"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Further plan</a:t>
            </a:r>
          </a:p>
        </p:txBody>
      </p:sp>
      <p:sp>
        <p:nvSpPr>
          <p:cNvPr id="3" name="Rectangle 2">
            <a:extLst>
              <a:ext uri="{FF2B5EF4-FFF2-40B4-BE49-F238E27FC236}">
                <a16:creationId xmlns:a16="http://schemas.microsoft.com/office/drawing/2014/main" id="{CE04C1BE-08A7-FE59-8B0F-DB395819745B}"/>
              </a:ext>
            </a:extLst>
          </p:cNvPr>
          <p:cNvSpPr/>
          <p:nvPr/>
        </p:nvSpPr>
        <p:spPr>
          <a:xfrm>
            <a:off x="4333876" y="622166"/>
            <a:ext cx="3305174"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E4DBE22-55E3-5287-9976-6910E4B5413A}"/>
              </a:ext>
            </a:extLst>
          </p:cNvPr>
          <p:cNvSpPr txBox="1"/>
          <p:nvPr/>
        </p:nvSpPr>
        <p:spPr>
          <a:xfrm>
            <a:off x="659875" y="2413394"/>
            <a:ext cx="10865373" cy="430887"/>
          </a:xfrm>
          <a:prstGeom prst="rect">
            <a:avLst/>
          </a:prstGeom>
          <a:noFill/>
        </p:spPr>
        <p:txBody>
          <a:bodyPr wrap="square" rtlCol="0">
            <a:spAutoFit/>
          </a:bodyPr>
          <a:lstStyle/>
          <a:p>
            <a:pPr marL="285750" indent="-285750">
              <a:buFont typeface="Wingdings" panose="05000000000000000000" pitchFamily="2" charset="2"/>
              <a:buChar char="v"/>
            </a:pPr>
            <a:r>
              <a:rPr lang="en-IN" sz="2200" dirty="0">
                <a:latin typeface="Verdana" panose="020B0604030504040204" pitchFamily="34" charset="0"/>
                <a:ea typeface="Verdana" panose="020B0604030504040204" pitchFamily="34" charset="0"/>
              </a:rPr>
              <a:t>Calculate Lattice Parameter, Interplanar distance, and Dislocation density.</a:t>
            </a:r>
          </a:p>
        </p:txBody>
      </p:sp>
      <p:sp>
        <p:nvSpPr>
          <p:cNvPr id="13" name="TextBox 12">
            <a:extLst>
              <a:ext uri="{FF2B5EF4-FFF2-40B4-BE49-F238E27FC236}">
                <a16:creationId xmlns:a16="http://schemas.microsoft.com/office/drawing/2014/main" id="{A07DA63D-6B1E-74AE-9F65-253D3486E397}"/>
              </a:ext>
            </a:extLst>
          </p:cNvPr>
          <p:cNvSpPr txBox="1"/>
          <p:nvPr/>
        </p:nvSpPr>
        <p:spPr>
          <a:xfrm>
            <a:off x="659876" y="2971625"/>
            <a:ext cx="10865373" cy="430887"/>
          </a:xfrm>
          <a:prstGeom prst="rect">
            <a:avLst/>
          </a:prstGeom>
          <a:noFill/>
        </p:spPr>
        <p:txBody>
          <a:bodyPr wrap="square" rtlCol="0">
            <a:spAutoFit/>
          </a:bodyPr>
          <a:lstStyle/>
          <a:p>
            <a:pPr marL="285750" indent="-285750">
              <a:buFont typeface="Wingdings" panose="05000000000000000000" pitchFamily="2" charset="2"/>
              <a:buChar char="v"/>
            </a:pPr>
            <a:r>
              <a:rPr lang="en-IN" sz="2200" dirty="0">
                <a:latin typeface="Verdana" panose="020B0604030504040204" pitchFamily="34" charset="0"/>
                <a:ea typeface="Verdana" panose="020B0604030504040204" pitchFamily="34" charset="0"/>
              </a:rPr>
              <a:t>Perform compression test and followed by sub-section analysis.</a:t>
            </a:r>
          </a:p>
        </p:txBody>
      </p:sp>
      <p:sp>
        <p:nvSpPr>
          <p:cNvPr id="14" name="TextBox 13">
            <a:extLst>
              <a:ext uri="{FF2B5EF4-FFF2-40B4-BE49-F238E27FC236}">
                <a16:creationId xmlns:a16="http://schemas.microsoft.com/office/drawing/2014/main" id="{323A0EE7-6BE6-CC85-B758-FDC471C0C4B5}"/>
              </a:ext>
            </a:extLst>
          </p:cNvPr>
          <p:cNvSpPr txBox="1"/>
          <p:nvPr/>
        </p:nvSpPr>
        <p:spPr>
          <a:xfrm>
            <a:off x="659874" y="1862641"/>
            <a:ext cx="10865373" cy="430887"/>
          </a:xfrm>
          <a:prstGeom prst="rect">
            <a:avLst/>
          </a:prstGeom>
          <a:noFill/>
        </p:spPr>
        <p:txBody>
          <a:bodyPr wrap="square" rtlCol="0">
            <a:spAutoFit/>
          </a:bodyPr>
          <a:lstStyle/>
          <a:p>
            <a:pPr marL="285750" indent="-285750">
              <a:buFont typeface="Wingdings" panose="05000000000000000000" pitchFamily="2" charset="2"/>
              <a:buChar char="v"/>
            </a:pPr>
            <a:r>
              <a:rPr lang="en-IN" sz="2200" dirty="0">
                <a:latin typeface="Verdana" panose="020B0604030504040204" pitchFamily="34" charset="0"/>
                <a:ea typeface="Verdana" panose="020B0604030504040204" pitchFamily="34" charset="0"/>
              </a:rPr>
              <a:t>Surface and Microstructure analysis.</a:t>
            </a:r>
          </a:p>
        </p:txBody>
      </p:sp>
    </p:spTree>
    <p:extLst>
      <p:ext uri="{BB962C8B-B14F-4D97-AF65-F5344CB8AC3E}">
        <p14:creationId xmlns:p14="http://schemas.microsoft.com/office/powerpoint/2010/main" val="306320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A1CBFDC-5C13-2619-14AA-867F2FC91AB9}"/>
              </a:ext>
            </a:extLst>
          </p:cNvPr>
          <p:cNvSpPr txBox="1"/>
          <p:nvPr/>
        </p:nvSpPr>
        <p:spPr>
          <a:xfrm>
            <a:off x="3709988" y="2767281"/>
            <a:ext cx="4772025" cy="1323439"/>
          </a:xfrm>
          <a:prstGeom prst="rect">
            <a:avLst/>
          </a:prstGeom>
          <a:noFill/>
        </p:spPr>
        <p:txBody>
          <a:bodyPr wrap="square" rtlCol="0">
            <a:spAutoFit/>
          </a:bodyPr>
          <a:lstStyle/>
          <a:p>
            <a:r>
              <a:rPr lang="en-IN" sz="8000" b="1" dirty="0">
                <a:latin typeface="Arial Narrow" panose="020B0606020202030204" pitchFamily="34" charset="0"/>
                <a:ea typeface="Verdana" panose="020B0604030504040204" pitchFamily="34" charset="0"/>
              </a:rPr>
              <a:t>Thank You!</a:t>
            </a:r>
          </a:p>
        </p:txBody>
      </p:sp>
    </p:spTree>
    <p:extLst>
      <p:ext uri="{BB962C8B-B14F-4D97-AF65-F5344CB8AC3E}">
        <p14:creationId xmlns:p14="http://schemas.microsoft.com/office/powerpoint/2010/main" val="288435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descr="IIT Indore - Wikipedia">
            <a:extLst>
              <a:ext uri="{FF2B5EF4-FFF2-40B4-BE49-F238E27FC236}">
                <a16:creationId xmlns:a16="http://schemas.microsoft.com/office/drawing/2014/main" id="{1BFA6E7E-E9E4-4F7E-8F2B-B5A491134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C61F0D-4B50-6790-BB10-0C379D857DBA}"/>
              </a:ext>
            </a:extLst>
          </p:cNvPr>
          <p:cNvSpPr txBox="1"/>
          <p:nvPr/>
        </p:nvSpPr>
        <p:spPr>
          <a:xfrm>
            <a:off x="4625418" y="544240"/>
            <a:ext cx="2941163"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316L Steel</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804168AF-61A5-3941-ADA3-2962929050BA}"/>
              </a:ext>
            </a:extLst>
          </p:cNvPr>
          <p:cNvSpPr/>
          <p:nvPr/>
        </p:nvSpPr>
        <p:spPr>
          <a:xfrm>
            <a:off x="4628561" y="556181"/>
            <a:ext cx="2941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FE7AC19-5020-DC02-F489-F62969C55702}"/>
              </a:ext>
            </a:extLst>
          </p:cNvPr>
          <p:cNvSpPr txBox="1"/>
          <p:nvPr/>
        </p:nvSpPr>
        <p:spPr>
          <a:xfrm>
            <a:off x="646719" y="1753386"/>
            <a:ext cx="1072200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Type 316L stainless steel is a molybdenum bearing austenitic. It is more resistant to general corrosion and pitting than conventional nickel chromium stainless steels such as 302-304.</a:t>
            </a:r>
          </a:p>
        </p:txBody>
      </p:sp>
      <p:sp>
        <p:nvSpPr>
          <p:cNvPr id="8" name="TextBox 7">
            <a:extLst>
              <a:ext uri="{FF2B5EF4-FFF2-40B4-BE49-F238E27FC236}">
                <a16:creationId xmlns:a16="http://schemas.microsoft.com/office/drawing/2014/main" id="{2C77A5C2-9EA0-4A87-E8ED-9CE81120F1F5}"/>
              </a:ext>
            </a:extLst>
          </p:cNvPr>
          <p:cNvSpPr txBox="1"/>
          <p:nvPr/>
        </p:nvSpPr>
        <p:spPr>
          <a:xfrm>
            <a:off x="646719" y="2867235"/>
            <a:ext cx="1072200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L-grades have 0.03% carbon maximum. L-grades are resistant to sensitization in short-term exposures or heat treatments. L-grade often have slightly lower strength than standard stainless steels.</a:t>
            </a:r>
            <a:endParaRPr lang="en-IN"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FBC09EBC-E227-82A5-F0E2-66B23227A518}"/>
              </a:ext>
            </a:extLst>
          </p:cNvPr>
          <p:cNvSpPr txBox="1"/>
          <p:nvPr/>
        </p:nvSpPr>
        <p:spPr>
          <a:xfrm>
            <a:off x="3047215" y="3246690"/>
            <a:ext cx="6094428" cy="369332"/>
          </a:xfrm>
          <a:prstGeom prst="rect">
            <a:avLst/>
          </a:prstGeom>
          <a:noFill/>
        </p:spPr>
        <p:txBody>
          <a:bodyPr wrap="square">
            <a:spAutoFit/>
          </a:bodyPr>
          <a:lstStyle/>
          <a:p>
            <a:endParaRPr lang="en-IN" dirty="0"/>
          </a:p>
        </p:txBody>
      </p:sp>
      <p:sp>
        <p:nvSpPr>
          <p:cNvPr id="11" name="Rectangle 1">
            <a:extLst>
              <a:ext uri="{FF2B5EF4-FFF2-40B4-BE49-F238E27FC236}">
                <a16:creationId xmlns:a16="http://schemas.microsoft.com/office/drawing/2014/main" id="{7C73B3C7-9820-B7B9-F9B3-46ED5A8E1E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D497F1B4-1B11-BE71-1E50-0B1CAC4FE2BD}"/>
              </a:ext>
            </a:extLst>
          </p:cNvPr>
          <p:cNvSpPr txBox="1"/>
          <p:nvPr/>
        </p:nvSpPr>
        <p:spPr>
          <a:xfrm>
            <a:off x="646719" y="4055503"/>
            <a:ext cx="414779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Composition of 316L Steel:</a:t>
            </a:r>
            <a:endParaRPr lang="en-IN" sz="2000" dirty="0">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B70D9167-05CE-7790-FC1F-0002AE768CC4}"/>
              </a:ext>
            </a:extLst>
          </p:cNvPr>
          <p:cNvPicPr>
            <a:picLocks noChangeAspect="1"/>
          </p:cNvPicPr>
          <p:nvPr/>
        </p:nvPicPr>
        <p:blipFill>
          <a:blip r:embed="rId4"/>
          <a:stretch>
            <a:fillRect/>
          </a:stretch>
        </p:blipFill>
        <p:spPr>
          <a:xfrm>
            <a:off x="2603029" y="4650708"/>
            <a:ext cx="6982799" cy="847843"/>
          </a:xfrm>
          <a:prstGeom prst="rect">
            <a:avLst/>
          </a:prstGeom>
        </p:spPr>
      </p:pic>
      <p:sp>
        <p:nvSpPr>
          <p:cNvPr id="20" name="TextBox 19">
            <a:extLst>
              <a:ext uri="{FF2B5EF4-FFF2-40B4-BE49-F238E27FC236}">
                <a16:creationId xmlns:a16="http://schemas.microsoft.com/office/drawing/2014/main" id="{1469F267-4690-1897-ABC8-A7B6B334F25C}"/>
              </a:ext>
            </a:extLst>
          </p:cNvPr>
          <p:cNvSpPr txBox="1"/>
          <p:nvPr/>
        </p:nvSpPr>
        <p:spPr>
          <a:xfrm>
            <a:off x="367645" y="5914221"/>
            <a:ext cx="6094428" cy="338554"/>
          </a:xfrm>
          <a:prstGeom prst="rect">
            <a:avLst/>
          </a:prstGeom>
          <a:noFill/>
        </p:spPr>
        <p:txBody>
          <a:bodyPr wrap="square">
            <a:spAutoFit/>
          </a:bodyPr>
          <a:lstStyle/>
          <a:p>
            <a:r>
              <a:rPr lang="en-IN" sz="1600" i="1" dirty="0"/>
              <a:t>https://www.azom.com/article.aspx?ArticleID=2382</a:t>
            </a:r>
          </a:p>
        </p:txBody>
      </p:sp>
      <p:sp>
        <p:nvSpPr>
          <p:cNvPr id="22" name="TextBox 21">
            <a:extLst>
              <a:ext uri="{FF2B5EF4-FFF2-40B4-BE49-F238E27FC236}">
                <a16:creationId xmlns:a16="http://schemas.microsoft.com/office/drawing/2014/main" id="{D8AB2B75-75EE-8E4C-057D-4BE6C2D284D0}"/>
              </a:ext>
            </a:extLst>
          </p:cNvPr>
          <p:cNvSpPr txBox="1"/>
          <p:nvPr/>
        </p:nvSpPr>
        <p:spPr>
          <a:xfrm>
            <a:off x="367645" y="6187597"/>
            <a:ext cx="6094428" cy="338554"/>
          </a:xfrm>
          <a:prstGeom prst="rect">
            <a:avLst/>
          </a:prstGeom>
          <a:noFill/>
        </p:spPr>
        <p:txBody>
          <a:bodyPr wrap="square">
            <a:spAutoFit/>
          </a:bodyPr>
          <a:lstStyle/>
          <a:p>
            <a:r>
              <a:rPr lang="en-IN" sz="1600" i="1" dirty="0"/>
              <a:t>https://www.lenntech.com/stainless-steel-316l.htm</a:t>
            </a:r>
          </a:p>
        </p:txBody>
      </p:sp>
    </p:spTree>
    <p:extLst>
      <p:ext uri="{BB962C8B-B14F-4D97-AF65-F5344CB8AC3E}">
        <p14:creationId xmlns:p14="http://schemas.microsoft.com/office/powerpoint/2010/main" val="7098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descr="IIT Indore - Wikipedia">
            <a:extLst>
              <a:ext uri="{FF2B5EF4-FFF2-40B4-BE49-F238E27FC236}">
                <a16:creationId xmlns:a16="http://schemas.microsoft.com/office/drawing/2014/main" id="{9B7ED7D9-A913-A1A4-C3F8-BC9B9B3D0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98871C-DA55-235C-6E5F-F9DAC556B453}"/>
              </a:ext>
            </a:extLst>
          </p:cNvPr>
          <p:cNvSpPr txBox="1"/>
          <p:nvPr/>
        </p:nvSpPr>
        <p:spPr>
          <a:xfrm>
            <a:off x="4625418" y="544240"/>
            <a:ext cx="2941163"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316L Steel</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5" name="Rectangle 4">
            <a:extLst>
              <a:ext uri="{FF2B5EF4-FFF2-40B4-BE49-F238E27FC236}">
                <a16:creationId xmlns:a16="http://schemas.microsoft.com/office/drawing/2014/main" id="{E6B2C951-30D5-87AB-28B1-3D934CA1BB21}"/>
              </a:ext>
            </a:extLst>
          </p:cNvPr>
          <p:cNvSpPr/>
          <p:nvPr/>
        </p:nvSpPr>
        <p:spPr>
          <a:xfrm>
            <a:off x="4628561" y="556181"/>
            <a:ext cx="2941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72BD836-0AB2-17C1-47F9-934F6A3EC111}"/>
              </a:ext>
            </a:extLst>
          </p:cNvPr>
          <p:cNvSpPr txBox="1"/>
          <p:nvPr/>
        </p:nvSpPr>
        <p:spPr>
          <a:xfrm>
            <a:off x="722721" y="1605912"/>
            <a:ext cx="3902697" cy="430887"/>
          </a:xfrm>
          <a:prstGeom prst="rect">
            <a:avLst/>
          </a:prstGeom>
          <a:noFill/>
        </p:spPr>
        <p:txBody>
          <a:bodyPr wrap="square" rtlCol="0">
            <a:spAutoFit/>
          </a:bodyPr>
          <a:lstStyle/>
          <a:p>
            <a:pPr marL="285750" indent="-285750">
              <a:buFont typeface="Arial" panose="020B0604020202020204" pitchFamily="34" charset="0"/>
              <a:buChar char="•"/>
            </a:pPr>
            <a:r>
              <a:rPr lang="en-US" sz="2200" b="1" dirty="0">
                <a:latin typeface="Verdana" panose="020B0604030504040204" pitchFamily="34" charset="0"/>
                <a:ea typeface="Verdana" panose="020B0604030504040204" pitchFamily="34" charset="0"/>
              </a:rPr>
              <a:t>Characteristics:</a:t>
            </a:r>
            <a:endParaRPr lang="en-IN" sz="22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33B774D6-D72B-0308-6E90-92ECF65B84D6}"/>
              </a:ext>
            </a:extLst>
          </p:cNvPr>
          <p:cNvSpPr txBox="1"/>
          <p:nvPr/>
        </p:nvSpPr>
        <p:spPr>
          <a:xfrm>
            <a:off x="1395167" y="2045895"/>
            <a:ext cx="579748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High Creep Resistance</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Excellent Formability</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Corrosion Resistance</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High Temperature Tensile strength </a:t>
            </a:r>
            <a:endParaRPr lang="en-IN"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F81BA887-3CCD-C279-3863-2321DCD1FF79}"/>
              </a:ext>
            </a:extLst>
          </p:cNvPr>
          <p:cNvSpPr txBox="1"/>
          <p:nvPr/>
        </p:nvSpPr>
        <p:spPr>
          <a:xfrm>
            <a:off x="722720" y="3466332"/>
            <a:ext cx="3902697" cy="430887"/>
          </a:xfrm>
          <a:prstGeom prst="rect">
            <a:avLst/>
          </a:prstGeom>
          <a:noFill/>
        </p:spPr>
        <p:txBody>
          <a:bodyPr wrap="square" rtlCol="0">
            <a:spAutoFit/>
          </a:bodyPr>
          <a:lstStyle/>
          <a:p>
            <a:pPr marL="285750" indent="-285750">
              <a:buFont typeface="Arial" panose="020B0604020202020204" pitchFamily="34" charset="0"/>
              <a:buChar char="•"/>
            </a:pPr>
            <a:r>
              <a:rPr lang="en-US" sz="2200" b="1" dirty="0">
                <a:latin typeface="Verdana" panose="020B0604030504040204" pitchFamily="34" charset="0"/>
                <a:ea typeface="Verdana" panose="020B0604030504040204" pitchFamily="34" charset="0"/>
              </a:rPr>
              <a:t>Applications:</a:t>
            </a:r>
            <a:endParaRPr lang="en-IN" sz="2200" b="1"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C864CA25-66E8-BF81-3177-D36606EC84E1}"/>
              </a:ext>
            </a:extLst>
          </p:cNvPr>
          <p:cNvSpPr txBox="1"/>
          <p:nvPr/>
        </p:nvSpPr>
        <p:spPr>
          <a:xfrm>
            <a:off x="1395166" y="3938875"/>
            <a:ext cx="5797485"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Chemical and Pharmaceutical Industry</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Petroleum Refining Equipment</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Heat Exchanger Tubes</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Evaporators</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Marine Applications</a:t>
            </a: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Automotive and Aerospace</a:t>
            </a:r>
          </a:p>
        </p:txBody>
      </p:sp>
      <p:sp>
        <p:nvSpPr>
          <p:cNvPr id="10" name="TextBox 9">
            <a:extLst>
              <a:ext uri="{FF2B5EF4-FFF2-40B4-BE49-F238E27FC236}">
                <a16:creationId xmlns:a16="http://schemas.microsoft.com/office/drawing/2014/main" id="{CAFFE214-AB4B-337B-563B-3D657366F041}"/>
              </a:ext>
            </a:extLst>
          </p:cNvPr>
          <p:cNvSpPr txBox="1"/>
          <p:nvPr/>
        </p:nvSpPr>
        <p:spPr>
          <a:xfrm>
            <a:off x="367645" y="6235342"/>
            <a:ext cx="6094428" cy="338554"/>
          </a:xfrm>
          <a:prstGeom prst="rect">
            <a:avLst/>
          </a:prstGeom>
          <a:noFill/>
        </p:spPr>
        <p:txBody>
          <a:bodyPr wrap="square">
            <a:spAutoFit/>
          </a:bodyPr>
          <a:lstStyle/>
          <a:p>
            <a:r>
              <a:rPr lang="en-IN" sz="1600" i="1" dirty="0"/>
              <a:t>https://www.lenntech.com/stainless-steel-316l.htm</a:t>
            </a:r>
          </a:p>
        </p:txBody>
      </p:sp>
      <p:sp>
        <p:nvSpPr>
          <p:cNvPr id="12" name="AutoShape 4" descr="A detailed image showcasing a real-life application of 316L stainless steel in a chemical processing plant. The scene should include a large industrial tank and piping system, all made of shiny, corrosion-resistant 316L steel. The environment should have safety signs, control panels, and valves to emphasize its use in handling corrosive chemicals. The background could feature additional equipment like heat exchangers and pumps. The overall setting should convey a clean, sterile, and high-tech industrial environment.">
            <a:extLst>
              <a:ext uri="{FF2B5EF4-FFF2-40B4-BE49-F238E27FC236}">
                <a16:creationId xmlns:a16="http://schemas.microsoft.com/office/drawing/2014/main" id="{365BB233-8D5F-D147-9AE6-C31B61F9D2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C87BC164-6970-E17D-EAC4-1149DB3EC3D0}"/>
              </a:ext>
            </a:extLst>
          </p:cNvPr>
          <p:cNvPicPr>
            <a:picLocks noChangeAspect="1"/>
          </p:cNvPicPr>
          <p:nvPr/>
        </p:nvPicPr>
        <p:blipFill>
          <a:blip r:embed="rId4"/>
          <a:stretch>
            <a:fillRect/>
          </a:stretch>
        </p:blipFill>
        <p:spPr>
          <a:xfrm>
            <a:off x="8423181" y="2196344"/>
            <a:ext cx="2521569" cy="2580963"/>
          </a:xfrm>
          <a:prstGeom prst="rect">
            <a:avLst/>
          </a:prstGeom>
        </p:spPr>
      </p:pic>
      <p:sp>
        <p:nvSpPr>
          <p:cNvPr id="15" name="TextBox 14">
            <a:extLst>
              <a:ext uri="{FF2B5EF4-FFF2-40B4-BE49-F238E27FC236}">
                <a16:creationId xmlns:a16="http://schemas.microsoft.com/office/drawing/2014/main" id="{E98EACC8-9342-D104-49D0-E0A82E7D4C6D}"/>
              </a:ext>
            </a:extLst>
          </p:cNvPr>
          <p:cNvSpPr txBox="1"/>
          <p:nvPr/>
        </p:nvSpPr>
        <p:spPr>
          <a:xfrm>
            <a:off x="8888137" y="4777307"/>
            <a:ext cx="1924407" cy="646331"/>
          </a:xfrm>
          <a:prstGeom prst="rect">
            <a:avLst/>
          </a:prstGeom>
          <a:noFill/>
        </p:spPr>
        <p:txBody>
          <a:bodyPr wrap="square" rtlCol="0">
            <a:spAutoFit/>
          </a:bodyPr>
          <a:lstStyle/>
          <a:p>
            <a:r>
              <a:rPr lang="en-US" i="1" dirty="0"/>
              <a:t>316L in a Chemical Processing Plant</a:t>
            </a:r>
            <a:endParaRPr lang="en-IN" i="1" dirty="0"/>
          </a:p>
        </p:txBody>
      </p:sp>
    </p:spTree>
    <p:extLst>
      <p:ext uri="{BB962C8B-B14F-4D97-AF65-F5344CB8AC3E}">
        <p14:creationId xmlns:p14="http://schemas.microsoft.com/office/powerpoint/2010/main" val="130243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2950589" y="595666"/>
            <a:ext cx="6290822"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Additive Manufacturing</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CE04C1BE-08A7-FE59-8B0F-DB395819745B}"/>
              </a:ext>
            </a:extLst>
          </p:cNvPr>
          <p:cNvSpPr/>
          <p:nvPr/>
        </p:nvSpPr>
        <p:spPr>
          <a:xfrm>
            <a:off x="2931735" y="605092"/>
            <a:ext cx="6080290"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C93522-D4CE-1E72-F0FD-CAE5A966E07B}"/>
              </a:ext>
            </a:extLst>
          </p:cNvPr>
          <p:cNvSpPr txBox="1"/>
          <p:nvPr/>
        </p:nvSpPr>
        <p:spPr>
          <a:xfrm>
            <a:off x="704851" y="1727377"/>
            <a:ext cx="107822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Additive manufacturing (AM), also known as 3D printing, is a process used to fabricate a physical object from a three-dimensional (3D) digital model, typically by laying down and bonding many successive thin layers of materials.</a:t>
            </a:r>
            <a:endParaRPr lang="en-IN" sz="20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3D82C3B8-4195-3EE6-23A4-A7CFFA7A303B}"/>
              </a:ext>
            </a:extLst>
          </p:cNvPr>
          <p:cNvPicPr>
            <a:picLocks noChangeAspect="1"/>
          </p:cNvPicPr>
          <p:nvPr/>
        </p:nvPicPr>
        <p:blipFill>
          <a:blip r:embed="rId4"/>
          <a:stretch>
            <a:fillRect/>
          </a:stretch>
        </p:blipFill>
        <p:spPr>
          <a:xfrm>
            <a:off x="1432874" y="2929208"/>
            <a:ext cx="3883844" cy="2763810"/>
          </a:xfrm>
          <a:prstGeom prst="rect">
            <a:avLst/>
          </a:prstGeom>
        </p:spPr>
      </p:pic>
      <p:sp>
        <p:nvSpPr>
          <p:cNvPr id="9" name="TextBox 8">
            <a:extLst>
              <a:ext uri="{FF2B5EF4-FFF2-40B4-BE49-F238E27FC236}">
                <a16:creationId xmlns:a16="http://schemas.microsoft.com/office/drawing/2014/main" id="{FDF3544F-13F4-D124-EA41-D86FACB4E69E}"/>
              </a:ext>
            </a:extLst>
          </p:cNvPr>
          <p:cNvSpPr txBox="1"/>
          <p:nvPr/>
        </p:nvSpPr>
        <p:spPr>
          <a:xfrm>
            <a:off x="1173637" y="5694520"/>
            <a:ext cx="4557860" cy="369332"/>
          </a:xfrm>
          <a:prstGeom prst="rect">
            <a:avLst/>
          </a:prstGeom>
          <a:noFill/>
        </p:spPr>
        <p:txBody>
          <a:bodyPr wrap="square" rtlCol="0">
            <a:spAutoFit/>
          </a:bodyPr>
          <a:lstStyle/>
          <a:p>
            <a:r>
              <a:rPr lang="en-US" i="1" dirty="0"/>
              <a:t>8 Steps of any Additive Manufacturing Process</a:t>
            </a:r>
            <a:endParaRPr lang="en-IN" i="1" dirty="0"/>
          </a:p>
        </p:txBody>
      </p:sp>
      <p:sp>
        <p:nvSpPr>
          <p:cNvPr id="10" name="TextBox 9">
            <a:extLst>
              <a:ext uri="{FF2B5EF4-FFF2-40B4-BE49-F238E27FC236}">
                <a16:creationId xmlns:a16="http://schemas.microsoft.com/office/drawing/2014/main" id="{5BCB0AD0-415A-9236-1D95-E3CD987CE85A}"/>
              </a:ext>
            </a:extLst>
          </p:cNvPr>
          <p:cNvSpPr txBox="1"/>
          <p:nvPr/>
        </p:nvSpPr>
        <p:spPr>
          <a:xfrm>
            <a:off x="367645" y="6241355"/>
            <a:ext cx="6094428" cy="338554"/>
          </a:xfrm>
          <a:prstGeom prst="rect">
            <a:avLst/>
          </a:prstGeom>
          <a:noFill/>
        </p:spPr>
        <p:txBody>
          <a:bodyPr wrap="square">
            <a:spAutoFit/>
          </a:bodyPr>
          <a:lstStyle/>
          <a:p>
            <a:r>
              <a:rPr lang="en-IN" sz="1600" i="1" dirty="0"/>
              <a:t>https://doi.org/10.1016/j.matdes.2021.109654</a:t>
            </a:r>
          </a:p>
        </p:txBody>
      </p:sp>
      <p:pic>
        <p:nvPicPr>
          <p:cNvPr id="1026" name="Picture 2" descr="Additive manufacturing of shape memory alloys: A review with emphasis on  powder bed systems - ScienceDirect">
            <a:extLst>
              <a:ext uri="{FF2B5EF4-FFF2-40B4-BE49-F238E27FC236}">
                <a16:creationId xmlns:a16="http://schemas.microsoft.com/office/drawing/2014/main" id="{2CD30ECE-9D03-0E48-5686-9A0B28537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83" y="2929208"/>
            <a:ext cx="3958683" cy="27638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514EEE-458A-2A3F-BB57-144F389BBCA8}"/>
              </a:ext>
            </a:extLst>
          </p:cNvPr>
          <p:cNvSpPr txBox="1"/>
          <p:nvPr/>
        </p:nvSpPr>
        <p:spPr>
          <a:xfrm>
            <a:off x="7409756" y="5703175"/>
            <a:ext cx="3431356" cy="369332"/>
          </a:xfrm>
          <a:prstGeom prst="rect">
            <a:avLst/>
          </a:prstGeom>
          <a:noFill/>
        </p:spPr>
        <p:txBody>
          <a:bodyPr wrap="square" rtlCol="0">
            <a:spAutoFit/>
          </a:bodyPr>
          <a:lstStyle/>
          <a:p>
            <a:r>
              <a:rPr lang="en-US" i="1" dirty="0"/>
              <a:t>Additive Manufacturing Schematic</a:t>
            </a:r>
            <a:endParaRPr lang="en-IN" i="1" dirty="0"/>
          </a:p>
        </p:txBody>
      </p:sp>
    </p:spTree>
    <p:extLst>
      <p:ext uri="{BB962C8B-B14F-4D97-AF65-F5344CB8AC3E}">
        <p14:creationId xmlns:p14="http://schemas.microsoft.com/office/powerpoint/2010/main" val="377414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2950589" y="595666"/>
            <a:ext cx="6290822"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Additive Manufacturing</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CE04C1BE-08A7-FE59-8B0F-DB395819745B}"/>
              </a:ext>
            </a:extLst>
          </p:cNvPr>
          <p:cNvSpPr/>
          <p:nvPr/>
        </p:nvSpPr>
        <p:spPr>
          <a:xfrm>
            <a:off x="2931735" y="605092"/>
            <a:ext cx="6080290"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BCB0AD0-415A-9236-1D95-E3CD987CE85A}"/>
              </a:ext>
            </a:extLst>
          </p:cNvPr>
          <p:cNvSpPr txBox="1"/>
          <p:nvPr/>
        </p:nvSpPr>
        <p:spPr>
          <a:xfrm>
            <a:off x="367644" y="6241355"/>
            <a:ext cx="8116479" cy="338554"/>
          </a:xfrm>
          <a:prstGeom prst="rect">
            <a:avLst/>
          </a:prstGeom>
          <a:noFill/>
        </p:spPr>
        <p:txBody>
          <a:bodyPr wrap="square">
            <a:spAutoFit/>
          </a:bodyPr>
          <a:lstStyle/>
          <a:p>
            <a:r>
              <a:rPr lang="en-IN" sz="1600" i="1" dirty="0"/>
              <a:t>https://manufacturing.report/articles/which-additive-manufacturing-process-is-right-for-you</a:t>
            </a:r>
          </a:p>
        </p:txBody>
      </p:sp>
      <p:pic>
        <p:nvPicPr>
          <p:cNvPr id="2050" name="Picture 2" descr="Which Additive Manufacturing Process Is Right for You? | manufacturing .REPORT">
            <a:extLst>
              <a:ext uri="{FF2B5EF4-FFF2-40B4-BE49-F238E27FC236}">
                <a16:creationId xmlns:a16="http://schemas.microsoft.com/office/drawing/2014/main" id="{251BEE38-4A5E-C1F6-19CB-7B77C4DF2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346" y="2214206"/>
            <a:ext cx="8267308" cy="378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E085E4F-616D-5F82-AEF4-6F0CE0414DCC}"/>
              </a:ext>
            </a:extLst>
          </p:cNvPr>
          <p:cNvSpPr txBox="1"/>
          <p:nvPr/>
        </p:nvSpPr>
        <p:spPr>
          <a:xfrm>
            <a:off x="707010" y="1601963"/>
            <a:ext cx="7145517"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latin typeface="Verdana" panose="020B0604030504040204" pitchFamily="34" charset="0"/>
                <a:ea typeface="Verdana" panose="020B0604030504040204" pitchFamily="34" charset="0"/>
              </a:rPr>
              <a:t>Types of Additive Manufacturing Processes:</a:t>
            </a:r>
            <a:endParaRPr lang="en-IN"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2549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2428973" y="595666"/>
            <a:ext cx="7063819"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Directed Energy Deposition</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CE04C1BE-08A7-FE59-8B0F-DB395819745B}"/>
              </a:ext>
            </a:extLst>
          </p:cNvPr>
          <p:cNvSpPr/>
          <p:nvPr/>
        </p:nvSpPr>
        <p:spPr>
          <a:xfrm>
            <a:off x="2353558" y="605092"/>
            <a:ext cx="7063819"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BCB0AD0-415A-9236-1D95-E3CD987CE85A}"/>
              </a:ext>
            </a:extLst>
          </p:cNvPr>
          <p:cNvSpPr txBox="1"/>
          <p:nvPr/>
        </p:nvSpPr>
        <p:spPr>
          <a:xfrm>
            <a:off x="367644" y="6241355"/>
            <a:ext cx="4072381" cy="338554"/>
          </a:xfrm>
          <a:prstGeom prst="rect">
            <a:avLst/>
          </a:prstGeom>
          <a:noFill/>
        </p:spPr>
        <p:txBody>
          <a:bodyPr wrap="square">
            <a:spAutoFit/>
          </a:bodyPr>
          <a:lstStyle/>
          <a:p>
            <a:r>
              <a:rPr lang="en-IN" sz="1600" i="1" dirty="0"/>
              <a:t>https://doi.org/10.1016/j.mattod.2021.03.020</a:t>
            </a:r>
          </a:p>
        </p:txBody>
      </p:sp>
      <p:sp>
        <p:nvSpPr>
          <p:cNvPr id="6" name="TextBox 5">
            <a:extLst>
              <a:ext uri="{FF2B5EF4-FFF2-40B4-BE49-F238E27FC236}">
                <a16:creationId xmlns:a16="http://schemas.microsoft.com/office/drawing/2014/main" id="{60A7293B-8A8E-222E-6E37-CE41B2AF766F}"/>
              </a:ext>
            </a:extLst>
          </p:cNvPr>
          <p:cNvSpPr txBox="1"/>
          <p:nvPr/>
        </p:nvSpPr>
        <p:spPr>
          <a:xfrm>
            <a:off x="608618" y="1555890"/>
            <a:ext cx="1049615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Directed Energy Deposition (DED) is an Additive Manufacturing (AM) process that is highly adapted for the deposition of high-performance materials such as stainless steels, tool steels, alloy steels, shape memory alloys (SMAs), ceramics, composites, etc.</a:t>
            </a:r>
            <a:endParaRPr lang="en-IN" sz="20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C01D427C-0032-01ED-8FEF-4C00716742EA}"/>
              </a:ext>
            </a:extLst>
          </p:cNvPr>
          <p:cNvSpPr txBox="1"/>
          <p:nvPr/>
        </p:nvSpPr>
        <p:spPr>
          <a:xfrm>
            <a:off x="606456" y="2912435"/>
            <a:ext cx="1055802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DED uses a high energy density heat source (laser, electron beam, or plasma/electric arc) that is focused on the substrate, forming a small melt pool and simultaneously melting the feedstock material delivered into the melt pool in the form of either powder or wire.</a:t>
            </a:r>
            <a:endParaRPr lang="en-IN" sz="2000" dirty="0">
              <a:latin typeface="Verdana" panose="020B0604030504040204" pitchFamily="34" charset="0"/>
              <a:ea typeface="Verdana" panose="020B0604030504040204" pitchFamily="34" charset="0"/>
            </a:endParaRPr>
          </a:p>
        </p:txBody>
      </p:sp>
      <p:pic>
        <p:nvPicPr>
          <p:cNvPr id="1026" name="Picture 2" descr="Directed Energy Deposition - an overview | ScienceDirect Topics">
            <a:extLst>
              <a:ext uri="{FF2B5EF4-FFF2-40B4-BE49-F238E27FC236}">
                <a16:creationId xmlns:a16="http://schemas.microsoft.com/office/drawing/2014/main" id="{4A58F49D-212B-7959-C6C5-F515BB376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8074" y="4127575"/>
            <a:ext cx="2659538" cy="22175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60B83C-2142-B876-F922-B2005B1276A0}"/>
              </a:ext>
            </a:extLst>
          </p:cNvPr>
          <p:cNvSpPr txBox="1"/>
          <p:nvPr/>
        </p:nvSpPr>
        <p:spPr>
          <a:xfrm>
            <a:off x="608618" y="4268980"/>
            <a:ext cx="77016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As the heating source moves forward, the deposited metal solidifies on the substrate, forming a metal track.</a:t>
            </a:r>
          </a:p>
        </p:txBody>
      </p:sp>
      <p:sp>
        <p:nvSpPr>
          <p:cNvPr id="9" name="TextBox 8">
            <a:extLst>
              <a:ext uri="{FF2B5EF4-FFF2-40B4-BE49-F238E27FC236}">
                <a16:creationId xmlns:a16="http://schemas.microsoft.com/office/drawing/2014/main" id="{87AA16E3-19F9-743A-2D48-6F0BB8B265F4}"/>
              </a:ext>
            </a:extLst>
          </p:cNvPr>
          <p:cNvSpPr txBox="1"/>
          <p:nvPr/>
        </p:nvSpPr>
        <p:spPr>
          <a:xfrm>
            <a:off x="608618" y="5052422"/>
            <a:ext cx="7451300"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The metal tracks overlap each other based on the pre-defined hatch spacing (i.e., the distance between successive metal tracks).</a:t>
            </a:r>
            <a:endParaRPr lang="en-IN" sz="20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98943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2428973" y="595666"/>
            <a:ext cx="7063819" cy="769441"/>
          </a:xfrm>
          <a:prstGeom prst="rect">
            <a:avLst/>
          </a:prstGeom>
          <a:noFill/>
        </p:spPr>
        <p:txBody>
          <a:bodyPr wrap="square" rtlCol="0">
            <a:spAutoFit/>
          </a:bodyPr>
          <a:lstStyle/>
          <a:p>
            <a:r>
              <a:rPr lang="en-US" sz="4400" b="1" dirty="0">
                <a:latin typeface="Roboto" panose="02000000000000000000" pitchFamily="2" charset="0"/>
                <a:ea typeface="Roboto" panose="02000000000000000000" pitchFamily="2" charset="0"/>
                <a:cs typeface="Roboto" panose="02000000000000000000" pitchFamily="2" charset="0"/>
              </a:rPr>
              <a:t>Directed Energy Deposition</a:t>
            </a:r>
            <a:endParaRPr lang="en-IN" sz="4400" b="1"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CE04C1BE-08A7-FE59-8B0F-DB395819745B}"/>
              </a:ext>
            </a:extLst>
          </p:cNvPr>
          <p:cNvSpPr/>
          <p:nvPr/>
        </p:nvSpPr>
        <p:spPr>
          <a:xfrm>
            <a:off x="2353558" y="605092"/>
            <a:ext cx="7063819"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BCB0AD0-415A-9236-1D95-E3CD987CE85A}"/>
              </a:ext>
            </a:extLst>
          </p:cNvPr>
          <p:cNvSpPr txBox="1"/>
          <p:nvPr/>
        </p:nvSpPr>
        <p:spPr>
          <a:xfrm>
            <a:off x="367644" y="6241355"/>
            <a:ext cx="4072381" cy="338554"/>
          </a:xfrm>
          <a:prstGeom prst="rect">
            <a:avLst/>
          </a:prstGeom>
          <a:noFill/>
        </p:spPr>
        <p:txBody>
          <a:bodyPr wrap="square">
            <a:spAutoFit/>
          </a:bodyPr>
          <a:lstStyle/>
          <a:p>
            <a:r>
              <a:rPr lang="en-IN" sz="1600" i="1" dirty="0"/>
              <a:t>https://doi.org/10.1016/j.mattod.2021.03.020</a:t>
            </a:r>
          </a:p>
        </p:txBody>
      </p:sp>
      <p:sp>
        <p:nvSpPr>
          <p:cNvPr id="6" name="TextBox 5">
            <a:extLst>
              <a:ext uri="{FF2B5EF4-FFF2-40B4-BE49-F238E27FC236}">
                <a16:creationId xmlns:a16="http://schemas.microsoft.com/office/drawing/2014/main" id="{60A7293B-8A8E-222E-6E37-CE41B2AF766F}"/>
              </a:ext>
            </a:extLst>
          </p:cNvPr>
          <p:cNvSpPr txBox="1"/>
          <p:nvPr/>
        </p:nvSpPr>
        <p:spPr>
          <a:xfrm>
            <a:off x="608618" y="1555890"/>
            <a:ext cx="1049615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After completing a layer, the deposition head and the feedstock delivery system move upward by a small distance (slice thickness) to deposit the next layer</a:t>
            </a:r>
            <a:endParaRPr lang="en-IN" sz="20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C01D427C-0032-01ED-8FEF-4C00716742EA}"/>
              </a:ext>
            </a:extLst>
          </p:cNvPr>
          <p:cNvSpPr txBox="1"/>
          <p:nvPr/>
        </p:nvSpPr>
        <p:spPr>
          <a:xfrm>
            <a:off x="608618" y="2660151"/>
            <a:ext cx="1055802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Thus, deposition of all layers produces a 3D component, similar to the computer aided design (CAD) model.</a:t>
            </a:r>
            <a:endParaRPr lang="en-IN" sz="20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F757E4A-ADC5-8411-C3FB-FDF27605E0F4}"/>
              </a:ext>
            </a:extLst>
          </p:cNvPr>
          <p:cNvSpPr txBox="1"/>
          <p:nvPr/>
        </p:nvSpPr>
        <p:spPr>
          <a:xfrm>
            <a:off x="608618" y="3426643"/>
            <a:ext cx="10558021"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Verdana" panose="020B0604030504040204" pitchFamily="34" charset="0"/>
                <a:ea typeface="Verdana" panose="020B0604030504040204" pitchFamily="34" charset="0"/>
              </a:rPr>
              <a:t>ASTM 3413 lists the following advantages of the DED process:</a:t>
            </a:r>
            <a:endParaRPr lang="en-IN" sz="2000" b="1"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C07393A4-EC34-530A-69CA-41D58367B21D}"/>
              </a:ext>
            </a:extLst>
          </p:cNvPr>
          <p:cNvSpPr txBox="1"/>
          <p:nvPr/>
        </p:nvSpPr>
        <p:spPr>
          <a:xfrm>
            <a:off x="1119823" y="3840986"/>
            <a:ext cx="10558021" cy="2338397"/>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Verdana" panose="020B0604030504040204" pitchFamily="34" charset="0"/>
                <a:ea typeface="Verdana" panose="020B0604030504040204" pitchFamily="34" charset="0"/>
              </a:rPr>
              <a:t>A broad range of feedstock materials.</a:t>
            </a:r>
          </a:p>
          <a:p>
            <a:pPr marL="342900" indent="-342900">
              <a:lnSpc>
                <a:spcPct val="150000"/>
              </a:lnSpc>
              <a:buFont typeface="+mj-lt"/>
              <a:buAutoNum type="arabicPeriod"/>
            </a:pPr>
            <a:r>
              <a:rPr lang="en-US" sz="2000" dirty="0">
                <a:latin typeface="Verdana" panose="020B0604030504040204" pitchFamily="34" charset="0"/>
                <a:ea typeface="Verdana" panose="020B0604030504040204" pitchFamily="34" charset="0"/>
              </a:rPr>
              <a:t>Often better static and dynamic mechanical properties in the as-deposited condition than in PBF-deposited parts.</a:t>
            </a:r>
          </a:p>
          <a:p>
            <a:pPr marL="342900" indent="-342900">
              <a:lnSpc>
                <a:spcPct val="150000"/>
              </a:lnSpc>
              <a:buFont typeface="+mj-lt"/>
              <a:buAutoNum type="arabicPeriod"/>
            </a:pPr>
            <a:r>
              <a:rPr lang="en-IN" sz="2000" dirty="0">
                <a:latin typeface="Verdana" panose="020B0604030504040204" pitchFamily="34" charset="0"/>
                <a:ea typeface="Verdana" panose="020B0604030504040204" pitchFamily="34" charset="0"/>
              </a:rPr>
              <a:t>High deposition rates.</a:t>
            </a:r>
          </a:p>
          <a:p>
            <a:pPr marL="342900" indent="-342900">
              <a:lnSpc>
                <a:spcPct val="150000"/>
              </a:lnSpc>
              <a:buFont typeface="+mj-lt"/>
              <a:buAutoNum type="arabicPeriod"/>
            </a:pPr>
            <a:r>
              <a:rPr lang="en-US" sz="2000" dirty="0">
                <a:latin typeface="Verdana" panose="020B0604030504040204" pitchFamily="34" charset="0"/>
                <a:ea typeface="Verdana" panose="020B0604030504040204" pitchFamily="34" charset="0"/>
              </a:rPr>
              <a:t>Manufacturing of larger parts is possible compared to PBF.</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36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B52771-B28E-4509-164C-E00489C9107B}"/>
              </a:ext>
            </a:extLst>
          </p:cNvPr>
          <p:cNvSpPr/>
          <p:nvPr/>
        </p:nvSpPr>
        <p:spPr>
          <a:xfrm>
            <a:off x="367645" y="273377"/>
            <a:ext cx="11510128" cy="630653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2C6FB2-A3F7-6101-923D-EF449A3AD5DB}"/>
              </a:ext>
            </a:extLst>
          </p:cNvPr>
          <p:cNvSpPr txBox="1"/>
          <p:nvPr/>
        </p:nvSpPr>
        <p:spPr>
          <a:xfrm>
            <a:off x="5414127" y="605092"/>
            <a:ext cx="1417163" cy="769441"/>
          </a:xfrm>
          <a:prstGeom prst="rect">
            <a:avLst/>
          </a:prstGeom>
          <a:noFill/>
        </p:spPr>
        <p:txBody>
          <a:bodyPr wrap="square" rtlCol="0">
            <a:spAutoFit/>
          </a:bodyPr>
          <a:lstStyle/>
          <a:p>
            <a:r>
              <a:rPr lang="en-IN" sz="4400" b="1" dirty="0">
                <a:latin typeface="Roboto" panose="02000000000000000000" pitchFamily="2" charset="0"/>
                <a:ea typeface="Roboto" panose="02000000000000000000" pitchFamily="2" charset="0"/>
                <a:cs typeface="Roboto" panose="02000000000000000000" pitchFamily="2" charset="0"/>
              </a:rPr>
              <a:t>TGA</a:t>
            </a:r>
          </a:p>
        </p:txBody>
      </p:sp>
      <p:sp>
        <p:nvSpPr>
          <p:cNvPr id="3" name="Rectangle 2">
            <a:extLst>
              <a:ext uri="{FF2B5EF4-FFF2-40B4-BE49-F238E27FC236}">
                <a16:creationId xmlns:a16="http://schemas.microsoft.com/office/drawing/2014/main" id="{CE04C1BE-08A7-FE59-8B0F-DB395819745B}"/>
              </a:ext>
            </a:extLst>
          </p:cNvPr>
          <p:cNvSpPr/>
          <p:nvPr/>
        </p:nvSpPr>
        <p:spPr>
          <a:xfrm>
            <a:off x="5313575" y="622166"/>
            <a:ext cx="1417163" cy="73529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descr="IIT Indore - Wikipedia">
            <a:extLst>
              <a:ext uri="{FF2B5EF4-FFF2-40B4-BE49-F238E27FC236}">
                <a16:creationId xmlns:a16="http://schemas.microsoft.com/office/drawing/2014/main" id="{48F9D076-EB89-472F-5FB6-CB7C8E7F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544" y="462260"/>
            <a:ext cx="865300" cy="9334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A4ADEA-720A-B63F-0289-1B9D29418EE4}"/>
              </a:ext>
            </a:extLst>
          </p:cNvPr>
          <p:cNvSpPr txBox="1"/>
          <p:nvPr/>
        </p:nvSpPr>
        <p:spPr>
          <a:xfrm>
            <a:off x="824844" y="1584545"/>
            <a:ext cx="10595728"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Thermogravimetric Analysis (TGA) is a technique in which the mass of a substance is monitored as a function of temperature and time as the sample specimen is subjected to a controlled temperature program in a controlled atmosphere. </a:t>
            </a:r>
            <a:endParaRPr lang="en-IN" sz="2000"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9B1BA1A3-52EC-1C1A-F9D1-EC2FDE26B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093" y="2907984"/>
            <a:ext cx="4044101" cy="3095951"/>
          </a:xfrm>
          <a:prstGeom prst="rect">
            <a:avLst/>
          </a:prstGeom>
        </p:spPr>
      </p:pic>
      <p:sp>
        <p:nvSpPr>
          <p:cNvPr id="9" name="TextBox 8">
            <a:extLst>
              <a:ext uri="{FF2B5EF4-FFF2-40B4-BE49-F238E27FC236}">
                <a16:creationId xmlns:a16="http://schemas.microsoft.com/office/drawing/2014/main" id="{1C1AAAD8-532A-7A94-1878-D921BA32367A}"/>
              </a:ext>
            </a:extLst>
          </p:cNvPr>
          <p:cNvSpPr txBox="1"/>
          <p:nvPr/>
        </p:nvSpPr>
        <p:spPr>
          <a:xfrm>
            <a:off x="8132236" y="6003935"/>
            <a:ext cx="2523147" cy="369332"/>
          </a:xfrm>
          <a:prstGeom prst="rect">
            <a:avLst/>
          </a:prstGeom>
          <a:noFill/>
        </p:spPr>
        <p:txBody>
          <a:bodyPr wrap="square" rtlCol="0">
            <a:spAutoFit/>
          </a:bodyPr>
          <a:lstStyle/>
          <a:p>
            <a:r>
              <a:rPr lang="en-US" b="1" i="1" dirty="0">
                <a:latin typeface="Verdana" panose="020B0604030504040204" pitchFamily="34" charset="0"/>
                <a:ea typeface="Verdana" panose="020B0604030504040204" pitchFamily="34" charset="0"/>
              </a:rPr>
              <a:t>TGA of DED 316L</a:t>
            </a:r>
            <a:endParaRPr lang="en-IN" b="1" i="1"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8B877352-3632-ABBB-3274-E360021CCB27}"/>
              </a:ext>
            </a:extLst>
          </p:cNvPr>
          <p:cNvSpPr txBox="1"/>
          <p:nvPr/>
        </p:nvSpPr>
        <p:spPr>
          <a:xfrm>
            <a:off x="824844" y="3096867"/>
            <a:ext cx="608500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TGA is done prior to XRD to check for mass loss and melting of the sample.</a:t>
            </a:r>
            <a:endParaRPr lang="en-IN" sz="20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82F0ABC9-EC2A-3E36-5A24-602E7FC817EC}"/>
              </a:ext>
            </a:extLst>
          </p:cNvPr>
          <p:cNvSpPr txBox="1"/>
          <p:nvPr/>
        </p:nvSpPr>
        <p:spPr>
          <a:xfrm>
            <a:off x="824844" y="3942834"/>
            <a:ext cx="608500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The descending TGA thermal curve indicates a weight loss occurred. </a:t>
            </a:r>
            <a:endParaRPr lang="en-IN" sz="20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A054A2FF-456F-0966-FF85-BCA1145FBF8B}"/>
              </a:ext>
            </a:extLst>
          </p:cNvPr>
          <p:cNvSpPr txBox="1"/>
          <p:nvPr/>
        </p:nvSpPr>
        <p:spPr>
          <a:xfrm>
            <a:off x="824843" y="4788801"/>
            <a:ext cx="608500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Initial dip in the graph is due to the removal of porosity.</a:t>
            </a:r>
            <a:endParaRPr lang="en-IN" sz="20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A7AD447A-DAEF-8D1A-E475-2EBC3E6DA893}"/>
              </a:ext>
            </a:extLst>
          </p:cNvPr>
          <p:cNvSpPr txBox="1"/>
          <p:nvPr/>
        </p:nvSpPr>
        <p:spPr>
          <a:xfrm>
            <a:off x="824843" y="5561415"/>
            <a:ext cx="608500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rPr>
              <a:t>Conclusion: </a:t>
            </a:r>
            <a:r>
              <a:rPr lang="en-US" sz="2000" dirty="0">
                <a:latin typeface="Verdana" panose="020B0604030504040204" pitchFamily="34" charset="0"/>
                <a:ea typeface="Verdana" panose="020B0604030504040204" pitchFamily="34" charset="0"/>
              </a:rPr>
              <a:t>No mass loss occurred. Sample is ready for high temperature XRD</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39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6242983-E55F-413A-A76C-71110BDD103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3297</TotalTime>
  <Words>2459</Words>
  <Application>Microsoft Office PowerPoint</Application>
  <PresentationFormat>Widescreen</PresentationFormat>
  <Paragraphs>379</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Narrow</vt:lpstr>
      <vt:lpstr>Calibri</vt:lpstr>
      <vt:lpstr>Calibri Light</vt:lpstr>
      <vt:lpstr>Cambria Math</vt:lpstr>
      <vt:lpstr>Roboto</vt:lpstr>
      <vt:lpstr>Tahoma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Potlapalli Jaya Vardhan</dc:creator>
  <cp:lastModifiedBy>Potlapalli Jaya Vardhan</cp:lastModifiedBy>
  <cp:revision>279</cp:revision>
  <dcterms:created xsi:type="dcterms:W3CDTF">2024-08-17T13:18:26Z</dcterms:created>
  <dcterms:modified xsi:type="dcterms:W3CDTF">2024-09-10T11:28:19Z</dcterms:modified>
</cp:coreProperties>
</file>