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65" r:id="rId3"/>
    <p:sldId id="257" r:id="rId4"/>
    <p:sldId id="258" r:id="rId5"/>
    <p:sldId id="259" r:id="rId6"/>
    <p:sldId id="260" r:id="rId7"/>
    <p:sldId id="261" r:id="rId8"/>
    <p:sldId id="262" r:id="rId9"/>
    <p:sldId id="263"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ED6F4-1748-46CD-98E4-705A3F013952}" type="datetimeFigureOut">
              <a:rPr lang="en-IN" smtClean="0"/>
              <a:t>16-09-2024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1C846-88A5-47FF-B292-787CD2868AAD}" type="slidenum">
              <a:rPr lang="en-IN" smtClean="0"/>
              <a:t>‹#›</a:t>
            </a:fld>
            <a:endParaRPr lang="en-IN"/>
          </a:p>
        </p:txBody>
      </p:sp>
    </p:spTree>
    <p:extLst>
      <p:ext uri="{BB962C8B-B14F-4D97-AF65-F5344CB8AC3E}">
        <p14:creationId xmlns:p14="http://schemas.microsoft.com/office/powerpoint/2010/main" val="245844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71C846-88A5-47FF-B292-787CD2868AAD}" type="slidenum">
              <a:rPr lang="en-IN" smtClean="0"/>
              <a:t>4</a:t>
            </a:fld>
            <a:endParaRPr lang="en-IN"/>
          </a:p>
        </p:txBody>
      </p:sp>
    </p:spTree>
    <p:extLst>
      <p:ext uri="{BB962C8B-B14F-4D97-AF65-F5344CB8AC3E}">
        <p14:creationId xmlns:p14="http://schemas.microsoft.com/office/powerpoint/2010/main" val="1017173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AA0ED5-29A7-4F8E-BD06-9B6BB8D148B9}"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8171B-3E8D-4DB4-8C34-409E7E434421}" type="slidenum">
              <a:rPr lang="en-IN" smtClean="0"/>
              <a:t>‹#›</a:t>
            </a:fld>
            <a:endParaRPr lang="en-IN"/>
          </a:p>
        </p:txBody>
      </p:sp>
    </p:spTree>
    <p:extLst>
      <p:ext uri="{BB962C8B-B14F-4D97-AF65-F5344CB8AC3E}">
        <p14:creationId xmlns:p14="http://schemas.microsoft.com/office/powerpoint/2010/main" val="2026834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A0ED5-29A7-4F8E-BD06-9B6BB8D148B9}"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8171B-3E8D-4DB4-8C34-409E7E434421}" type="slidenum">
              <a:rPr lang="en-IN" smtClean="0"/>
              <a:t>‹#›</a:t>
            </a:fld>
            <a:endParaRPr lang="en-IN"/>
          </a:p>
        </p:txBody>
      </p:sp>
    </p:spTree>
    <p:extLst>
      <p:ext uri="{BB962C8B-B14F-4D97-AF65-F5344CB8AC3E}">
        <p14:creationId xmlns:p14="http://schemas.microsoft.com/office/powerpoint/2010/main" val="1867423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A0ED5-29A7-4F8E-BD06-9B6BB8D148B9}"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8171B-3E8D-4DB4-8C34-409E7E43442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64861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A0ED5-29A7-4F8E-BD06-9B6BB8D148B9}"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8171B-3E8D-4DB4-8C34-409E7E434421}" type="slidenum">
              <a:rPr lang="en-IN" smtClean="0"/>
              <a:t>‹#›</a:t>
            </a:fld>
            <a:endParaRPr lang="en-IN"/>
          </a:p>
        </p:txBody>
      </p:sp>
    </p:spTree>
    <p:extLst>
      <p:ext uri="{BB962C8B-B14F-4D97-AF65-F5344CB8AC3E}">
        <p14:creationId xmlns:p14="http://schemas.microsoft.com/office/powerpoint/2010/main" val="2117473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A0ED5-29A7-4F8E-BD06-9B6BB8D148B9}"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8171B-3E8D-4DB4-8C34-409E7E43442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6234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A0ED5-29A7-4F8E-BD06-9B6BB8D148B9}"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8171B-3E8D-4DB4-8C34-409E7E434421}" type="slidenum">
              <a:rPr lang="en-IN" smtClean="0"/>
              <a:t>‹#›</a:t>
            </a:fld>
            <a:endParaRPr lang="en-IN"/>
          </a:p>
        </p:txBody>
      </p:sp>
    </p:spTree>
    <p:extLst>
      <p:ext uri="{BB962C8B-B14F-4D97-AF65-F5344CB8AC3E}">
        <p14:creationId xmlns:p14="http://schemas.microsoft.com/office/powerpoint/2010/main" val="2257593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A0ED5-29A7-4F8E-BD06-9B6BB8D148B9}"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8171B-3E8D-4DB4-8C34-409E7E434421}" type="slidenum">
              <a:rPr lang="en-IN" smtClean="0"/>
              <a:t>‹#›</a:t>
            </a:fld>
            <a:endParaRPr lang="en-IN"/>
          </a:p>
        </p:txBody>
      </p:sp>
    </p:spTree>
    <p:extLst>
      <p:ext uri="{BB962C8B-B14F-4D97-AF65-F5344CB8AC3E}">
        <p14:creationId xmlns:p14="http://schemas.microsoft.com/office/powerpoint/2010/main" val="2106738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A0ED5-29A7-4F8E-BD06-9B6BB8D148B9}"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8171B-3E8D-4DB4-8C34-409E7E434421}" type="slidenum">
              <a:rPr lang="en-IN" smtClean="0"/>
              <a:t>‹#›</a:t>
            </a:fld>
            <a:endParaRPr lang="en-IN"/>
          </a:p>
        </p:txBody>
      </p:sp>
    </p:spTree>
    <p:extLst>
      <p:ext uri="{BB962C8B-B14F-4D97-AF65-F5344CB8AC3E}">
        <p14:creationId xmlns:p14="http://schemas.microsoft.com/office/powerpoint/2010/main" val="363891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A0ED5-29A7-4F8E-BD06-9B6BB8D148B9}"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8171B-3E8D-4DB4-8C34-409E7E434421}" type="slidenum">
              <a:rPr lang="en-IN" smtClean="0"/>
              <a:t>‹#›</a:t>
            </a:fld>
            <a:endParaRPr lang="en-IN"/>
          </a:p>
        </p:txBody>
      </p:sp>
    </p:spTree>
    <p:extLst>
      <p:ext uri="{BB962C8B-B14F-4D97-AF65-F5344CB8AC3E}">
        <p14:creationId xmlns:p14="http://schemas.microsoft.com/office/powerpoint/2010/main" val="151686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A0ED5-29A7-4F8E-BD06-9B6BB8D148B9}"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8171B-3E8D-4DB4-8C34-409E7E434421}" type="slidenum">
              <a:rPr lang="en-IN" smtClean="0"/>
              <a:t>‹#›</a:t>
            </a:fld>
            <a:endParaRPr lang="en-IN"/>
          </a:p>
        </p:txBody>
      </p:sp>
    </p:spTree>
    <p:extLst>
      <p:ext uri="{BB962C8B-B14F-4D97-AF65-F5344CB8AC3E}">
        <p14:creationId xmlns:p14="http://schemas.microsoft.com/office/powerpoint/2010/main" val="56676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AA0ED5-29A7-4F8E-BD06-9B6BB8D148B9}"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8171B-3E8D-4DB4-8C34-409E7E434421}" type="slidenum">
              <a:rPr lang="en-IN" smtClean="0"/>
              <a:t>‹#›</a:t>
            </a:fld>
            <a:endParaRPr lang="en-IN"/>
          </a:p>
        </p:txBody>
      </p:sp>
    </p:spTree>
    <p:extLst>
      <p:ext uri="{BB962C8B-B14F-4D97-AF65-F5344CB8AC3E}">
        <p14:creationId xmlns:p14="http://schemas.microsoft.com/office/powerpoint/2010/main" val="184603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AA0ED5-29A7-4F8E-BD06-9B6BB8D148B9}" type="datetimeFigureOut">
              <a:rPr lang="en-IN" smtClean="0"/>
              <a:t>16-09-2024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98171B-3E8D-4DB4-8C34-409E7E434421}" type="slidenum">
              <a:rPr lang="en-IN" smtClean="0"/>
              <a:t>‹#›</a:t>
            </a:fld>
            <a:endParaRPr lang="en-IN"/>
          </a:p>
        </p:txBody>
      </p:sp>
    </p:spTree>
    <p:extLst>
      <p:ext uri="{BB962C8B-B14F-4D97-AF65-F5344CB8AC3E}">
        <p14:creationId xmlns:p14="http://schemas.microsoft.com/office/powerpoint/2010/main" val="401039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AA0ED5-29A7-4F8E-BD06-9B6BB8D148B9}" type="datetimeFigureOut">
              <a:rPr lang="en-IN" smtClean="0"/>
              <a:t>16-09-2024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98171B-3E8D-4DB4-8C34-409E7E434421}" type="slidenum">
              <a:rPr lang="en-IN" smtClean="0"/>
              <a:t>‹#›</a:t>
            </a:fld>
            <a:endParaRPr lang="en-IN"/>
          </a:p>
        </p:txBody>
      </p:sp>
    </p:spTree>
    <p:extLst>
      <p:ext uri="{BB962C8B-B14F-4D97-AF65-F5344CB8AC3E}">
        <p14:creationId xmlns:p14="http://schemas.microsoft.com/office/powerpoint/2010/main" val="212697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A0ED5-29A7-4F8E-BD06-9B6BB8D148B9}" type="datetimeFigureOut">
              <a:rPr lang="en-IN" smtClean="0"/>
              <a:t>16-09-2024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98171B-3E8D-4DB4-8C34-409E7E434421}" type="slidenum">
              <a:rPr lang="en-IN" smtClean="0"/>
              <a:t>‹#›</a:t>
            </a:fld>
            <a:endParaRPr lang="en-IN"/>
          </a:p>
        </p:txBody>
      </p:sp>
    </p:spTree>
    <p:extLst>
      <p:ext uri="{BB962C8B-B14F-4D97-AF65-F5344CB8AC3E}">
        <p14:creationId xmlns:p14="http://schemas.microsoft.com/office/powerpoint/2010/main" val="222458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AA0ED5-29A7-4F8E-BD06-9B6BB8D148B9}"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8171B-3E8D-4DB4-8C34-409E7E434421}" type="slidenum">
              <a:rPr lang="en-IN" smtClean="0"/>
              <a:t>‹#›</a:t>
            </a:fld>
            <a:endParaRPr lang="en-IN"/>
          </a:p>
        </p:txBody>
      </p:sp>
    </p:spTree>
    <p:extLst>
      <p:ext uri="{BB962C8B-B14F-4D97-AF65-F5344CB8AC3E}">
        <p14:creationId xmlns:p14="http://schemas.microsoft.com/office/powerpoint/2010/main" val="5434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AA0ED5-29A7-4F8E-BD06-9B6BB8D148B9}"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8171B-3E8D-4DB4-8C34-409E7E434421}" type="slidenum">
              <a:rPr lang="en-IN" smtClean="0"/>
              <a:t>‹#›</a:t>
            </a:fld>
            <a:endParaRPr lang="en-IN"/>
          </a:p>
        </p:txBody>
      </p:sp>
    </p:spTree>
    <p:extLst>
      <p:ext uri="{BB962C8B-B14F-4D97-AF65-F5344CB8AC3E}">
        <p14:creationId xmlns:p14="http://schemas.microsoft.com/office/powerpoint/2010/main" val="154861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AA0ED5-29A7-4F8E-BD06-9B6BB8D148B9}" type="datetimeFigureOut">
              <a:rPr lang="en-IN" smtClean="0"/>
              <a:t>16-09-2024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98171B-3E8D-4DB4-8C34-409E7E434421}" type="slidenum">
              <a:rPr lang="en-IN" smtClean="0"/>
              <a:t>‹#›</a:t>
            </a:fld>
            <a:endParaRPr lang="en-IN"/>
          </a:p>
        </p:txBody>
      </p:sp>
    </p:spTree>
    <p:extLst>
      <p:ext uri="{BB962C8B-B14F-4D97-AF65-F5344CB8AC3E}">
        <p14:creationId xmlns:p14="http://schemas.microsoft.com/office/powerpoint/2010/main" val="320509071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BE2D-5618-59F7-7927-151ABE8B6BE3}"/>
              </a:ext>
            </a:extLst>
          </p:cNvPr>
          <p:cNvSpPr>
            <a:spLocks noGrp="1"/>
          </p:cNvSpPr>
          <p:nvPr>
            <p:ph type="ctrTitle"/>
          </p:nvPr>
        </p:nvSpPr>
        <p:spPr>
          <a:xfrm>
            <a:off x="315561" y="547453"/>
            <a:ext cx="7766936" cy="1646302"/>
          </a:xfrm>
        </p:spPr>
        <p:txBody>
          <a:bodyPr/>
          <a:lstStyle/>
          <a:p>
            <a:r>
              <a:rPr lang="en-IN" dirty="0">
                <a:solidFill>
                  <a:schemeClr val="accent3">
                    <a:lumMod val="50000"/>
                  </a:schemeClr>
                </a:solidFill>
              </a:rPr>
              <a:t>Ru-Tag Internship  </a:t>
            </a:r>
          </a:p>
        </p:txBody>
      </p:sp>
      <p:sp>
        <p:nvSpPr>
          <p:cNvPr id="3" name="Subtitle 2">
            <a:extLst>
              <a:ext uri="{FF2B5EF4-FFF2-40B4-BE49-F238E27FC236}">
                <a16:creationId xmlns:a16="http://schemas.microsoft.com/office/drawing/2014/main" id="{A0953414-F86C-23F5-247C-E563359BCC93}"/>
              </a:ext>
            </a:extLst>
          </p:cNvPr>
          <p:cNvSpPr>
            <a:spLocks noGrp="1"/>
          </p:cNvSpPr>
          <p:nvPr>
            <p:ph type="subTitle" idx="1"/>
          </p:nvPr>
        </p:nvSpPr>
        <p:spPr>
          <a:xfrm>
            <a:off x="6053980" y="5332879"/>
            <a:ext cx="2401863" cy="502313"/>
          </a:xfrm>
        </p:spPr>
        <p:txBody>
          <a:bodyPr>
            <a:normAutofit lnSpcReduction="10000"/>
          </a:bodyPr>
          <a:lstStyle/>
          <a:p>
            <a:r>
              <a:rPr lang="en-IN" sz="2800" dirty="0"/>
              <a:t>Jaya Vardhan</a:t>
            </a:r>
          </a:p>
        </p:txBody>
      </p:sp>
      <p:sp>
        <p:nvSpPr>
          <p:cNvPr id="4" name="TextBox 3">
            <a:extLst>
              <a:ext uri="{FF2B5EF4-FFF2-40B4-BE49-F238E27FC236}">
                <a16:creationId xmlns:a16="http://schemas.microsoft.com/office/drawing/2014/main" id="{B189C1A7-7607-B17B-523D-D959175397D1}"/>
              </a:ext>
            </a:extLst>
          </p:cNvPr>
          <p:cNvSpPr txBox="1"/>
          <p:nvPr/>
        </p:nvSpPr>
        <p:spPr>
          <a:xfrm>
            <a:off x="2121031" y="2551837"/>
            <a:ext cx="6334812" cy="1754326"/>
          </a:xfrm>
          <a:prstGeom prst="rect">
            <a:avLst/>
          </a:prstGeom>
          <a:noFill/>
        </p:spPr>
        <p:txBody>
          <a:bodyPr wrap="square" rtlCol="0">
            <a:spAutoFit/>
          </a:bodyPr>
          <a:lstStyle/>
          <a:p>
            <a:pPr algn="ctr"/>
            <a:r>
              <a:rPr lang="en-IN" sz="5400" dirty="0">
                <a:latin typeface="Bahnschrift Light" panose="020B0502040204020203" pitchFamily="34" charset="0"/>
              </a:rPr>
              <a:t>Improving K-Means Algorithm</a:t>
            </a:r>
          </a:p>
        </p:txBody>
      </p:sp>
    </p:spTree>
    <p:extLst>
      <p:ext uri="{BB962C8B-B14F-4D97-AF65-F5344CB8AC3E}">
        <p14:creationId xmlns:p14="http://schemas.microsoft.com/office/powerpoint/2010/main" val="116759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0B3CB5-A45D-BAFE-CE7D-E254617B7BFD}"/>
              </a:ext>
            </a:extLst>
          </p:cNvPr>
          <p:cNvPicPr>
            <a:picLocks noChangeAspect="1"/>
          </p:cNvPicPr>
          <p:nvPr/>
        </p:nvPicPr>
        <p:blipFill>
          <a:blip r:embed="rId2"/>
          <a:stretch>
            <a:fillRect/>
          </a:stretch>
        </p:blipFill>
        <p:spPr>
          <a:xfrm>
            <a:off x="843657" y="1204000"/>
            <a:ext cx="4812342" cy="4287114"/>
          </a:xfrm>
          <a:prstGeom prst="rect">
            <a:avLst/>
          </a:prstGeom>
        </p:spPr>
      </p:pic>
      <p:sp>
        <p:nvSpPr>
          <p:cNvPr id="4" name="TextBox 3">
            <a:extLst>
              <a:ext uri="{FF2B5EF4-FFF2-40B4-BE49-F238E27FC236}">
                <a16:creationId xmlns:a16="http://schemas.microsoft.com/office/drawing/2014/main" id="{3593C3C6-AEE3-154C-A8C9-888F2DEBD23F}"/>
              </a:ext>
            </a:extLst>
          </p:cNvPr>
          <p:cNvSpPr txBox="1"/>
          <p:nvPr/>
        </p:nvSpPr>
        <p:spPr>
          <a:xfrm>
            <a:off x="933254" y="339364"/>
            <a:ext cx="4920792" cy="584775"/>
          </a:xfrm>
          <a:prstGeom prst="rect">
            <a:avLst/>
          </a:prstGeom>
          <a:noFill/>
        </p:spPr>
        <p:txBody>
          <a:bodyPr wrap="square" rtlCol="0">
            <a:spAutoFit/>
          </a:bodyPr>
          <a:lstStyle/>
          <a:p>
            <a:r>
              <a:rPr lang="en-IN" sz="3200" dirty="0">
                <a:solidFill>
                  <a:schemeClr val="accent5">
                    <a:lumMod val="75000"/>
                  </a:schemeClr>
                </a:solidFill>
              </a:rPr>
              <a:t>Visualization of Algorithm</a:t>
            </a:r>
          </a:p>
        </p:txBody>
      </p:sp>
      <p:sp>
        <p:nvSpPr>
          <p:cNvPr id="5" name="TextBox 4">
            <a:extLst>
              <a:ext uri="{FF2B5EF4-FFF2-40B4-BE49-F238E27FC236}">
                <a16:creationId xmlns:a16="http://schemas.microsoft.com/office/drawing/2014/main" id="{6FC1480E-D1D0-6769-31B9-F7132FA05F19}"/>
              </a:ext>
            </a:extLst>
          </p:cNvPr>
          <p:cNvSpPr txBox="1"/>
          <p:nvPr/>
        </p:nvSpPr>
        <p:spPr>
          <a:xfrm>
            <a:off x="6353666" y="1781666"/>
            <a:ext cx="2611225" cy="923330"/>
          </a:xfrm>
          <a:prstGeom prst="rect">
            <a:avLst/>
          </a:prstGeom>
          <a:noFill/>
        </p:spPr>
        <p:txBody>
          <a:bodyPr wrap="square" rtlCol="0">
            <a:spAutoFit/>
          </a:bodyPr>
          <a:lstStyle/>
          <a:p>
            <a:r>
              <a:rPr lang="en-IN" dirty="0"/>
              <a:t>Consider this table as an ith division of the data set. (1 &lt;= i &lt;= k)</a:t>
            </a:r>
          </a:p>
        </p:txBody>
      </p:sp>
    </p:spTree>
    <p:extLst>
      <p:ext uri="{BB962C8B-B14F-4D97-AF65-F5344CB8AC3E}">
        <p14:creationId xmlns:p14="http://schemas.microsoft.com/office/powerpoint/2010/main" val="1754748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70B037-33FA-349E-23BA-2F72029CC641}"/>
              </a:ext>
            </a:extLst>
          </p:cNvPr>
          <p:cNvSpPr txBox="1"/>
          <p:nvPr/>
        </p:nvSpPr>
        <p:spPr>
          <a:xfrm>
            <a:off x="553824" y="483919"/>
            <a:ext cx="9202917" cy="1569660"/>
          </a:xfrm>
          <a:prstGeom prst="rect">
            <a:avLst/>
          </a:prstGeom>
          <a:noFill/>
        </p:spPr>
        <p:txBody>
          <a:bodyPr wrap="square">
            <a:spAutoFit/>
          </a:bodyPr>
          <a:lstStyle/>
          <a:p>
            <a:r>
              <a:rPr lang="en-IN" sz="2400" dirty="0"/>
              <a:t>This method for finding the initial centroids of the clusters is more efficient than the original k-means where centroids are selected randomly. The algorithm converges faster than the original k-means.</a:t>
            </a:r>
          </a:p>
        </p:txBody>
      </p:sp>
      <p:sp>
        <p:nvSpPr>
          <p:cNvPr id="5" name="TextBox 4">
            <a:extLst>
              <a:ext uri="{FF2B5EF4-FFF2-40B4-BE49-F238E27FC236}">
                <a16:creationId xmlns:a16="http://schemas.microsoft.com/office/drawing/2014/main" id="{C063D8EC-FF71-5ED0-8134-D51DEDD67192}"/>
              </a:ext>
            </a:extLst>
          </p:cNvPr>
          <p:cNvSpPr txBox="1"/>
          <p:nvPr/>
        </p:nvSpPr>
        <p:spPr>
          <a:xfrm>
            <a:off x="553824" y="2681082"/>
            <a:ext cx="6103854" cy="523220"/>
          </a:xfrm>
          <a:prstGeom prst="rect">
            <a:avLst/>
          </a:prstGeom>
          <a:noFill/>
        </p:spPr>
        <p:txBody>
          <a:bodyPr wrap="square">
            <a:spAutoFit/>
          </a:bodyPr>
          <a:lstStyle/>
          <a:p>
            <a:r>
              <a:rPr lang="en-IN" sz="2800" b="1" dirty="0"/>
              <a:t>Time Complexity Analysis -:</a:t>
            </a:r>
          </a:p>
        </p:txBody>
      </p:sp>
      <p:sp>
        <p:nvSpPr>
          <p:cNvPr id="6" name="TextBox 5">
            <a:extLst>
              <a:ext uri="{FF2B5EF4-FFF2-40B4-BE49-F238E27FC236}">
                <a16:creationId xmlns:a16="http://schemas.microsoft.com/office/drawing/2014/main" id="{3BE101DF-12B0-6455-F293-39CBB6F36729}"/>
              </a:ext>
            </a:extLst>
          </p:cNvPr>
          <p:cNvSpPr txBox="1"/>
          <p:nvPr/>
        </p:nvSpPr>
        <p:spPr>
          <a:xfrm>
            <a:off x="553824" y="4421699"/>
            <a:ext cx="6787299" cy="584775"/>
          </a:xfrm>
          <a:prstGeom prst="rect">
            <a:avLst/>
          </a:prstGeom>
          <a:noFill/>
        </p:spPr>
        <p:txBody>
          <a:bodyPr wrap="square" rtlCol="0">
            <a:spAutoFit/>
          </a:bodyPr>
          <a:lstStyle/>
          <a:p>
            <a:r>
              <a:rPr lang="en-IN" sz="3200" dirty="0"/>
              <a:t>O((3*n + nlogn + 100*n)*m)</a:t>
            </a:r>
          </a:p>
        </p:txBody>
      </p:sp>
      <p:sp>
        <p:nvSpPr>
          <p:cNvPr id="8" name="TextBox 7">
            <a:extLst>
              <a:ext uri="{FF2B5EF4-FFF2-40B4-BE49-F238E27FC236}">
                <a16:creationId xmlns:a16="http://schemas.microsoft.com/office/drawing/2014/main" id="{E2B921F5-A9E1-6532-B6FA-E82C9A390E14}"/>
              </a:ext>
            </a:extLst>
          </p:cNvPr>
          <p:cNvSpPr txBox="1"/>
          <p:nvPr/>
        </p:nvSpPr>
        <p:spPr>
          <a:xfrm>
            <a:off x="553824" y="3563364"/>
            <a:ext cx="7741764" cy="707886"/>
          </a:xfrm>
          <a:prstGeom prst="rect">
            <a:avLst/>
          </a:prstGeom>
          <a:noFill/>
        </p:spPr>
        <p:txBody>
          <a:bodyPr wrap="square" rtlCol="0">
            <a:spAutoFit/>
          </a:bodyPr>
          <a:lstStyle/>
          <a:p>
            <a:r>
              <a:rPr lang="en-IN" sz="2000" dirty="0"/>
              <a:t>Let n be the size of the dataset and m be the number of features, then the time complexity of the median algorithm is -:</a:t>
            </a:r>
          </a:p>
        </p:txBody>
      </p:sp>
      <p:sp>
        <p:nvSpPr>
          <p:cNvPr id="9" name="TextBox 8">
            <a:extLst>
              <a:ext uri="{FF2B5EF4-FFF2-40B4-BE49-F238E27FC236}">
                <a16:creationId xmlns:a16="http://schemas.microsoft.com/office/drawing/2014/main" id="{F265ABBB-C26E-74C1-2E26-3549AA22B1FC}"/>
              </a:ext>
            </a:extLst>
          </p:cNvPr>
          <p:cNvSpPr txBox="1"/>
          <p:nvPr/>
        </p:nvSpPr>
        <p:spPr>
          <a:xfrm>
            <a:off x="4044098" y="5201908"/>
            <a:ext cx="4675695" cy="369332"/>
          </a:xfrm>
          <a:prstGeom prst="rect">
            <a:avLst/>
          </a:prstGeom>
          <a:noFill/>
        </p:spPr>
        <p:txBody>
          <a:bodyPr wrap="square" rtlCol="0">
            <a:spAutoFit/>
          </a:bodyPr>
          <a:lstStyle/>
          <a:p>
            <a:r>
              <a:rPr lang="en-IN" dirty="0"/>
              <a:t>Where the number of iterations is 100.</a:t>
            </a:r>
          </a:p>
        </p:txBody>
      </p:sp>
    </p:spTree>
    <p:extLst>
      <p:ext uri="{BB962C8B-B14F-4D97-AF65-F5344CB8AC3E}">
        <p14:creationId xmlns:p14="http://schemas.microsoft.com/office/powerpoint/2010/main" val="4273308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2C985B-AD28-A5E3-4B18-2E5A5414E29D}"/>
              </a:ext>
            </a:extLst>
          </p:cNvPr>
          <p:cNvSpPr txBox="1"/>
          <p:nvPr/>
        </p:nvSpPr>
        <p:spPr>
          <a:xfrm>
            <a:off x="782425" y="1684023"/>
            <a:ext cx="8693871" cy="1200329"/>
          </a:xfrm>
          <a:prstGeom prst="rect">
            <a:avLst/>
          </a:prstGeom>
          <a:noFill/>
        </p:spPr>
        <p:txBody>
          <a:bodyPr wrap="square">
            <a:spAutoFit/>
          </a:bodyPr>
          <a:lstStyle/>
          <a:p>
            <a:r>
              <a:rPr lang="en-IN" sz="2400" dirty="0"/>
              <a:t>The original k-means algorithm is computationally expensive and the resulting set of clusters strongly depends on the selection of initial centroids.</a:t>
            </a:r>
          </a:p>
        </p:txBody>
      </p:sp>
      <p:sp>
        <p:nvSpPr>
          <p:cNvPr id="4" name="TextBox 3">
            <a:extLst>
              <a:ext uri="{FF2B5EF4-FFF2-40B4-BE49-F238E27FC236}">
                <a16:creationId xmlns:a16="http://schemas.microsoft.com/office/drawing/2014/main" id="{CF03117B-1391-0BFA-DF2B-48AA27A70BB2}"/>
              </a:ext>
            </a:extLst>
          </p:cNvPr>
          <p:cNvSpPr txBox="1"/>
          <p:nvPr/>
        </p:nvSpPr>
        <p:spPr>
          <a:xfrm>
            <a:off x="782425" y="537327"/>
            <a:ext cx="5128181" cy="830997"/>
          </a:xfrm>
          <a:prstGeom prst="rect">
            <a:avLst/>
          </a:prstGeom>
          <a:noFill/>
        </p:spPr>
        <p:txBody>
          <a:bodyPr wrap="square" rtlCol="0">
            <a:spAutoFit/>
          </a:bodyPr>
          <a:lstStyle/>
          <a:p>
            <a:r>
              <a:rPr lang="en-IN" sz="4800" dirty="0">
                <a:solidFill>
                  <a:schemeClr val="accent5">
                    <a:lumMod val="75000"/>
                  </a:schemeClr>
                </a:solidFill>
              </a:rPr>
              <a:t>Overview</a:t>
            </a:r>
          </a:p>
        </p:txBody>
      </p:sp>
      <p:sp>
        <p:nvSpPr>
          <p:cNvPr id="5" name="TextBox 4">
            <a:extLst>
              <a:ext uri="{FF2B5EF4-FFF2-40B4-BE49-F238E27FC236}">
                <a16:creationId xmlns:a16="http://schemas.microsoft.com/office/drawing/2014/main" id="{4CC4038F-9CF0-0A41-AFF3-C79A1FB2ED67}"/>
              </a:ext>
            </a:extLst>
          </p:cNvPr>
          <p:cNvSpPr txBox="1"/>
          <p:nvPr/>
        </p:nvSpPr>
        <p:spPr>
          <a:xfrm>
            <a:off x="782425" y="2947983"/>
            <a:ext cx="7522589" cy="2308324"/>
          </a:xfrm>
          <a:prstGeom prst="rect">
            <a:avLst/>
          </a:prstGeom>
          <a:noFill/>
        </p:spPr>
        <p:txBody>
          <a:bodyPr wrap="square" rtlCol="0">
            <a:spAutoFit/>
          </a:bodyPr>
          <a:lstStyle/>
          <a:p>
            <a:r>
              <a:rPr lang="en-IN" sz="2400" dirty="0"/>
              <a:t>To tackle this problem, I came up with a solution by modifying the original K-means algorithm. This modification proposes an accurate to calculate the initial centroids using “median”. By fixing the initial centroids in a smart way, the time complexity of the algorithm can be reduced</a:t>
            </a:r>
          </a:p>
        </p:txBody>
      </p:sp>
    </p:spTree>
    <p:extLst>
      <p:ext uri="{BB962C8B-B14F-4D97-AF65-F5344CB8AC3E}">
        <p14:creationId xmlns:p14="http://schemas.microsoft.com/office/powerpoint/2010/main" val="392233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CD2B-9F15-79A2-2B17-683F235BB156}"/>
              </a:ext>
            </a:extLst>
          </p:cNvPr>
          <p:cNvSpPr>
            <a:spLocks noGrp="1"/>
          </p:cNvSpPr>
          <p:nvPr>
            <p:ph type="title"/>
          </p:nvPr>
        </p:nvSpPr>
        <p:spPr>
          <a:xfrm>
            <a:off x="650449" y="626041"/>
            <a:ext cx="7060677" cy="747859"/>
          </a:xfrm>
        </p:spPr>
        <p:txBody>
          <a:bodyPr>
            <a:noAutofit/>
          </a:bodyPr>
          <a:lstStyle/>
          <a:p>
            <a:pPr algn="ctr"/>
            <a:r>
              <a:rPr lang="en-IN" sz="5400" dirty="0">
                <a:solidFill>
                  <a:schemeClr val="accent5">
                    <a:lumMod val="75000"/>
                  </a:schemeClr>
                </a:solidFill>
              </a:rPr>
              <a:t>What is Clustering?</a:t>
            </a:r>
          </a:p>
        </p:txBody>
      </p:sp>
      <p:sp>
        <p:nvSpPr>
          <p:cNvPr id="4" name="TextBox 3">
            <a:extLst>
              <a:ext uri="{FF2B5EF4-FFF2-40B4-BE49-F238E27FC236}">
                <a16:creationId xmlns:a16="http://schemas.microsoft.com/office/drawing/2014/main" id="{BEC70531-EAC6-5C32-B5FC-C4A3185D1B08}"/>
              </a:ext>
            </a:extLst>
          </p:cNvPr>
          <p:cNvSpPr txBox="1"/>
          <p:nvPr/>
        </p:nvSpPr>
        <p:spPr>
          <a:xfrm>
            <a:off x="521790" y="1683067"/>
            <a:ext cx="8641063" cy="4401205"/>
          </a:xfrm>
          <a:prstGeom prst="rect">
            <a:avLst/>
          </a:prstGeom>
          <a:noFill/>
        </p:spPr>
        <p:txBody>
          <a:bodyPr wrap="square">
            <a:spAutoFit/>
          </a:bodyPr>
          <a:lstStyle/>
          <a:p>
            <a:r>
              <a:rPr lang="en-IN" sz="2800" dirty="0"/>
              <a:t>Clustering is a fundamental technique in machine learning and data analysis used to group similar data points together based on their similarities or distance from each other. The goal of clustering is to divide a dataset into distinct groups or clusters in such a way that data points within the same cluster are more similar to each other than to those in other clusters. Clustering is an unsupervised learning technique, meaning it does not require labeled data for training</a:t>
            </a:r>
            <a:r>
              <a:rPr lang="en-IN" sz="2400" dirty="0"/>
              <a:t>.</a:t>
            </a:r>
          </a:p>
        </p:txBody>
      </p:sp>
    </p:spTree>
    <p:extLst>
      <p:ext uri="{BB962C8B-B14F-4D97-AF65-F5344CB8AC3E}">
        <p14:creationId xmlns:p14="http://schemas.microsoft.com/office/powerpoint/2010/main" val="207105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78BF-2F5C-7B06-2C49-8378C23803E7}"/>
              </a:ext>
            </a:extLst>
          </p:cNvPr>
          <p:cNvSpPr>
            <a:spLocks noGrp="1"/>
          </p:cNvSpPr>
          <p:nvPr>
            <p:ph type="title"/>
          </p:nvPr>
        </p:nvSpPr>
        <p:spPr>
          <a:xfrm>
            <a:off x="545359" y="194820"/>
            <a:ext cx="8596668" cy="1320800"/>
          </a:xfrm>
        </p:spPr>
        <p:txBody>
          <a:bodyPr>
            <a:normAutofit/>
          </a:bodyPr>
          <a:lstStyle/>
          <a:p>
            <a:r>
              <a:rPr lang="en-IN" sz="4000" dirty="0">
                <a:solidFill>
                  <a:schemeClr val="accent5">
                    <a:lumMod val="75000"/>
                  </a:schemeClr>
                </a:solidFill>
              </a:rPr>
              <a:t>Kmeans Algorithm</a:t>
            </a:r>
          </a:p>
        </p:txBody>
      </p:sp>
      <p:sp>
        <p:nvSpPr>
          <p:cNvPr id="4" name="TextBox 3">
            <a:extLst>
              <a:ext uri="{FF2B5EF4-FFF2-40B4-BE49-F238E27FC236}">
                <a16:creationId xmlns:a16="http://schemas.microsoft.com/office/drawing/2014/main" id="{FE605AEF-BA71-7B13-6540-BE5B52F01EC0}"/>
              </a:ext>
            </a:extLst>
          </p:cNvPr>
          <p:cNvSpPr txBox="1"/>
          <p:nvPr/>
        </p:nvSpPr>
        <p:spPr>
          <a:xfrm>
            <a:off x="460516" y="1140172"/>
            <a:ext cx="8681511" cy="1938992"/>
          </a:xfrm>
          <a:prstGeom prst="rect">
            <a:avLst/>
          </a:prstGeom>
          <a:noFill/>
        </p:spPr>
        <p:txBody>
          <a:bodyPr wrap="square">
            <a:spAutoFit/>
          </a:bodyPr>
          <a:lstStyle/>
          <a:p>
            <a:r>
              <a:rPr lang="en-IN" sz="2400" dirty="0"/>
              <a:t>K-means is a popular clustering algorithm used for partitioning data into 'k' clusters. It is an iterative algorithm that aims to group similar data points together and minimize the sum of squared distances between data points and their corresponding cluster centers (centroids).</a:t>
            </a:r>
          </a:p>
        </p:txBody>
      </p:sp>
      <p:pic>
        <p:nvPicPr>
          <p:cNvPr id="6" name="Picture 5">
            <a:extLst>
              <a:ext uri="{FF2B5EF4-FFF2-40B4-BE49-F238E27FC236}">
                <a16:creationId xmlns:a16="http://schemas.microsoft.com/office/drawing/2014/main" id="{747F8C19-07ED-571F-2F3A-7D9898CA3FDD}"/>
              </a:ext>
            </a:extLst>
          </p:cNvPr>
          <p:cNvPicPr>
            <a:picLocks noChangeAspect="1"/>
          </p:cNvPicPr>
          <p:nvPr/>
        </p:nvPicPr>
        <p:blipFill>
          <a:blip r:embed="rId3"/>
          <a:stretch>
            <a:fillRect/>
          </a:stretch>
        </p:blipFill>
        <p:spPr>
          <a:xfrm>
            <a:off x="1545996" y="3399246"/>
            <a:ext cx="5542961" cy="3263934"/>
          </a:xfrm>
          <a:prstGeom prst="rect">
            <a:avLst/>
          </a:prstGeom>
        </p:spPr>
      </p:pic>
    </p:spTree>
    <p:extLst>
      <p:ext uri="{BB962C8B-B14F-4D97-AF65-F5344CB8AC3E}">
        <p14:creationId xmlns:p14="http://schemas.microsoft.com/office/powerpoint/2010/main" val="177794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2D73CF-547C-6AD5-CDB4-82671D14110F}"/>
              </a:ext>
            </a:extLst>
          </p:cNvPr>
          <p:cNvSpPr txBox="1"/>
          <p:nvPr/>
        </p:nvSpPr>
        <p:spPr>
          <a:xfrm>
            <a:off x="600958" y="936405"/>
            <a:ext cx="8250810" cy="1754326"/>
          </a:xfrm>
          <a:prstGeom prst="rect">
            <a:avLst/>
          </a:prstGeom>
          <a:noFill/>
        </p:spPr>
        <p:txBody>
          <a:bodyPr wrap="square">
            <a:spAutoFit/>
          </a:bodyPr>
          <a:lstStyle/>
          <a:p>
            <a:r>
              <a:rPr lang="en-IN" sz="4800" dirty="0"/>
              <a:t>Input:</a:t>
            </a:r>
            <a:r>
              <a:rPr lang="en-IN" sz="3600" dirty="0"/>
              <a:t> </a:t>
            </a:r>
          </a:p>
          <a:p>
            <a:r>
              <a:rPr lang="en-IN" sz="2000" dirty="0"/>
              <a:t>- Data points: X = {x1, x2, ..., xn} (where xi represents the i-th data point)</a:t>
            </a:r>
          </a:p>
          <a:p>
            <a:r>
              <a:rPr lang="en-IN" sz="2000" dirty="0"/>
              <a:t>- Number of clusters: k</a:t>
            </a:r>
          </a:p>
        </p:txBody>
      </p:sp>
      <p:sp>
        <p:nvSpPr>
          <p:cNvPr id="7" name="TextBox 6">
            <a:extLst>
              <a:ext uri="{FF2B5EF4-FFF2-40B4-BE49-F238E27FC236}">
                <a16:creationId xmlns:a16="http://schemas.microsoft.com/office/drawing/2014/main" id="{B7CECBDC-0FFE-DBA9-184D-5DF87A018DB3}"/>
              </a:ext>
            </a:extLst>
          </p:cNvPr>
          <p:cNvSpPr txBox="1"/>
          <p:nvPr/>
        </p:nvSpPr>
        <p:spPr>
          <a:xfrm>
            <a:off x="600958" y="3429000"/>
            <a:ext cx="8910687" cy="2062103"/>
          </a:xfrm>
          <a:prstGeom prst="rect">
            <a:avLst/>
          </a:prstGeom>
          <a:noFill/>
        </p:spPr>
        <p:txBody>
          <a:bodyPr wrap="square">
            <a:spAutoFit/>
          </a:bodyPr>
          <a:lstStyle/>
          <a:p>
            <a:r>
              <a:rPr lang="en-IN" sz="4800" dirty="0"/>
              <a:t>Output:</a:t>
            </a:r>
          </a:p>
          <a:p>
            <a:r>
              <a:rPr lang="en-IN" sz="2000" dirty="0"/>
              <a:t>- Cluster centroids: C = {c1, c2, ..., ck} (where ci represents the centroid of the i-th cluster)</a:t>
            </a:r>
          </a:p>
          <a:p>
            <a:r>
              <a:rPr lang="en-IN" sz="2000" dirty="0"/>
              <a:t>- Cluster assignments: A = {a1, a2, ..., an} (where ai represents the cluster assignment of the i-th data point)</a:t>
            </a:r>
          </a:p>
        </p:txBody>
      </p:sp>
    </p:spTree>
    <p:extLst>
      <p:ext uri="{BB962C8B-B14F-4D97-AF65-F5344CB8AC3E}">
        <p14:creationId xmlns:p14="http://schemas.microsoft.com/office/powerpoint/2010/main" val="43245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0DEB5F-1D88-3127-BF83-016D787F5CC5}"/>
              </a:ext>
            </a:extLst>
          </p:cNvPr>
          <p:cNvSpPr txBox="1"/>
          <p:nvPr/>
        </p:nvSpPr>
        <p:spPr>
          <a:xfrm>
            <a:off x="421849" y="1573832"/>
            <a:ext cx="9118076" cy="5016758"/>
          </a:xfrm>
          <a:prstGeom prst="rect">
            <a:avLst/>
          </a:prstGeom>
          <a:noFill/>
        </p:spPr>
        <p:txBody>
          <a:bodyPr wrap="square">
            <a:spAutoFit/>
          </a:bodyPr>
          <a:lstStyle/>
          <a:p>
            <a:r>
              <a:rPr lang="en-IN" sz="2000" dirty="0"/>
              <a:t>1. Randomly initialize k cluster centroids:</a:t>
            </a:r>
          </a:p>
          <a:p>
            <a:r>
              <a:rPr lang="en-IN" sz="2000" dirty="0"/>
              <a:t>   For i = 1 to k:</a:t>
            </a:r>
          </a:p>
          <a:p>
            <a:r>
              <a:rPr lang="en-IN" sz="2000" dirty="0"/>
              <a:t>       Randomly initialize ci as a data point from X</a:t>
            </a:r>
          </a:p>
          <a:p>
            <a:endParaRPr lang="en-IN" sz="2000" dirty="0"/>
          </a:p>
          <a:p>
            <a:r>
              <a:rPr lang="en-IN" sz="2000" dirty="0"/>
              <a:t>2. Repeat until convergence:</a:t>
            </a:r>
          </a:p>
          <a:p>
            <a:r>
              <a:rPr lang="en-IN" sz="2000" dirty="0"/>
              <a:t>   a. For each data point xi in X:</a:t>
            </a:r>
          </a:p>
          <a:p>
            <a:r>
              <a:rPr lang="en-IN" sz="2000" dirty="0"/>
              <a:t>      - Calculate the distance between xi and each centroid ci in C</a:t>
            </a:r>
          </a:p>
          <a:p>
            <a:r>
              <a:rPr lang="en-IN" sz="2000" dirty="0"/>
              <a:t>      - Assign xi to the cluster with the nearest centroid</a:t>
            </a:r>
          </a:p>
          <a:p>
            <a:r>
              <a:rPr lang="en-IN" sz="2000" dirty="0"/>
              <a:t>        ai = argmin(dist(xi, ci)) for ci in C</a:t>
            </a:r>
          </a:p>
          <a:p>
            <a:endParaRPr lang="en-IN" sz="2000" dirty="0"/>
          </a:p>
          <a:p>
            <a:r>
              <a:rPr lang="en-IN" sz="2000" dirty="0"/>
              <a:t>   b. For each cluster centroid ci in C:</a:t>
            </a:r>
          </a:p>
          <a:p>
            <a:r>
              <a:rPr lang="en-IN" sz="2000" dirty="0"/>
              <a:t>      - Update the centroid ci as the mean of all data points assigned to the cluster</a:t>
            </a:r>
          </a:p>
          <a:p>
            <a:r>
              <a:rPr lang="en-IN" sz="2000" dirty="0"/>
              <a:t>        ci = (1 / size of cluster i) * sum of all xi assigned to cluster i</a:t>
            </a:r>
          </a:p>
          <a:p>
            <a:endParaRPr lang="en-IN" sz="2000" dirty="0"/>
          </a:p>
          <a:p>
            <a:r>
              <a:rPr lang="en-IN" sz="2000" dirty="0"/>
              <a:t>3. Return the final cluster centroids C and cluster assignments A</a:t>
            </a:r>
          </a:p>
        </p:txBody>
      </p:sp>
      <p:sp>
        <p:nvSpPr>
          <p:cNvPr id="4" name="TextBox 3">
            <a:extLst>
              <a:ext uri="{FF2B5EF4-FFF2-40B4-BE49-F238E27FC236}">
                <a16:creationId xmlns:a16="http://schemas.microsoft.com/office/drawing/2014/main" id="{068113D1-1C02-3620-DAD1-8C1763995EF3}"/>
              </a:ext>
            </a:extLst>
          </p:cNvPr>
          <p:cNvSpPr txBox="1"/>
          <p:nvPr/>
        </p:nvSpPr>
        <p:spPr>
          <a:xfrm>
            <a:off x="421849" y="556181"/>
            <a:ext cx="7692272" cy="769441"/>
          </a:xfrm>
          <a:prstGeom prst="rect">
            <a:avLst/>
          </a:prstGeom>
          <a:noFill/>
        </p:spPr>
        <p:txBody>
          <a:bodyPr wrap="square" rtlCol="0">
            <a:spAutoFit/>
          </a:bodyPr>
          <a:lstStyle/>
          <a:p>
            <a:r>
              <a:rPr lang="en-IN" sz="4400" dirty="0">
                <a:solidFill>
                  <a:schemeClr val="accent5">
                    <a:lumMod val="75000"/>
                  </a:schemeClr>
                </a:solidFill>
              </a:rPr>
              <a:t>Pseudo Code for Kmeans</a:t>
            </a:r>
          </a:p>
        </p:txBody>
      </p:sp>
    </p:spTree>
    <p:extLst>
      <p:ext uri="{BB962C8B-B14F-4D97-AF65-F5344CB8AC3E}">
        <p14:creationId xmlns:p14="http://schemas.microsoft.com/office/powerpoint/2010/main" val="295500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2E6A-56FE-9367-3D43-053975265BE6}"/>
              </a:ext>
            </a:extLst>
          </p:cNvPr>
          <p:cNvSpPr>
            <a:spLocks noGrp="1"/>
          </p:cNvSpPr>
          <p:nvPr>
            <p:ph type="title"/>
          </p:nvPr>
        </p:nvSpPr>
        <p:spPr>
          <a:xfrm>
            <a:off x="441664" y="298516"/>
            <a:ext cx="8596668" cy="700725"/>
          </a:xfrm>
        </p:spPr>
        <p:txBody>
          <a:bodyPr>
            <a:normAutofit fontScale="90000"/>
          </a:bodyPr>
          <a:lstStyle/>
          <a:p>
            <a:r>
              <a:rPr lang="en-IN" sz="4400" dirty="0">
                <a:solidFill>
                  <a:schemeClr val="accent5">
                    <a:lumMod val="75000"/>
                  </a:schemeClr>
                </a:solidFill>
              </a:rPr>
              <a:t>Drawbacks of the Kmeans Algorithm</a:t>
            </a:r>
          </a:p>
        </p:txBody>
      </p:sp>
      <p:sp>
        <p:nvSpPr>
          <p:cNvPr id="6" name="TextBox 5">
            <a:extLst>
              <a:ext uri="{FF2B5EF4-FFF2-40B4-BE49-F238E27FC236}">
                <a16:creationId xmlns:a16="http://schemas.microsoft.com/office/drawing/2014/main" id="{F2E8F3B9-CC83-2A1F-B5B4-EB16E63EF347}"/>
              </a:ext>
            </a:extLst>
          </p:cNvPr>
          <p:cNvSpPr txBox="1"/>
          <p:nvPr/>
        </p:nvSpPr>
        <p:spPr>
          <a:xfrm>
            <a:off x="441664" y="1329179"/>
            <a:ext cx="8814061" cy="2585323"/>
          </a:xfrm>
          <a:prstGeom prst="rect">
            <a:avLst/>
          </a:prstGeom>
          <a:noFill/>
        </p:spPr>
        <p:txBody>
          <a:bodyPr wrap="square" rtlCol="0">
            <a:spAutoFit/>
          </a:bodyPr>
          <a:lstStyle/>
          <a:p>
            <a:r>
              <a:rPr lang="en-IN" dirty="0"/>
              <a:t>Generally, Kmeans is implemented using a popular library in Python known as “Scikit-learn”. Although it is widely used, it has a few drawbacks regarding its time complexity -:</a:t>
            </a:r>
          </a:p>
          <a:p>
            <a:endParaRPr lang="en-IN" dirty="0"/>
          </a:p>
          <a:p>
            <a:pPr marL="342900" indent="-342900">
              <a:buFont typeface="+mj-lt"/>
              <a:buAutoNum type="arabicPeriod"/>
            </a:pPr>
            <a:r>
              <a:rPr lang="en-IN" dirty="0"/>
              <a:t>The Kmeans in the sci-kit learn library runs for 300 iterations by default which ensures maximum accuracy.</a:t>
            </a:r>
          </a:p>
          <a:p>
            <a:pPr marL="342900" indent="-342900">
              <a:buFont typeface="+mj-lt"/>
              <a:buAutoNum type="arabicPeriod"/>
            </a:pPr>
            <a:r>
              <a:rPr lang="en-IN" dirty="0"/>
              <a:t>Same algorithm is repeated 10 times by initiating different initial centroids. The final result is given by taking the average of the results obtained in 10 tests.</a:t>
            </a:r>
          </a:p>
          <a:p>
            <a:pPr marL="342900" indent="-342900">
              <a:buFont typeface="+mj-lt"/>
              <a:buAutoNum type="arabicPeriod"/>
            </a:pPr>
            <a:endParaRPr lang="en-IN" dirty="0"/>
          </a:p>
        </p:txBody>
      </p:sp>
      <p:sp>
        <p:nvSpPr>
          <p:cNvPr id="7" name="TextBox 6">
            <a:extLst>
              <a:ext uri="{FF2B5EF4-FFF2-40B4-BE49-F238E27FC236}">
                <a16:creationId xmlns:a16="http://schemas.microsoft.com/office/drawing/2014/main" id="{D5CED964-02C6-F6E8-45C0-8A93C641090F}"/>
              </a:ext>
            </a:extLst>
          </p:cNvPr>
          <p:cNvSpPr txBox="1"/>
          <p:nvPr/>
        </p:nvSpPr>
        <p:spPr>
          <a:xfrm>
            <a:off x="441662" y="3914502"/>
            <a:ext cx="7495705" cy="923330"/>
          </a:xfrm>
          <a:prstGeom prst="rect">
            <a:avLst/>
          </a:prstGeom>
          <a:noFill/>
        </p:spPr>
        <p:txBody>
          <a:bodyPr wrap="square" rtlCol="0">
            <a:spAutoFit/>
          </a:bodyPr>
          <a:lstStyle/>
          <a:p>
            <a:r>
              <a:rPr lang="en-IN" b="1" dirty="0"/>
              <a:t>Time Complexity Analysis -:</a:t>
            </a:r>
          </a:p>
          <a:p>
            <a:r>
              <a:rPr lang="en-IN" dirty="0"/>
              <a:t>Let m be the number of features of a dataset.</a:t>
            </a:r>
          </a:p>
          <a:p>
            <a:endParaRPr lang="en-IN" dirty="0"/>
          </a:p>
        </p:txBody>
      </p:sp>
      <p:sp>
        <p:nvSpPr>
          <p:cNvPr id="13" name="TextBox 12">
            <a:extLst>
              <a:ext uri="{FF2B5EF4-FFF2-40B4-BE49-F238E27FC236}">
                <a16:creationId xmlns:a16="http://schemas.microsoft.com/office/drawing/2014/main" id="{FEAAE589-1876-D8B1-6E2D-0DE74BCB0A6F}"/>
              </a:ext>
            </a:extLst>
          </p:cNvPr>
          <p:cNvSpPr txBox="1"/>
          <p:nvPr/>
        </p:nvSpPr>
        <p:spPr>
          <a:xfrm>
            <a:off x="441663" y="4715283"/>
            <a:ext cx="9013422" cy="923330"/>
          </a:xfrm>
          <a:prstGeom prst="rect">
            <a:avLst/>
          </a:prstGeom>
          <a:noFill/>
        </p:spPr>
        <p:txBody>
          <a:bodyPr wrap="square">
            <a:spAutoFit/>
          </a:bodyPr>
          <a:lstStyle/>
          <a:p>
            <a:r>
              <a:rPr lang="en-IN" dirty="0"/>
              <a:t>The time complexity of the K-means algorithm is dominated by the assignment step, which is typically the most computationally expensive part. Therefore, the overall time complexity of the K-means algorithm is approximately O(300 * n * k * m)</a:t>
            </a:r>
          </a:p>
        </p:txBody>
      </p:sp>
      <p:sp>
        <p:nvSpPr>
          <p:cNvPr id="14" name="TextBox 13">
            <a:extLst>
              <a:ext uri="{FF2B5EF4-FFF2-40B4-BE49-F238E27FC236}">
                <a16:creationId xmlns:a16="http://schemas.microsoft.com/office/drawing/2014/main" id="{98FDEB2D-CF12-5063-0108-C62CB24809DA}"/>
              </a:ext>
            </a:extLst>
          </p:cNvPr>
          <p:cNvSpPr txBox="1"/>
          <p:nvPr/>
        </p:nvSpPr>
        <p:spPr>
          <a:xfrm>
            <a:off x="659876" y="5957740"/>
            <a:ext cx="7635712" cy="461665"/>
          </a:xfrm>
          <a:prstGeom prst="rect">
            <a:avLst/>
          </a:prstGeom>
          <a:noFill/>
        </p:spPr>
        <p:txBody>
          <a:bodyPr wrap="square" rtlCol="0">
            <a:spAutoFit/>
          </a:bodyPr>
          <a:lstStyle/>
          <a:p>
            <a:r>
              <a:rPr lang="en-IN" sz="2400" dirty="0"/>
              <a:t>Overall time complexity is 10 * O(300 * n * k * m).</a:t>
            </a:r>
          </a:p>
        </p:txBody>
      </p:sp>
    </p:spTree>
    <p:extLst>
      <p:ext uri="{BB962C8B-B14F-4D97-AF65-F5344CB8AC3E}">
        <p14:creationId xmlns:p14="http://schemas.microsoft.com/office/powerpoint/2010/main" val="370791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EA933-D535-F41D-1ED0-A7DBBBBF9878}"/>
              </a:ext>
            </a:extLst>
          </p:cNvPr>
          <p:cNvSpPr txBox="1"/>
          <p:nvPr/>
        </p:nvSpPr>
        <p:spPr>
          <a:xfrm>
            <a:off x="348791" y="876692"/>
            <a:ext cx="8955464" cy="1938992"/>
          </a:xfrm>
          <a:prstGeom prst="rect">
            <a:avLst/>
          </a:prstGeom>
          <a:noFill/>
        </p:spPr>
        <p:txBody>
          <a:bodyPr wrap="square" rtlCol="0">
            <a:spAutoFit/>
          </a:bodyPr>
          <a:lstStyle/>
          <a:p>
            <a:r>
              <a:rPr lang="en-IN" sz="2400" dirty="0"/>
              <a:t>From the drawbacks discussed in the previous slide, </a:t>
            </a:r>
            <a:r>
              <a:rPr lang="en-US" sz="2400" dirty="0"/>
              <a:t>while K-means is relatively efficient and widely used for clustering tasks, its time complexity can become a limitation when dealing with large datasets, high-dimensional data, or a large number of clusters.</a:t>
            </a:r>
            <a:endParaRPr lang="en-IN" sz="2400" dirty="0"/>
          </a:p>
        </p:txBody>
      </p:sp>
      <p:sp>
        <p:nvSpPr>
          <p:cNvPr id="4" name="TextBox 3">
            <a:extLst>
              <a:ext uri="{FF2B5EF4-FFF2-40B4-BE49-F238E27FC236}">
                <a16:creationId xmlns:a16="http://schemas.microsoft.com/office/drawing/2014/main" id="{D7F5621C-E667-AB5F-F461-B128A7A5F23E}"/>
              </a:ext>
            </a:extLst>
          </p:cNvPr>
          <p:cNvSpPr txBox="1"/>
          <p:nvPr/>
        </p:nvSpPr>
        <p:spPr>
          <a:xfrm>
            <a:off x="348791" y="3243068"/>
            <a:ext cx="9153428" cy="1569660"/>
          </a:xfrm>
          <a:prstGeom prst="rect">
            <a:avLst/>
          </a:prstGeom>
          <a:noFill/>
        </p:spPr>
        <p:txBody>
          <a:bodyPr wrap="square">
            <a:spAutoFit/>
          </a:bodyPr>
          <a:lstStyle/>
          <a:p>
            <a:r>
              <a:rPr lang="en-IN" sz="3200" dirty="0"/>
              <a:t>In such cases, alternative clustering algorithms or techniques that can handle these challenges may be more suitable.</a:t>
            </a:r>
          </a:p>
        </p:txBody>
      </p:sp>
    </p:spTree>
    <p:extLst>
      <p:ext uri="{BB962C8B-B14F-4D97-AF65-F5344CB8AC3E}">
        <p14:creationId xmlns:p14="http://schemas.microsoft.com/office/powerpoint/2010/main" val="82114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EEE5-53BD-5017-B9C3-65EC085AD3B1}"/>
              </a:ext>
            </a:extLst>
          </p:cNvPr>
          <p:cNvSpPr>
            <a:spLocks noGrp="1"/>
          </p:cNvSpPr>
          <p:nvPr>
            <p:ph type="title"/>
          </p:nvPr>
        </p:nvSpPr>
        <p:spPr>
          <a:xfrm>
            <a:off x="395925" y="301658"/>
            <a:ext cx="8927183" cy="1395167"/>
          </a:xfrm>
        </p:spPr>
        <p:txBody>
          <a:bodyPr/>
          <a:lstStyle/>
          <a:p>
            <a:pPr algn="ctr"/>
            <a:r>
              <a:rPr lang="en-IN" dirty="0">
                <a:solidFill>
                  <a:schemeClr val="accent5">
                    <a:lumMod val="75000"/>
                  </a:schemeClr>
                </a:solidFill>
              </a:rPr>
              <a:t>Modified Kmeans Algorithm using “Median”</a:t>
            </a:r>
          </a:p>
        </p:txBody>
      </p:sp>
      <p:sp>
        <p:nvSpPr>
          <p:cNvPr id="3" name="TextBox 2">
            <a:extLst>
              <a:ext uri="{FF2B5EF4-FFF2-40B4-BE49-F238E27FC236}">
                <a16:creationId xmlns:a16="http://schemas.microsoft.com/office/drawing/2014/main" id="{FD32D50A-BC9E-AD5C-7ACC-B98F0FF18CDC}"/>
              </a:ext>
            </a:extLst>
          </p:cNvPr>
          <p:cNvSpPr txBox="1"/>
          <p:nvPr/>
        </p:nvSpPr>
        <p:spPr>
          <a:xfrm>
            <a:off x="471340" y="1696825"/>
            <a:ext cx="8719794" cy="646331"/>
          </a:xfrm>
          <a:prstGeom prst="rect">
            <a:avLst/>
          </a:prstGeom>
          <a:noFill/>
        </p:spPr>
        <p:txBody>
          <a:bodyPr wrap="square" rtlCol="0">
            <a:spAutoFit/>
          </a:bodyPr>
          <a:lstStyle/>
          <a:p>
            <a:r>
              <a:rPr lang="en-IN" sz="3600" dirty="0"/>
              <a:t>Pseudo Code to find initial centroids-:</a:t>
            </a:r>
          </a:p>
        </p:txBody>
      </p:sp>
      <p:sp>
        <p:nvSpPr>
          <p:cNvPr id="5" name="TextBox 4">
            <a:extLst>
              <a:ext uri="{FF2B5EF4-FFF2-40B4-BE49-F238E27FC236}">
                <a16:creationId xmlns:a16="http://schemas.microsoft.com/office/drawing/2014/main" id="{D718A722-B1C1-AFE1-B360-8F5A0C5D3441}"/>
              </a:ext>
            </a:extLst>
          </p:cNvPr>
          <p:cNvSpPr txBox="1"/>
          <p:nvPr/>
        </p:nvSpPr>
        <p:spPr>
          <a:xfrm>
            <a:off x="395925" y="2575851"/>
            <a:ext cx="6103854" cy="1015663"/>
          </a:xfrm>
          <a:prstGeom prst="rect">
            <a:avLst/>
          </a:prstGeom>
          <a:noFill/>
        </p:spPr>
        <p:txBody>
          <a:bodyPr wrap="square">
            <a:spAutoFit/>
          </a:bodyPr>
          <a:lstStyle/>
          <a:p>
            <a:r>
              <a:rPr lang="en-IN" sz="2000" dirty="0"/>
              <a:t>1. Calculate the sum score of each data point.</a:t>
            </a:r>
          </a:p>
          <a:p>
            <a:r>
              <a:rPr lang="en-IN" sz="2000" dirty="0"/>
              <a:t>	i.) di = [x1,x2,...xm] where 1 &lt;= i &lt;= n</a:t>
            </a:r>
          </a:p>
          <a:p>
            <a:r>
              <a:rPr lang="en-IN" sz="2000" dirty="0"/>
              <a:t>	ii.) sum score = x1 + x2 + ... + xm</a:t>
            </a:r>
          </a:p>
        </p:txBody>
      </p:sp>
      <p:sp>
        <p:nvSpPr>
          <p:cNvPr id="7" name="TextBox 6">
            <a:extLst>
              <a:ext uri="{FF2B5EF4-FFF2-40B4-BE49-F238E27FC236}">
                <a16:creationId xmlns:a16="http://schemas.microsoft.com/office/drawing/2014/main" id="{081C4ECE-0ED5-F815-ABA9-BB5A427F291B}"/>
              </a:ext>
            </a:extLst>
          </p:cNvPr>
          <p:cNvSpPr txBox="1"/>
          <p:nvPr/>
        </p:nvSpPr>
        <p:spPr>
          <a:xfrm>
            <a:off x="395925" y="3591514"/>
            <a:ext cx="6466788" cy="400110"/>
          </a:xfrm>
          <a:prstGeom prst="rect">
            <a:avLst/>
          </a:prstGeom>
          <a:noFill/>
        </p:spPr>
        <p:txBody>
          <a:bodyPr wrap="square">
            <a:spAutoFit/>
          </a:bodyPr>
          <a:lstStyle/>
          <a:p>
            <a:r>
              <a:rPr lang="en-IN" sz="2000" dirty="0"/>
              <a:t>2. Sort the data based on the sum scores.</a:t>
            </a:r>
          </a:p>
        </p:txBody>
      </p:sp>
      <p:sp>
        <p:nvSpPr>
          <p:cNvPr id="9" name="TextBox 8">
            <a:extLst>
              <a:ext uri="{FF2B5EF4-FFF2-40B4-BE49-F238E27FC236}">
                <a16:creationId xmlns:a16="http://schemas.microsoft.com/office/drawing/2014/main" id="{0D94DBEB-6FE5-FC35-EA60-5AE86AC269DB}"/>
              </a:ext>
            </a:extLst>
          </p:cNvPr>
          <p:cNvSpPr txBox="1"/>
          <p:nvPr/>
        </p:nvSpPr>
        <p:spPr>
          <a:xfrm>
            <a:off x="395924" y="4533958"/>
            <a:ext cx="8719795" cy="1200329"/>
          </a:xfrm>
          <a:prstGeom prst="rect">
            <a:avLst/>
          </a:prstGeom>
          <a:noFill/>
        </p:spPr>
        <p:txBody>
          <a:bodyPr wrap="square">
            <a:spAutoFit/>
          </a:bodyPr>
          <a:lstStyle/>
          <a:p>
            <a:r>
              <a:rPr lang="en-IN" dirty="0"/>
              <a:t>4. Calculate the median value of each subset as follows -:</a:t>
            </a:r>
          </a:p>
          <a:p>
            <a:r>
              <a:rPr lang="en-IN" dirty="0"/>
              <a:t>	i.) Create a list to store the initial centroid.</a:t>
            </a:r>
          </a:p>
          <a:p>
            <a:r>
              <a:rPr lang="en-IN" dirty="0"/>
              <a:t>	ii.) Calculate the median for all features(column-wise) in the subset and append it to the list.</a:t>
            </a:r>
          </a:p>
        </p:txBody>
      </p:sp>
      <p:sp>
        <p:nvSpPr>
          <p:cNvPr id="11" name="TextBox 10">
            <a:extLst>
              <a:ext uri="{FF2B5EF4-FFF2-40B4-BE49-F238E27FC236}">
                <a16:creationId xmlns:a16="http://schemas.microsoft.com/office/drawing/2014/main" id="{DEE92B18-1109-35B9-CEBE-EA689794DA08}"/>
              </a:ext>
            </a:extLst>
          </p:cNvPr>
          <p:cNvSpPr txBox="1"/>
          <p:nvPr/>
        </p:nvSpPr>
        <p:spPr>
          <a:xfrm>
            <a:off x="395924" y="5842009"/>
            <a:ext cx="8719795" cy="369332"/>
          </a:xfrm>
          <a:prstGeom prst="rect">
            <a:avLst/>
          </a:prstGeom>
          <a:noFill/>
        </p:spPr>
        <p:txBody>
          <a:bodyPr wrap="square">
            <a:spAutoFit/>
          </a:bodyPr>
          <a:lstStyle/>
          <a:p>
            <a:r>
              <a:rPr lang="en-IN" dirty="0"/>
              <a:t>5. Repeat step 4 for all k subsets and take the list obtained as an initial centroid.</a:t>
            </a:r>
          </a:p>
        </p:txBody>
      </p:sp>
      <p:sp>
        <p:nvSpPr>
          <p:cNvPr id="13" name="TextBox 12">
            <a:extLst>
              <a:ext uri="{FF2B5EF4-FFF2-40B4-BE49-F238E27FC236}">
                <a16:creationId xmlns:a16="http://schemas.microsoft.com/office/drawing/2014/main" id="{DE0ED65A-3E71-79E1-AD56-D2D79FA313B2}"/>
              </a:ext>
            </a:extLst>
          </p:cNvPr>
          <p:cNvSpPr txBox="1"/>
          <p:nvPr/>
        </p:nvSpPr>
        <p:spPr>
          <a:xfrm>
            <a:off x="395925" y="4053179"/>
            <a:ext cx="6103854" cy="400110"/>
          </a:xfrm>
          <a:prstGeom prst="rect">
            <a:avLst/>
          </a:prstGeom>
          <a:noFill/>
        </p:spPr>
        <p:txBody>
          <a:bodyPr wrap="square">
            <a:spAutoFit/>
          </a:bodyPr>
          <a:lstStyle/>
          <a:p>
            <a:r>
              <a:rPr lang="en-IN" sz="2000" dirty="0"/>
              <a:t>3. Divide the data set into k subsets.</a:t>
            </a:r>
          </a:p>
        </p:txBody>
      </p:sp>
    </p:spTree>
    <p:extLst>
      <p:ext uri="{BB962C8B-B14F-4D97-AF65-F5344CB8AC3E}">
        <p14:creationId xmlns:p14="http://schemas.microsoft.com/office/powerpoint/2010/main" val="9598467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103</TotalTime>
  <Words>919</Words>
  <Application>Microsoft Office PowerPoint</Application>
  <PresentationFormat>Widescreen</PresentationFormat>
  <Paragraphs>62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Light</vt:lpstr>
      <vt:lpstr>Calibri</vt:lpstr>
      <vt:lpstr>Trebuchet MS</vt:lpstr>
      <vt:lpstr>Wingdings 3</vt:lpstr>
      <vt:lpstr>Facet</vt:lpstr>
      <vt:lpstr>Ru-Tag Internship  </vt:lpstr>
      <vt:lpstr>PowerPoint Presentation</vt:lpstr>
      <vt:lpstr>What is Clustering?</vt:lpstr>
      <vt:lpstr>Kmeans Algorithm</vt:lpstr>
      <vt:lpstr>PowerPoint Presentation</vt:lpstr>
      <vt:lpstr>PowerPoint Presentation</vt:lpstr>
      <vt:lpstr>Drawbacks of the Kmeans Algorithm</vt:lpstr>
      <vt:lpstr>PowerPoint Presentation</vt:lpstr>
      <vt:lpstr>Modified Kmeans Algorithm using “Median”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Ru-Tag Internship  </dc:title>
  <dc:creator>Potlapalli Jaya Vardhan</dc:creator>
  <cp:lastModifiedBy>Potlapalli Jaya Vardhan</cp:lastModifiedBy>
  <cp:revision>9</cp:revision>
  <dcterms:created xsi:type="dcterms:W3CDTF">2023-07-28T19:14:39Z</dcterms:created>
  <dcterms:modified xsi:type="dcterms:W3CDTF">2024-09-16T10:41:56Z</dcterms:modified>
</cp:coreProperties>
</file>