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69"/>
  </p:notesMasterIdLst>
  <p:handoutMasterIdLst>
    <p:handoutMasterId r:id="rId70"/>
  </p:handoutMasterIdLst>
  <p:sldIdLst>
    <p:sldId id="305" r:id="rId2"/>
    <p:sldId id="345" r:id="rId3"/>
    <p:sldId id="346" r:id="rId4"/>
    <p:sldId id="347" r:id="rId5"/>
    <p:sldId id="321" r:id="rId6"/>
    <p:sldId id="306" r:id="rId7"/>
    <p:sldId id="307" r:id="rId8"/>
    <p:sldId id="308" r:id="rId9"/>
    <p:sldId id="309" r:id="rId10"/>
    <p:sldId id="310" r:id="rId11"/>
    <p:sldId id="311" r:id="rId12"/>
    <p:sldId id="312" r:id="rId13"/>
    <p:sldId id="313" r:id="rId14"/>
    <p:sldId id="314" r:id="rId15"/>
    <p:sldId id="266" r:id="rId16"/>
    <p:sldId id="315" r:id="rId17"/>
    <p:sldId id="265" r:id="rId18"/>
    <p:sldId id="271" r:id="rId19"/>
    <p:sldId id="348" r:id="rId20"/>
    <p:sldId id="323" r:id="rId21"/>
    <p:sldId id="272" r:id="rId22"/>
    <p:sldId id="316" r:id="rId23"/>
    <p:sldId id="317" r:id="rId24"/>
    <p:sldId id="319" r:id="rId25"/>
    <p:sldId id="318" r:id="rId26"/>
    <p:sldId id="349" r:id="rId27"/>
    <p:sldId id="324" r:id="rId28"/>
    <p:sldId id="350" r:id="rId29"/>
    <p:sldId id="275" r:id="rId30"/>
    <p:sldId id="281" r:id="rId31"/>
    <p:sldId id="326" r:id="rId32"/>
    <p:sldId id="351" r:id="rId33"/>
    <p:sldId id="328" r:id="rId34"/>
    <p:sldId id="329" r:id="rId35"/>
    <p:sldId id="339" r:id="rId36"/>
    <p:sldId id="330" r:id="rId37"/>
    <p:sldId id="332" r:id="rId38"/>
    <p:sldId id="333" r:id="rId39"/>
    <p:sldId id="295" r:id="rId40"/>
    <p:sldId id="298" r:id="rId41"/>
    <p:sldId id="303" r:id="rId42"/>
    <p:sldId id="301" r:id="rId43"/>
    <p:sldId id="302" r:id="rId44"/>
    <p:sldId id="300" r:id="rId45"/>
    <p:sldId id="340" r:id="rId46"/>
    <p:sldId id="299" r:id="rId47"/>
    <p:sldId id="352" r:id="rId48"/>
    <p:sldId id="334" r:id="rId49"/>
    <p:sldId id="304" r:id="rId50"/>
    <p:sldId id="353" r:id="rId51"/>
    <p:sldId id="335" r:id="rId52"/>
    <p:sldId id="259" r:id="rId53"/>
    <p:sldId id="343" r:id="rId54"/>
    <p:sldId id="342" r:id="rId55"/>
    <p:sldId id="341" r:id="rId56"/>
    <p:sldId id="344" r:id="rId57"/>
    <p:sldId id="257" r:id="rId58"/>
    <p:sldId id="356" r:id="rId59"/>
    <p:sldId id="354" r:id="rId60"/>
    <p:sldId id="277" r:id="rId61"/>
    <p:sldId id="355" r:id="rId62"/>
    <p:sldId id="279" r:id="rId63"/>
    <p:sldId id="336" r:id="rId64"/>
    <p:sldId id="358" r:id="rId65"/>
    <p:sldId id="337" r:id="rId66"/>
    <p:sldId id="357" r:id="rId67"/>
    <p:sldId id="359" r:id="rId6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A81906-5F45-468E-8E11-09A38757180D}">
          <p14:sldIdLst>
            <p14:sldId id="305"/>
            <p14:sldId id="345"/>
            <p14:sldId id="346"/>
            <p14:sldId id="347"/>
            <p14:sldId id="321"/>
            <p14:sldId id="306"/>
            <p14:sldId id="307"/>
            <p14:sldId id="308"/>
            <p14:sldId id="309"/>
            <p14:sldId id="310"/>
            <p14:sldId id="311"/>
            <p14:sldId id="312"/>
            <p14:sldId id="313"/>
          </p14:sldIdLst>
        </p14:section>
        <p14:section name="Untitled Section" id="{E8BEBBB1-7894-4C2C-B36F-16FA6D2487C4}">
          <p14:sldIdLst>
            <p14:sldId id="314"/>
            <p14:sldId id="266"/>
            <p14:sldId id="315"/>
            <p14:sldId id="265"/>
            <p14:sldId id="271"/>
            <p14:sldId id="348"/>
            <p14:sldId id="323"/>
            <p14:sldId id="272"/>
            <p14:sldId id="316"/>
            <p14:sldId id="317"/>
            <p14:sldId id="319"/>
            <p14:sldId id="318"/>
            <p14:sldId id="349"/>
            <p14:sldId id="324"/>
            <p14:sldId id="350"/>
            <p14:sldId id="275"/>
            <p14:sldId id="281"/>
            <p14:sldId id="326"/>
            <p14:sldId id="351"/>
            <p14:sldId id="328"/>
            <p14:sldId id="329"/>
            <p14:sldId id="339"/>
            <p14:sldId id="330"/>
            <p14:sldId id="332"/>
            <p14:sldId id="333"/>
            <p14:sldId id="295"/>
            <p14:sldId id="298"/>
            <p14:sldId id="303"/>
            <p14:sldId id="301"/>
            <p14:sldId id="302"/>
            <p14:sldId id="300"/>
            <p14:sldId id="340"/>
            <p14:sldId id="299"/>
            <p14:sldId id="352"/>
            <p14:sldId id="334"/>
            <p14:sldId id="304"/>
            <p14:sldId id="353"/>
            <p14:sldId id="335"/>
            <p14:sldId id="259"/>
            <p14:sldId id="343"/>
            <p14:sldId id="342"/>
            <p14:sldId id="341"/>
            <p14:sldId id="344"/>
            <p14:sldId id="257"/>
            <p14:sldId id="356"/>
            <p14:sldId id="354"/>
            <p14:sldId id="277"/>
            <p14:sldId id="355"/>
            <p14:sldId id="279"/>
            <p14:sldId id="336"/>
            <p14:sldId id="358"/>
            <p14:sldId id="337"/>
            <p14:sldId id="357"/>
            <p14:sldId id="359"/>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5B0D"/>
    <a:srgbClr val="D28A2A"/>
    <a:srgbClr val="EFECB3"/>
    <a:srgbClr val="8C4444"/>
    <a:srgbClr val="5D2D2D"/>
    <a:srgbClr val="734C17"/>
    <a:srgbClr val="E3B37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216" autoAdjust="0"/>
    <p:restoredTop sz="72612" autoAdjust="0"/>
  </p:normalViewPr>
  <p:slideViewPr>
    <p:cSldViewPr>
      <p:cViewPr varScale="1">
        <p:scale>
          <a:sx n="84" d="100"/>
          <a:sy n="84" d="100"/>
        </p:scale>
        <p:origin x="201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0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EC9065-BA70-4578-9F33-3786E789E713}"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01A8A8C2-F54A-45C9-BAA8-E85AF36FD47C}">
      <dgm:prSet phldrT="[Text]"/>
      <dgm:spPr/>
      <dgm:t>
        <a:bodyPr/>
        <a:lstStyle/>
        <a:p>
          <a:r>
            <a:rPr lang="en-US" dirty="0" smtClean="0"/>
            <a:t>Subject-Oriented</a:t>
          </a:r>
          <a:endParaRPr lang="en-US" dirty="0"/>
        </a:p>
      </dgm:t>
    </dgm:pt>
    <dgm:pt modelId="{525D4EAC-D84C-4438-A55F-4ADC2ECCF263}" type="parTrans" cxnId="{079DC92A-342E-497B-897F-C4BE925FF70E}">
      <dgm:prSet/>
      <dgm:spPr/>
      <dgm:t>
        <a:bodyPr/>
        <a:lstStyle/>
        <a:p>
          <a:endParaRPr lang="en-US"/>
        </a:p>
      </dgm:t>
    </dgm:pt>
    <dgm:pt modelId="{E18BA29F-EE3D-490A-865D-E6C5D261764F}" type="sibTrans" cxnId="{079DC92A-342E-497B-897F-C4BE925FF70E}">
      <dgm:prSet/>
      <dgm:spPr/>
      <dgm:t>
        <a:bodyPr/>
        <a:lstStyle/>
        <a:p>
          <a:endParaRPr lang="en-US"/>
        </a:p>
      </dgm:t>
    </dgm:pt>
    <dgm:pt modelId="{F6DA4420-8F10-4CDE-96CC-58CAB32B2C56}">
      <dgm:prSet phldrT="[Text]"/>
      <dgm:spPr/>
      <dgm:t>
        <a:bodyPr/>
        <a:lstStyle/>
        <a:p>
          <a:r>
            <a:rPr lang="en-US" dirty="0" smtClean="0"/>
            <a:t>Non-Volatile</a:t>
          </a:r>
          <a:endParaRPr lang="en-US" dirty="0"/>
        </a:p>
      </dgm:t>
    </dgm:pt>
    <dgm:pt modelId="{0D611361-35F7-4036-9B01-A89525549463}" type="parTrans" cxnId="{31CF3071-A44E-4F47-B72C-1E7822FC30BB}">
      <dgm:prSet/>
      <dgm:spPr/>
      <dgm:t>
        <a:bodyPr/>
        <a:lstStyle/>
        <a:p>
          <a:endParaRPr lang="en-US"/>
        </a:p>
      </dgm:t>
    </dgm:pt>
    <dgm:pt modelId="{AB4F5F9A-D97E-472E-A557-A24B12AC93F6}" type="sibTrans" cxnId="{31CF3071-A44E-4F47-B72C-1E7822FC30BB}">
      <dgm:prSet/>
      <dgm:spPr/>
      <dgm:t>
        <a:bodyPr/>
        <a:lstStyle/>
        <a:p>
          <a:endParaRPr lang="en-US"/>
        </a:p>
      </dgm:t>
    </dgm:pt>
    <dgm:pt modelId="{2C76C522-2503-497A-BB85-4E6533807892}">
      <dgm:prSet phldrT="[Text]"/>
      <dgm:spPr/>
      <dgm:t>
        <a:bodyPr/>
        <a:lstStyle/>
        <a:p>
          <a:r>
            <a:rPr lang="en-US" dirty="0" smtClean="0"/>
            <a:t>Integrated</a:t>
          </a:r>
          <a:endParaRPr lang="en-US" dirty="0"/>
        </a:p>
      </dgm:t>
    </dgm:pt>
    <dgm:pt modelId="{2ADE40A4-F696-4414-8633-3FE83BF3A651}" type="parTrans" cxnId="{DA7E3751-09C6-4629-B4BF-42E595A585AE}">
      <dgm:prSet/>
      <dgm:spPr/>
      <dgm:t>
        <a:bodyPr/>
        <a:lstStyle/>
        <a:p>
          <a:endParaRPr lang="en-US"/>
        </a:p>
      </dgm:t>
    </dgm:pt>
    <dgm:pt modelId="{0E3CE56C-C629-422E-BBAA-16F934FA265C}" type="sibTrans" cxnId="{DA7E3751-09C6-4629-B4BF-42E595A585AE}">
      <dgm:prSet/>
      <dgm:spPr/>
      <dgm:t>
        <a:bodyPr/>
        <a:lstStyle/>
        <a:p>
          <a:endParaRPr lang="en-US"/>
        </a:p>
      </dgm:t>
    </dgm:pt>
    <dgm:pt modelId="{9AAC49F6-E39B-4FA8-9E6C-014E54C9E2FC}">
      <dgm:prSet phldrT="[Text]"/>
      <dgm:spPr/>
      <dgm:t>
        <a:bodyPr/>
        <a:lstStyle/>
        <a:p>
          <a:r>
            <a:rPr lang="en-US" dirty="0" smtClean="0"/>
            <a:t>Time-Variant</a:t>
          </a:r>
          <a:endParaRPr lang="en-US" dirty="0"/>
        </a:p>
      </dgm:t>
    </dgm:pt>
    <dgm:pt modelId="{1D5923BF-0B19-419E-8366-D2C51EC2B2E1}" type="parTrans" cxnId="{68BD93B0-2520-4697-88BC-4C197BCCA6BD}">
      <dgm:prSet/>
      <dgm:spPr/>
      <dgm:t>
        <a:bodyPr/>
        <a:lstStyle/>
        <a:p>
          <a:endParaRPr lang="en-US"/>
        </a:p>
      </dgm:t>
    </dgm:pt>
    <dgm:pt modelId="{3FB47A2A-B5CC-4A3A-9446-E9DB75201451}" type="sibTrans" cxnId="{68BD93B0-2520-4697-88BC-4C197BCCA6BD}">
      <dgm:prSet/>
      <dgm:spPr/>
      <dgm:t>
        <a:bodyPr/>
        <a:lstStyle/>
        <a:p>
          <a:endParaRPr lang="en-US"/>
        </a:p>
      </dgm:t>
    </dgm:pt>
    <dgm:pt modelId="{B95469B8-6FAF-4117-9DAC-19C408720E93}" type="pres">
      <dgm:prSet presAssocID="{78EC9065-BA70-4578-9F33-3786E789E713}" presName="matrix" presStyleCnt="0">
        <dgm:presLayoutVars>
          <dgm:chMax val="1"/>
          <dgm:dir/>
          <dgm:resizeHandles val="exact"/>
        </dgm:presLayoutVars>
      </dgm:prSet>
      <dgm:spPr/>
      <dgm:t>
        <a:bodyPr/>
        <a:lstStyle/>
        <a:p>
          <a:endParaRPr lang="en-US"/>
        </a:p>
      </dgm:t>
    </dgm:pt>
    <dgm:pt modelId="{0503556D-8643-4CCE-92E6-353E5C1B6882}" type="pres">
      <dgm:prSet presAssocID="{78EC9065-BA70-4578-9F33-3786E789E713}" presName="axisShape" presStyleLbl="bgShp" presStyleIdx="0" presStyleCnt="1"/>
      <dgm:spPr/>
    </dgm:pt>
    <dgm:pt modelId="{848E774D-4EE0-4BD0-AB4E-1C16BB0A0B89}" type="pres">
      <dgm:prSet presAssocID="{78EC9065-BA70-4578-9F33-3786E789E713}" presName="rect1" presStyleLbl="node1" presStyleIdx="0" presStyleCnt="4">
        <dgm:presLayoutVars>
          <dgm:chMax val="0"/>
          <dgm:chPref val="0"/>
          <dgm:bulletEnabled val="1"/>
        </dgm:presLayoutVars>
      </dgm:prSet>
      <dgm:spPr/>
      <dgm:t>
        <a:bodyPr/>
        <a:lstStyle/>
        <a:p>
          <a:endParaRPr lang="en-US"/>
        </a:p>
      </dgm:t>
    </dgm:pt>
    <dgm:pt modelId="{D67B6340-A5EF-42A0-8850-146FC69C0A0E}" type="pres">
      <dgm:prSet presAssocID="{78EC9065-BA70-4578-9F33-3786E789E713}" presName="rect2" presStyleLbl="node1" presStyleIdx="1" presStyleCnt="4">
        <dgm:presLayoutVars>
          <dgm:chMax val="0"/>
          <dgm:chPref val="0"/>
          <dgm:bulletEnabled val="1"/>
        </dgm:presLayoutVars>
      </dgm:prSet>
      <dgm:spPr/>
      <dgm:t>
        <a:bodyPr/>
        <a:lstStyle/>
        <a:p>
          <a:endParaRPr lang="en-US"/>
        </a:p>
      </dgm:t>
    </dgm:pt>
    <dgm:pt modelId="{2AF05833-4105-4B48-8F67-315410C518AA}" type="pres">
      <dgm:prSet presAssocID="{78EC9065-BA70-4578-9F33-3786E789E713}" presName="rect3" presStyleLbl="node1" presStyleIdx="2" presStyleCnt="4">
        <dgm:presLayoutVars>
          <dgm:chMax val="0"/>
          <dgm:chPref val="0"/>
          <dgm:bulletEnabled val="1"/>
        </dgm:presLayoutVars>
      </dgm:prSet>
      <dgm:spPr/>
      <dgm:t>
        <a:bodyPr/>
        <a:lstStyle/>
        <a:p>
          <a:endParaRPr lang="en-US"/>
        </a:p>
      </dgm:t>
    </dgm:pt>
    <dgm:pt modelId="{C1DA9B1E-0D06-4435-9F45-BEE4E7D17F73}" type="pres">
      <dgm:prSet presAssocID="{78EC9065-BA70-4578-9F33-3786E789E713}" presName="rect4" presStyleLbl="node1" presStyleIdx="3" presStyleCnt="4">
        <dgm:presLayoutVars>
          <dgm:chMax val="0"/>
          <dgm:chPref val="0"/>
          <dgm:bulletEnabled val="1"/>
        </dgm:presLayoutVars>
      </dgm:prSet>
      <dgm:spPr/>
      <dgm:t>
        <a:bodyPr/>
        <a:lstStyle/>
        <a:p>
          <a:endParaRPr lang="en-US"/>
        </a:p>
      </dgm:t>
    </dgm:pt>
  </dgm:ptLst>
  <dgm:cxnLst>
    <dgm:cxn modelId="{47AB8ECF-371B-48D2-AFB0-C5E96B6D09F3}" type="presOf" srcId="{01A8A8C2-F54A-45C9-BAA8-E85AF36FD47C}" destId="{848E774D-4EE0-4BD0-AB4E-1C16BB0A0B89}" srcOrd="0" destOrd="0" presId="urn:microsoft.com/office/officeart/2005/8/layout/matrix2"/>
    <dgm:cxn modelId="{DA7E3751-09C6-4629-B4BF-42E595A585AE}" srcId="{78EC9065-BA70-4578-9F33-3786E789E713}" destId="{2C76C522-2503-497A-BB85-4E6533807892}" srcOrd="2" destOrd="0" parTransId="{2ADE40A4-F696-4414-8633-3FE83BF3A651}" sibTransId="{0E3CE56C-C629-422E-BBAA-16F934FA265C}"/>
    <dgm:cxn modelId="{68BD93B0-2520-4697-88BC-4C197BCCA6BD}" srcId="{78EC9065-BA70-4578-9F33-3786E789E713}" destId="{9AAC49F6-E39B-4FA8-9E6C-014E54C9E2FC}" srcOrd="3" destOrd="0" parTransId="{1D5923BF-0B19-419E-8366-D2C51EC2B2E1}" sibTransId="{3FB47A2A-B5CC-4A3A-9446-E9DB75201451}"/>
    <dgm:cxn modelId="{1FC02244-476F-4B73-B8AE-F8BA91A50525}" type="presOf" srcId="{9AAC49F6-E39B-4FA8-9E6C-014E54C9E2FC}" destId="{C1DA9B1E-0D06-4435-9F45-BEE4E7D17F73}" srcOrd="0" destOrd="0" presId="urn:microsoft.com/office/officeart/2005/8/layout/matrix2"/>
    <dgm:cxn modelId="{D345A9AB-49E2-440D-BB0F-2822F1D483F9}" type="presOf" srcId="{F6DA4420-8F10-4CDE-96CC-58CAB32B2C56}" destId="{D67B6340-A5EF-42A0-8850-146FC69C0A0E}" srcOrd="0" destOrd="0" presId="urn:microsoft.com/office/officeart/2005/8/layout/matrix2"/>
    <dgm:cxn modelId="{31CF3071-A44E-4F47-B72C-1E7822FC30BB}" srcId="{78EC9065-BA70-4578-9F33-3786E789E713}" destId="{F6DA4420-8F10-4CDE-96CC-58CAB32B2C56}" srcOrd="1" destOrd="0" parTransId="{0D611361-35F7-4036-9B01-A89525549463}" sibTransId="{AB4F5F9A-D97E-472E-A557-A24B12AC93F6}"/>
    <dgm:cxn modelId="{548DC0DC-15F7-4815-BFC8-1E5F0B490C49}" type="presOf" srcId="{78EC9065-BA70-4578-9F33-3786E789E713}" destId="{B95469B8-6FAF-4117-9DAC-19C408720E93}" srcOrd="0" destOrd="0" presId="urn:microsoft.com/office/officeart/2005/8/layout/matrix2"/>
    <dgm:cxn modelId="{F6C8D54C-516D-49A1-B96D-69A5EC24E261}" type="presOf" srcId="{2C76C522-2503-497A-BB85-4E6533807892}" destId="{2AF05833-4105-4B48-8F67-315410C518AA}" srcOrd="0" destOrd="0" presId="urn:microsoft.com/office/officeart/2005/8/layout/matrix2"/>
    <dgm:cxn modelId="{079DC92A-342E-497B-897F-C4BE925FF70E}" srcId="{78EC9065-BA70-4578-9F33-3786E789E713}" destId="{01A8A8C2-F54A-45C9-BAA8-E85AF36FD47C}" srcOrd="0" destOrd="0" parTransId="{525D4EAC-D84C-4438-A55F-4ADC2ECCF263}" sibTransId="{E18BA29F-EE3D-490A-865D-E6C5D261764F}"/>
    <dgm:cxn modelId="{84888C3D-26C5-49B7-B076-12724E194E14}" type="presParOf" srcId="{B95469B8-6FAF-4117-9DAC-19C408720E93}" destId="{0503556D-8643-4CCE-92E6-353E5C1B6882}" srcOrd="0" destOrd="0" presId="urn:microsoft.com/office/officeart/2005/8/layout/matrix2"/>
    <dgm:cxn modelId="{3A1A7C7E-FD1E-48A7-ACB7-355B95C540DE}" type="presParOf" srcId="{B95469B8-6FAF-4117-9DAC-19C408720E93}" destId="{848E774D-4EE0-4BD0-AB4E-1C16BB0A0B89}" srcOrd="1" destOrd="0" presId="urn:microsoft.com/office/officeart/2005/8/layout/matrix2"/>
    <dgm:cxn modelId="{B09E11FC-7E81-4413-B53A-DE2E81104AB8}" type="presParOf" srcId="{B95469B8-6FAF-4117-9DAC-19C408720E93}" destId="{D67B6340-A5EF-42A0-8850-146FC69C0A0E}" srcOrd="2" destOrd="0" presId="urn:microsoft.com/office/officeart/2005/8/layout/matrix2"/>
    <dgm:cxn modelId="{CE9A2926-3631-4E1F-85A8-74A5347C594E}" type="presParOf" srcId="{B95469B8-6FAF-4117-9DAC-19C408720E93}" destId="{2AF05833-4105-4B48-8F67-315410C518AA}" srcOrd="3" destOrd="0" presId="urn:microsoft.com/office/officeart/2005/8/layout/matrix2"/>
    <dgm:cxn modelId="{B62376E5-6AAD-453B-8289-13E355B56E0B}" type="presParOf" srcId="{B95469B8-6FAF-4117-9DAC-19C408720E93}" destId="{C1DA9B1E-0D06-4435-9F45-BEE4E7D17F73}"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3556D-8643-4CCE-92E6-353E5C1B6882}">
      <dsp:nvSpPr>
        <dsp:cNvPr id="0" name=""/>
        <dsp:cNvSpPr/>
      </dsp:nvSpPr>
      <dsp:spPr>
        <a:xfrm>
          <a:off x="1946919" y="0"/>
          <a:ext cx="4064000" cy="4064000"/>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8E774D-4EE0-4BD0-AB4E-1C16BB0A0B89}">
      <dsp:nvSpPr>
        <dsp:cNvPr id="0" name=""/>
        <dsp:cNvSpPr/>
      </dsp:nvSpPr>
      <dsp:spPr>
        <a:xfrm>
          <a:off x="2211079" y="264160"/>
          <a:ext cx="1625600" cy="162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Subject-Oriented</a:t>
          </a:r>
          <a:endParaRPr lang="en-US" sz="2400" kern="1200" dirty="0"/>
        </a:p>
      </dsp:txBody>
      <dsp:txXfrm>
        <a:off x="2290434" y="343515"/>
        <a:ext cx="1466890" cy="1466890"/>
      </dsp:txXfrm>
    </dsp:sp>
    <dsp:sp modelId="{D67B6340-A5EF-42A0-8850-146FC69C0A0E}">
      <dsp:nvSpPr>
        <dsp:cNvPr id="0" name=""/>
        <dsp:cNvSpPr/>
      </dsp:nvSpPr>
      <dsp:spPr>
        <a:xfrm>
          <a:off x="4121159" y="264160"/>
          <a:ext cx="1625600" cy="162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Non-Volatile</a:t>
          </a:r>
          <a:endParaRPr lang="en-US" sz="2400" kern="1200" dirty="0"/>
        </a:p>
      </dsp:txBody>
      <dsp:txXfrm>
        <a:off x="4200514" y="343515"/>
        <a:ext cx="1466890" cy="1466890"/>
      </dsp:txXfrm>
    </dsp:sp>
    <dsp:sp modelId="{2AF05833-4105-4B48-8F67-315410C518AA}">
      <dsp:nvSpPr>
        <dsp:cNvPr id="0" name=""/>
        <dsp:cNvSpPr/>
      </dsp:nvSpPr>
      <dsp:spPr>
        <a:xfrm>
          <a:off x="2211079" y="2174240"/>
          <a:ext cx="1625600" cy="162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Integrated</a:t>
          </a:r>
          <a:endParaRPr lang="en-US" sz="2400" kern="1200" dirty="0"/>
        </a:p>
      </dsp:txBody>
      <dsp:txXfrm>
        <a:off x="2290434" y="2253595"/>
        <a:ext cx="1466890" cy="1466890"/>
      </dsp:txXfrm>
    </dsp:sp>
    <dsp:sp modelId="{C1DA9B1E-0D06-4435-9F45-BEE4E7D17F73}">
      <dsp:nvSpPr>
        <dsp:cNvPr id="0" name=""/>
        <dsp:cNvSpPr/>
      </dsp:nvSpPr>
      <dsp:spPr>
        <a:xfrm>
          <a:off x="4121159" y="2174240"/>
          <a:ext cx="1625600" cy="162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Time-Variant</a:t>
          </a:r>
          <a:endParaRPr lang="en-US" sz="2400" kern="1200" dirty="0"/>
        </a:p>
      </dsp:txBody>
      <dsp:txXfrm>
        <a:off x="4200514" y="2253595"/>
        <a:ext cx="1466890" cy="1466890"/>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E3D274CA-666A-443D-A892-70B6B3478922}" type="datetimeFigureOut">
              <a:rPr lang="en-US" smtClean="0"/>
              <a:t>5/15/2017</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2D890AB-B115-4FB5-950B-842E2EFD1D47}" type="slidenum">
              <a:rPr lang="en-US" smtClean="0"/>
              <a:t>‹#›</a:t>
            </a:fld>
            <a:endParaRPr lang="en-US"/>
          </a:p>
        </p:txBody>
      </p:sp>
    </p:spTree>
    <p:extLst>
      <p:ext uri="{BB962C8B-B14F-4D97-AF65-F5344CB8AC3E}">
        <p14:creationId xmlns:p14="http://schemas.microsoft.com/office/powerpoint/2010/main" val="29602780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7033332-9CB6-4A7A-B51F-BF6A0E5DAAAC}" type="datetimeFigureOut">
              <a:rPr lang="en-US" smtClean="0"/>
              <a:t>5/15/2017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EFAF2BB-AC68-4486-AB33-9F8E3219D902}" type="slidenum">
              <a:rPr lang="en-US" smtClean="0"/>
              <a:t>‹#›</a:t>
            </a:fld>
            <a:endParaRPr lang="en-US"/>
          </a:p>
        </p:txBody>
      </p:sp>
    </p:spTree>
    <p:extLst>
      <p:ext uri="{BB962C8B-B14F-4D97-AF65-F5344CB8AC3E}">
        <p14:creationId xmlns:p14="http://schemas.microsoft.com/office/powerpoint/2010/main" val="951097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The goal of this lecture is to</a:t>
            </a:r>
          </a:p>
          <a:p>
            <a:r>
              <a:rPr lang="en-US" dirty="0" smtClean="0"/>
              <a:t>This is the 10,000 foot</a:t>
            </a:r>
            <a:r>
              <a:rPr lang="en-US" baseline="0" dirty="0" smtClean="0"/>
              <a:t> view of the course.</a:t>
            </a:r>
          </a:p>
          <a:p>
            <a:endParaRPr lang="en-US" dirty="0" smtClean="0"/>
          </a:p>
          <a:p>
            <a:r>
              <a:rPr lang="en-US" dirty="0" smtClean="0"/>
              <a:t>Help</a:t>
            </a:r>
            <a:r>
              <a:rPr lang="en-US" baseline="0" dirty="0" smtClean="0"/>
              <a:t> you understand how and why data warehousing exists</a:t>
            </a:r>
          </a:p>
          <a:p>
            <a:r>
              <a:rPr lang="en-US" baseline="0" dirty="0" smtClean="0"/>
              <a:t>Introduce you to the terminology associated with data warehousing </a:t>
            </a:r>
          </a:p>
          <a:p>
            <a:r>
              <a:rPr lang="en-US" baseline="0" dirty="0" smtClean="0"/>
              <a:t>Show you where we’ll go in the course</a:t>
            </a:r>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64724E-7CB4-4288-908A-97852378BB2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36065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[After slides]</a:t>
            </a:r>
          </a:p>
          <a:p>
            <a:r>
              <a:rPr lang="en-US" dirty="0" smtClean="0"/>
              <a:t>These are great at storing and</a:t>
            </a:r>
            <a:r>
              <a:rPr lang="en-US" baseline="0" dirty="0" smtClean="0"/>
              <a:t> processing data but not designed to allows us to report on it in ways which meet all the informational needs of the organization.</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14</a:t>
            </a:fld>
            <a:endParaRPr lang="en-US"/>
          </a:p>
        </p:txBody>
      </p:sp>
    </p:spTree>
    <p:extLst>
      <p:ext uri="{BB962C8B-B14F-4D97-AF65-F5344CB8AC3E}">
        <p14:creationId xmlns:p14="http://schemas.microsoft.com/office/powerpoint/2010/main" val="2145887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Why so complex?</a:t>
            </a:r>
            <a:r>
              <a:rPr lang="en-US" baseline="0" dirty="0" smtClean="0"/>
              <a:t> They’re designed to minimize data redundancies and store data efficiently. As such they have many tables, generally the more tables the more complex the database.</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15</a:t>
            </a:fld>
            <a:endParaRPr lang="en-US"/>
          </a:p>
        </p:txBody>
      </p:sp>
    </p:spTree>
    <p:extLst>
      <p:ext uri="{BB962C8B-B14F-4D97-AF65-F5344CB8AC3E}">
        <p14:creationId xmlns:p14="http://schemas.microsoft.com/office/powerpoint/2010/main" val="1549503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Resource</a:t>
            </a:r>
            <a:r>
              <a:rPr lang="en-US" baseline="0" dirty="0" smtClean="0"/>
              <a:t> Intensive</a:t>
            </a:r>
          </a:p>
          <a:p>
            <a:r>
              <a:rPr lang="en-US" baseline="0" dirty="0" smtClean="0"/>
              <a:t> - Optimized writes, not reads.</a:t>
            </a:r>
            <a:endParaRPr lang="en-US" dirty="0" smtClean="0"/>
          </a:p>
          <a:p>
            <a:r>
              <a:rPr lang="en-US" dirty="0" smtClean="0"/>
              <a:t>Impossible</a:t>
            </a:r>
          </a:p>
          <a:p>
            <a:r>
              <a:rPr lang="en-US" dirty="0" smtClean="0"/>
              <a:t>-</a:t>
            </a:r>
            <a:r>
              <a:rPr lang="en-US" baseline="0" dirty="0" smtClean="0"/>
              <a:t> Some transactional database do not store data in a format conducive to the informational need. They lack trending and historical information.</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17</a:t>
            </a:fld>
            <a:endParaRPr lang="en-US"/>
          </a:p>
        </p:txBody>
      </p:sp>
    </p:spTree>
    <p:extLst>
      <p:ext uri="{BB962C8B-B14F-4D97-AF65-F5344CB8AC3E}">
        <p14:creationId xmlns:p14="http://schemas.microsoft.com/office/powerpoint/2010/main" val="3808554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18</a:t>
            </a:fld>
            <a:endParaRPr lang="en-US"/>
          </a:p>
        </p:txBody>
      </p:sp>
    </p:spTree>
    <p:extLst>
      <p:ext uri="{BB962C8B-B14F-4D97-AF65-F5344CB8AC3E}">
        <p14:creationId xmlns:p14="http://schemas.microsoft.com/office/powerpoint/2010/main" val="2319128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TRUE</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19</a:t>
            </a:fld>
            <a:endParaRPr lang="en-US"/>
          </a:p>
        </p:txBody>
      </p:sp>
    </p:spTree>
    <p:extLst>
      <p:ext uri="{BB962C8B-B14F-4D97-AF65-F5344CB8AC3E}">
        <p14:creationId xmlns:p14="http://schemas.microsoft.com/office/powerpoint/2010/main" val="3214644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 C </a:t>
            </a:r>
          </a:p>
          <a:p>
            <a:r>
              <a:rPr lang="en-US" dirty="0" smtClean="0"/>
              <a:t>2 =B</a:t>
            </a:r>
            <a:r>
              <a:rPr lang="en-US" baseline="0" dirty="0" smtClean="0"/>
              <a:t> </a:t>
            </a:r>
          </a:p>
          <a:p>
            <a:r>
              <a:rPr lang="en-US" baseline="0" dirty="0" smtClean="0"/>
              <a:t>3 =D </a:t>
            </a:r>
          </a:p>
          <a:p>
            <a:r>
              <a:rPr lang="en-US" baseline="0" dirty="0" smtClean="0"/>
              <a:t>4= A</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26</a:t>
            </a:fld>
            <a:endParaRPr lang="en-US"/>
          </a:p>
        </p:txBody>
      </p:sp>
    </p:spTree>
    <p:extLst>
      <p:ext uri="{BB962C8B-B14F-4D97-AF65-F5344CB8AC3E}">
        <p14:creationId xmlns:p14="http://schemas.microsoft.com/office/powerpoint/2010/main" val="739885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What is BI?</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29</a:t>
            </a:fld>
            <a:endParaRPr lang="en-US"/>
          </a:p>
        </p:txBody>
      </p:sp>
    </p:spTree>
    <p:extLst>
      <p:ext uri="{BB962C8B-B14F-4D97-AF65-F5344CB8AC3E}">
        <p14:creationId xmlns:p14="http://schemas.microsoft.com/office/powerpoint/2010/main" val="2222179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Both</a:t>
            </a:r>
            <a:r>
              <a:rPr lang="en-US" baseline="0" dirty="0" smtClean="0"/>
              <a:t> of your textbook authors believe they are components to a larger system. For </a:t>
            </a:r>
            <a:r>
              <a:rPr lang="en-US" baseline="0" dirty="0" err="1" smtClean="0"/>
              <a:t>Inmon</a:t>
            </a:r>
            <a:r>
              <a:rPr lang="en-US" baseline="0" dirty="0" smtClean="0"/>
              <a:t> they’re part of the CIF.</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30</a:t>
            </a:fld>
            <a:endParaRPr lang="en-US"/>
          </a:p>
        </p:txBody>
      </p:sp>
    </p:spTree>
    <p:extLst>
      <p:ext uri="{BB962C8B-B14F-4D97-AF65-F5344CB8AC3E}">
        <p14:creationId xmlns:p14="http://schemas.microsoft.com/office/powerpoint/2010/main" val="1963255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a solid foundation,</a:t>
            </a:r>
            <a:r>
              <a:rPr lang="en-US" baseline="0" dirty="0" smtClean="0"/>
              <a:t> </a:t>
            </a:r>
            <a:r>
              <a:rPr lang="en-US" dirty="0" smtClean="0"/>
              <a:t>Data warehousing makes BI easy. </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31</a:t>
            </a:fld>
            <a:endParaRPr lang="en-US"/>
          </a:p>
        </p:txBody>
      </p:sp>
    </p:spTree>
    <p:extLst>
      <p:ext uri="{BB962C8B-B14F-4D97-AF65-F5344CB8AC3E}">
        <p14:creationId xmlns:p14="http://schemas.microsoft.com/office/powerpoint/2010/main" val="1154398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Retrospective</a:t>
            </a:r>
            <a:r>
              <a:rPr lang="en-US" dirty="0" smtClean="0"/>
              <a:t>: Traditional Business Intelligence / Reporting</a:t>
            </a:r>
          </a:p>
          <a:p>
            <a:pPr lvl="1"/>
            <a:r>
              <a:rPr lang="en-US" dirty="0" smtClean="0"/>
              <a:t>“What Happened?”</a:t>
            </a:r>
          </a:p>
          <a:p>
            <a:pPr lvl="1"/>
            <a:r>
              <a:rPr lang="en-US" dirty="0" smtClean="0"/>
              <a:t>Example: a report listing</a:t>
            </a:r>
            <a:r>
              <a:rPr lang="en-US" baseline="0" dirty="0" smtClean="0"/>
              <a:t> sales by quarter</a:t>
            </a:r>
            <a:endParaRPr lang="en-US" dirty="0" smtClean="0"/>
          </a:p>
          <a:p>
            <a:r>
              <a:rPr lang="en-US" b="1" dirty="0" smtClean="0"/>
              <a:t>Diagnostic</a:t>
            </a:r>
            <a:r>
              <a:rPr lang="en-US" dirty="0" smtClean="0"/>
              <a:t>: Analytic Dashboard / Drill-Down</a:t>
            </a:r>
          </a:p>
          <a:p>
            <a:pPr lvl="1"/>
            <a:r>
              <a:rPr lang="en-US" dirty="0" smtClean="0"/>
              <a:t>“Why did it happen?”</a:t>
            </a:r>
          </a:p>
          <a:p>
            <a:pPr lvl="1"/>
            <a:r>
              <a:rPr lang="en-US" dirty="0" smtClean="0"/>
              <a:t>In the Q4:</a:t>
            </a:r>
            <a:r>
              <a:rPr lang="en-US" baseline="0" dirty="0" smtClean="0"/>
              <a:t> there are more sales than the other quarters. We drill down to find additional purchases in the holiday season.</a:t>
            </a:r>
            <a:endParaRPr lang="en-US" dirty="0" smtClean="0"/>
          </a:p>
          <a:p>
            <a:r>
              <a:rPr lang="en-US" b="1" dirty="0" smtClean="0"/>
              <a:t>Descriptive</a:t>
            </a:r>
            <a:r>
              <a:rPr lang="en-US" dirty="0" smtClean="0"/>
              <a:t>: Real-time Dashboard</a:t>
            </a:r>
          </a:p>
          <a:p>
            <a:pPr lvl="1"/>
            <a:r>
              <a:rPr lang="en-US" dirty="0" smtClean="0"/>
              <a:t>“What is happening now?”</a:t>
            </a:r>
          </a:p>
          <a:p>
            <a:pPr lvl="1"/>
            <a:r>
              <a:rPr lang="en-US" dirty="0" smtClean="0"/>
              <a:t>Real time view of sales as</a:t>
            </a:r>
            <a:r>
              <a:rPr lang="en-US" baseline="0" dirty="0" smtClean="0"/>
              <a:t> they happen.</a:t>
            </a:r>
            <a:endParaRPr lang="en-US" dirty="0" smtClean="0"/>
          </a:p>
          <a:p>
            <a:r>
              <a:rPr lang="en-US" b="1" dirty="0" smtClean="0"/>
              <a:t>Predictive</a:t>
            </a:r>
            <a:r>
              <a:rPr lang="en-US" dirty="0" smtClean="0"/>
              <a:t>: Machine Learning / Forecasting</a:t>
            </a:r>
          </a:p>
          <a:p>
            <a:pPr lvl="1"/>
            <a:r>
              <a:rPr lang="en-US" dirty="0" smtClean="0"/>
              <a:t>“What is likely to happen?”</a:t>
            </a:r>
          </a:p>
          <a:p>
            <a:pPr lvl="1"/>
            <a:r>
              <a:rPr lang="en-US" dirty="0" smtClean="0"/>
              <a:t>We know</a:t>
            </a:r>
            <a:r>
              <a:rPr lang="en-US" baseline="0" dirty="0" smtClean="0"/>
              <a:t> for the past 4 years 4Q sales are up, so we use the data to estimate 4Q sales for this year.</a:t>
            </a:r>
            <a:endParaRPr lang="en-US" dirty="0" smtClean="0"/>
          </a:p>
          <a:p>
            <a:r>
              <a:rPr lang="en-US" b="1" dirty="0" smtClean="0"/>
              <a:t>Prescriptive Analytics</a:t>
            </a:r>
            <a:r>
              <a:rPr lang="en-US" dirty="0" smtClean="0"/>
              <a:t>: Make a decision or Take Action</a:t>
            </a:r>
          </a:p>
          <a:p>
            <a:pPr lvl="1"/>
            <a:r>
              <a:rPr lang="en-US" dirty="0" smtClean="0"/>
              <a:t>“What should I do about it?”</a:t>
            </a:r>
          </a:p>
          <a:p>
            <a:pPr lvl="1"/>
            <a:r>
              <a:rPr lang="en-US" dirty="0" smtClean="0"/>
              <a:t>Since we know 4Q sales are up, can we advise</a:t>
            </a:r>
            <a:r>
              <a:rPr lang="en-US" baseline="0" dirty="0" smtClean="0"/>
              <a:t> how to stock stores accordingly?</a:t>
            </a:r>
            <a:endParaRPr lang="en-US" dirty="0" smtClean="0"/>
          </a:p>
          <a:p>
            <a:endParaRPr lang="en-US" dirty="0"/>
          </a:p>
        </p:txBody>
      </p:sp>
      <p:sp>
        <p:nvSpPr>
          <p:cNvPr id="4" name="Slide Number Placeholder 3"/>
          <p:cNvSpPr>
            <a:spLocks noGrp="1"/>
          </p:cNvSpPr>
          <p:nvPr>
            <p:ph type="sldNum" sz="quarter" idx="10"/>
          </p:nvPr>
        </p:nvSpPr>
        <p:spPr/>
        <p:txBody>
          <a:bodyPr/>
          <a:lstStyle/>
          <a:p>
            <a:fld id="{1FB8DE1D-8E33-4945-8725-E31E97FC6CBB}" type="slidenum">
              <a:rPr lang="en-US" smtClean="0"/>
              <a:t>33</a:t>
            </a:fld>
            <a:endParaRPr lang="en-US"/>
          </a:p>
        </p:txBody>
      </p:sp>
    </p:spTree>
    <p:extLst>
      <p:ext uri="{BB962C8B-B14F-4D97-AF65-F5344CB8AC3E}">
        <p14:creationId xmlns:p14="http://schemas.microsoft.com/office/powerpoint/2010/main" val="3013293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 do you think it could be? The products it sells? It’s customers? It’s revenue stream?</a:t>
            </a:r>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6</a:t>
            </a:fld>
            <a:endParaRPr lang="en-US"/>
          </a:p>
        </p:txBody>
      </p:sp>
    </p:spTree>
    <p:extLst>
      <p:ext uri="{BB962C8B-B14F-4D97-AF65-F5344CB8AC3E}">
        <p14:creationId xmlns:p14="http://schemas.microsoft.com/office/powerpoint/2010/main" val="1508529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Retrospective</a:t>
            </a:r>
            <a:r>
              <a:rPr lang="en-US" dirty="0" smtClean="0"/>
              <a:t>: “What Happened?”</a:t>
            </a:r>
          </a:p>
          <a:p>
            <a:r>
              <a:rPr lang="en-US" b="1" dirty="0" smtClean="0"/>
              <a:t>Diagnostic</a:t>
            </a:r>
            <a:r>
              <a:rPr lang="en-US" dirty="0" smtClean="0"/>
              <a:t>: “Why did it happen?”</a:t>
            </a:r>
          </a:p>
          <a:p>
            <a:r>
              <a:rPr lang="en-US" b="1" dirty="0" smtClean="0"/>
              <a:t>Descriptive</a:t>
            </a:r>
            <a:r>
              <a:rPr lang="en-US" dirty="0" smtClean="0"/>
              <a:t>: “What is happening now?”</a:t>
            </a:r>
          </a:p>
          <a:p>
            <a:r>
              <a:rPr lang="en-US" b="1" dirty="0" smtClean="0"/>
              <a:t>Predictive</a:t>
            </a:r>
            <a:r>
              <a:rPr lang="en-US" dirty="0" smtClean="0"/>
              <a:t>: “What is likely to happen?”</a:t>
            </a:r>
          </a:p>
          <a:p>
            <a:r>
              <a:rPr lang="en-US" b="1" dirty="0" smtClean="0"/>
              <a:t>Prescriptive</a:t>
            </a:r>
            <a:r>
              <a:rPr lang="en-US" dirty="0" smtClean="0"/>
              <a:t>: “What should I do about it?”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FB8DE1D-8E33-4945-8725-E31E97FC6CBB}" type="slidenum">
              <a:rPr lang="en-US" smtClean="0"/>
              <a:t>34</a:t>
            </a:fld>
            <a:endParaRPr lang="en-US"/>
          </a:p>
        </p:txBody>
      </p:sp>
    </p:spTree>
    <p:extLst>
      <p:ext uri="{BB962C8B-B14F-4D97-AF65-F5344CB8AC3E}">
        <p14:creationId xmlns:p14="http://schemas.microsoft.com/office/powerpoint/2010/main" val="3850819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Retrospective</a:t>
            </a:r>
            <a:r>
              <a:rPr lang="en-US" dirty="0" smtClean="0"/>
              <a:t>: “What Happened?”</a:t>
            </a:r>
          </a:p>
          <a:p>
            <a:r>
              <a:rPr lang="en-US" b="1" dirty="0" smtClean="0"/>
              <a:t>Diagnostic</a:t>
            </a:r>
            <a:r>
              <a:rPr lang="en-US" dirty="0" smtClean="0"/>
              <a:t>: “Why did it happen?”</a:t>
            </a:r>
          </a:p>
          <a:p>
            <a:r>
              <a:rPr lang="en-US" b="1" dirty="0" smtClean="0"/>
              <a:t>Descriptive</a:t>
            </a:r>
            <a:r>
              <a:rPr lang="en-US" dirty="0" smtClean="0"/>
              <a:t>: “What is happening now?”</a:t>
            </a:r>
          </a:p>
          <a:p>
            <a:r>
              <a:rPr lang="en-US" b="1" dirty="0" smtClean="0"/>
              <a:t>Predictive</a:t>
            </a:r>
            <a:r>
              <a:rPr lang="en-US" dirty="0" smtClean="0"/>
              <a:t>: “What is likely to happen?”</a:t>
            </a:r>
          </a:p>
          <a:p>
            <a:r>
              <a:rPr lang="en-US" b="1" dirty="0" smtClean="0"/>
              <a:t>Prescriptive</a:t>
            </a:r>
            <a:r>
              <a:rPr lang="en-US" dirty="0" smtClean="0"/>
              <a:t>: “What should I do about it?”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FB8DE1D-8E33-4945-8725-E31E97FC6CBB}" type="slidenum">
              <a:rPr lang="en-US" smtClean="0"/>
              <a:t>35</a:t>
            </a:fld>
            <a:endParaRPr lang="en-US"/>
          </a:p>
        </p:txBody>
      </p:sp>
    </p:spTree>
    <p:extLst>
      <p:ext uri="{BB962C8B-B14F-4D97-AF65-F5344CB8AC3E}">
        <p14:creationId xmlns:p14="http://schemas.microsoft.com/office/powerpoint/2010/main" val="3465221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decision</a:t>
            </a:r>
            <a:r>
              <a:rPr lang="en-US" baseline="0" dirty="0" smtClean="0"/>
              <a:t> to action, how much is manual and how much is automated.</a:t>
            </a:r>
          </a:p>
          <a:p>
            <a:endParaRPr lang="en-US" baseline="0" dirty="0" smtClean="0"/>
          </a:p>
          <a:p>
            <a:pPr marL="171450" indent="-171450">
              <a:buFont typeface="Arial" panose="020B0604020202020204" pitchFamily="34" charset="0"/>
              <a:buChar char="•"/>
            </a:pPr>
            <a:r>
              <a:rPr lang="en-US" baseline="0" dirty="0" smtClean="0"/>
              <a:t>With Retrospective analytics, we know what happened, then there is a great deal of manual effort to turn that into decisions and actions.</a:t>
            </a:r>
          </a:p>
          <a:p>
            <a:pPr marL="171450" indent="-171450">
              <a:buFont typeface="Arial" panose="020B0604020202020204" pitchFamily="34" charset="0"/>
              <a:buChar char="•"/>
            </a:pPr>
            <a:r>
              <a:rPr lang="en-US" baseline="0" dirty="0" smtClean="0"/>
              <a:t>With Diagnostic Analytics, we know why something happened, but we still need manual effort to turn that into decisions and actions.</a:t>
            </a:r>
          </a:p>
          <a:p>
            <a:pPr marL="171450" indent="-171450">
              <a:buFont typeface="Arial" panose="020B0604020202020204" pitchFamily="34" charset="0"/>
              <a:buChar char="•"/>
            </a:pPr>
            <a:r>
              <a:rPr lang="en-US" baseline="0" dirty="0" smtClean="0"/>
              <a:t>With Predictive analytics we know what’s going to happen so very little manual intervention is required to make a decision or take an action.</a:t>
            </a:r>
          </a:p>
          <a:p>
            <a:pPr marL="171450" indent="-171450">
              <a:buFont typeface="Arial" panose="020B0604020202020204" pitchFamily="34" charset="0"/>
              <a:buChar char="•"/>
            </a:pPr>
            <a:r>
              <a:rPr lang="en-US" baseline="0" dirty="0" smtClean="0"/>
              <a:t>With Prescriptive analytics the process through to decision or action is automated. Automated decision making is called “decision support” while automated actions are called “decision automation” </a:t>
            </a:r>
          </a:p>
          <a:p>
            <a:endParaRPr lang="en-US" dirty="0"/>
          </a:p>
        </p:txBody>
      </p:sp>
      <p:sp>
        <p:nvSpPr>
          <p:cNvPr id="4" name="Slide Number Placeholder 3"/>
          <p:cNvSpPr>
            <a:spLocks noGrp="1"/>
          </p:cNvSpPr>
          <p:nvPr>
            <p:ph type="sldNum" sz="quarter" idx="10"/>
          </p:nvPr>
        </p:nvSpPr>
        <p:spPr/>
        <p:txBody>
          <a:bodyPr/>
          <a:lstStyle/>
          <a:p>
            <a:fld id="{1FB8DE1D-8E33-4945-8725-E31E97FC6CBB}" type="slidenum">
              <a:rPr lang="en-US" smtClean="0"/>
              <a:t>36</a:t>
            </a:fld>
            <a:endParaRPr lang="en-US"/>
          </a:p>
        </p:txBody>
      </p:sp>
    </p:spTree>
    <p:extLst>
      <p:ext uri="{BB962C8B-B14F-4D97-AF65-F5344CB8AC3E}">
        <p14:creationId xmlns:p14="http://schemas.microsoft.com/office/powerpoint/2010/main" val="1264635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41</a:t>
            </a:fld>
            <a:endParaRPr lang="en-US"/>
          </a:p>
        </p:txBody>
      </p:sp>
    </p:spTree>
    <p:extLst>
      <p:ext uri="{BB962C8B-B14F-4D97-AF65-F5344CB8AC3E}">
        <p14:creationId xmlns:p14="http://schemas.microsoft.com/office/powerpoint/2010/main" val="1572239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are 3 reasons:</a:t>
            </a:r>
          </a:p>
          <a:p>
            <a:endParaRPr lang="en-US" sz="1200" b="0" i="0" kern="1200" dirty="0" smtClean="0">
              <a:solidFill>
                <a:schemeClr val="tx1"/>
              </a:solidFill>
              <a:effectLst/>
              <a:latin typeface="+mn-lt"/>
              <a:ea typeface="+mn-ea"/>
              <a:cs typeface="+mn-cs"/>
            </a:endParaRPr>
          </a:p>
          <a:p>
            <a:pPr marL="228600" indent="-228600">
              <a:buFont typeface="+mj-lt"/>
              <a:buAutoNum type="arabicPeriod"/>
            </a:pPr>
            <a:r>
              <a:rPr lang="en-US" sz="1200" b="0" i="0" kern="1200" dirty="0" smtClean="0">
                <a:solidFill>
                  <a:schemeClr val="tx1"/>
                </a:solidFill>
                <a:effectLst/>
                <a:latin typeface="+mn-lt"/>
                <a:ea typeface="+mn-ea"/>
                <a:cs typeface="+mn-cs"/>
              </a:rPr>
              <a:t>It's obvious that we need to manipulate the schema from it's original form into a star schema but the deeper question is why?</a:t>
            </a:r>
          </a:p>
          <a:p>
            <a:pPr marL="228600" indent="-228600">
              <a:buFont typeface="+mj-lt"/>
              <a:buAutoNum type="arabicPeriod"/>
            </a:pPr>
            <a:r>
              <a:rPr lang="en-US" sz="1200" b="0" i="0" kern="1200" dirty="0" smtClean="0">
                <a:solidFill>
                  <a:schemeClr val="tx1"/>
                </a:solidFill>
                <a:effectLst/>
                <a:latin typeface="+mn-lt"/>
                <a:ea typeface="+mn-ea"/>
                <a:cs typeface="+mn-cs"/>
              </a:rPr>
              <a:t>We want to ensure our data reflects what happened over time, not what is happening "now"</a:t>
            </a:r>
          </a:p>
          <a:p>
            <a:pPr marL="228600" indent="-228600">
              <a:buFont typeface="+mj-lt"/>
              <a:buAutoNum type="arabicPeriod"/>
            </a:pPr>
            <a:r>
              <a:rPr lang="en-US" sz="1200" b="0" i="0" kern="1200" dirty="0" smtClean="0">
                <a:solidFill>
                  <a:schemeClr val="tx1"/>
                </a:solidFill>
                <a:effectLst/>
                <a:latin typeface="+mn-lt"/>
                <a:ea typeface="+mn-ea"/>
                <a:cs typeface="+mn-cs"/>
              </a:rPr>
              <a:t>We want our data to be integrated. How do you do that when here are multiple sources?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EFAF2BB-AC68-4486-AB33-9F8E3219D902}" type="slidenum">
              <a:rPr lang="en-US" smtClean="0"/>
              <a:t>47</a:t>
            </a:fld>
            <a:endParaRPr lang="en-US"/>
          </a:p>
        </p:txBody>
      </p:sp>
    </p:spTree>
    <p:extLst>
      <p:ext uri="{BB962C8B-B14F-4D97-AF65-F5344CB8AC3E}">
        <p14:creationId xmlns:p14="http://schemas.microsoft.com/office/powerpoint/2010/main" val="3990214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have</a:t>
            </a:r>
            <a:r>
              <a:rPr lang="en-US" baseline="0" dirty="0" smtClean="0"/>
              <a:t> a discussion after the demo!</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49</a:t>
            </a:fld>
            <a:endParaRPr lang="en-US"/>
          </a:p>
        </p:txBody>
      </p:sp>
    </p:spTree>
    <p:extLst>
      <p:ext uri="{BB962C8B-B14F-4D97-AF65-F5344CB8AC3E}">
        <p14:creationId xmlns:p14="http://schemas.microsoft.com/office/powerpoint/2010/main" val="1116850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inmon</a:t>
            </a:r>
            <a:r>
              <a:rPr lang="en-US" sz="1200" b="0" i="0" kern="1200" dirty="0" smtClean="0">
                <a:solidFill>
                  <a:schemeClr val="tx1"/>
                </a:solidFill>
                <a:effectLst/>
                <a:latin typeface="+mn-lt"/>
                <a:ea typeface="+mn-ea"/>
                <a:cs typeface="+mn-cs"/>
              </a:rPr>
              <a:t> definition says data warehouse data should be in 3NF (Relational Modeling). The </a:t>
            </a:r>
            <a:r>
              <a:rPr lang="en-US" sz="1200" b="0" i="0" kern="1200" dirty="0" err="1" smtClean="0">
                <a:solidFill>
                  <a:schemeClr val="tx1"/>
                </a:solidFill>
                <a:effectLst/>
                <a:latin typeface="+mn-lt"/>
                <a:ea typeface="+mn-ea"/>
                <a:cs typeface="+mn-cs"/>
              </a:rPr>
              <a:t>kimball</a:t>
            </a:r>
            <a:r>
              <a:rPr lang="en-US" sz="1200" b="0" i="0" kern="1200" dirty="0" smtClean="0">
                <a:solidFill>
                  <a:schemeClr val="tx1"/>
                </a:solidFill>
                <a:effectLst/>
                <a:latin typeface="+mn-lt"/>
                <a:ea typeface="+mn-ea"/>
                <a:cs typeface="+mn-cs"/>
              </a:rPr>
              <a:t> definition says the data warehouse data should be stored as star schemas (Dimensional Modeling). </a:t>
            </a:r>
          </a:p>
          <a:p>
            <a:r>
              <a:rPr lang="en-US" sz="1200" b="0" i="0" kern="1200" dirty="0" smtClean="0">
                <a:solidFill>
                  <a:schemeClr val="tx1"/>
                </a:solidFill>
                <a:effectLst/>
                <a:latin typeface="+mn-lt"/>
                <a:ea typeface="+mn-ea"/>
                <a:cs typeface="+mn-cs"/>
              </a:rPr>
              <a:t>They both agree that star schemas are useful for analytical reporting, but </a:t>
            </a:r>
            <a:r>
              <a:rPr lang="en-US" sz="1200" b="0" i="0" kern="1200" dirty="0" err="1" smtClean="0">
                <a:solidFill>
                  <a:schemeClr val="tx1"/>
                </a:solidFill>
                <a:effectLst/>
                <a:latin typeface="+mn-lt"/>
                <a:ea typeface="+mn-ea"/>
                <a:cs typeface="+mn-cs"/>
              </a:rPr>
              <a:t>Inmon</a:t>
            </a:r>
            <a:r>
              <a:rPr lang="en-US" sz="1200" b="0" i="0" kern="1200" dirty="0" smtClean="0">
                <a:solidFill>
                  <a:schemeClr val="tx1"/>
                </a:solidFill>
                <a:effectLst/>
                <a:latin typeface="+mn-lt"/>
                <a:ea typeface="+mn-ea"/>
                <a:cs typeface="+mn-cs"/>
              </a:rPr>
              <a:t> says these are not part of the data warehouse itself.</a:t>
            </a:r>
          </a:p>
          <a:p>
            <a:r>
              <a:rPr lang="en-US" sz="1200" b="0" i="0" kern="1200" dirty="0" smtClean="0">
                <a:solidFill>
                  <a:schemeClr val="tx1"/>
                </a:solidFill>
                <a:effectLst/>
                <a:latin typeface="+mn-lt"/>
                <a:ea typeface="+mn-ea"/>
                <a:cs typeface="+mn-cs"/>
              </a:rPr>
              <a:t>They both agree DW is about the business user, but how they get there is a bit different. </a:t>
            </a:r>
          </a:p>
          <a:p>
            <a:r>
              <a:rPr lang="en-US" sz="1200" b="0" i="0" kern="1200" dirty="0" smtClean="0">
                <a:solidFill>
                  <a:schemeClr val="tx1"/>
                </a:solidFill>
                <a:effectLst/>
                <a:latin typeface="+mn-lt"/>
                <a:ea typeface="+mn-ea"/>
                <a:cs typeface="+mn-cs"/>
              </a:rPr>
              <a:t>Kimball believes data warehouses are user-focused, while </a:t>
            </a:r>
            <a:r>
              <a:rPr lang="en-US" sz="1200" b="0" i="0" kern="1200" dirty="0" err="1" smtClean="0">
                <a:solidFill>
                  <a:schemeClr val="tx1"/>
                </a:solidFill>
                <a:effectLst/>
                <a:latin typeface="+mn-lt"/>
                <a:ea typeface="+mn-ea"/>
                <a:cs typeface="+mn-cs"/>
              </a:rPr>
              <a:t>inmon</a:t>
            </a:r>
            <a:r>
              <a:rPr lang="en-US" sz="1200" b="0" i="0" kern="1200" dirty="0" smtClean="0">
                <a:solidFill>
                  <a:schemeClr val="tx1"/>
                </a:solidFill>
                <a:effectLst/>
                <a:latin typeface="+mn-lt"/>
                <a:ea typeface="+mn-ea"/>
                <a:cs typeface="+mn-cs"/>
              </a:rPr>
              <a:t> believes they are internal; a data feeder of application which are user-</a:t>
            </a:r>
            <a:r>
              <a:rPr lang="en-US" sz="1200" b="0" i="0" kern="1200" dirty="0" err="1" smtClean="0">
                <a:solidFill>
                  <a:schemeClr val="tx1"/>
                </a:solidFill>
                <a:effectLst/>
                <a:latin typeface="+mn-lt"/>
                <a:ea typeface="+mn-ea"/>
                <a:cs typeface="+mn-cs"/>
              </a:rPr>
              <a:t>focued</a:t>
            </a:r>
            <a:r>
              <a:rPr lang="en-US" sz="1200" b="0" i="0" kern="1200" dirty="0" smtClean="0">
                <a:solidFill>
                  <a:schemeClr val="tx1"/>
                </a:solidFill>
                <a:effectLst/>
                <a:latin typeface="+mn-lt"/>
                <a:ea typeface="+mn-ea"/>
                <a:cs typeface="+mn-cs"/>
              </a:rPr>
              <a:t>. </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58</a:t>
            </a:fld>
            <a:endParaRPr lang="en-US"/>
          </a:p>
        </p:txBody>
      </p:sp>
    </p:spTree>
    <p:extLst>
      <p:ext uri="{BB962C8B-B14F-4D97-AF65-F5344CB8AC3E}">
        <p14:creationId xmlns:p14="http://schemas.microsoft.com/office/powerpoint/2010/main" val="3173624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CIF is a reference</a:t>
            </a:r>
            <a:r>
              <a:rPr lang="en-US" baseline="0" dirty="0" smtClean="0"/>
              <a:t> architecture for which components are required to do data warehousing. </a:t>
            </a:r>
          </a:p>
          <a:p>
            <a:endParaRPr lang="en-US" baseline="0" dirty="0" smtClean="0"/>
          </a:p>
          <a:p>
            <a:r>
              <a:rPr lang="en-US" baseline="0" dirty="0" smtClean="0"/>
              <a:t>It demonstrates how the pieces and parts work together to build an information ecosystem.</a:t>
            </a:r>
          </a:p>
          <a:p>
            <a:endParaRPr lang="en-US" baseline="0" dirty="0" smtClean="0"/>
          </a:p>
          <a:p>
            <a:r>
              <a:rPr lang="en-US" baseline="0" dirty="0" smtClean="0"/>
              <a:t>Briefly explain how all the parts work.</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60</a:t>
            </a:fld>
            <a:endParaRPr lang="en-US"/>
          </a:p>
        </p:txBody>
      </p:sp>
    </p:spTree>
    <p:extLst>
      <p:ext uri="{BB962C8B-B14F-4D97-AF65-F5344CB8AC3E}">
        <p14:creationId xmlns:p14="http://schemas.microsoft.com/office/powerpoint/2010/main" val="2280210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Describes an approach </a:t>
            </a:r>
            <a:r>
              <a:rPr lang="en-US" dirty="0" smtClean="0"/>
              <a:t>/ methodology for building a data </a:t>
            </a:r>
            <a:r>
              <a:rPr lang="en-US" dirty="0" smtClean="0"/>
              <a:t>warehouse </a:t>
            </a:r>
            <a:r>
              <a:rPr lang="en-US" dirty="0" smtClean="0"/>
              <a:t>projects.</a:t>
            </a:r>
          </a:p>
          <a:p>
            <a:endParaRPr lang="en-US" dirty="0" smtClean="0"/>
          </a:p>
          <a:p>
            <a:r>
              <a:rPr lang="en-US" dirty="0" smtClean="0"/>
              <a:t>Briefly explain the diagram and which parts can be done in parallel.</a:t>
            </a:r>
            <a:endParaRPr lang="en-US" dirty="0" smtClean="0"/>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62</a:t>
            </a:fld>
            <a:endParaRPr lang="en-US"/>
          </a:p>
        </p:txBody>
      </p:sp>
    </p:spTree>
    <p:extLst>
      <p:ext uri="{BB962C8B-B14F-4D97-AF65-F5344CB8AC3E}">
        <p14:creationId xmlns:p14="http://schemas.microsoft.com/office/powerpoint/2010/main" val="4169260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Wingdings" panose="05000000000000000000" pitchFamily="2" charset="2"/>
              <a:buChar char="§"/>
            </a:pPr>
            <a:r>
              <a:rPr lang="en-US" sz="2400" dirty="0" smtClean="0"/>
              <a:t>Purpose of the data – what's in this</a:t>
            </a:r>
            <a:r>
              <a:rPr lang="en-US" sz="2400" baseline="0" dirty="0" smtClean="0"/>
              <a:t> table?</a:t>
            </a:r>
            <a:endParaRPr lang="en-US" sz="2400" dirty="0" smtClean="0"/>
          </a:p>
          <a:p>
            <a:pPr lvl="0">
              <a:buFont typeface="Wingdings" panose="05000000000000000000" pitchFamily="2" charset="2"/>
              <a:buChar char="§"/>
            </a:pPr>
            <a:r>
              <a:rPr lang="en-US" sz="2400" dirty="0" smtClean="0"/>
              <a:t>What "one row" of the data means – does one row</a:t>
            </a:r>
            <a:r>
              <a:rPr lang="en-US" sz="2400" baseline="0" dirty="0" smtClean="0"/>
              <a:t> mean product or category of product?</a:t>
            </a:r>
            <a:endParaRPr lang="en-US" sz="2400" dirty="0" smtClean="0"/>
          </a:p>
          <a:p>
            <a:pPr lvl="0">
              <a:buFont typeface="Wingdings" panose="05000000000000000000" pitchFamily="2" charset="2"/>
              <a:buChar char="§"/>
            </a:pPr>
            <a:r>
              <a:rPr lang="en-US" sz="2400" dirty="0" smtClean="0"/>
              <a:t>How the tables connect to each other – how do I represent an "order"</a:t>
            </a:r>
          </a:p>
          <a:p>
            <a:pPr lvl="0">
              <a:buFont typeface="Wingdings" panose="05000000000000000000" pitchFamily="2" charset="2"/>
              <a:buChar char="§"/>
            </a:pPr>
            <a:r>
              <a:rPr lang="en-US" sz="2400" dirty="0" smtClean="0"/>
              <a:t>Business Keys – which</a:t>
            </a:r>
            <a:r>
              <a:rPr lang="en-US" sz="2400" baseline="0" dirty="0" smtClean="0"/>
              <a:t> columns are used by a business user to uniquely define an entity? NOT a PK.</a:t>
            </a:r>
          </a:p>
          <a:p>
            <a:pPr lvl="0">
              <a:buFont typeface="Wingdings" panose="05000000000000000000" pitchFamily="2" charset="2"/>
              <a:buChar char="§"/>
            </a:pPr>
            <a:r>
              <a:rPr lang="en-US" sz="2400" baseline="0" dirty="0" smtClean="0"/>
              <a:t>Assess the quality – does it have what you need? In the format you need it?</a:t>
            </a:r>
            <a:endParaRPr lang="en-US" sz="2400" dirty="0" smtClean="0"/>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66</a:t>
            </a:fld>
            <a:endParaRPr lang="en-US"/>
          </a:p>
        </p:txBody>
      </p:sp>
    </p:spTree>
    <p:extLst>
      <p:ext uri="{BB962C8B-B14F-4D97-AF65-F5344CB8AC3E}">
        <p14:creationId xmlns:p14="http://schemas.microsoft.com/office/powerpoint/2010/main" val="4193292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a:t>
            </a:r>
            <a:r>
              <a:rPr lang="en-US" baseline="0" dirty="0" smtClean="0"/>
              <a:t> about it this way</a:t>
            </a:r>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FAF2BB-AC68-4486-AB33-9F8E3219D90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1759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answer</a:t>
            </a:r>
            <a:r>
              <a:rPr lang="en-US" baseline="0" dirty="0" smtClean="0"/>
              <a:t> is a resounding …</a:t>
            </a:r>
            <a:endParaRPr lang="en-US"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FAF2BB-AC68-4486-AB33-9F8E3219D90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32810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is why data is so valuable.</a:t>
            </a:r>
            <a:r>
              <a:rPr lang="en-US" baseline="0" dirty="0" smtClean="0"/>
              <a:t> With it you can’t value other things like customers products, or revenue streams.</a:t>
            </a:r>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FAF2BB-AC68-4486-AB33-9F8E3219D90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08926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of this reminds me of a story.</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FAF2BB-AC68-4486-AB33-9F8E3219D90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98006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Imagine we work for a fast-food company. Now imagine you start at the bottom working the register, then move on to fries, then to store manager, then regional manager, and finally all the way to up the executive team.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Think of your informational needs as you work you way up through the organization.  Are they the same? Different?</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FAF2BB-AC68-4486-AB33-9F8E3219D90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97520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We moved up from non management through to strategic management our informational needs changed.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FAF2BB-AC68-4486-AB33-9F8E3219D90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60318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buy a burger</a:t>
            </a:r>
            <a:r>
              <a:rPr lang="en-US" baseline="0" dirty="0" smtClean="0"/>
              <a:t> and get a receipt that’s part of a transaction.  And the data goes into a</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FAF2BB-AC68-4486-AB33-9F8E3219D90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10553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5000" spc="200" baseline="0">
                <a:solidFill>
                  <a:schemeClr val="tx1">
                    <a:lumMod val="65000"/>
                    <a:lumOff val="35000"/>
                  </a:schemeClr>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lvl1pPr algn="l">
              <a:defRPr/>
            </a:lvl1pPr>
          </a:lstStyle>
          <a:p>
            <a:fld id="{CC4E5189-0973-4C0E-85EF-9CF74FA863BB}" type="datetime1">
              <a:rPr lang="en-US" smtClean="0"/>
              <a:t>5/15/2017</a:t>
            </a:fld>
            <a:endParaRPr lang="en-US"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629013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noChangeAspect="1"/>
          </p:cNvSpPr>
          <p:nvPr>
            <p:ph type="pic" idx="13"/>
          </p:nvPr>
        </p:nvSpPr>
        <p:spPr>
          <a:xfrm>
            <a:off x="2286" y="1"/>
            <a:ext cx="9141714" cy="4572000"/>
          </a:xfrm>
          <a:solidFill>
            <a:schemeClr val="bg1">
              <a:lumMod val="75000"/>
            </a:schemeClr>
          </a:solidFill>
        </p:spPr>
        <p:txBody>
          <a:bodyPr lIns="457200" tIns="365760" rIns="45720" bIns="45720" anchor="t"/>
          <a:lstStyle>
            <a:lvl1pPr marL="0" indent="0">
              <a:buNone/>
              <a:defRPr sz="3200">
                <a:solidFill>
                  <a:schemeClr val="tx1">
                    <a:lumMod val="65000"/>
                    <a:lumOff val="3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90132" y="5362490"/>
            <a:ext cx="2714972" cy="653105"/>
          </a:xfrm>
          <a:prstGeom prst="rect">
            <a:avLst/>
          </a:prstGeom>
        </p:spPr>
      </p:pic>
    </p:spTree>
    <p:extLst>
      <p:ext uri="{BB962C8B-B14F-4D97-AF65-F5344CB8AC3E}">
        <p14:creationId xmlns:p14="http://schemas.microsoft.com/office/powerpoint/2010/main" val="20011361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366A2B-4610-4FB2-B411-A1548BE07C36}" type="datetimeFigureOut">
              <a:rPr lang="en-US" smtClean="0"/>
              <a:t>5/15/2017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1B8F51-08C1-4C77-8074-F9C2F38B221B}" type="slidenum">
              <a:rPr lang="en-US" smtClean="0"/>
              <a:t>‹#›</a:t>
            </a:fld>
            <a:endParaRPr lang="en-US"/>
          </a:p>
        </p:txBody>
      </p:sp>
    </p:spTree>
    <p:extLst>
      <p:ext uri="{BB962C8B-B14F-4D97-AF65-F5344CB8AC3E}">
        <p14:creationId xmlns:p14="http://schemas.microsoft.com/office/powerpoint/2010/main" val="4186010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0C4DB54-D908-476A-B7DE-76ED373D8996}" type="datetime1">
              <a:rPr lang="en-US" smtClean="0"/>
              <a:t>5/15/2017</a:t>
            </a:fld>
            <a:endParaRPr lang="en-US"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87314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lvl1pPr>
              <a:defRPr>
                <a:solidFill>
                  <a:schemeClr val="tx1">
                    <a:lumMod val="65000"/>
                    <a:lumOff val="35000"/>
                  </a:schemeClr>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768095" y="2286000"/>
            <a:ext cx="3566160" cy="4023360"/>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solidFill>
                  <a:schemeClr val="bg1">
                    <a:lumMod val="75000"/>
                  </a:schemeClr>
                </a:solidFill>
              </a:defRPr>
            </a:lvl1pPr>
          </a:lstStyle>
          <a:p>
            <a:fld id="{521A7C89-EADD-4531-BAC9-4E0A273DF350}" type="datetime1">
              <a:rPr lang="en-US" smtClean="0"/>
              <a:t>5/15/2017</a:t>
            </a:fld>
            <a:endParaRPr lang="en-US" dirty="0"/>
          </a:p>
        </p:txBody>
      </p:sp>
      <p:sp>
        <p:nvSpPr>
          <p:cNvPr id="6" name="Footer Placeholder 5"/>
          <p:cNvSpPr>
            <a:spLocks noGrp="1"/>
          </p:cNvSpPr>
          <p:nvPr>
            <p:ph type="ftr" sz="quarter" idx="11"/>
          </p:nvPr>
        </p:nvSpPr>
        <p:spPr/>
        <p:txBody>
          <a:bodyPr/>
          <a:lstStyle>
            <a:lvl1pPr>
              <a:defRPr>
                <a:solidFill>
                  <a:schemeClr val="bg1">
                    <a:lumMod val="75000"/>
                  </a:schemeClr>
                </a:solidFill>
              </a:defRPr>
            </a:lvl1pPr>
          </a:lstStyle>
          <a:p>
            <a:r>
              <a:rPr lang="en-US" smtClean="0"/>
              <a:t>School of Information Studies | Syracuse University</a:t>
            </a:r>
            <a:endParaRPr lang="en-US" dirty="0"/>
          </a:p>
        </p:txBody>
      </p:sp>
      <p:sp>
        <p:nvSpPr>
          <p:cNvPr id="7" name="Slide Number Placeholder 6"/>
          <p:cNvSpPr>
            <a:spLocks noGrp="1"/>
          </p:cNvSpPr>
          <p:nvPr>
            <p:ph type="sldNum" sz="quarter" idx="12"/>
          </p:nvPr>
        </p:nvSpPr>
        <p:spPr/>
        <p:txBody>
          <a:bodyPr/>
          <a:lstStyle>
            <a:lvl1pPr>
              <a:defRPr>
                <a:solidFill>
                  <a:schemeClr val="bg1">
                    <a:lumMod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562847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a:solidFill>
                  <a:schemeClr val="tx1">
                    <a:lumMod val="65000"/>
                    <a:lumOff val="35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300" b="0" cap="none" baseline="0">
                <a:solidFill>
                  <a:srgbClr val="00B0F0"/>
                </a:solidFill>
                <a:latin typeface="Franklin Gothic Demi Cond"/>
                <a:cs typeface="Franklin Gothic Demi Con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493166" y="2179636"/>
            <a:ext cx="3566160" cy="822960"/>
          </a:xfrm>
        </p:spPr>
        <p:txBody>
          <a:bodyPr lIns="137160" rIns="137160" anchor="ctr">
            <a:normAutofit/>
          </a:bodyPr>
          <a:lstStyle>
            <a:lvl1pPr marL="0" indent="0">
              <a:spcBef>
                <a:spcPts val="0"/>
              </a:spcBef>
              <a:spcAft>
                <a:spcPts val="0"/>
              </a:spcAft>
              <a:buNone/>
              <a:defRPr lang="en-US" sz="2300" b="0" kern="1200" cap="none" baseline="0" dirty="0">
                <a:solidFill>
                  <a:srgbClr val="00B0F0"/>
                </a:solidFill>
                <a:latin typeface="Franklin Gothic Demi Cond"/>
                <a:ea typeface="+mn-ea"/>
                <a:cs typeface="Franklin Gothic Demi Con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smtClean="0"/>
              <a:t>Click to edit Master text styles</a:t>
            </a:r>
          </a:p>
        </p:txBody>
      </p:sp>
      <p:sp>
        <p:nvSpPr>
          <p:cNvPr id="6" name="Content Placeholder 5"/>
          <p:cNvSpPr>
            <a:spLocks noGrp="1"/>
          </p:cNvSpPr>
          <p:nvPr>
            <p:ph sz="quarter" idx="4"/>
          </p:nvPr>
        </p:nvSpPr>
        <p:spPr>
          <a:xfrm>
            <a:off x="4493166" y="2967788"/>
            <a:ext cx="3566160" cy="3341572"/>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00682357-D158-470D-AD20-0063E9FBD795}" type="datetime1">
              <a:rPr lang="en-US" smtClean="0"/>
              <a:t>5/15/2017</a:t>
            </a:fld>
            <a:endParaRPr lang="en-US" dirty="0"/>
          </a:p>
        </p:txBody>
      </p:sp>
      <p:sp>
        <p:nvSpPr>
          <p:cNvPr id="8" name="Footer Placeholder 7"/>
          <p:cNvSpPr>
            <a:spLocks noGrp="1"/>
          </p:cNvSpPr>
          <p:nvPr>
            <p:ph type="ftr" sz="quarter" idx="11"/>
          </p:nvPr>
        </p:nvSpPr>
        <p:spPr/>
        <p:txBody>
          <a:bodyPr/>
          <a:lstStyle/>
          <a:p>
            <a:r>
              <a:rPr lang="en-US" smtClean="0"/>
              <a:t>School of Information Studies | Syracuse University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5794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85485D31-BBD7-40AE-9312-CE893F084601}" type="datetime1">
              <a:rPr lang="en-US" smtClean="0"/>
              <a:t>5/15/2017</a:t>
            </a:fld>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962941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4000">
                <a:solidFill>
                  <a:schemeClr val="tx1">
                    <a:lumMod val="65000"/>
                    <a:lumOff val="3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lstStyle>
            <a:lvl1pPr>
              <a:defRPr sz="2400">
                <a:solidFill>
                  <a:schemeClr val="tx1">
                    <a:lumMod val="65000"/>
                    <a:lumOff val="35000"/>
                  </a:schemeClr>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6ACE935D-E818-44FA-A758-DE0FC8E1B300}" type="datetime1">
              <a:rPr lang="en-US" smtClean="0"/>
              <a:t>5/15/2017</a:t>
            </a:fld>
            <a:endParaRPr lang="en-US" dirty="0"/>
          </a:p>
        </p:txBody>
      </p:sp>
      <p:sp>
        <p:nvSpPr>
          <p:cNvPr id="6" name="Footer Placeholder 5"/>
          <p:cNvSpPr>
            <a:spLocks noGrp="1"/>
          </p:cNvSpPr>
          <p:nvPr>
            <p:ph type="ftr" sz="quarter" idx="11"/>
          </p:nvPr>
        </p:nvSpPr>
        <p:spPr/>
        <p:txBody>
          <a:bodyPr/>
          <a:lstStyle/>
          <a:p>
            <a:r>
              <a:rPr lang="en-US" smtClean="0"/>
              <a:t>School of Information Studies | Syracuse University</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6888512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5000" spc="200" baseline="0">
                <a:solidFill>
                  <a:schemeClr val="tx1">
                    <a:lumMod val="65000"/>
                    <a:lumOff val="35000"/>
                  </a:schemeClr>
                </a:solidFill>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rgbClr val="BFBFBF"/>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036080E7-0B51-411B-A13C-07E58C294B7D}" type="datetime1">
              <a:rPr lang="en-US" smtClean="0"/>
              <a:t>5/15/2017</a:t>
            </a:fld>
            <a:endParaRPr lang="en-US" dirty="0"/>
          </a:p>
        </p:txBody>
      </p:sp>
      <p:sp>
        <p:nvSpPr>
          <p:cNvPr id="6" name="Footer Placeholder 5"/>
          <p:cNvSpPr>
            <a:spLocks noGrp="1"/>
          </p:cNvSpPr>
          <p:nvPr>
            <p:ph type="ftr" sz="quarter" idx="11"/>
          </p:nvPr>
        </p:nvSpPr>
        <p:spPr/>
        <p:txBody>
          <a:bodyPr/>
          <a:lstStyle/>
          <a:p>
            <a:r>
              <a:rPr lang="en-US" smtClean="0"/>
              <a:t>School of Information Studies | Syracuse University</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629013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90132" y="5362490"/>
            <a:ext cx="2714972" cy="653105"/>
          </a:xfrm>
          <a:prstGeom prst="rect">
            <a:avLst/>
          </a:prstGeom>
        </p:spPr>
      </p:pic>
    </p:spTree>
    <p:extLst>
      <p:ext uri="{BB962C8B-B14F-4D97-AF65-F5344CB8AC3E}">
        <p14:creationId xmlns:p14="http://schemas.microsoft.com/office/powerpoint/2010/main" val="10579051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D578DB6-D1E9-41A9-B216-C4ADD9C2164D}" type="datetime1">
              <a:rPr lang="en-US" smtClean="0"/>
              <a:t>5/15/2017</a:t>
            </a:fld>
            <a:endParaRPr lang="en-US"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9439295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lvl1pPr>
              <a:defRPr>
                <a:solidFill>
                  <a:schemeClr val="tx1">
                    <a:lumMod val="65000"/>
                    <a:lumOff val="35000"/>
                  </a:schemeClr>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E0F22D1-D595-4ACA-9158-EA62FCCCC51B}" type="datetime1">
              <a:rPr lang="en-US" smtClean="0"/>
              <a:t>5/15/2017</a:t>
            </a:fld>
            <a:endParaRPr lang="en-US"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7543800" y="173563"/>
            <a:ext cx="0" cy="685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02684" y="6341455"/>
            <a:ext cx="2200189" cy="529270"/>
          </a:xfrm>
          <a:prstGeom prst="rect">
            <a:avLst/>
          </a:prstGeom>
        </p:spPr>
      </p:pic>
    </p:spTree>
    <p:extLst>
      <p:ext uri="{BB962C8B-B14F-4D97-AF65-F5344CB8AC3E}">
        <p14:creationId xmlns:p14="http://schemas.microsoft.com/office/powerpoint/2010/main" val="20489111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8098" y="6470704"/>
            <a:ext cx="839788" cy="257263"/>
          </a:xfrm>
          <a:prstGeom prst="rect">
            <a:avLst/>
          </a:prstGeom>
        </p:spPr>
        <p:txBody>
          <a:bodyPr vert="horz" lIns="91440" tIns="45720" rIns="91440" bIns="45720" rtlCol="0" anchor="ctr"/>
          <a:lstStyle>
            <a:lvl1pPr algn="l">
              <a:defRPr sz="1000">
                <a:solidFill>
                  <a:schemeClr val="bg1">
                    <a:lumMod val="75000"/>
                  </a:schemeClr>
                </a:solidFill>
                <a:latin typeface="+mj-lt"/>
              </a:defRPr>
            </a:lvl1pPr>
          </a:lstStyle>
          <a:p>
            <a:fld id="{B434B538-B6B1-4227-B73C-618CAEFD6AFC}" type="datetime1">
              <a:rPr lang="en-US" smtClean="0"/>
              <a:t>5/15/2017</a:t>
            </a:fld>
            <a:endParaRPr lang="en-US" dirty="0"/>
          </a:p>
        </p:txBody>
      </p:sp>
      <p:sp>
        <p:nvSpPr>
          <p:cNvPr id="5" name="Footer Placeholder 4"/>
          <p:cNvSpPr>
            <a:spLocks noGrp="1"/>
          </p:cNvSpPr>
          <p:nvPr>
            <p:ph type="ftr" sz="quarter" idx="3"/>
          </p:nvPr>
        </p:nvSpPr>
        <p:spPr>
          <a:xfrm>
            <a:off x="1729489" y="6470704"/>
            <a:ext cx="4318283" cy="270772"/>
          </a:xfrm>
          <a:prstGeom prst="rect">
            <a:avLst/>
          </a:prstGeom>
        </p:spPr>
        <p:txBody>
          <a:bodyPr vert="horz" lIns="91440" tIns="45720" rIns="91440" bIns="45720" rtlCol="0" anchor="ctr"/>
          <a:lstStyle>
            <a:lvl1pPr algn="r">
              <a:defRPr sz="1000" cap="all" baseline="0">
                <a:solidFill>
                  <a:schemeClr val="bg1">
                    <a:lumMod val="75000"/>
                  </a:schemeClr>
                </a:solidFill>
                <a:latin typeface="+mj-lt"/>
              </a:defRPr>
            </a:lvl1pPr>
          </a:lstStyle>
          <a:p>
            <a:r>
              <a:rPr lang="en-US" dirty="0" smtClean="0"/>
              <a:t>School of Information Studies | Syracuse University</a:t>
            </a:r>
            <a:endParaRPr lang="en-US" dirty="0"/>
          </a:p>
        </p:txBody>
      </p:sp>
      <p:sp>
        <p:nvSpPr>
          <p:cNvPr id="6" name="Slide Number Placeholder 5"/>
          <p:cNvSpPr>
            <a:spLocks noGrp="1"/>
          </p:cNvSpPr>
          <p:nvPr>
            <p:ph type="sldNum" sz="quarter" idx="4"/>
          </p:nvPr>
        </p:nvSpPr>
        <p:spPr>
          <a:xfrm>
            <a:off x="6169375" y="6470704"/>
            <a:ext cx="833309" cy="274320"/>
          </a:xfrm>
          <a:prstGeom prst="rect">
            <a:avLst/>
          </a:prstGeom>
        </p:spPr>
        <p:txBody>
          <a:bodyPr vert="horz" lIns="91440" tIns="45720" rIns="91440" bIns="45720" rtlCol="0" anchor="ctr"/>
          <a:lstStyle>
            <a:lvl1pPr algn="l">
              <a:defRPr sz="1000">
                <a:solidFill>
                  <a:schemeClr val="bg1">
                    <a:lumMod val="7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958055" y="6328730"/>
            <a:ext cx="2200189" cy="529270"/>
          </a:xfrm>
          <a:prstGeom prst="rect">
            <a:avLst/>
          </a:prstGeom>
        </p:spPr>
      </p:pic>
    </p:spTree>
    <p:extLst>
      <p:ext uri="{BB962C8B-B14F-4D97-AF65-F5344CB8AC3E}">
        <p14:creationId xmlns:p14="http://schemas.microsoft.com/office/powerpoint/2010/main" val="75893080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Lst>
  <p:timing>
    <p:tnLst>
      <p:par>
        <p:cTn id="1" dur="indefinite" restart="never" nodeType="tmRoot"/>
      </p:par>
    </p:tnLst>
  </p:timing>
  <p:hf hdr="0" dt="0"/>
  <p:txStyles>
    <p:titleStyle>
      <a:lvl1pPr algn="l" defTabSz="914400" rtl="0" eaLnBrk="1" latinLnBrk="0" hangingPunct="1">
        <a:lnSpc>
          <a:spcPct val="80000"/>
        </a:lnSpc>
        <a:spcBef>
          <a:spcPct val="0"/>
        </a:spcBef>
        <a:buNone/>
        <a:defRPr sz="4400" kern="1200" cap="all" spc="100" baseline="0">
          <a:solidFill>
            <a:schemeClr val="tx1">
              <a:lumMod val="65000"/>
              <a:lumOff val="35000"/>
            </a:schemeClr>
          </a:solidFill>
          <a:latin typeface="Franklin Gothic Demi Cond"/>
          <a:ea typeface="+mj-ea"/>
          <a:cs typeface="Franklin Gothic Demi Cond"/>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lumMod val="65000"/>
              <a:lumOff val="35000"/>
            </a:schemeClr>
          </a:solidFill>
          <a:latin typeface="Franklin Gothic Book"/>
          <a:ea typeface="+mn-ea"/>
          <a:cs typeface="Franklin Gothic Book"/>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lumMod val="65000"/>
              <a:lumOff val="35000"/>
            </a:schemeClr>
          </a:solidFill>
          <a:latin typeface="Franklin Gothic Book"/>
          <a:ea typeface="+mn-ea"/>
          <a:cs typeface="Franklin Gothic Book"/>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And introduction to data warehousing</a:t>
            </a:r>
            <a:endParaRPr lang="en-US" dirty="0"/>
          </a:p>
        </p:txBody>
      </p:sp>
      <p:pic>
        <p:nvPicPr>
          <p:cNvPr id="3" name="Picture Placeholder 2" descr="Group of studetns working in the iSchool's Nexis research center." title="Students in Nexis"/>
          <p:cNvPicPr>
            <a:picLocks noGrp="1" noChangeAspect="1"/>
          </p:cNvPicPr>
          <p:nvPr>
            <p:ph type="pic" idx="13"/>
          </p:nvPr>
        </p:nvPicPr>
        <p:blipFill>
          <a:blip r:embed="rId3">
            <a:extLst>
              <a:ext uri="{28A0092B-C50C-407E-A947-70E740481C1C}">
                <a14:useLocalDpi xmlns:a14="http://schemas.microsoft.com/office/drawing/2010/main" val="0"/>
              </a:ext>
            </a:extLst>
          </a:blip>
          <a:srcRect t="21818" b="21818"/>
          <a:stretch>
            <a:fillRect/>
          </a:stretch>
        </p:blipFill>
        <p:spPr/>
      </p:pic>
    </p:spTree>
    <p:extLst>
      <p:ext uri="{BB962C8B-B14F-4D97-AF65-F5344CB8AC3E}">
        <p14:creationId xmlns:p14="http://schemas.microsoft.com/office/powerpoint/2010/main" val="3727172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This reminds me of a story…</a:t>
            </a:r>
            <a:endParaRPr lang="en-US" dirty="0"/>
          </a:p>
        </p:txBody>
      </p:sp>
      <p:sp>
        <p:nvSpPr>
          <p:cNvPr id="5" name="Footer Placeholder 4"/>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white">
                    <a:lumMod val="75000"/>
                  </a:prstClr>
                </a:solidFill>
                <a:effectLst/>
                <a:uLnTx/>
                <a:uFillTx/>
                <a:latin typeface="Tw Cen MT Condensed"/>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1341908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information needs of an organization…</a:t>
            </a:r>
            <a:endParaRPr lang="en-US" dirty="0"/>
          </a:p>
        </p:txBody>
      </p:sp>
      <p:sp>
        <p:nvSpPr>
          <p:cNvPr id="5" name="Footer Placeholder 4"/>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white">
                    <a:lumMod val="75000"/>
                  </a:prstClr>
                </a:solidFill>
                <a:effectLst/>
                <a:uLnTx/>
                <a:uFillTx/>
                <a:latin typeface="Tw Cen MT Condensed"/>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pic>
        <p:nvPicPr>
          <p:cNvPr id="8" name="Picture 2" descr="http://ba201w2013.bk4a.com/sites/default/files/McDonalds-Careers_0.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29489" y="2097616"/>
            <a:ext cx="5243450" cy="35131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05" y="4114800"/>
            <a:ext cx="2785868" cy="209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2687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information needs of an organization…</a:t>
            </a:r>
            <a:endParaRPr lang="en-US" dirty="0"/>
          </a:p>
        </p:txBody>
      </p:sp>
      <p:sp>
        <p:nvSpPr>
          <p:cNvPr id="5" name="Footer Placeholder 4"/>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white">
                    <a:lumMod val="75000"/>
                  </a:prstClr>
                </a:solidFill>
                <a:effectLst/>
                <a:uLnTx/>
                <a:uFillTx/>
                <a:latin typeface="Tw Cen MT Condensed"/>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
        <p:nvSpPr>
          <p:cNvPr id="10" name="Rectangle 3"/>
          <p:cNvSpPr txBox="1">
            <a:spLocks noChangeArrowheads="1"/>
          </p:cNvSpPr>
          <p:nvPr/>
        </p:nvSpPr>
        <p:spPr>
          <a:xfrm>
            <a:off x="1447800" y="2009194"/>
            <a:ext cx="6172200" cy="71801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smtClean="0">
                <a:ln>
                  <a:noFill/>
                </a:ln>
                <a:solidFill>
                  <a:schemeClr val="tx1">
                    <a:lumMod val="65000"/>
                    <a:lumOff val="35000"/>
                  </a:schemeClr>
                </a:solidFill>
                <a:effectLst/>
                <a:uLnTx/>
                <a:uFillTx/>
                <a:latin typeface="Calibri" panose="020F0502020204030204"/>
                <a:ea typeface="+mn-ea"/>
                <a:cs typeface="+mn-cs"/>
              </a:rPr>
              <a:t>Each level of an organization has </a:t>
            </a:r>
            <a:br>
              <a:rPr kumimoji="0" lang="en-US" sz="2800" b="1" i="0" u="none" strike="noStrike" kern="1200" cap="none" spc="0" normalizeH="0" baseline="0" noProof="0" dirty="0" smtClean="0">
                <a:ln>
                  <a:noFill/>
                </a:ln>
                <a:solidFill>
                  <a:schemeClr val="tx1">
                    <a:lumMod val="65000"/>
                    <a:lumOff val="35000"/>
                  </a:schemeClr>
                </a:solidFill>
                <a:effectLst/>
                <a:uLnTx/>
                <a:uFillTx/>
                <a:latin typeface="Calibri" panose="020F0502020204030204"/>
                <a:ea typeface="+mn-ea"/>
                <a:cs typeface="+mn-cs"/>
              </a:rPr>
            </a:br>
            <a:r>
              <a:rPr kumimoji="0" lang="en-US" sz="2800" b="1" i="0" u="none" strike="noStrike" kern="1200" cap="none" spc="0" normalizeH="0" baseline="0" noProof="0" dirty="0" smtClean="0">
                <a:ln>
                  <a:noFill/>
                </a:ln>
                <a:solidFill>
                  <a:schemeClr val="tx1">
                    <a:lumMod val="65000"/>
                    <a:lumOff val="35000"/>
                  </a:schemeClr>
                </a:solidFill>
                <a:effectLst/>
                <a:uLnTx/>
                <a:uFillTx/>
                <a:latin typeface="Calibri" panose="020F0502020204030204"/>
                <a:ea typeface="+mn-ea"/>
                <a:cs typeface="+mn-cs"/>
              </a:rPr>
              <a:t>different informational needs and requirements</a:t>
            </a:r>
            <a:r>
              <a:rPr kumimoji="0" lang="en-US" sz="2800" b="1" i="0" u="none" strike="noStrike" kern="1200" cap="none" spc="0" normalizeH="0" baseline="0" noProof="0" dirty="0" smtClean="0">
                <a:ln>
                  <a:noFill/>
                </a:ln>
                <a:solidFill>
                  <a:sysClr val="window" lastClr="FFFFFF"/>
                </a:solidFill>
                <a:effectLst/>
                <a:uLnTx/>
                <a:uFillTx/>
                <a:latin typeface="Calibri" panose="020F0502020204030204"/>
                <a:ea typeface="+mn-ea"/>
                <a:cs typeface="+mn-cs"/>
              </a:rPr>
              <a:t>:</a:t>
            </a:r>
            <a:endParaRPr kumimoji="0" lang="en-US" sz="2800" b="1"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nvGrpSpPr>
          <p:cNvPr id="11" name="Group 34"/>
          <p:cNvGrpSpPr>
            <a:grpSpLocks/>
          </p:cNvGrpSpPr>
          <p:nvPr/>
        </p:nvGrpSpPr>
        <p:grpSpPr bwMode="auto">
          <a:xfrm>
            <a:off x="2562225" y="2684975"/>
            <a:ext cx="3663740" cy="3681481"/>
            <a:chOff x="2736" y="1584"/>
            <a:chExt cx="2640" cy="2640"/>
          </a:xfrm>
        </p:grpSpPr>
        <p:sp>
          <p:nvSpPr>
            <p:cNvPr id="12" name="Rectangle 33"/>
            <p:cNvSpPr>
              <a:spLocks noChangeArrowheads="1"/>
            </p:cNvSpPr>
            <p:nvPr/>
          </p:nvSpPr>
          <p:spPr bwMode="auto">
            <a:xfrm>
              <a:off x="2736" y="1584"/>
              <a:ext cx="2640" cy="2640"/>
            </a:xfrm>
            <a:prstGeom prst="rect">
              <a:avLst/>
            </a:prstGeom>
            <a:solidFill>
              <a:srgbClr val="ED7D31"/>
            </a:solidFill>
            <a:ln w="9525">
              <a:solidFill>
                <a:sysClr val="window" lastClr="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ndParaRPr>
            </a:p>
          </p:txBody>
        </p:sp>
        <p:sp>
          <p:nvSpPr>
            <p:cNvPr id="13" name="Rectangle 11"/>
            <p:cNvSpPr>
              <a:spLocks noChangeArrowheads="1"/>
            </p:cNvSpPr>
            <p:nvPr/>
          </p:nvSpPr>
          <p:spPr bwMode="auto">
            <a:xfrm>
              <a:off x="2784" y="3840"/>
              <a:ext cx="2448" cy="384"/>
            </a:xfrm>
            <a:prstGeom prst="rect">
              <a:avLst/>
            </a:prstGeom>
            <a:solidFill>
              <a:srgbClr val="ED7D3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ED7D3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flatTx/>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black"/>
                  </a:solidFill>
                  <a:effectLst/>
                  <a:uLnTx/>
                  <a:uFillTx/>
                  <a:latin typeface="Arial Narrow" pitchFamily="34" charset="0"/>
                </a:rPr>
                <a:t>Organizational Hierarchy</a:t>
              </a:r>
            </a:p>
          </p:txBody>
        </p:sp>
        <p:sp>
          <p:nvSpPr>
            <p:cNvPr id="14" name="AutoShape 5"/>
            <p:cNvSpPr>
              <a:spLocks noChangeArrowheads="1"/>
            </p:cNvSpPr>
            <p:nvPr/>
          </p:nvSpPr>
          <p:spPr bwMode="auto">
            <a:xfrm flipV="1">
              <a:off x="2784" y="3312"/>
              <a:ext cx="2448" cy="480"/>
            </a:xfrm>
            <a:custGeom>
              <a:avLst/>
              <a:gdLst>
                <a:gd name="T0" fmla="*/ 260 w 21600"/>
                <a:gd name="T1" fmla="*/ 5 h 21600"/>
                <a:gd name="T2" fmla="*/ 139 w 21600"/>
                <a:gd name="T3" fmla="*/ 11 h 21600"/>
                <a:gd name="T4" fmla="*/ 18 w 21600"/>
                <a:gd name="T5" fmla="*/ 5 h 21600"/>
                <a:gd name="T6" fmla="*/ 139 w 21600"/>
                <a:gd name="T7" fmla="*/ 0 h 21600"/>
                <a:gd name="T8" fmla="*/ 0 60000 65536"/>
                <a:gd name="T9" fmla="*/ 0 60000 65536"/>
                <a:gd name="T10" fmla="*/ 0 60000 65536"/>
                <a:gd name="T11" fmla="*/ 0 60000 65536"/>
                <a:gd name="T12" fmla="*/ 3168 w 21600"/>
                <a:gd name="T13" fmla="*/ 3150 h 21600"/>
                <a:gd name="T14" fmla="*/ 18432 w 21600"/>
                <a:gd name="T15" fmla="*/ 18450 h 21600"/>
              </a:gdLst>
              <a:ahLst/>
              <a:cxnLst>
                <a:cxn ang="T8">
                  <a:pos x="T0" y="T1"/>
                </a:cxn>
                <a:cxn ang="T9">
                  <a:pos x="T2" y="T3"/>
                </a:cxn>
                <a:cxn ang="T10">
                  <a:pos x="T4" y="T5"/>
                </a:cxn>
                <a:cxn ang="T11">
                  <a:pos x="T6" y="T7"/>
                </a:cxn>
              </a:cxnLst>
              <a:rect l="T12" t="T13" r="T14" b="T15"/>
              <a:pathLst>
                <a:path w="21600" h="21600">
                  <a:moveTo>
                    <a:pt x="0" y="0"/>
                  </a:moveTo>
                  <a:lnTo>
                    <a:pt x="2744" y="21600"/>
                  </a:lnTo>
                  <a:lnTo>
                    <a:pt x="18856" y="21600"/>
                  </a:lnTo>
                  <a:lnTo>
                    <a:pt x="21600" y="0"/>
                  </a:lnTo>
                  <a:lnTo>
                    <a:pt x="0" y="0"/>
                  </a:lnTo>
                  <a:close/>
                </a:path>
              </a:pathLst>
            </a:custGeom>
            <a:solidFill>
              <a:sysClr val="window" lastClr="FFFFFF"/>
            </a:solidFill>
            <a:ln w="9525">
              <a:round/>
              <a:headEnd/>
              <a:tailEnd/>
            </a:ln>
            <a:effectLst/>
            <a:scene3d>
              <a:camera prst="legacyObliqueTopRight"/>
              <a:lightRig rig="legacyFlat3" dir="b"/>
            </a:scene3d>
            <a:sp3d extrusionH="430200" prstMaterial="legacyMatte">
              <a:bevelT w="13500" h="13500" prst="angle"/>
              <a:bevelB w="13500" h="13500" prst="angle"/>
              <a:extrusionClr>
                <a:sysClr val="window" lastClr="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ndParaRPr>
            </a:p>
          </p:txBody>
        </p:sp>
        <p:sp>
          <p:nvSpPr>
            <p:cNvPr id="15" name="Text Box 6"/>
            <p:cNvSpPr txBox="1">
              <a:spLocks noChangeArrowheads="1"/>
            </p:cNvSpPr>
            <p:nvPr/>
          </p:nvSpPr>
          <p:spPr bwMode="auto">
            <a:xfrm>
              <a:off x="3424" y="3408"/>
              <a:ext cx="1244" cy="24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tx2">
                      <a:lumMod val="50000"/>
                    </a:schemeClr>
                  </a:solidFill>
                  <a:effectLst/>
                  <a:uLnTx/>
                  <a:uFillTx/>
                  <a:latin typeface="Arial Narrow" pitchFamily="34" charset="0"/>
                </a:rPr>
                <a:t>Non-Management</a:t>
              </a:r>
            </a:p>
          </p:txBody>
        </p:sp>
        <p:sp>
          <p:nvSpPr>
            <p:cNvPr id="16" name="AutoShape 16"/>
            <p:cNvSpPr>
              <a:spLocks noChangeArrowheads="1"/>
            </p:cNvSpPr>
            <p:nvPr/>
          </p:nvSpPr>
          <p:spPr bwMode="auto">
            <a:xfrm flipV="1">
              <a:off x="3120" y="2784"/>
              <a:ext cx="1776" cy="480"/>
            </a:xfrm>
            <a:custGeom>
              <a:avLst/>
              <a:gdLst>
                <a:gd name="T0" fmla="*/ 133 w 21600"/>
                <a:gd name="T1" fmla="*/ 5 h 21600"/>
                <a:gd name="T2" fmla="*/ 73 w 21600"/>
                <a:gd name="T3" fmla="*/ 11 h 21600"/>
                <a:gd name="T4" fmla="*/ 13 w 21600"/>
                <a:gd name="T5" fmla="*/ 5 h 21600"/>
                <a:gd name="T6" fmla="*/ 73 w 21600"/>
                <a:gd name="T7" fmla="*/ 0 h 21600"/>
                <a:gd name="T8" fmla="*/ 0 60000 65536"/>
                <a:gd name="T9" fmla="*/ 0 60000 65536"/>
                <a:gd name="T10" fmla="*/ 0 60000 65536"/>
                <a:gd name="T11" fmla="*/ 0 60000 65536"/>
                <a:gd name="T12" fmla="*/ 3685 w 21600"/>
                <a:gd name="T13" fmla="*/ 3690 h 21600"/>
                <a:gd name="T14" fmla="*/ 17915 w 21600"/>
                <a:gd name="T15" fmla="*/ 17910 h 21600"/>
              </a:gdLst>
              <a:ahLst/>
              <a:cxnLst>
                <a:cxn ang="T8">
                  <a:pos x="T0" y="T1"/>
                </a:cxn>
                <a:cxn ang="T9">
                  <a:pos x="T2" y="T3"/>
                </a:cxn>
                <a:cxn ang="T10">
                  <a:pos x="T4" y="T5"/>
                </a:cxn>
                <a:cxn ang="T11">
                  <a:pos x="T6" y="T7"/>
                </a:cxn>
              </a:cxnLst>
              <a:rect l="T12" t="T13" r="T14" b="T15"/>
              <a:pathLst>
                <a:path w="21600" h="21600">
                  <a:moveTo>
                    <a:pt x="0" y="0"/>
                  </a:moveTo>
                  <a:lnTo>
                    <a:pt x="3777" y="21600"/>
                  </a:lnTo>
                  <a:lnTo>
                    <a:pt x="17823" y="21600"/>
                  </a:lnTo>
                  <a:lnTo>
                    <a:pt x="21600" y="0"/>
                  </a:lnTo>
                  <a:lnTo>
                    <a:pt x="0" y="0"/>
                  </a:lnTo>
                  <a:close/>
                </a:path>
              </a:pathLst>
            </a:custGeom>
            <a:solidFill>
              <a:srgbClr val="0563C1"/>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0563C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ndParaRPr>
            </a:p>
          </p:txBody>
        </p:sp>
        <p:sp>
          <p:nvSpPr>
            <p:cNvPr id="17" name="Text Box 17"/>
            <p:cNvSpPr txBox="1">
              <a:spLocks noChangeArrowheads="1"/>
            </p:cNvSpPr>
            <p:nvPr/>
          </p:nvSpPr>
          <p:spPr bwMode="auto">
            <a:xfrm>
              <a:off x="3024" y="2880"/>
              <a:ext cx="2112" cy="24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Arial Narrow" pitchFamily="34" charset="0"/>
                </a:rPr>
                <a:t>Operational Management</a:t>
              </a:r>
            </a:p>
          </p:txBody>
        </p:sp>
        <p:sp>
          <p:nvSpPr>
            <p:cNvPr id="18" name="AutoShape 22"/>
            <p:cNvSpPr>
              <a:spLocks noChangeArrowheads="1"/>
            </p:cNvSpPr>
            <p:nvPr/>
          </p:nvSpPr>
          <p:spPr bwMode="auto">
            <a:xfrm flipV="1">
              <a:off x="3456" y="2304"/>
              <a:ext cx="1104" cy="432"/>
            </a:xfrm>
            <a:custGeom>
              <a:avLst/>
              <a:gdLst>
                <a:gd name="T0" fmla="*/ 49 w 21600"/>
                <a:gd name="T1" fmla="*/ 4 h 21600"/>
                <a:gd name="T2" fmla="*/ 28 w 21600"/>
                <a:gd name="T3" fmla="*/ 9 h 21600"/>
                <a:gd name="T4" fmla="*/ 7 w 21600"/>
                <a:gd name="T5" fmla="*/ 4 h 21600"/>
                <a:gd name="T6" fmla="*/ 28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44546A"/>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44546A"/>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ndParaRPr>
            </a:p>
          </p:txBody>
        </p:sp>
        <p:sp>
          <p:nvSpPr>
            <p:cNvPr id="19" name="Text Box 23"/>
            <p:cNvSpPr txBox="1">
              <a:spLocks noChangeArrowheads="1"/>
            </p:cNvSpPr>
            <p:nvPr/>
          </p:nvSpPr>
          <p:spPr bwMode="auto">
            <a:xfrm>
              <a:off x="3216" y="2400"/>
              <a:ext cx="1680" cy="24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Arial Narrow" pitchFamily="34" charset="0"/>
                </a:rPr>
                <a:t>Tactical Management</a:t>
              </a:r>
            </a:p>
          </p:txBody>
        </p:sp>
        <p:sp>
          <p:nvSpPr>
            <p:cNvPr id="20" name="AutoShape 28"/>
            <p:cNvSpPr>
              <a:spLocks noChangeArrowheads="1"/>
            </p:cNvSpPr>
            <p:nvPr/>
          </p:nvSpPr>
          <p:spPr bwMode="auto">
            <a:xfrm>
              <a:off x="3744" y="1824"/>
              <a:ext cx="528" cy="432"/>
            </a:xfrm>
            <a:prstGeom prst="triangle">
              <a:avLst>
                <a:gd name="adj" fmla="val 50000"/>
              </a:avLst>
            </a:prstGeom>
            <a:solidFill>
              <a:srgbClr val="954F7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54F7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ndParaRPr>
            </a:p>
          </p:txBody>
        </p:sp>
        <p:sp>
          <p:nvSpPr>
            <p:cNvPr id="21" name="Text Box 29"/>
            <p:cNvSpPr txBox="1">
              <a:spLocks noChangeArrowheads="1"/>
            </p:cNvSpPr>
            <p:nvPr/>
          </p:nvSpPr>
          <p:spPr bwMode="auto">
            <a:xfrm>
              <a:off x="3216" y="1920"/>
              <a:ext cx="172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Arial Narrow" pitchFamily="34" charset="0"/>
                </a:rPr>
                <a:t>Strategic Management</a:t>
              </a:r>
            </a:p>
          </p:txBody>
        </p:sp>
      </p:grpSp>
      <p:sp>
        <p:nvSpPr>
          <p:cNvPr id="22" name="Rounded Rectangular Callout 21"/>
          <p:cNvSpPr/>
          <p:nvPr/>
        </p:nvSpPr>
        <p:spPr>
          <a:xfrm>
            <a:off x="6597440" y="4339020"/>
            <a:ext cx="2203660" cy="935831"/>
          </a:xfrm>
          <a:prstGeom prst="wedgeRoundRectCallout">
            <a:avLst>
              <a:gd name="adj1" fmla="val -106281"/>
              <a:gd name="adj2" fmla="val 69206"/>
              <a:gd name="adj3" fmla="val 16667"/>
            </a:avLst>
          </a:prstGeom>
          <a:solidFill>
            <a:schemeClr val="tx2">
              <a:lumMod val="75000"/>
            </a:scheme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prstClr val="white"/>
                </a:solidFill>
                <a:effectLst/>
                <a:uLnTx/>
                <a:uFillTx/>
                <a:latin typeface="Calibri" panose="020F0502020204030204"/>
                <a:ea typeface="+mn-ea"/>
                <a:cs typeface="+mn-cs"/>
              </a:rPr>
              <a:t>Do you want fries with that?</a:t>
            </a:r>
          </a:p>
        </p:txBody>
      </p:sp>
      <p:sp>
        <p:nvSpPr>
          <p:cNvPr id="23" name="Rounded Rectangular Callout 22"/>
          <p:cNvSpPr/>
          <p:nvPr/>
        </p:nvSpPr>
        <p:spPr>
          <a:xfrm>
            <a:off x="6597440" y="2813494"/>
            <a:ext cx="2203660" cy="1247637"/>
          </a:xfrm>
          <a:prstGeom prst="wedgeRoundRectCallout">
            <a:avLst>
              <a:gd name="adj1" fmla="val -91470"/>
              <a:gd name="adj2" fmla="val 94702"/>
              <a:gd name="adj3" fmla="val 16667"/>
            </a:avLst>
          </a:prstGeom>
          <a:solidFill>
            <a:schemeClr val="tx2">
              <a:lumMod val="75000"/>
            </a:scheme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prstClr val="white"/>
                </a:solidFill>
                <a:effectLst/>
                <a:uLnTx/>
                <a:uFillTx/>
                <a:latin typeface="Calibri" panose="020F0502020204030204"/>
                <a:ea typeface="+mn-ea"/>
                <a:cs typeface="+mn-cs"/>
              </a:rPr>
              <a:t>How many fries did I sell this week?</a:t>
            </a:r>
          </a:p>
        </p:txBody>
      </p:sp>
      <p:sp>
        <p:nvSpPr>
          <p:cNvPr id="24" name="Rounded Rectangular Callout 23"/>
          <p:cNvSpPr/>
          <p:nvPr/>
        </p:nvSpPr>
        <p:spPr>
          <a:xfrm>
            <a:off x="114300" y="4543492"/>
            <a:ext cx="2247900" cy="1055011"/>
          </a:xfrm>
          <a:prstGeom prst="wedgeRoundRectCallout">
            <a:avLst>
              <a:gd name="adj1" fmla="val 90703"/>
              <a:gd name="adj2" fmla="val -98298"/>
              <a:gd name="adj3" fmla="val 16667"/>
            </a:avLst>
          </a:prstGeom>
          <a:solidFill>
            <a:schemeClr val="tx2">
              <a:lumMod val="75000"/>
            </a:scheme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prstClr val="white"/>
                </a:solidFill>
                <a:effectLst/>
                <a:uLnTx/>
                <a:uFillTx/>
                <a:latin typeface="Calibri" panose="020F0502020204030204"/>
                <a:ea typeface="+mn-ea"/>
                <a:cs typeface="+mn-cs"/>
              </a:rPr>
              <a:t>Demand for fries in our China locations is up 200%</a:t>
            </a:r>
          </a:p>
        </p:txBody>
      </p:sp>
      <p:sp>
        <p:nvSpPr>
          <p:cNvPr id="25" name="Rounded Rectangular Callout 24"/>
          <p:cNvSpPr/>
          <p:nvPr/>
        </p:nvSpPr>
        <p:spPr>
          <a:xfrm>
            <a:off x="114300" y="2684975"/>
            <a:ext cx="2419350" cy="1428750"/>
          </a:xfrm>
          <a:prstGeom prst="wedgeRoundRectCallout">
            <a:avLst>
              <a:gd name="adj1" fmla="val 83775"/>
              <a:gd name="adj2" fmla="val -5926"/>
              <a:gd name="adj3" fmla="val 16667"/>
            </a:avLst>
          </a:prstGeom>
          <a:solidFill>
            <a:schemeClr val="tx2">
              <a:lumMod val="75000"/>
            </a:scheme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prstClr val="white"/>
                </a:solidFill>
                <a:effectLst/>
                <a:uLnTx/>
                <a:uFillTx/>
                <a:latin typeface="Calibri" panose="020F0502020204030204"/>
                <a:ea typeface="+mn-ea"/>
                <a:cs typeface="+mn-cs"/>
              </a:rPr>
              <a:t>Customers who purchase fries are also likely to buy milkshakes.</a:t>
            </a:r>
          </a:p>
        </p:txBody>
      </p:sp>
    </p:spTree>
    <p:extLst>
      <p:ext uri="{BB962C8B-B14F-4D97-AF65-F5344CB8AC3E}">
        <p14:creationId xmlns:p14="http://schemas.microsoft.com/office/powerpoint/2010/main" val="172760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information needs of an organization…</a:t>
            </a:r>
            <a:endParaRPr lang="en-US" dirty="0"/>
          </a:p>
        </p:txBody>
      </p:sp>
      <p:sp>
        <p:nvSpPr>
          <p:cNvPr id="5" name="Footer Placeholder 4"/>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white">
                    <a:lumMod val="75000"/>
                  </a:prstClr>
                </a:solidFill>
                <a:effectLst/>
                <a:uLnTx/>
                <a:uFillTx/>
                <a:latin typeface="Tw Cen MT Condensed"/>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pic>
        <p:nvPicPr>
          <p:cNvPr id="8" name="Picture 2" descr="http://ba201w2013.bk4a.com/sites/default/files/McDonalds-Careers_0.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29489" y="2097616"/>
            <a:ext cx="5243450" cy="35131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05" y="4114800"/>
            <a:ext cx="2785868" cy="209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ight Arrow 9"/>
          <p:cNvSpPr/>
          <p:nvPr/>
        </p:nvSpPr>
        <p:spPr>
          <a:xfrm>
            <a:off x="1066800" y="5164144"/>
            <a:ext cx="4675827" cy="1257300"/>
          </a:xfrm>
          <a:prstGeom prst="rightArrow">
            <a:avLst/>
          </a:prstGeom>
          <a:solidFill>
            <a:srgbClr val="E3B373"/>
          </a:solidFill>
          <a:ln>
            <a:solidFill>
              <a:srgbClr val="D28A2A"/>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sz="2400" b="1" dirty="0" smtClean="0">
                <a:solidFill>
                  <a:schemeClr val="tx1">
                    <a:lumMod val="85000"/>
                    <a:lumOff val="15000"/>
                  </a:schemeClr>
                </a:solidFill>
              </a:rPr>
              <a:t> Data </a:t>
            </a:r>
            <a:r>
              <a:rPr lang="en-US" sz="2400" b="1" dirty="0">
                <a:solidFill>
                  <a:schemeClr val="tx1">
                    <a:lumMod val="85000"/>
                    <a:lumOff val="15000"/>
                  </a:schemeClr>
                </a:solidFill>
              </a:rPr>
              <a:t>like this goes into a</a:t>
            </a:r>
            <a:r>
              <a:rPr lang="en-US" sz="2400" b="1" dirty="0" smtClean="0">
                <a:solidFill>
                  <a:schemeClr val="tx1">
                    <a:lumMod val="85000"/>
                    <a:lumOff val="15000"/>
                  </a:schemeClr>
                </a:solidFill>
              </a:rPr>
              <a:t>…</a:t>
            </a:r>
            <a:endParaRPr lang="en-US" sz="2400" b="1" dirty="0">
              <a:solidFill>
                <a:schemeClr val="tx1">
                  <a:lumMod val="85000"/>
                  <a:lumOff val="15000"/>
                </a:schemeClr>
              </a:solidFill>
            </a:endParaRPr>
          </a:p>
        </p:txBody>
      </p:sp>
    </p:spTree>
    <p:extLst>
      <p:ext uri="{BB962C8B-B14F-4D97-AF65-F5344CB8AC3E}">
        <p14:creationId xmlns:p14="http://schemas.microsoft.com/office/powerpoint/2010/main" val="3122125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50" dirty="0"/>
              <a:t>Starts with the </a:t>
            </a:r>
            <a:r>
              <a:rPr lang="en-US" sz="4050" dirty="0" smtClean="0"/>
              <a:t>OPERATIONAL Database (OLTP)</a:t>
            </a:r>
            <a:endParaRPr lang="en-US" sz="4050" dirty="0"/>
          </a:p>
        </p:txBody>
      </p:sp>
      <p:sp>
        <p:nvSpPr>
          <p:cNvPr id="3" name="Content Placeholder 2"/>
          <p:cNvSpPr>
            <a:spLocks noGrp="1"/>
          </p:cNvSpPr>
          <p:nvPr>
            <p:ph idx="1"/>
          </p:nvPr>
        </p:nvSpPr>
        <p:spPr>
          <a:xfrm>
            <a:off x="768096" y="2286000"/>
            <a:ext cx="7840445" cy="4023360"/>
          </a:xfrm>
        </p:spPr>
        <p:txBody>
          <a:bodyPr>
            <a:normAutofit/>
          </a:bodyPr>
          <a:lstStyle/>
          <a:p>
            <a:pPr>
              <a:buFont typeface="Wingdings" panose="05000000000000000000" pitchFamily="2" charset="2"/>
              <a:buChar char="§"/>
            </a:pPr>
            <a:r>
              <a:rPr lang="en-US" sz="2400" dirty="0"/>
              <a:t>On-Line Transaction Processing System</a:t>
            </a:r>
            <a:endParaRPr lang="en-US" sz="2400" dirty="0"/>
          </a:p>
          <a:p>
            <a:pPr>
              <a:buFont typeface="Wingdings" panose="05000000000000000000" pitchFamily="2" charset="2"/>
              <a:buChar char="§"/>
            </a:pPr>
            <a:r>
              <a:rPr lang="en-US" sz="2400" dirty="0"/>
              <a:t>Typically stored </a:t>
            </a:r>
            <a:r>
              <a:rPr lang="en-US" sz="2400" dirty="0"/>
              <a:t>in a Relational Database or files.</a:t>
            </a:r>
          </a:p>
          <a:p>
            <a:pPr>
              <a:buFont typeface="Wingdings" panose="05000000000000000000" pitchFamily="2" charset="2"/>
              <a:buChar char="§"/>
            </a:pPr>
            <a:r>
              <a:rPr lang="en-US" sz="2400" dirty="0"/>
              <a:t>Highly Normalized (Data stored as efficiently as possible, lots of tables.)</a:t>
            </a:r>
          </a:p>
          <a:p>
            <a:pPr>
              <a:buFont typeface="Wingdings" panose="05000000000000000000" pitchFamily="2" charset="2"/>
              <a:buChar char="§"/>
            </a:pPr>
            <a:r>
              <a:rPr lang="en-US" sz="2400" dirty="0"/>
              <a:t>Optimized for processing speed and handling the “now”.</a:t>
            </a:r>
          </a:p>
          <a:p>
            <a:pPr>
              <a:buFont typeface="Wingdings" panose="05000000000000000000" pitchFamily="2" charset="2"/>
              <a:buChar char="§"/>
            </a:pPr>
            <a:r>
              <a:rPr lang="en-US" sz="2400" dirty="0"/>
              <a:t>Designed for capturing data, not for reporting on it.</a:t>
            </a:r>
          </a:p>
          <a:p>
            <a:pPr>
              <a:buFont typeface="Wingdings" panose="05000000000000000000" pitchFamily="2" charset="2"/>
              <a:buChar char="§"/>
            </a:pPr>
            <a:r>
              <a:rPr lang="en-US" sz="2400" dirty="0"/>
              <a:t>Designed to support the operational needs of the </a:t>
            </a:r>
            <a:r>
              <a:rPr lang="en-US" sz="2400" dirty="0" smtClean="0"/>
              <a:t>organization.</a:t>
            </a:r>
            <a:endParaRPr lang="en-US" sz="2400" dirty="0"/>
          </a:p>
          <a:p>
            <a:endParaRPr lang="en-US" sz="2700" dirty="0"/>
          </a:p>
          <a:p>
            <a:pPr marL="0" indent="0">
              <a:buNone/>
            </a:pPr>
            <a:endParaRPr lang="en-US" sz="2700" dirty="0"/>
          </a:p>
          <a:p>
            <a:endParaRPr lang="en-US" sz="2700" dirty="0"/>
          </a:p>
        </p:txBody>
      </p:sp>
      <p:sp>
        <p:nvSpPr>
          <p:cNvPr id="4"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5"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prstClr val="white">
                    <a:lumMod val="75000"/>
                  </a:prstClr>
                </a:solidFill>
                <a:latin typeface="Tw Cen MT Condensed"/>
              </a:rPr>
              <a:t>10</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745954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Transactional Databases Are </a:t>
            </a:r>
            <a:r>
              <a:rPr lang="en-US" i="1" dirty="0" smtClean="0"/>
              <a:t>Complex</a:t>
            </a:r>
            <a:endParaRPr lang="en-US" i="1" dirty="0"/>
          </a:p>
        </p:txBody>
      </p:sp>
      <p:sp>
        <p:nvSpPr>
          <p:cNvPr id="3" name="Content Placeholder 2"/>
          <p:cNvSpPr>
            <a:spLocks noGrp="1"/>
          </p:cNvSpPr>
          <p:nvPr>
            <p:ph idx="1"/>
          </p:nvPr>
        </p:nvSpPr>
        <p:spPr>
          <a:xfrm>
            <a:off x="3955320" y="2098248"/>
            <a:ext cx="4184904" cy="4023360"/>
          </a:xfrm>
        </p:spPr>
        <p:txBody>
          <a:bodyPr>
            <a:normAutofit/>
          </a:bodyPr>
          <a:lstStyle/>
          <a:p>
            <a:pPr marL="0" indent="0">
              <a:buNone/>
            </a:pPr>
            <a:r>
              <a:rPr lang="en-US" sz="2400" dirty="0">
                <a:sym typeface="Wingdings" pitchFamily="2" charset="2"/>
              </a:rPr>
              <a:t></a:t>
            </a:r>
            <a:r>
              <a:rPr lang="en-US" sz="2400" dirty="0"/>
              <a:t>Adventure works </a:t>
            </a:r>
            <a:r>
              <a:rPr lang="en-US" sz="2400" b="1" dirty="0">
                <a:solidFill>
                  <a:schemeClr val="accent5"/>
                </a:solidFill>
              </a:rPr>
              <a:t>fictitious</a:t>
            </a:r>
            <a:r>
              <a:rPr lang="en-US" sz="2400" dirty="0"/>
              <a:t> bicycle manufacturer. </a:t>
            </a:r>
            <a:br>
              <a:rPr lang="en-US" sz="2400" dirty="0"/>
            </a:br>
            <a:r>
              <a:rPr lang="en-US" sz="2400" b="1" dirty="0">
                <a:solidFill>
                  <a:schemeClr val="accent2"/>
                </a:solidFill>
              </a:rPr>
              <a:t>72 tables</a:t>
            </a:r>
            <a:r>
              <a:rPr lang="en-US" sz="2400" b="1" dirty="0" smtClean="0">
                <a:solidFill>
                  <a:schemeClr val="accent1">
                    <a:lumMod val="50000"/>
                  </a:schemeClr>
                </a:solidFill>
              </a:rPr>
              <a:t>.</a:t>
            </a:r>
          </a:p>
          <a:p>
            <a:pPr marL="0" indent="0">
              <a:buNone/>
            </a:pPr>
            <a:r>
              <a:rPr lang="en-US" sz="2400" dirty="0" smtClean="0"/>
              <a:t>Blackboard Learning Management System.          </a:t>
            </a:r>
            <a:r>
              <a:rPr lang="en-US" sz="2400" b="1" dirty="0" smtClean="0">
                <a:solidFill>
                  <a:schemeClr val="accent2"/>
                </a:solidFill>
              </a:rPr>
              <a:t>592 tables</a:t>
            </a:r>
            <a:r>
              <a:rPr lang="en-US" sz="2400" dirty="0" smtClean="0"/>
              <a:t>.</a:t>
            </a:r>
            <a:endParaRPr lang="en-US" sz="2400" dirty="0"/>
          </a:p>
          <a:p>
            <a:pPr marL="0" indent="0">
              <a:buNone/>
            </a:pPr>
            <a:r>
              <a:rPr lang="en-US" sz="2400" dirty="0" smtClean="0"/>
              <a:t>SU’s Oracle PeopleSoft ERP Implementation.                    </a:t>
            </a:r>
            <a:r>
              <a:rPr lang="en-US" sz="2400" b="1" dirty="0" smtClean="0">
                <a:solidFill>
                  <a:schemeClr val="accent2"/>
                </a:solidFill>
              </a:rPr>
              <a:t>40,000+ tables</a:t>
            </a:r>
            <a:r>
              <a:rPr lang="en-US" sz="2400" b="1" dirty="0" smtClean="0">
                <a:solidFill>
                  <a:schemeClr val="accent1">
                    <a:lumMod val="50000"/>
                  </a:schemeClr>
                </a:solidFill>
              </a:rPr>
              <a:t>.</a:t>
            </a:r>
            <a:endParaRPr lang="en-US" b="1" dirty="0">
              <a:solidFill>
                <a:schemeClr val="accent1">
                  <a:lumMod val="50000"/>
                </a:schemeClr>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19355"/>
            <a:ext cx="2819400" cy="37811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5"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6"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prstClr val="white">
                    <a:lumMod val="75000"/>
                  </a:prstClr>
                </a:solidFill>
                <a:latin typeface="Tw Cen MT Condensed"/>
              </a:rPr>
              <a:t>11</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1934732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A Query of “</a:t>
            </a:r>
            <a:r>
              <a:rPr lang="en-US" dirty="0" err="1" smtClean="0"/>
              <a:t>iSchool</a:t>
            </a:r>
            <a:r>
              <a:rPr lang="en-US" dirty="0" smtClean="0"/>
              <a:t> Students”</a:t>
            </a:r>
            <a:endParaRPr lang="en-US" dirty="0"/>
          </a:p>
        </p:txBody>
      </p:sp>
      <p:pic>
        <p:nvPicPr>
          <p:cNvPr id="4" name="Picture 3"/>
          <p:cNvPicPr>
            <a:picLocks noChangeAspect="1"/>
          </p:cNvPicPr>
          <p:nvPr/>
        </p:nvPicPr>
        <p:blipFill>
          <a:blip r:embed="rId2"/>
          <a:stretch>
            <a:fillRect/>
          </a:stretch>
        </p:blipFill>
        <p:spPr>
          <a:xfrm>
            <a:off x="768096" y="2084832"/>
            <a:ext cx="6629482" cy="4331764"/>
          </a:xfrm>
          <a:prstGeom prst="rect">
            <a:avLst/>
          </a:prstGeom>
        </p:spPr>
      </p:pic>
      <p:sp>
        <p:nvSpPr>
          <p:cNvPr id="5"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6"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prstClr val="white">
                    <a:lumMod val="75000"/>
                  </a:prstClr>
                </a:solidFill>
                <a:latin typeface="Tw Cen MT Condensed"/>
              </a:rPr>
              <a:t>12</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2692575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Reporting with </a:t>
            </a:r>
            <a:r>
              <a:rPr lang="en-US" dirty="0" smtClean="0"/>
              <a:t>Transactional Databases</a:t>
            </a:r>
            <a:endParaRPr lang="en-US" dirty="0"/>
          </a:p>
        </p:txBody>
      </p:sp>
      <p:sp>
        <p:nvSpPr>
          <p:cNvPr id="3" name="Content Placeholder 2"/>
          <p:cNvSpPr>
            <a:spLocks noGrp="1"/>
          </p:cNvSpPr>
          <p:nvPr>
            <p:ph idx="1"/>
          </p:nvPr>
        </p:nvSpPr>
        <p:spPr/>
        <p:txBody>
          <a:bodyPr>
            <a:noAutofit/>
          </a:bodyPr>
          <a:lstStyle/>
          <a:p>
            <a:r>
              <a:rPr lang="en-US" sz="2700" b="1" dirty="0">
                <a:solidFill>
                  <a:srgbClr val="D28A2A"/>
                </a:solidFill>
              </a:rPr>
              <a:t>Difficult, </a:t>
            </a:r>
            <a:r>
              <a:rPr lang="en-US" sz="2700" b="1" dirty="0" smtClean="0">
                <a:solidFill>
                  <a:srgbClr val="D28A2A"/>
                </a:solidFill>
              </a:rPr>
              <a:t>time-consuming and error prone</a:t>
            </a:r>
            <a:endParaRPr lang="en-US" sz="2700" b="1" dirty="0">
              <a:solidFill>
                <a:srgbClr val="D28A2A"/>
              </a:solidFill>
            </a:endParaRPr>
          </a:p>
          <a:p>
            <a:pPr lvl="1"/>
            <a:r>
              <a:rPr lang="en-US" dirty="0"/>
              <a:t>Many joins, sub-selects, Due to vast number of tables.</a:t>
            </a:r>
          </a:p>
          <a:p>
            <a:pPr lvl="1"/>
            <a:r>
              <a:rPr lang="en-US" i="1" dirty="0" smtClean="0">
                <a:solidFill>
                  <a:schemeClr val="accent2"/>
                </a:solidFill>
              </a:rPr>
              <a:t>How do you know your query is correct?</a:t>
            </a:r>
            <a:endParaRPr lang="en-US" i="1" dirty="0">
              <a:solidFill>
                <a:schemeClr val="accent2"/>
              </a:solidFill>
            </a:endParaRPr>
          </a:p>
          <a:p>
            <a:r>
              <a:rPr lang="en-US" sz="2700" b="1" dirty="0">
                <a:solidFill>
                  <a:srgbClr val="D28A2A"/>
                </a:solidFill>
              </a:rPr>
              <a:t>Resource-intensive </a:t>
            </a:r>
          </a:p>
          <a:p>
            <a:pPr lvl="1"/>
            <a:r>
              <a:rPr lang="en-US" dirty="0"/>
              <a:t>The database is not optimized for this purpose.</a:t>
            </a:r>
          </a:p>
          <a:p>
            <a:pPr lvl="1"/>
            <a:r>
              <a:rPr lang="en-US" i="1" dirty="0" smtClean="0">
                <a:solidFill>
                  <a:schemeClr val="accent2"/>
                </a:solidFill>
              </a:rPr>
              <a:t>Multi table joins are RAM and CPU hogs</a:t>
            </a:r>
            <a:endParaRPr lang="en-US" i="1" dirty="0">
              <a:solidFill>
                <a:schemeClr val="accent2"/>
              </a:solidFill>
            </a:endParaRPr>
          </a:p>
          <a:p>
            <a:r>
              <a:rPr lang="en-US" sz="2700" b="1" dirty="0">
                <a:solidFill>
                  <a:srgbClr val="D28A2A"/>
                </a:solidFill>
              </a:rPr>
              <a:t>Impossible</a:t>
            </a:r>
          </a:p>
          <a:p>
            <a:pPr lvl="1"/>
            <a:r>
              <a:rPr lang="en-US" dirty="0"/>
              <a:t>T</a:t>
            </a:r>
            <a:r>
              <a:rPr lang="en-US" dirty="0" smtClean="0"/>
              <a:t>ransactional </a:t>
            </a:r>
            <a:r>
              <a:rPr lang="en-US" dirty="0"/>
              <a:t>systems are flushed or archived frequently to maintain performance.</a:t>
            </a:r>
          </a:p>
          <a:p>
            <a:pPr lvl="1"/>
            <a:r>
              <a:rPr lang="en-US" i="1" dirty="0" smtClean="0">
                <a:solidFill>
                  <a:schemeClr val="accent2"/>
                </a:solidFill>
              </a:rPr>
              <a:t>You can’t query data you no longer have</a:t>
            </a:r>
            <a:endParaRPr lang="en-US" i="1" dirty="0">
              <a:solidFill>
                <a:schemeClr val="accent2"/>
              </a:solidFill>
            </a:endParaRPr>
          </a:p>
        </p:txBody>
      </p:sp>
      <p:sp>
        <p:nvSpPr>
          <p:cNvPr id="4"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5"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prstClr val="white">
                    <a:lumMod val="75000"/>
                  </a:prstClr>
                </a:solidFill>
                <a:latin typeface="Tw Cen MT Condensed"/>
              </a:rPr>
              <a:t>13</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1705346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The Data Warehouse</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Designed to support an organization’s informational needs.</a:t>
            </a:r>
          </a:p>
          <a:p>
            <a:pPr>
              <a:buFont typeface="Arial" panose="020B0604020202020204" pitchFamily="34" charset="0"/>
              <a:buChar char="•"/>
            </a:pPr>
            <a:r>
              <a:rPr lang="en-US" sz="2400" dirty="0"/>
              <a:t>Data is re-structured conducive to reporting and analytic applications. </a:t>
            </a:r>
          </a:p>
          <a:p>
            <a:pPr>
              <a:buFont typeface="Arial" panose="020B0604020202020204" pitchFamily="34" charset="0"/>
              <a:buChar char="•"/>
            </a:pPr>
            <a:r>
              <a:rPr lang="en-US" sz="2400" dirty="0"/>
              <a:t>OLTP </a:t>
            </a:r>
            <a:r>
              <a:rPr lang="en-US" sz="2400" dirty="0"/>
              <a:t>databases are data sources for the Data Warehouse.</a:t>
            </a:r>
          </a:p>
          <a:p>
            <a:pPr>
              <a:buFont typeface="Arial" panose="020B0604020202020204" pitchFamily="34" charset="0"/>
              <a:buChar char="•"/>
            </a:pPr>
            <a:r>
              <a:rPr lang="en-US" sz="2400" dirty="0"/>
              <a:t>Data grows over time; existing data in the warehouse </a:t>
            </a:r>
            <a:r>
              <a:rPr lang="en-US" sz="2400" dirty="0"/>
              <a:t>never changes</a:t>
            </a:r>
            <a:r>
              <a:rPr lang="en-US" sz="2400" dirty="0"/>
              <a:t>.</a:t>
            </a:r>
          </a:p>
          <a:p>
            <a:endParaRPr lang="en-US" sz="2700" dirty="0"/>
          </a:p>
        </p:txBody>
      </p:sp>
      <p:sp>
        <p:nvSpPr>
          <p:cNvPr id="4"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5"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prstClr val="white">
                    <a:lumMod val="75000"/>
                  </a:prstClr>
                </a:solidFill>
                <a:latin typeface="Tw Cen MT Condensed"/>
              </a:rPr>
              <a:t>14</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1128377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Yourself: Data Warehouse </a:t>
            </a:r>
            <a:r>
              <a:rPr lang="en-US" dirty="0" err="1" smtClean="0"/>
              <a:t>Definiition</a:t>
            </a:r>
            <a:endParaRPr lang="en-US" dirty="0"/>
          </a:p>
        </p:txBody>
      </p:sp>
      <p:sp>
        <p:nvSpPr>
          <p:cNvPr id="3" name="Content Placeholder 2"/>
          <p:cNvSpPr>
            <a:spLocks noGrp="1"/>
          </p:cNvSpPr>
          <p:nvPr>
            <p:ph idx="1"/>
          </p:nvPr>
        </p:nvSpPr>
        <p:spPr/>
        <p:txBody>
          <a:bodyPr>
            <a:normAutofit/>
          </a:bodyPr>
          <a:lstStyle/>
          <a:p>
            <a:r>
              <a:rPr lang="en-US" sz="2800" dirty="0"/>
              <a:t>True or False: The purpose of a data warehouse is to address the informational needs of an organization? </a:t>
            </a:r>
            <a:endParaRPr lang="en-US" sz="2800"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1013153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Introduction</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4005129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8096" y="585216"/>
            <a:ext cx="7766304" cy="2157984"/>
          </a:xfrm>
        </p:spPr>
        <p:txBody>
          <a:bodyPr/>
          <a:lstStyle/>
          <a:p>
            <a:r>
              <a:rPr lang="en-US" dirty="0" smtClean="0"/>
              <a:t>Section:</a:t>
            </a:r>
            <a:br>
              <a:rPr lang="en-US" dirty="0" smtClean="0"/>
            </a:br>
            <a:r>
              <a:rPr lang="en-US" dirty="0" smtClean="0"/>
              <a:t>Characteristics of the Data </a:t>
            </a:r>
            <a:r>
              <a:rPr lang="en-US" dirty="0" err="1" smtClean="0"/>
              <a:t>WArehouse</a:t>
            </a:r>
            <a:endParaRPr lang="en-US" dirty="0"/>
          </a:p>
        </p:txBody>
      </p:sp>
      <p:sp>
        <p:nvSpPr>
          <p:cNvPr id="3" name="Footer Placeholder 2"/>
          <p:cNvSpPr>
            <a:spLocks noGrp="1"/>
          </p:cNvSpPr>
          <p:nvPr>
            <p:ph type="ftr" sz="quarter" idx="11"/>
          </p:nvPr>
        </p:nvSpPr>
        <p:spPr/>
        <p:txBody>
          <a:bodyPr/>
          <a:lstStyle/>
          <a:p>
            <a:r>
              <a:rPr lang="en-US" smtClean="0"/>
              <a:t>School of Information Studies | Syracuse University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3817837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Characteristics of the Data Warehouse</a:t>
            </a:r>
            <a:endParaRPr lang="en-US" dirty="0"/>
          </a:p>
        </p:txBody>
      </p:sp>
      <p:sp>
        <p:nvSpPr>
          <p:cNvPr id="7"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8"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prstClr val="white">
                    <a:lumMod val="75000"/>
                  </a:prstClr>
                </a:solidFill>
                <a:latin typeface="Tw Cen MT Condensed"/>
              </a:rPr>
              <a:t>15</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graphicFrame>
        <p:nvGraphicFramePr>
          <p:cNvPr id="9" name="Diagram 8"/>
          <p:cNvGraphicFramePr/>
          <p:nvPr>
            <p:extLst>
              <p:ext uri="{D42A27DB-BD31-4B8C-83A1-F6EECF244321}">
                <p14:modId xmlns:p14="http://schemas.microsoft.com/office/powerpoint/2010/main" val="3798728718"/>
              </p:ext>
            </p:extLst>
          </p:nvPr>
        </p:nvGraphicFramePr>
        <p:xfrm>
          <a:off x="500360" y="2092581"/>
          <a:ext cx="795783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997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Subject-Oriented</a:t>
            </a:r>
            <a:endParaRPr lang="en-US" dirty="0"/>
          </a:p>
        </p:txBody>
      </p:sp>
      <p:sp>
        <p:nvSpPr>
          <p:cNvPr id="3" name="Content Placeholder 2"/>
          <p:cNvSpPr>
            <a:spLocks noGrp="1"/>
          </p:cNvSpPr>
          <p:nvPr>
            <p:ph idx="1"/>
          </p:nvPr>
        </p:nvSpPr>
        <p:spPr>
          <a:xfrm>
            <a:off x="768096" y="2286000"/>
            <a:ext cx="7506706" cy="1676400"/>
          </a:xfrm>
        </p:spPr>
        <p:txBody>
          <a:bodyPr>
            <a:noAutofit/>
          </a:bodyPr>
          <a:lstStyle/>
          <a:p>
            <a:pPr lvl="1">
              <a:buClr>
                <a:srgbClr val="1CADE4"/>
              </a:buClr>
            </a:pPr>
            <a:r>
              <a:rPr lang="en-US" sz="2800" dirty="0" smtClean="0">
                <a:solidFill>
                  <a:prstClr val="black">
                    <a:lumMod val="65000"/>
                    <a:lumOff val="35000"/>
                  </a:prstClr>
                </a:solidFill>
              </a:rPr>
              <a:t>Optimized to give answers to diverse questions</a:t>
            </a:r>
          </a:p>
          <a:p>
            <a:pPr lvl="1">
              <a:buClr>
                <a:srgbClr val="1CADE4"/>
              </a:buClr>
            </a:pPr>
            <a:r>
              <a:rPr lang="en-US" sz="2800" dirty="0" smtClean="0">
                <a:solidFill>
                  <a:prstClr val="black">
                    <a:lumMod val="65000"/>
                    <a:lumOff val="35000"/>
                  </a:prstClr>
                </a:solidFill>
              </a:rPr>
              <a:t>Used by all functional areas</a:t>
            </a:r>
          </a:p>
          <a:p>
            <a:pPr lvl="1">
              <a:buClr>
                <a:srgbClr val="1CADE4"/>
              </a:buClr>
            </a:pPr>
            <a:r>
              <a:rPr lang="en-US" sz="2800" dirty="0" smtClean="0">
                <a:solidFill>
                  <a:prstClr val="black">
                    <a:lumMod val="65000"/>
                    <a:lumOff val="35000"/>
                  </a:prstClr>
                </a:solidFill>
              </a:rPr>
              <a:t>Built around business entities and processes</a:t>
            </a:r>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22</a:t>
            </a:fld>
            <a:endParaRPr lang="en-US" dirty="0"/>
          </a:p>
        </p:txBody>
      </p:sp>
      <p:sp>
        <p:nvSpPr>
          <p:cNvPr id="6" name="Flowchart: Magnetic Disk 5"/>
          <p:cNvSpPr/>
          <p:nvPr/>
        </p:nvSpPr>
        <p:spPr>
          <a:xfrm>
            <a:off x="914400" y="4343400"/>
            <a:ext cx="1905000" cy="1981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Orders</a:t>
            </a:r>
            <a:endParaRPr lang="en-US" sz="3200" dirty="0"/>
          </a:p>
        </p:txBody>
      </p:sp>
      <p:sp>
        <p:nvSpPr>
          <p:cNvPr id="7" name="Flowchart: Magnetic Disk 6"/>
          <p:cNvSpPr/>
          <p:nvPr/>
        </p:nvSpPr>
        <p:spPr>
          <a:xfrm>
            <a:off x="3642747" y="4343400"/>
            <a:ext cx="1905000" cy="1981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Products</a:t>
            </a:r>
            <a:endParaRPr lang="en-US" sz="3200" dirty="0"/>
          </a:p>
        </p:txBody>
      </p:sp>
      <p:sp>
        <p:nvSpPr>
          <p:cNvPr id="8" name="Flowchart: Magnetic Disk 7"/>
          <p:cNvSpPr/>
          <p:nvPr/>
        </p:nvSpPr>
        <p:spPr>
          <a:xfrm>
            <a:off x="6369802" y="4371814"/>
            <a:ext cx="1905000" cy="1981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Shipping</a:t>
            </a:r>
            <a:endParaRPr lang="en-US" sz="3200" dirty="0"/>
          </a:p>
        </p:txBody>
      </p:sp>
    </p:spTree>
    <p:extLst>
      <p:ext uri="{BB962C8B-B14F-4D97-AF65-F5344CB8AC3E}">
        <p14:creationId xmlns:p14="http://schemas.microsoft.com/office/powerpoint/2010/main" val="14604908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Magnetic Disk 7"/>
          <p:cNvSpPr/>
          <p:nvPr/>
        </p:nvSpPr>
        <p:spPr>
          <a:xfrm>
            <a:off x="7012403" y="4724323"/>
            <a:ext cx="1905000" cy="134045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2016</a:t>
            </a:r>
          </a:p>
        </p:txBody>
      </p:sp>
      <p:sp>
        <p:nvSpPr>
          <p:cNvPr id="2" name="Title 1"/>
          <p:cNvSpPr>
            <a:spLocks noGrp="1"/>
          </p:cNvSpPr>
          <p:nvPr>
            <p:ph type="title"/>
          </p:nvPr>
        </p:nvSpPr>
        <p:spPr/>
        <p:txBody>
          <a:bodyPr/>
          <a:lstStyle/>
          <a:p>
            <a:r>
              <a:rPr lang="en-US" dirty="0" smtClean="0"/>
              <a:t>Non-Volatile</a:t>
            </a:r>
            <a:endParaRPr lang="en-US" dirty="0"/>
          </a:p>
        </p:txBody>
      </p:sp>
      <p:sp>
        <p:nvSpPr>
          <p:cNvPr id="3" name="Content Placeholder 2"/>
          <p:cNvSpPr>
            <a:spLocks noGrp="1"/>
          </p:cNvSpPr>
          <p:nvPr>
            <p:ph idx="1"/>
          </p:nvPr>
        </p:nvSpPr>
        <p:spPr>
          <a:xfrm>
            <a:off x="609600" y="2286000"/>
            <a:ext cx="7448551" cy="2213246"/>
          </a:xfrm>
        </p:spPr>
        <p:txBody>
          <a:bodyPr>
            <a:normAutofit/>
          </a:bodyPr>
          <a:lstStyle/>
          <a:p>
            <a:pPr lvl="1"/>
            <a:r>
              <a:rPr lang="en-US" sz="2800" dirty="0"/>
              <a:t>Data </a:t>
            </a:r>
            <a:r>
              <a:rPr lang="en-US" sz="2800" dirty="0" smtClean="0"/>
              <a:t>are never removed or changed</a:t>
            </a:r>
            <a:endParaRPr lang="en-US" sz="2800" dirty="0"/>
          </a:p>
          <a:p>
            <a:pPr lvl="1"/>
            <a:r>
              <a:rPr lang="en-US" sz="2800" dirty="0" smtClean="0"/>
              <a:t>Data are </a:t>
            </a:r>
            <a:r>
              <a:rPr lang="en-US" sz="2800" dirty="0"/>
              <a:t>a</a:t>
            </a:r>
            <a:r>
              <a:rPr lang="en-US" sz="2800" dirty="0" smtClean="0"/>
              <a:t>lways growing over time</a:t>
            </a:r>
            <a:endParaRPr lang="en-US" sz="2800" dirty="0"/>
          </a:p>
          <a:p>
            <a:pPr lvl="1"/>
            <a:r>
              <a:rPr lang="en-US" sz="2800" dirty="0" smtClean="0"/>
              <a:t>Historical data. It happened</a:t>
            </a:r>
            <a:r>
              <a:rPr lang="en-US" sz="2800" dirty="0" smtClean="0"/>
              <a:t>! </a:t>
            </a:r>
            <a:br>
              <a:rPr lang="en-US" sz="2800" dirty="0" smtClean="0"/>
            </a:br>
            <a:r>
              <a:rPr lang="en-US" sz="2800" dirty="0" smtClean="0"/>
              <a:t>We </a:t>
            </a:r>
            <a:r>
              <a:rPr lang="en-US" sz="2800" dirty="0" err="1" smtClean="0"/>
              <a:t>donot</a:t>
            </a:r>
            <a:r>
              <a:rPr lang="en-US" sz="2800" dirty="0" smtClean="0"/>
              <a:t> re-write history!</a:t>
            </a:r>
            <a:endParaRPr lang="en-US" sz="2800" dirty="0"/>
          </a:p>
          <a:p>
            <a:endParaRPr lang="en-US" sz="2800"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23</a:t>
            </a:fld>
            <a:endParaRPr lang="en-US" dirty="0"/>
          </a:p>
        </p:txBody>
      </p:sp>
      <p:sp>
        <p:nvSpPr>
          <p:cNvPr id="6" name="Flowchart: Magnetic Disk 5"/>
          <p:cNvSpPr/>
          <p:nvPr/>
        </p:nvSpPr>
        <p:spPr>
          <a:xfrm>
            <a:off x="6999488" y="2717292"/>
            <a:ext cx="1905000" cy="2587751"/>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smtClean="0"/>
              <a:t>2017</a:t>
            </a:r>
          </a:p>
        </p:txBody>
      </p:sp>
      <p:sp>
        <p:nvSpPr>
          <p:cNvPr id="7" name="Flowchart: Magnetic Disk 6"/>
          <p:cNvSpPr/>
          <p:nvPr/>
        </p:nvSpPr>
        <p:spPr>
          <a:xfrm>
            <a:off x="6999488" y="1551631"/>
            <a:ext cx="1905000" cy="198120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smtClean="0"/>
              <a:t>2018</a:t>
            </a:r>
          </a:p>
        </p:txBody>
      </p:sp>
      <p:sp>
        <p:nvSpPr>
          <p:cNvPr id="9" name="TextBox 8"/>
          <p:cNvSpPr txBox="1"/>
          <p:nvPr/>
        </p:nvSpPr>
        <p:spPr>
          <a:xfrm rot="16200000">
            <a:off x="5430439" y="4014469"/>
            <a:ext cx="2133600" cy="707886"/>
          </a:xfrm>
          <a:prstGeom prst="rect">
            <a:avLst/>
          </a:prstGeom>
          <a:noFill/>
        </p:spPr>
        <p:txBody>
          <a:bodyPr wrap="square" rtlCol="0">
            <a:spAutoFit/>
          </a:bodyPr>
          <a:lstStyle/>
          <a:p>
            <a:r>
              <a:rPr lang="en-US" sz="4000" dirty="0" smtClean="0"/>
              <a:t>Orders</a:t>
            </a:r>
            <a:endParaRPr lang="en-US" dirty="0"/>
          </a:p>
        </p:txBody>
      </p:sp>
    </p:spTree>
    <p:extLst>
      <p:ext uri="{BB962C8B-B14F-4D97-AF65-F5344CB8AC3E}">
        <p14:creationId xmlns:p14="http://schemas.microsoft.com/office/powerpoint/2010/main" val="41489708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a:t>
            </a:r>
            <a:endParaRPr lang="en-US" dirty="0"/>
          </a:p>
        </p:txBody>
      </p:sp>
      <p:sp>
        <p:nvSpPr>
          <p:cNvPr id="3" name="Content Placeholder 2"/>
          <p:cNvSpPr>
            <a:spLocks noGrp="1"/>
          </p:cNvSpPr>
          <p:nvPr>
            <p:ph idx="1"/>
          </p:nvPr>
        </p:nvSpPr>
        <p:spPr>
          <a:xfrm>
            <a:off x="768096" y="2286000"/>
            <a:ext cx="7537704" cy="1600200"/>
          </a:xfrm>
        </p:spPr>
        <p:txBody>
          <a:bodyPr>
            <a:normAutofit/>
          </a:bodyPr>
          <a:lstStyle/>
          <a:p>
            <a:pPr lvl="1"/>
            <a:r>
              <a:rPr lang="en-US" sz="2800" dirty="0" smtClean="0"/>
              <a:t>Centralized in one place</a:t>
            </a:r>
            <a:endParaRPr lang="en-US" sz="2800" dirty="0"/>
          </a:p>
          <a:p>
            <a:pPr lvl="1"/>
            <a:r>
              <a:rPr lang="en-US" sz="2800" dirty="0"/>
              <a:t>Holds data retrieved from entire </a:t>
            </a:r>
            <a:r>
              <a:rPr lang="en-US" sz="2800" dirty="0" smtClean="0"/>
              <a:t>organization</a:t>
            </a:r>
          </a:p>
          <a:p>
            <a:pPr lvl="1"/>
            <a:r>
              <a:rPr lang="en-US" sz="2800" dirty="0" smtClean="0"/>
              <a:t>"Single version of the truth."</a:t>
            </a:r>
            <a:endParaRPr lang="en-US" sz="2800" dirty="0"/>
          </a:p>
          <a:p>
            <a:endParaRPr lang="en-US" sz="2800"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24</a:t>
            </a:fld>
            <a:endParaRPr lang="en-US" dirty="0"/>
          </a:p>
        </p:txBody>
      </p:sp>
      <p:sp>
        <p:nvSpPr>
          <p:cNvPr id="6" name="Flowchart: Magnetic Disk 5"/>
          <p:cNvSpPr/>
          <p:nvPr/>
        </p:nvSpPr>
        <p:spPr>
          <a:xfrm>
            <a:off x="609600" y="4196893"/>
            <a:ext cx="1676400" cy="1981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Website</a:t>
            </a:r>
            <a:br>
              <a:rPr lang="en-US" sz="3200" dirty="0" smtClean="0"/>
            </a:br>
            <a:r>
              <a:rPr lang="en-US" sz="3200" u="sng" dirty="0" smtClean="0"/>
              <a:t>Customer</a:t>
            </a:r>
            <a:endParaRPr lang="en-US" sz="3200" u="sng" dirty="0"/>
          </a:p>
        </p:txBody>
      </p:sp>
      <p:sp>
        <p:nvSpPr>
          <p:cNvPr id="7" name="Flowchart: Magnetic Disk 6"/>
          <p:cNvSpPr/>
          <p:nvPr/>
        </p:nvSpPr>
        <p:spPr>
          <a:xfrm>
            <a:off x="3584448" y="3886200"/>
            <a:ext cx="1673352" cy="258450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Marketing</a:t>
            </a:r>
            <a:br>
              <a:rPr lang="en-US" sz="2800" dirty="0" smtClean="0"/>
            </a:br>
            <a:r>
              <a:rPr lang="en-US" sz="2800" dirty="0" smtClean="0"/>
              <a:t>OLTP</a:t>
            </a:r>
            <a:br>
              <a:rPr lang="en-US" sz="2800" dirty="0" smtClean="0"/>
            </a:br>
            <a:r>
              <a:rPr lang="en-US" sz="2800" u="sng" dirty="0" smtClean="0"/>
              <a:t>Customer</a:t>
            </a:r>
            <a:endParaRPr lang="en-US" sz="2800" u="sng" dirty="0"/>
          </a:p>
        </p:txBody>
      </p:sp>
      <p:sp>
        <p:nvSpPr>
          <p:cNvPr id="8" name="Plus 7"/>
          <p:cNvSpPr/>
          <p:nvPr/>
        </p:nvSpPr>
        <p:spPr>
          <a:xfrm>
            <a:off x="2478024" y="4710920"/>
            <a:ext cx="914400" cy="914400"/>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Equal 8"/>
          <p:cNvSpPr/>
          <p:nvPr/>
        </p:nvSpPr>
        <p:spPr>
          <a:xfrm>
            <a:off x="5406762" y="4851131"/>
            <a:ext cx="871029" cy="762000"/>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0" name="Flowchart: Magnetic Disk 9"/>
          <p:cNvSpPr/>
          <p:nvPr/>
        </p:nvSpPr>
        <p:spPr>
          <a:xfrm>
            <a:off x="6586029" y="4241531"/>
            <a:ext cx="2130552" cy="1981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DW</a:t>
            </a:r>
            <a:br>
              <a:rPr lang="en-US" sz="3200" dirty="0" smtClean="0"/>
            </a:br>
            <a:r>
              <a:rPr lang="en-US" sz="3200" u="sng" dirty="0" smtClean="0"/>
              <a:t>Customer</a:t>
            </a:r>
            <a:endParaRPr lang="en-US" sz="3200" u="sng" dirty="0"/>
          </a:p>
        </p:txBody>
      </p:sp>
    </p:spTree>
    <p:extLst>
      <p:ext uri="{BB962C8B-B14F-4D97-AF65-F5344CB8AC3E}">
        <p14:creationId xmlns:p14="http://schemas.microsoft.com/office/powerpoint/2010/main" val="35905186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Time-Variant</a:t>
            </a:r>
            <a:endParaRPr lang="en-US" dirty="0"/>
          </a:p>
        </p:txBody>
      </p:sp>
      <p:sp>
        <p:nvSpPr>
          <p:cNvPr id="3" name="Content Placeholder 2"/>
          <p:cNvSpPr>
            <a:spLocks noGrp="1"/>
          </p:cNvSpPr>
          <p:nvPr>
            <p:ph idx="1"/>
          </p:nvPr>
        </p:nvSpPr>
        <p:spPr>
          <a:xfrm>
            <a:off x="768096" y="2286000"/>
            <a:ext cx="7290055" cy="1295400"/>
          </a:xfrm>
        </p:spPr>
        <p:txBody>
          <a:bodyPr>
            <a:normAutofit/>
          </a:bodyPr>
          <a:lstStyle/>
          <a:p>
            <a:pPr lvl="1"/>
            <a:r>
              <a:rPr lang="en-US" sz="2800" dirty="0"/>
              <a:t>Flow of data through </a:t>
            </a:r>
            <a:r>
              <a:rPr lang="en-US" sz="2800" dirty="0" smtClean="0"/>
              <a:t>time</a:t>
            </a:r>
          </a:p>
          <a:p>
            <a:pPr lvl="1"/>
            <a:r>
              <a:rPr lang="en-US" sz="2800" dirty="0" smtClean="0"/>
              <a:t>Data reflects as it was at that point in time.</a:t>
            </a:r>
          </a:p>
          <a:p>
            <a:pPr marL="128016" lvl="1" indent="0">
              <a:buNone/>
            </a:pPr>
            <a:endParaRPr lang="en-US" sz="2800"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25</a:t>
            </a:fld>
            <a:endParaRPr lang="en-US" dirty="0"/>
          </a:p>
        </p:txBody>
      </p:sp>
      <p:sp>
        <p:nvSpPr>
          <p:cNvPr id="6" name="TextBox 5"/>
          <p:cNvSpPr txBox="1"/>
          <p:nvPr/>
        </p:nvSpPr>
        <p:spPr>
          <a:xfrm flipH="1">
            <a:off x="533400" y="3733800"/>
            <a:ext cx="3810000"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smtClean="0"/>
              <a:t>Invoice #:</a:t>
            </a:r>
            <a:r>
              <a:rPr lang="en-US" sz="2400" dirty="0" smtClean="0"/>
              <a:t> 12345</a:t>
            </a:r>
          </a:p>
          <a:p>
            <a:r>
              <a:rPr lang="en-US" sz="2400" b="1" dirty="0" smtClean="0"/>
              <a:t>Amount:</a:t>
            </a:r>
            <a:r>
              <a:rPr lang="en-US" sz="2400" dirty="0" smtClean="0"/>
              <a:t> $55.90 </a:t>
            </a:r>
          </a:p>
          <a:p>
            <a:r>
              <a:rPr lang="en-US" sz="2400" b="1" dirty="0" smtClean="0"/>
              <a:t>Date:</a:t>
            </a:r>
            <a:r>
              <a:rPr lang="en-US" sz="2400" dirty="0" smtClean="0"/>
              <a:t> 4/1/2016</a:t>
            </a:r>
          </a:p>
          <a:p>
            <a:r>
              <a:rPr lang="en-US" sz="2400" b="1" dirty="0" smtClean="0"/>
              <a:t>Customer:</a:t>
            </a:r>
            <a:r>
              <a:rPr lang="en-US" sz="2400" dirty="0" smtClean="0"/>
              <a:t> Michael Fudge</a:t>
            </a:r>
          </a:p>
          <a:p>
            <a:r>
              <a:rPr lang="en-US" sz="2400" b="1" dirty="0" smtClean="0"/>
              <a:t>Address:</a:t>
            </a:r>
            <a:r>
              <a:rPr lang="en-US" sz="2400" dirty="0" smtClean="0"/>
              <a:t> 1313 Mockingbird</a:t>
            </a:r>
            <a:endParaRPr lang="en-US" sz="2400" dirty="0"/>
          </a:p>
        </p:txBody>
      </p:sp>
      <p:sp>
        <p:nvSpPr>
          <p:cNvPr id="7" name="TextBox 6"/>
          <p:cNvSpPr txBox="1"/>
          <p:nvPr/>
        </p:nvSpPr>
        <p:spPr>
          <a:xfrm flipH="1">
            <a:off x="5029200" y="3729925"/>
            <a:ext cx="3802284"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smtClean="0"/>
              <a:t>Invoice #:</a:t>
            </a:r>
            <a:r>
              <a:rPr lang="en-US" sz="2400" dirty="0" smtClean="0"/>
              <a:t> 52949</a:t>
            </a:r>
          </a:p>
          <a:p>
            <a:r>
              <a:rPr lang="en-US" sz="2400" b="1" dirty="0" smtClean="0"/>
              <a:t>Amount:</a:t>
            </a:r>
            <a:r>
              <a:rPr lang="en-US" sz="2400" dirty="0" smtClean="0"/>
              <a:t> $95.50 </a:t>
            </a:r>
          </a:p>
          <a:p>
            <a:r>
              <a:rPr lang="en-US" sz="2400" b="1" dirty="0" smtClean="0"/>
              <a:t>Date:</a:t>
            </a:r>
            <a:r>
              <a:rPr lang="en-US" sz="2400" dirty="0" smtClean="0"/>
              <a:t> 11/4/2017</a:t>
            </a:r>
          </a:p>
          <a:p>
            <a:r>
              <a:rPr lang="en-US" sz="2400" b="1" dirty="0" smtClean="0"/>
              <a:t>Customer:</a:t>
            </a:r>
            <a:r>
              <a:rPr lang="en-US" sz="2400" dirty="0" smtClean="0"/>
              <a:t> Michael Fudge</a:t>
            </a:r>
          </a:p>
          <a:p>
            <a:r>
              <a:rPr lang="en-US" sz="2400" b="1" dirty="0" smtClean="0"/>
              <a:t>Address:</a:t>
            </a:r>
            <a:r>
              <a:rPr lang="en-US" sz="2400" dirty="0" smtClean="0"/>
              <a:t> </a:t>
            </a:r>
            <a:r>
              <a:rPr lang="en-US" sz="2400" dirty="0" smtClean="0">
                <a:solidFill>
                  <a:srgbClr val="FF0000"/>
                </a:solidFill>
              </a:rPr>
              <a:t>1600 Pennsylvania</a:t>
            </a:r>
            <a:endParaRPr lang="en-US" sz="2400" dirty="0">
              <a:solidFill>
                <a:srgbClr val="FF0000"/>
              </a:solidFill>
            </a:endParaRPr>
          </a:p>
        </p:txBody>
      </p:sp>
    </p:spTree>
    <p:extLst>
      <p:ext uri="{BB962C8B-B14F-4D97-AF65-F5344CB8AC3E}">
        <p14:creationId xmlns:p14="http://schemas.microsoft.com/office/powerpoint/2010/main" val="25371504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Yourself: SNIT Matching</a:t>
            </a:r>
            <a:endParaRPr lang="en-US" dirty="0"/>
          </a:p>
        </p:txBody>
      </p:sp>
      <p:sp>
        <p:nvSpPr>
          <p:cNvPr id="6" name="Content Placeholder 5"/>
          <p:cNvSpPr>
            <a:spLocks noGrp="1"/>
          </p:cNvSpPr>
          <p:nvPr>
            <p:ph sz="half" idx="1"/>
          </p:nvPr>
        </p:nvSpPr>
        <p:spPr/>
        <p:txBody>
          <a:bodyPr>
            <a:normAutofit fontScale="92500"/>
          </a:bodyPr>
          <a:lstStyle/>
          <a:p>
            <a:pPr marL="457200" indent="-457200">
              <a:buFont typeface="+mj-lt"/>
              <a:buAutoNum type="arabicPeriod"/>
            </a:pPr>
            <a:r>
              <a:rPr lang="en-US" dirty="0"/>
              <a:t>Student data is contained within 3 different OLTP </a:t>
            </a:r>
            <a:r>
              <a:rPr lang="en-US" dirty="0" smtClean="0"/>
              <a:t>systems</a:t>
            </a:r>
          </a:p>
          <a:p>
            <a:pPr marL="457200" indent="-457200">
              <a:buFont typeface="+mj-lt"/>
              <a:buAutoNum type="arabicPeriod"/>
            </a:pPr>
            <a:r>
              <a:rPr lang="en-US" dirty="0" smtClean="0"/>
              <a:t>Business processes and entities, like: Enrollments</a:t>
            </a:r>
            <a:r>
              <a:rPr lang="en-US" dirty="0"/>
              <a:t>, Students, Course </a:t>
            </a:r>
            <a:r>
              <a:rPr lang="en-US" dirty="0" smtClean="0"/>
              <a:t>Schedules</a:t>
            </a:r>
          </a:p>
          <a:p>
            <a:pPr marL="457200" indent="-457200">
              <a:buFont typeface="+mj-lt"/>
              <a:buAutoNum type="arabicPeriod"/>
            </a:pPr>
            <a:r>
              <a:rPr lang="en-US" dirty="0"/>
              <a:t>Student GPA's are different each </a:t>
            </a:r>
            <a:r>
              <a:rPr lang="en-US" dirty="0" smtClean="0"/>
              <a:t>semester</a:t>
            </a:r>
          </a:p>
          <a:p>
            <a:pPr marL="457200" indent="-457200">
              <a:buFont typeface="+mj-lt"/>
              <a:buAutoNum type="arabicPeriod"/>
            </a:pPr>
            <a:r>
              <a:rPr lang="en-US" dirty="0"/>
              <a:t>When a student drops a class they are not removed, but a drop record is added.</a:t>
            </a:r>
          </a:p>
        </p:txBody>
      </p:sp>
      <p:sp>
        <p:nvSpPr>
          <p:cNvPr id="7" name="Content Placeholder 6"/>
          <p:cNvSpPr>
            <a:spLocks noGrp="1"/>
          </p:cNvSpPr>
          <p:nvPr>
            <p:ph sz="half" idx="2"/>
          </p:nvPr>
        </p:nvSpPr>
        <p:spPr/>
        <p:txBody>
          <a:bodyPr>
            <a:normAutofit fontScale="92500"/>
          </a:bodyPr>
          <a:lstStyle/>
          <a:p>
            <a:pPr marL="457200" indent="-457200">
              <a:buFont typeface="+mj-lt"/>
              <a:buAutoNum type="alphaUcPeriod"/>
            </a:pPr>
            <a:r>
              <a:rPr lang="en-US" dirty="0"/>
              <a:t>non-volatile</a:t>
            </a:r>
          </a:p>
          <a:p>
            <a:pPr marL="457200" indent="-457200">
              <a:buFont typeface="+mj-lt"/>
              <a:buAutoNum type="alphaUcPeriod"/>
            </a:pPr>
            <a:r>
              <a:rPr lang="en-US" dirty="0"/>
              <a:t>subject-oriented</a:t>
            </a:r>
          </a:p>
          <a:p>
            <a:pPr marL="457200" indent="-457200">
              <a:buFont typeface="+mj-lt"/>
              <a:buAutoNum type="alphaUcPeriod"/>
            </a:pPr>
            <a:r>
              <a:rPr lang="en-US" dirty="0" smtClean="0"/>
              <a:t>integrated</a:t>
            </a:r>
          </a:p>
          <a:p>
            <a:pPr marL="457200" indent="-457200">
              <a:buFont typeface="+mj-lt"/>
              <a:buAutoNum type="alphaUcPeriod"/>
            </a:pPr>
            <a:r>
              <a:rPr lang="en-US" dirty="0" smtClean="0"/>
              <a:t>time-variant</a:t>
            </a:r>
          </a:p>
          <a:p>
            <a:pPr marL="457200" indent="-457200">
              <a:buFont typeface="+mj-lt"/>
              <a:buAutoNum type="alphaUcPeriod"/>
            </a:pPr>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14360804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8096" y="585216"/>
            <a:ext cx="7766304" cy="2157984"/>
          </a:xfrm>
        </p:spPr>
        <p:txBody>
          <a:bodyPr/>
          <a:lstStyle/>
          <a:p>
            <a:r>
              <a:rPr lang="en-US" dirty="0" smtClean="0"/>
              <a:t>Section:</a:t>
            </a:r>
            <a:br>
              <a:rPr lang="en-US" dirty="0" smtClean="0"/>
            </a:br>
            <a:r>
              <a:rPr lang="en-US" dirty="0" smtClean="0"/>
              <a:t>Business Intelligence and Analytics</a:t>
            </a:r>
            <a:endParaRPr lang="en-US" dirty="0"/>
          </a:p>
        </p:txBody>
      </p:sp>
      <p:sp>
        <p:nvSpPr>
          <p:cNvPr id="3" name="Footer Placeholder 2"/>
          <p:cNvSpPr>
            <a:spLocks noGrp="1"/>
          </p:cNvSpPr>
          <p:nvPr>
            <p:ph type="ftr" sz="quarter" idx="11"/>
          </p:nvPr>
        </p:nvSpPr>
        <p:spPr/>
        <p:txBody>
          <a:bodyPr/>
          <a:lstStyle/>
          <a:p>
            <a:r>
              <a:rPr lang="en-US" smtClean="0"/>
              <a:t>School of Information Studies | Syracuse University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9740704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Activity: BI</a:t>
            </a:r>
            <a:endParaRPr lang="en-US" dirty="0"/>
          </a:p>
        </p:txBody>
      </p:sp>
      <p:sp>
        <p:nvSpPr>
          <p:cNvPr id="5" name="Content Placeholder 4"/>
          <p:cNvSpPr>
            <a:spLocks noGrp="1"/>
          </p:cNvSpPr>
          <p:nvPr>
            <p:ph idx="1"/>
          </p:nvPr>
        </p:nvSpPr>
        <p:spPr/>
        <p:txBody>
          <a:bodyPr>
            <a:normAutofit/>
          </a:bodyPr>
          <a:lstStyle/>
          <a:p>
            <a:r>
              <a:rPr lang="en-US" sz="2400" dirty="0"/>
              <a:t>What do you think of when you hear the term "business intelligence"? Express your answer in a few words.</a:t>
            </a:r>
          </a:p>
          <a:p>
            <a:r>
              <a:rPr lang="en-US" sz="2400" dirty="0" smtClean="0"/>
              <a:t>I'll jot them down!</a:t>
            </a:r>
            <a:endParaRPr lang="en-US" sz="2400" dirty="0"/>
          </a:p>
          <a:p>
            <a:endParaRPr lang="en-US" sz="2400" dirty="0"/>
          </a:p>
        </p:txBody>
      </p:sp>
      <p:sp>
        <p:nvSpPr>
          <p:cNvPr id="3" name="Footer Placeholder 2"/>
          <p:cNvSpPr>
            <a:spLocks noGrp="1"/>
          </p:cNvSpPr>
          <p:nvPr>
            <p:ph type="ftr" sz="quarter" idx="11"/>
          </p:nvPr>
        </p:nvSpPr>
        <p:spPr/>
        <p:txBody>
          <a:bodyPr/>
          <a:lstStyle/>
          <a:p>
            <a:r>
              <a:rPr lang="en-US" smtClean="0"/>
              <a:t>School of Information Studies | Syracuse University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11048340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Intelligence</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a:t>Analytical and Decision-Support capabilities of the Data warehouse. </a:t>
            </a:r>
            <a:endParaRPr lang="en-US" sz="2400" dirty="0" smtClean="0"/>
          </a:p>
          <a:p>
            <a:pPr>
              <a:buFont typeface="Wingdings" panose="05000000000000000000" pitchFamily="2" charset="2"/>
              <a:buChar char="§"/>
            </a:pPr>
            <a:r>
              <a:rPr lang="en-US" sz="2400" dirty="0" smtClean="0"/>
              <a:t>Informed decision making.</a:t>
            </a:r>
          </a:p>
          <a:p>
            <a:pPr>
              <a:buFont typeface="Wingdings" panose="05000000000000000000" pitchFamily="2" charset="2"/>
              <a:buChar char="§"/>
            </a:pPr>
            <a:r>
              <a:rPr lang="en-US" sz="2400" dirty="0" smtClean="0"/>
              <a:t>The presentation of actionable information.</a:t>
            </a:r>
          </a:p>
          <a:p>
            <a:pPr>
              <a:buFont typeface="Wingdings" panose="05000000000000000000" pitchFamily="2" charset="2"/>
              <a:buChar char="§"/>
            </a:pPr>
            <a:r>
              <a:rPr lang="en-US" sz="2400" dirty="0" smtClean="0"/>
              <a:t>The </a:t>
            </a:r>
            <a:r>
              <a:rPr lang="en-US" sz="2400" dirty="0"/>
              <a:t>“Glitz and Glam” of Data Warehousing</a:t>
            </a:r>
          </a:p>
        </p:txBody>
      </p:sp>
      <p:sp>
        <p:nvSpPr>
          <p:cNvPr id="4"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5"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prstClr val="white">
                    <a:lumMod val="75000"/>
                  </a:prstClr>
                </a:solidFill>
                <a:latin typeface="Tw Cen MT Condensed"/>
              </a:rPr>
              <a:t>19</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208154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Define data warehousing </a:t>
            </a:r>
          </a:p>
          <a:p>
            <a:pPr marL="457200" indent="-457200">
              <a:buFont typeface="+mj-lt"/>
              <a:buAutoNum type="arabicPeriod"/>
            </a:pPr>
            <a:r>
              <a:rPr lang="en-US" dirty="0" smtClean="0"/>
              <a:t>Explain 4 characteristics of a data warehouse</a:t>
            </a:r>
          </a:p>
          <a:p>
            <a:pPr marL="457200" indent="-457200">
              <a:buFont typeface="+mj-lt"/>
              <a:buAutoNum type="arabicPeriod"/>
            </a:pPr>
            <a:r>
              <a:rPr lang="en-US" dirty="0" smtClean="0"/>
              <a:t>Discuss the relationship between data warehouse, business intelligence and analytics.</a:t>
            </a:r>
          </a:p>
          <a:p>
            <a:pPr marL="457200" indent="-457200">
              <a:buFont typeface="+mj-lt"/>
              <a:buAutoNum type="arabicPeriod"/>
            </a:pPr>
            <a:r>
              <a:rPr lang="en-US" dirty="0" smtClean="0"/>
              <a:t>Explain the 5 types of analytics</a:t>
            </a:r>
          </a:p>
          <a:p>
            <a:pPr marL="457200" indent="-457200">
              <a:buFont typeface="+mj-lt"/>
              <a:buAutoNum type="arabicPeriod"/>
            </a:pPr>
            <a:r>
              <a:rPr lang="en-US" dirty="0" smtClean="0"/>
              <a:t>Demonstrate how the process of data warehousing works</a:t>
            </a:r>
          </a:p>
          <a:p>
            <a:pPr marL="457200" indent="-457200">
              <a:buFont typeface="+mj-lt"/>
              <a:buAutoNum type="arabicPeriod"/>
            </a:pPr>
            <a:r>
              <a:rPr lang="en-US" dirty="0" smtClean="0"/>
              <a:t>Learn about the fathers of data warehousing</a:t>
            </a:r>
          </a:p>
          <a:p>
            <a:pPr marL="457200" indent="-457200">
              <a:buFont typeface="+mj-lt"/>
              <a:buAutoNum type="arabicPeriod"/>
            </a:pPr>
            <a:r>
              <a:rPr lang="en-US" dirty="0" smtClean="0"/>
              <a:t>Cover our case studies</a:t>
            </a:r>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26172952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Warehouse or Business Intelligence?</a:t>
            </a:r>
            <a:endParaRPr lang="en-US" dirty="0"/>
          </a:p>
        </p:txBody>
      </p:sp>
      <p:sp>
        <p:nvSpPr>
          <p:cNvPr id="5" name="Content Placeholder 4"/>
          <p:cNvSpPr>
            <a:spLocks noGrp="1"/>
          </p:cNvSpPr>
          <p:nvPr>
            <p:ph idx="1"/>
          </p:nvPr>
        </p:nvSpPr>
        <p:spPr>
          <a:xfrm>
            <a:off x="533400" y="2362200"/>
            <a:ext cx="4775454" cy="4023360"/>
          </a:xfrm>
        </p:spPr>
        <p:txBody>
          <a:bodyPr>
            <a:noAutofit/>
          </a:bodyPr>
          <a:lstStyle/>
          <a:p>
            <a:pPr marL="0" indent="0" algn="ctr">
              <a:buNone/>
            </a:pPr>
            <a:r>
              <a:rPr lang="en-US" sz="2800" dirty="0"/>
              <a:t>Is the </a:t>
            </a:r>
            <a:r>
              <a:rPr lang="en-US" sz="2800" b="1" dirty="0"/>
              <a:t>data warehouse </a:t>
            </a:r>
            <a:r>
              <a:rPr lang="en-US" sz="2800" dirty="0"/>
              <a:t>a component of </a:t>
            </a:r>
            <a:r>
              <a:rPr lang="en-US" sz="2800" b="1" dirty="0"/>
              <a:t>business intelligence</a:t>
            </a:r>
            <a:r>
              <a:rPr lang="en-US" sz="2800" dirty="0"/>
              <a:t>?</a:t>
            </a:r>
          </a:p>
          <a:p>
            <a:pPr marL="0" indent="0" algn="ctr">
              <a:buNone/>
            </a:pPr>
            <a:r>
              <a:rPr lang="en-US" sz="5400" b="1" dirty="0" smtClean="0">
                <a:solidFill>
                  <a:schemeClr val="tx2"/>
                </a:solidFill>
                <a:effectLst>
                  <a:outerShdw blurRad="38100" dist="38100" dir="2700000" algn="tl">
                    <a:srgbClr val="000000">
                      <a:alpha val="43137"/>
                    </a:srgbClr>
                  </a:outerShdw>
                </a:effectLst>
              </a:rPr>
              <a:t>or </a:t>
            </a:r>
            <a:endParaRPr lang="en-US" sz="3600" b="1" dirty="0">
              <a:solidFill>
                <a:schemeClr val="tx2"/>
              </a:solidFill>
              <a:effectLst>
                <a:outerShdw blurRad="38100" dist="38100" dir="2700000" algn="tl">
                  <a:srgbClr val="000000">
                    <a:alpha val="43137"/>
                  </a:srgbClr>
                </a:outerShdw>
              </a:effectLst>
            </a:endParaRPr>
          </a:p>
          <a:p>
            <a:pPr marL="0" indent="0" algn="ctr">
              <a:buNone/>
            </a:pPr>
            <a:r>
              <a:rPr lang="en-US" sz="2800" dirty="0" smtClean="0"/>
              <a:t>Is </a:t>
            </a:r>
            <a:r>
              <a:rPr lang="en-US" sz="2800" b="1" dirty="0"/>
              <a:t>business intelligence </a:t>
            </a:r>
            <a:r>
              <a:rPr lang="en-US" sz="2800" dirty="0"/>
              <a:t>a component of the </a:t>
            </a:r>
            <a:r>
              <a:rPr lang="en-US" sz="2800" b="1" dirty="0"/>
              <a:t>data warehouse</a:t>
            </a:r>
            <a:r>
              <a:rPr lang="en-US" sz="2800" dirty="0"/>
              <a:t>?</a:t>
            </a:r>
          </a:p>
        </p:txBody>
      </p:sp>
      <p:pic>
        <p:nvPicPr>
          <p:cNvPr id="2050" name="Picture 2" descr="http://www.personal.psu.edu/cmn5158/blogs/courtney_norjens_technical_writing/5737-Who-Came-First3.jpg"/>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5562600" y="2362200"/>
            <a:ext cx="3156264" cy="358140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7"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noProof="0" dirty="0" smtClean="0">
                <a:solidFill>
                  <a:prstClr val="white">
                    <a:lumMod val="75000"/>
                  </a:prstClr>
                </a:solidFill>
                <a:latin typeface="Tw Cen MT Condensed"/>
              </a:rPr>
              <a:t>20</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2750721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DW is the Foundation for BI</a:t>
            </a:r>
            <a:endParaRPr lang="en-US" dirty="0"/>
          </a:p>
        </p:txBody>
      </p:sp>
      <p:sp>
        <p:nvSpPr>
          <p:cNvPr id="3" name="Footer Placeholder 2"/>
          <p:cNvSpPr>
            <a:spLocks noGrp="1"/>
          </p:cNvSpPr>
          <p:nvPr>
            <p:ph type="ftr" sz="quarter" idx="11"/>
          </p:nvPr>
        </p:nvSpPr>
        <p:spPr/>
        <p:txBody>
          <a:bodyPr/>
          <a:lstStyle/>
          <a:p>
            <a:r>
              <a:rPr lang="en-US" smtClean="0"/>
              <a:t>School of Information Studies | Syracuse University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325578"/>
            <a:ext cx="3657600" cy="2743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2297003"/>
            <a:ext cx="3810000" cy="2782661"/>
          </a:xfrm>
          <a:prstGeom prst="rect">
            <a:avLst/>
          </a:prstGeom>
        </p:spPr>
      </p:pic>
    </p:spTree>
    <p:extLst>
      <p:ext uri="{BB962C8B-B14F-4D97-AF65-F5344CB8AC3E}">
        <p14:creationId xmlns:p14="http://schemas.microsoft.com/office/powerpoint/2010/main" val="38587916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5 types of analytics</a:t>
            </a:r>
            <a:endParaRPr lang="en-US" dirty="0"/>
          </a:p>
        </p:txBody>
      </p:sp>
      <p:sp>
        <p:nvSpPr>
          <p:cNvPr id="3" name="Footer Placeholder 2"/>
          <p:cNvSpPr>
            <a:spLocks noGrp="1"/>
          </p:cNvSpPr>
          <p:nvPr>
            <p:ph type="ftr" sz="quarter" idx="11"/>
          </p:nvPr>
        </p:nvSpPr>
        <p:spPr/>
        <p:txBody>
          <a:bodyPr/>
          <a:lstStyle/>
          <a:p>
            <a:r>
              <a:rPr lang="en-US" smtClean="0"/>
              <a:t>School of Information Studies | Syracuse University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32</a:t>
            </a:fld>
            <a:endParaRPr lang="en-US" dirty="0"/>
          </a:p>
        </p:txBody>
      </p:sp>
    </p:spTree>
    <p:extLst>
      <p:ext uri="{BB962C8B-B14F-4D97-AF65-F5344CB8AC3E}">
        <p14:creationId xmlns:p14="http://schemas.microsoft.com/office/powerpoint/2010/main" val="26367877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Analytics is the Technology-Driven Analysis of Data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b="1" dirty="0" smtClean="0"/>
              <a:t>Retrospective</a:t>
            </a:r>
            <a:r>
              <a:rPr lang="en-US" dirty="0" smtClean="0"/>
              <a:t>: Traditional Business Intelligence / Reporting</a:t>
            </a:r>
            <a:br>
              <a:rPr lang="en-US" dirty="0" smtClean="0"/>
            </a:br>
            <a:r>
              <a:rPr lang="en-US" sz="2000" i="1" dirty="0" smtClean="0"/>
              <a:t>“What Happened?”</a:t>
            </a:r>
            <a:endParaRPr lang="en-US" i="1" dirty="0" smtClean="0"/>
          </a:p>
          <a:p>
            <a:pPr marL="457200" indent="-457200">
              <a:buFont typeface="+mj-lt"/>
              <a:buAutoNum type="arabicPeriod"/>
            </a:pPr>
            <a:r>
              <a:rPr lang="en-US" b="1" dirty="0" smtClean="0"/>
              <a:t>Diagnostic</a:t>
            </a:r>
            <a:r>
              <a:rPr lang="en-US" dirty="0" smtClean="0"/>
              <a:t>: Analytic Dashboard / Drill-Down</a:t>
            </a:r>
            <a:br>
              <a:rPr lang="en-US" dirty="0" smtClean="0"/>
            </a:br>
            <a:r>
              <a:rPr lang="en-US" sz="2000" i="1" dirty="0" smtClean="0"/>
              <a:t>“Why did it happen?”</a:t>
            </a:r>
            <a:endParaRPr lang="en-US" i="1" dirty="0" smtClean="0"/>
          </a:p>
          <a:p>
            <a:pPr marL="457200" indent="-457200">
              <a:buFont typeface="+mj-lt"/>
              <a:buAutoNum type="arabicPeriod"/>
            </a:pPr>
            <a:r>
              <a:rPr lang="en-US" b="1" dirty="0" smtClean="0"/>
              <a:t>Descriptive</a:t>
            </a:r>
            <a:r>
              <a:rPr lang="en-US" dirty="0" smtClean="0"/>
              <a:t>: Real-time Dashboard</a:t>
            </a:r>
            <a:br>
              <a:rPr lang="en-US" dirty="0" smtClean="0"/>
            </a:br>
            <a:r>
              <a:rPr lang="en-US" sz="2000" i="1" dirty="0" smtClean="0"/>
              <a:t>“What is happening now?”</a:t>
            </a:r>
            <a:endParaRPr lang="en-US" sz="2000" i="1" dirty="0"/>
          </a:p>
          <a:p>
            <a:pPr marL="457200" indent="-457200">
              <a:buFont typeface="+mj-lt"/>
              <a:buAutoNum type="arabicPeriod"/>
            </a:pPr>
            <a:r>
              <a:rPr lang="en-US" b="1" dirty="0" smtClean="0"/>
              <a:t>Predictive</a:t>
            </a:r>
            <a:r>
              <a:rPr lang="en-US" dirty="0" smtClean="0"/>
              <a:t>: Machine Learning / Forecasting</a:t>
            </a:r>
            <a:br>
              <a:rPr lang="en-US" dirty="0" smtClean="0"/>
            </a:br>
            <a:r>
              <a:rPr lang="en-US" sz="2000" i="1" dirty="0" smtClean="0"/>
              <a:t>“What is likely to happen?”</a:t>
            </a:r>
            <a:endParaRPr lang="en-US" i="1" dirty="0" smtClean="0"/>
          </a:p>
          <a:p>
            <a:pPr marL="457200" indent="-457200">
              <a:buFont typeface="+mj-lt"/>
              <a:buAutoNum type="arabicPeriod"/>
            </a:pPr>
            <a:r>
              <a:rPr lang="en-US" b="1" dirty="0" smtClean="0"/>
              <a:t>Prescriptive Analytics</a:t>
            </a:r>
            <a:r>
              <a:rPr lang="en-US" dirty="0" smtClean="0"/>
              <a:t>: Make a decision or Take Action</a:t>
            </a:r>
            <a:br>
              <a:rPr lang="en-US" dirty="0" smtClean="0"/>
            </a:br>
            <a:r>
              <a:rPr lang="en-US" sz="2000" i="1" dirty="0" smtClean="0"/>
              <a:t>“What should I do about it?”</a:t>
            </a:r>
          </a:p>
        </p:txBody>
      </p:sp>
    </p:spTree>
    <p:extLst>
      <p:ext uri="{BB962C8B-B14F-4D97-AF65-F5344CB8AC3E}">
        <p14:creationId xmlns:p14="http://schemas.microsoft.com/office/powerpoint/2010/main" val="42536604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Analytics</a:t>
            </a:r>
            <a:endParaRPr lang="en-US" dirty="0"/>
          </a:p>
        </p:txBody>
      </p:sp>
      <p:cxnSp>
        <p:nvCxnSpPr>
          <p:cNvPr id="8" name="Straight Arrow Connector 7"/>
          <p:cNvCxnSpPr/>
          <p:nvPr/>
        </p:nvCxnSpPr>
        <p:spPr>
          <a:xfrm flipV="1">
            <a:off x="889635" y="3263103"/>
            <a:ext cx="7332345" cy="28051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15340" y="6222795"/>
            <a:ext cx="72847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77240" y="2683187"/>
            <a:ext cx="38100" cy="34890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flipH="1">
            <a:off x="2918459" y="6265777"/>
            <a:ext cx="2430781" cy="369332"/>
          </a:xfrm>
          <a:prstGeom prst="rect">
            <a:avLst/>
          </a:prstGeom>
          <a:noFill/>
        </p:spPr>
        <p:txBody>
          <a:bodyPr wrap="square" rtlCol="0">
            <a:spAutoFit/>
          </a:bodyPr>
          <a:lstStyle/>
          <a:p>
            <a:pPr algn="ctr"/>
            <a:r>
              <a:rPr lang="en-US" dirty="0"/>
              <a:t>Business Value</a:t>
            </a:r>
            <a:endParaRPr lang="en-US" sz="1350" dirty="0"/>
          </a:p>
        </p:txBody>
      </p:sp>
      <p:sp>
        <p:nvSpPr>
          <p:cNvPr id="16" name="TextBox 15"/>
          <p:cNvSpPr txBox="1"/>
          <p:nvPr/>
        </p:nvSpPr>
        <p:spPr>
          <a:xfrm rot="16200000" flipH="1">
            <a:off x="-88970" y="3941797"/>
            <a:ext cx="1306831" cy="369332"/>
          </a:xfrm>
          <a:prstGeom prst="rect">
            <a:avLst/>
          </a:prstGeom>
          <a:noFill/>
        </p:spPr>
        <p:txBody>
          <a:bodyPr wrap="square" rtlCol="0">
            <a:spAutoFit/>
          </a:bodyPr>
          <a:lstStyle/>
          <a:p>
            <a:pPr algn="ctr"/>
            <a:r>
              <a:rPr lang="en-US" dirty="0"/>
              <a:t>Difficulty</a:t>
            </a:r>
            <a:endParaRPr lang="en-US" sz="1350" dirty="0"/>
          </a:p>
        </p:txBody>
      </p:sp>
      <p:cxnSp>
        <p:nvCxnSpPr>
          <p:cNvPr id="19" name="Straight Connector 18"/>
          <p:cNvCxnSpPr/>
          <p:nvPr/>
        </p:nvCxnSpPr>
        <p:spPr>
          <a:xfrm flipH="1">
            <a:off x="3475362" y="2872733"/>
            <a:ext cx="7620" cy="329946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20274546" flipH="1">
            <a:off x="1676119" y="5556000"/>
            <a:ext cx="1174289" cy="323165"/>
          </a:xfrm>
          <a:prstGeom prst="rect">
            <a:avLst/>
          </a:prstGeom>
          <a:noFill/>
        </p:spPr>
        <p:txBody>
          <a:bodyPr wrap="square" rtlCol="0">
            <a:spAutoFit/>
          </a:bodyPr>
          <a:lstStyle/>
          <a:p>
            <a:pPr algn="ctr"/>
            <a:r>
              <a:rPr lang="en-US" sz="1500" dirty="0"/>
              <a:t>“Hindsight”</a:t>
            </a:r>
            <a:endParaRPr lang="en-US" sz="1350" dirty="0"/>
          </a:p>
        </p:txBody>
      </p:sp>
      <p:sp>
        <p:nvSpPr>
          <p:cNvPr id="22" name="TextBox 21"/>
          <p:cNvSpPr txBox="1"/>
          <p:nvPr/>
        </p:nvSpPr>
        <p:spPr>
          <a:xfrm rot="20393932" flipH="1">
            <a:off x="3631815" y="4852676"/>
            <a:ext cx="1009651" cy="323165"/>
          </a:xfrm>
          <a:prstGeom prst="rect">
            <a:avLst/>
          </a:prstGeom>
          <a:noFill/>
        </p:spPr>
        <p:txBody>
          <a:bodyPr wrap="square" rtlCol="0">
            <a:spAutoFit/>
          </a:bodyPr>
          <a:lstStyle/>
          <a:p>
            <a:pPr algn="ctr"/>
            <a:r>
              <a:rPr lang="en-US" sz="1500" dirty="0"/>
              <a:t>“Insight”</a:t>
            </a:r>
            <a:endParaRPr lang="en-US" sz="1350" dirty="0"/>
          </a:p>
        </p:txBody>
      </p:sp>
      <p:sp>
        <p:nvSpPr>
          <p:cNvPr id="23" name="TextBox 22"/>
          <p:cNvSpPr txBox="1"/>
          <p:nvPr/>
        </p:nvSpPr>
        <p:spPr>
          <a:xfrm rot="20368442" flipH="1">
            <a:off x="5898114" y="3963256"/>
            <a:ext cx="1165988" cy="323165"/>
          </a:xfrm>
          <a:prstGeom prst="rect">
            <a:avLst/>
          </a:prstGeom>
          <a:noFill/>
        </p:spPr>
        <p:txBody>
          <a:bodyPr wrap="square" rtlCol="0">
            <a:spAutoFit/>
          </a:bodyPr>
          <a:lstStyle/>
          <a:p>
            <a:pPr algn="ctr"/>
            <a:r>
              <a:rPr lang="en-US" sz="1500" dirty="0"/>
              <a:t>“Foresight”</a:t>
            </a:r>
            <a:endParaRPr lang="en-US" sz="1350" dirty="0"/>
          </a:p>
        </p:txBody>
      </p:sp>
      <p:sp>
        <p:nvSpPr>
          <p:cNvPr id="25" name="Rounded Rectangle 24"/>
          <p:cNvSpPr/>
          <p:nvPr/>
        </p:nvSpPr>
        <p:spPr>
          <a:xfrm>
            <a:off x="927864" y="5083654"/>
            <a:ext cx="1163610" cy="282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Retrospective</a:t>
            </a:r>
            <a:endParaRPr lang="en-US" sz="1350" dirty="0"/>
          </a:p>
        </p:txBody>
      </p:sp>
      <p:sp>
        <p:nvSpPr>
          <p:cNvPr id="26" name="Rounded Rectangle 25"/>
          <p:cNvSpPr/>
          <p:nvPr/>
        </p:nvSpPr>
        <p:spPr>
          <a:xfrm>
            <a:off x="2181553" y="4558381"/>
            <a:ext cx="1163610" cy="282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Diagnostic</a:t>
            </a:r>
          </a:p>
        </p:txBody>
      </p:sp>
      <p:sp>
        <p:nvSpPr>
          <p:cNvPr id="27" name="Rounded Rectangle 26"/>
          <p:cNvSpPr/>
          <p:nvPr/>
        </p:nvSpPr>
        <p:spPr>
          <a:xfrm>
            <a:off x="3675442" y="4085710"/>
            <a:ext cx="1163610" cy="282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Descriptive</a:t>
            </a:r>
          </a:p>
        </p:txBody>
      </p:sp>
      <p:sp>
        <p:nvSpPr>
          <p:cNvPr id="28" name="Rounded Rectangle 27"/>
          <p:cNvSpPr/>
          <p:nvPr/>
        </p:nvSpPr>
        <p:spPr>
          <a:xfrm>
            <a:off x="5109051" y="3561157"/>
            <a:ext cx="1163610" cy="282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Predictive</a:t>
            </a:r>
          </a:p>
        </p:txBody>
      </p:sp>
      <p:sp>
        <p:nvSpPr>
          <p:cNvPr id="29" name="Rounded Rectangle 28"/>
          <p:cNvSpPr/>
          <p:nvPr/>
        </p:nvSpPr>
        <p:spPr>
          <a:xfrm>
            <a:off x="6348675" y="3078644"/>
            <a:ext cx="1163610" cy="282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Prescriptive</a:t>
            </a:r>
          </a:p>
        </p:txBody>
      </p:sp>
      <p:cxnSp>
        <p:nvCxnSpPr>
          <p:cNvPr id="32" name="Straight Connector 31"/>
          <p:cNvCxnSpPr/>
          <p:nvPr/>
        </p:nvCxnSpPr>
        <p:spPr>
          <a:xfrm flipH="1">
            <a:off x="4951576" y="2846064"/>
            <a:ext cx="7620" cy="329946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2670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Analytics</a:t>
            </a:r>
            <a:endParaRPr lang="en-US" dirty="0"/>
          </a:p>
        </p:txBody>
      </p:sp>
      <p:cxnSp>
        <p:nvCxnSpPr>
          <p:cNvPr id="8" name="Straight Arrow Connector 7"/>
          <p:cNvCxnSpPr/>
          <p:nvPr/>
        </p:nvCxnSpPr>
        <p:spPr>
          <a:xfrm flipV="1">
            <a:off x="889635" y="3263103"/>
            <a:ext cx="7332345" cy="28051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15340" y="6222795"/>
            <a:ext cx="72847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77240" y="2683187"/>
            <a:ext cx="38100" cy="34890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flipH="1">
            <a:off x="2918459" y="6265777"/>
            <a:ext cx="2430781" cy="369332"/>
          </a:xfrm>
          <a:prstGeom prst="rect">
            <a:avLst/>
          </a:prstGeom>
          <a:noFill/>
        </p:spPr>
        <p:txBody>
          <a:bodyPr wrap="square" rtlCol="0">
            <a:spAutoFit/>
          </a:bodyPr>
          <a:lstStyle/>
          <a:p>
            <a:pPr algn="ctr"/>
            <a:r>
              <a:rPr lang="en-US" dirty="0"/>
              <a:t>Business Value</a:t>
            </a:r>
            <a:endParaRPr lang="en-US" sz="1350" dirty="0"/>
          </a:p>
        </p:txBody>
      </p:sp>
      <p:sp>
        <p:nvSpPr>
          <p:cNvPr id="16" name="TextBox 15"/>
          <p:cNvSpPr txBox="1"/>
          <p:nvPr/>
        </p:nvSpPr>
        <p:spPr>
          <a:xfrm rot="16200000" flipH="1">
            <a:off x="-88970" y="3941797"/>
            <a:ext cx="1306831" cy="369332"/>
          </a:xfrm>
          <a:prstGeom prst="rect">
            <a:avLst/>
          </a:prstGeom>
          <a:noFill/>
        </p:spPr>
        <p:txBody>
          <a:bodyPr wrap="square" rtlCol="0">
            <a:spAutoFit/>
          </a:bodyPr>
          <a:lstStyle/>
          <a:p>
            <a:pPr algn="ctr"/>
            <a:r>
              <a:rPr lang="en-US" dirty="0"/>
              <a:t>Difficulty</a:t>
            </a:r>
            <a:endParaRPr lang="en-US" sz="1350" dirty="0"/>
          </a:p>
        </p:txBody>
      </p:sp>
      <p:cxnSp>
        <p:nvCxnSpPr>
          <p:cNvPr id="19" name="Straight Connector 18"/>
          <p:cNvCxnSpPr/>
          <p:nvPr/>
        </p:nvCxnSpPr>
        <p:spPr>
          <a:xfrm flipH="1">
            <a:off x="3475362" y="2872733"/>
            <a:ext cx="7620" cy="329946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20274546" flipH="1">
            <a:off x="1676119" y="5556000"/>
            <a:ext cx="1174289" cy="323165"/>
          </a:xfrm>
          <a:prstGeom prst="rect">
            <a:avLst/>
          </a:prstGeom>
          <a:noFill/>
        </p:spPr>
        <p:txBody>
          <a:bodyPr wrap="square" rtlCol="0">
            <a:spAutoFit/>
          </a:bodyPr>
          <a:lstStyle/>
          <a:p>
            <a:pPr algn="ctr"/>
            <a:r>
              <a:rPr lang="en-US" sz="1500" dirty="0"/>
              <a:t>“Hindsight”</a:t>
            </a:r>
            <a:endParaRPr lang="en-US" sz="1350" dirty="0"/>
          </a:p>
        </p:txBody>
      </p:sp>
      <p:sp>
        <p:nvSpPr>
          <p:cNvPr id="22" name="TextBox 21"/>
          <p:cNvSpPr txBox="1"/>
          <p:nvPr/>
        </p:nvSpPr>
        <p:spPr>
          <a:xfrm rot="20393932" flipH="1">
            <a:off x="3631815" y="4852676"/>
            <a:ext cx="1009651" cy="323165"/>
          </a:xfrm>
          <a:prstGeom prst="rect">
            <a:avLst/>
          </a:prstGeom>
          <a:noFill/>
        </p:spPr>
        <p:txBody>
          <a:bodyPr wrap="square" rtlCol="0">
            <a:spAutoFit/>
          </a:bodyPr>
          <a:lstStyle/>
          <a:p>
            <a:pPr algn="ctr"/>
            <a:r>
              <a:rPr lang="en-US" sz="1500" dirty="0"/>
              <a:t>“Insight”</a:t>
            </a:r>
            <a:endParaRPr lang="en-US" sz="1350" dirty="0"/>
          </a:p>
        </p:txBody>
      </p:sp>
      <p:sp>
        <p:nvSpPr>
          <p:cNvPr id="23" name="TextBox 22"/>
          <p:cNvSpPr txBox="1"/>
          <p:nvPr/>
        </p:nvSpPr>
        <p:spPr>
          <a:xfrm rot="20368442" flipH="1">
            <a:off x="5898114" y="3963256"/>
            <a:ext cx="1165988" cy="323165"/>
          </a:xfrm>
          <a:prstGeom prst="rect">
            <a:avLst/>
          </a:prstGeom>
          <a:noFill/>
        </p:spPr>
        <p:txBody>
          <a:bodyPr wrap="square" rtlCol="0">
            <a:spAutoFit/>
          </a:bodyPr>
          <a:lstStyle/>
          <a:p>
            <a:pPr algn="ctr"/>
            <a:r>
              <a:rPr lang="en-US" sz="1500" dirty="0"/>
              <a:t>“Foresight”</a:t>
            </a:r>
            <a:endParaRPr lang="en-US" sz="1350" dirty="0"/>
          </a:p>
        </p:txBody>
      </p:sp>
      <p:sp>
        <p:nvSpPr>
          <p:cNvPr id="25" name="Rounded Rectangle 24"/>
          <p:cNvSpPr/>
          <p:nvPr/>
        </p:nvSpPr>
        <p:spPr>
          <a:xfrm>
            <a:off x="927864" y="5083654"/>
            <a:ext cx="1163610" cy="282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Retrospective</a:t>
            </a:r>
            <a:endParaRPr lang="en-US" sz="1350" dirty="0"/>
          </a:p>
        </p:txBody>
      </p:sp>
      <p:sp>
        <p:nvSpPr>
          <p:cNvPr id="26" name="Rounded Rectangle 25"/>
          <p:cNvSpPr/>
          <p:nvPr/>
        </p:nvSpPr>
        <p:spPr>
          <a:xfrm>
            <a:off x="2181553" y="4558381"/>
            <a:ext cx="1163610" cy="282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Diagnostic</a:t>
            </a:r>
          </a:p>
        </p:txBody>
      </p:sp>
      <p:sp>
        <p:nvSpPr>
          <p:cNvPr id="27" name="Rounded Rectangle 26"/>
          <p:cNvSpPr/>
          <p:nvPr/>
        </p:nvSpPr>
        <p:spPr>
          <a:xfrm>
            <a:off x="3675442" y="4085710"/>
            <a:ext cx="1163610" cy="282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Descriptive</a:t>
            </a:r>
          </a:p>
        </p:txBody>
      </p:sp>
      <p:sp>
        <p:nvSpPr>
          <p:cNvPr id="28" name="Rounded Rectangle 27"/>
          <p:cNvSpPr/>
          <p:nvPr/>
        </p:nvSpPr>
        <p:spPr>
          <a:xfrm>
            <a:off x="5109051" y="3561157"/>
            <a:ext cx="1163610" cy="282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Predictive</a:t>
            </a:r>
          </a:p>
        </p:txBody>
      </p:sp>
      <p:sp>
        <p:nvSpPr>
          <p:cNvPr id="29" name="Rounded Rectangle 28"/>
          <p:cNvSpPr/>
          <p:nvPr/>
        </p:nvSpPr>
        <p:spPr>
          <a:xfrm>
            <a:off x="6348675" y="3078644"/>
            <a:ext cx="1163610" cy="282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Prescriptive</a:t>
            </a:r>
          </a:p>
        </p:txBody>
      </p:sp>
      <p:cxnSp>
        <p:nvCxnSpPr>
          <p:cNvPr id="32" name="Straight Connector 31"/>
          <p:cNvCxnSpPr/>
          <p:nvPr/>
        </p:nvCxnSpPr>
        <p:spPr>
          <a:xfrm flipH="1">
            <a:off x="4951576" y="2846064"/>
            <a:ext cx="7620" cy="329946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 name="Left-Right Arrow 2"/>
          <p:cNvSpPr/>
          <p:nvPr/>
        </p:nvSpPr>
        <p:spPr>
          <a:xfrm>
            <a:off x="965195" y="3108561"/>
            <a:ext cx="3253197" cy="882247"/>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Business Intelligence</a:t>
            </a:r>
            <a:endParaRPr lang="en-US" dirty="0"/>
          </a:p>
        </p:txBody>
      </p:sp>
      <p:sp>
        <p:nvSpPr>
          <p:cNvPr id="20" name="Left-Right Arrow 19"/>
          <p:cNvSpPr/>
          <p:nvPr/>
        </p:nvSpPr>
        <p:spPr>
          <a:xfrm>
            <a:off x="4637081" y="4800687"/>
            <a:ext cx="3370163" cy="882247"/>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Business Analytics</a:t>
            </a:r>
            <a:endParaRPr lang="en-US" dirty="0"/>
          </a:p>
        </p:txBody>
      </p:sp>
    </p:spTree>
    <p:extLst>
      <p:ext uri="{BB962C8B-B14F-4D97-AF65-F5344CB8AC3E}">
        <p14:creationId xmlns:p14="http://schemas.microsoft.com/office/powerpoint/2010/main" val="40680397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Evolution of the Analytics Process</a:t>
            </a:r>
            <a:endParaRPr lang="en-US" dirty="0"/>
          </a:p>
        </p:txBody>
      </p:sp>
      <p:pic>
        <p:nvPicPr>
          <p:cNvPr id="4" name="Content Placeholder 3"/>
          <p:cNvPicPr>
            <a:picLocks noGrp="1" noChangeAspect="1"/>
          </p:cNvPicPr>
          <p:nvPr>
            <p:ph idx="1"/>
          </p:nvPr>
        </p:nvPicPr>
        <p:blipFill>
          <a:blip r:embed="rId3"/>
          <a:stretch>
            <a:fillRect/>
          </a:stretch>
        </p:blipFill>
        <p:spPr>
          <a:xfrm>
            <a:off x="993466" y="2571750"/>
            <a:ext cx="7684334" cy="3045758"/>
          </a:xfrm>
          <a:prstGeom prst="rect">
            <a:avLst/>
          </a:prstGeom>
        </p:spPr>
      </p:pic>
      <p:cxnSp>
        <p:nvCxnSpPr>
          <p:cNvPr id="5" name="Straight Arrow Connector 4"/>
          <p:cNvCxnSpPr/>
          <p:nvPr/>
        </p:nvCxnSpPr>
        <p:spPr>
          <a:xfrm flipV="1">
            <a:off x="777240" y="2662518"/>
            <a:ext cx="39669" cy="27868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rot="16200000" flipH="1">
            <a:off x="-94477" y="4106481"/>
            <a:ext cx="1306831" cy="369332"/>
          </a:xfrm>
          <a:prstGeom prst="rect">
            <a:avLst/>
          </a:prstGeom>
          <a:noFill/>
        </p:spPr>
        <p:txBody>
          <a:bodyPr wrap="square" rtlCol="0">
            <a:spAutoFit/>
          </a:bodyPr>
          <a:lstStyle/>
          <a:p>
            <a:pPr algn="ctr"/>
            <a:r>
              <a:rPr lang="en-US" dirty="0"/>
              <a:t>Difficulty</a:t>
            </a:r>
            <a:endParaRPr lang="en-US" sz="1350" dirty="0"/>
          </a:p>
        </p:txBody>
      </p:sp>
    </p:spTree>
    <p:extLst>
      <p:ext uri="{BB962C8B-B14F-4D97-AF65-F5344CB8AC3E}">
        <p14:creationId xmlns:p14="http://schemas.microsoft.com/office/powerpoint/2010/main" val="18844739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yourself. What Type of analytics?</a:t>
            </a:r>
            <a:endParaRPr lang="en-US" dirty="0"/>
          </a:p>
        </p:txBody>
      </p:sp>
      <p:sp>
        <p:nvSpPr>
          <p:cNvPr id="3" name="Content Placeholder 2"/>
          <p:cNvSpPr>
            <a:spLocks noGrp="1"/>
          </p:cNvSpPr>
          <p:nvPr>
            <p:ph idx="1"/>
          </p:nvPr>
        </p:nvSpPr>
        <p:spPr>
          <a:xfrm>
            <a:off x="628650" y="2226469"/>
            <a:ext cx="7886700" cy="3572576"/>
          </a:xfrm>
        </p:spPr>
        <p:txBody>
          <a:bodyPr>
            <a:normAutofit fontScale="92500" lnSpcReduction="20000"/>
          </a:bodyPr>
          <a:lstStyle/>
          <a:p>
            <a:r>
              <a:rPr lang="en-US" dirty="0" smtClean="0"/>
              <a:t>For each of the following, answer </a:t>
            </a:r>
            <a:r>
              <a:rPr lang="en-US" b="1" dirty="0" smtClean="0"/>
              <a:t>Retrospective</a:t>
            </a:r>
            <a:r>
              <a:rPr lang="en-US" dirty="0" smtClean="0"/>
              <a:t>, </a:t>
            </a:r>
            <a:r>
              <a:rPr lang="en-US" b="1" dirty="0" smtClean="0"/>
              <a:t>Diagnostic</a:t>
            </a:r>
            <a:r>
              <a:rPr lang="en-US" dirty="0" smtClean="0"/>
              <a:t>, </a:t>
            </a:r>
            <a:r>
              <a:rPr lang="en-US" b="1" dirty="0" smtClean="0"/>
              <a:t>Descriptive</a:t>
            </a:r>
            <a:r>
              <a:rPr lang="en-US" dirty="0" smtClean="0"/>
              <a:t>, </a:t>
            </a:r>
            <a:r>
              <a:rPr lang="en-US" b="1" dirty="0" smtClean="0"/>
              <a:t>Predictive</a:t>
            </a:r>
            <a:r>
              <a:rPr lang="en-US" dirty="0" smtClean="0"/>
              <a:t>, or </a:t>
            </a:r>
            <a:r>
              <a:rPr lang="en-US" b="1" dirty="0" smtClean="0"/>
              <a:t>Prescriptive</a:t>
            </a:r>
          </a:p>
          <a:p>
            <a:pPr marL="385763" indent="-385763">
              <a:buFont typeface="+mj-lt"/>
              <a:buAutoNum type="arabicPeriod"/>
            </a:pPr>
            <a:r>
              <a:rPr lang="en-US" dirty="0" smtClean="0"/>
              <a:t>A system automatically blocks a TCP/IP port 22 on all enterprise servers based log data of incoming attack vectors.</a:t>
            </a:r>
          </a:p>
          <a:p>
            <a:pPr marL="385763" indent="-385763">
              <a:buFont typeface="+mj-lt"/>
              <a:buAutoNum type="arabicPeriod"/>
            </a:pPr>
            <a:r>
              <a:rPr lang="en-US" dirty="0" smtClean="0"/>
              <a:t>A Bar chart of student GPA’s by their major.</a:t>
            </a:r>
          </a:p>
          <a:p>
            <a:pPr marL="385763" indent="-385763">
              <a:buFont typeface="+mj-lt"/>
              <a:buAutoNum type="arabicPeriod"/>
            </a:pPr>
            <a:r>
              <a:rPr lang="en-US" dirty="0" smtClean="0"/>
              <a:t>A map of current traffic patterns and congestion.</a:t>
            </a:r>
          </a:p>
          <a:p>
            <a:pPr marL="385763" indent="-385763">
              <a:buFont typeface="+mj-lt"/>
              <a:buAutoNum type="arabicPeriod"/>
            </a:pPr>
            <a:r>
              <a:rPr lang="en-US" dirty="0" smtClean="0"/>
              <a:t>Based on prior trends, the iSchool is 90% certain they will require two sections of IST718 next fall. </a:t>
            </a:r>
          </a:p>
          <a:p>
            <a:pPr marL="385763" indent="-385763">
              <a:buFont typeface="+mj-lt"/>
              <a:buAutoNum type="arabicPeriod"/>
            </a:pPr>
            <a:r>
              <a:rPr lang="en-US" dirty="0" smtClean="0"/>
              <a:t>The medical urgent care office manager can determine that the spike in visits on Thursdays is due to a beach volleyball league on that same night.</a:t>
            </a:r>
          </a:p>
        </p:txBody>
      </p:sp>
    </p:spTree>
    <p:extLst>
      <p:ext uri="{BB962C8B-B14F-4D97-AF65-F5344CB8AC3E}">
        <p14:creationId xmlns:p14="http://schemas.microsoft.com/office/powerpoint/2010/main" val="26227432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From Source to Business Intelligence a 10,000 Ft View.</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38</a:t>
            </a:fld>
            <a:endParaRPr lang="en-US" dirty="0"/>
          </a:p>
        </p:txBody>
      </p:sp>
    </p:spTree>
    <p:extLst>
      <p:ext uri="{BB962C8B-B14F-4D97-AF65-F5344CB8AC3E}">
        <p14:creationId xmlns:p14="http://schemas.microsoft.com/office/powerpoint/2010/main" val="7877515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But how does this work?</a:t>
            </a:r>
            <a:endParaRPr lang="en-US" dirty="0"/>
          </a:p>
        </p:txBody>
      </p:sp>
      <p:sp>
        <p:nvSpPr>
          <p:cNvPr id="6" name="Text Placeholder 5"/>
          <p:cNvSpPr>
            <a:spLocks noGrp="1"/>
          </p:cNvSpPr>
          <p:nvPr>
            <p:ph idx="1"/>
          </p:nvPr>
        </p:nvSpPr>
        <p:spPr/>
        <p:txBody>
          <a:bodyPr>
            <a:normAutofit/>
          </a:bodyPr>
          <a:lstStyle/>
          <a:p>
            <a:r>
              <a:rPr lang="en-US" sz="3600" dirty="0"/>
              <a:t>Here’s a hyper-abridged example…</a:t>
            </a:r>
          </a:p>
        </p:txBody>
      </p:sp>
      <p:sp>
        <p:nvSpPr>
          <p:cNvPr id="4"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7"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noProof="0" dirty="0" smtClean="0">
                <a:solidFill>
                  <a:prstClr val="white">
                    <a:lumMod val="75000"/>
                  </a:prstClr>
                </a:solidFill>
                <a:latin typeface="Tw Cen MT Condensed"/>
              </a:rPr>
              <a:t>21</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1277739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Activity: Introduction to DW</a:t>
            </a:r>
            <a:endParaRPr lang="en-US" dirty="0"/>
          </a:p>
        </p:txBody>
      </p:sp>
      <p:sp>
        <p:nvSpPr>
          <p:cNvPr id="3" name="Content Placeholder 2"/>
          <p:cNvSpPr>
            <a:spLocks noGrp="1"/>
          </p:cNvSpPr>
          <p:nvPr>
            <p:ph idx="1"/>
          </p:nvPr>
        </p:nvSpPr>
        <p:spPr/>
        <p:txBody>
          <a:bodyPr>
            <a:normAutofit/>
          </a:bodyPr>
          <a:lstStyle/>
          <a:p>
            <a:r>
              <a:rPr lang="en-US" sz="2400" dirty="0"/>
              <a:t>When you hear the word "data warehouse" describe in a few words what comes to mind. </a:t>
            </a:r>
            <a:endParaRPr lang="en-US" sz="2400" dirty="0" smtClean="0"/>
          </a:p>
          <a:p>
            <a:r>
              <a:rPr lang="en-US" sz="2400" dirty="0" smtClean="0"/>
              <a:t>Write them down on a piece of paper, then at </a:t>
            </a:r>
            <a:r>
              <a:rPr lang="en-US" sz="2400" dirty="0"/>
              <a:t>the end of this chapter, revisit your responses </a:t>
            </a:r>
            <a:r>
              <a:rPr lang="en-US" sz="2400" dirty="0" smtClean="0"/>
              <a:t>and asses </a:t>
            </a:r>
            <a:r>
              <a:rPr lang="en-US" sz="2400" dirty="0"/>
              <a:t>how your/their ideas match up with the formal definition of a data warehouse. </a:t>
            </a:r>
          </a:p>
          <a:p>
            <a:endParaRPr lang="en-US" sz="2400"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13514757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r>
              <a:rPr lang="en-US" altLang="en-US" dirty="0" smtClean="0"/>
              <a:t>#1: We Have </a:t>
            </a:r>
            <a:r>
              <a:rPr lang="en-US" altLang="en-US" dirty="0" smtClean="0"/>
              <a:t>AN OLTP </a:t>
            </a:r>
            <a:r>
              <a:rPr lang="en-US" altLang="en-US" dirty="0" smtClean="0"/>
              <a:t>Database</a:t>
            </a:r>
            <a:endParaRPr lang="en-US" altLang="en-US" dirty="0"/>
          </a:p>
        </p:txBody>
      </p:sp>
      <p:sp>
        <p:nvSpPr>
          <p:cNvPr id="3" name="Content Placeholder 2"/>
          <p:cNvSpPr>
            <a:spLocks noGrp="1"/>
          </p:cNvSpPr>
          <p:nvPr>
            <p:ph idx="1"/>
          </p:nvPr>
        </p:nvSpPr>
        <p:spPr>
          <a:xfrm>
            <a:off x="5867400" y="2362200"/>
            <a:ext cx="2971800" cy="4023360"/>
          </a:xfrm>
        </p:spPr>
        <p:txBody>
          <a:bodyPr>
            <a:normAutofit/>
          </a:bodyPr>
          <a:lstStyle/>
          <a:p>
            <a:pPr>
              <a:buFont typeface="Wingdings" panose="05000000000000000000" pitchFamily="2" charset="2"/>
              <a:buChar char="§"/>
            </a:pPr>
            <a:r>
              <a:rPr lang="en-US" dirty="0" smtClean="0"/>
              <a:t>Insufficient reporting capabilities</a:t>
            </a:r>
          </a:p>
          <a:p>
            <a:pPr>
              <a:buFont typeface="Wingdings" panose="05000000000000000000" pitchFamily="2" charset="2"/>
              <a:buChar char="§"/>
            </a:pPr>
            <a:r>
              <a:rPr lang="en-US" dirty="0" smtClean="0"/>
              <a:t>Can only report “In the now”</a:t>
            </a:r>
          </a:p>
          <a:p>
            <a:pPr>
              <a:buFont typeface="Wingdings" panose="05000000000000000000" pitchFamily="2" charset="2"/>
              <a:buChar char="§"/>
            </a:pPr>
            <a:r>
              <a:rPr lang="en-US" dirty="0" smtClean="0"/>
              <a:t>It takes complex </a:t>
            </a:r>
            <a:r>
              <a:rPr lang="en-US" dirty="0" smtClean="0"/>
              <a:t>queries to get questions answered</a:t>
            </a:r>
            <a:r>
              <a:rPr lang="en-US" dirty="0" smtClean="0"/>
              <a:t>.</a:t>
            </a:r>
          </a:p>
          <a:p>
            <a:pPr>
              <a:buFont typeface="Wingdings" panose="05000000000000000000" pitchFamily="2" charset="2"/>
              <a:buChar char="§"/>
            </a:pPr>
            <a:r>
              <a:rPr lang="en-US" dirty="0" smtClean="0"/>
              <a:t>Database optimized for CRUD, not analytics.</a:t>
            </a:r>
            <a:endParaRPr lang="en-US" dirty="0" smtClean="0"/>
          </a:p>
          <a:p>
            <a:endParaRPr lang="en-US" dirty="0"/>
          </a:p>
        </p:txBody>
      </p:sp>
      <p:graphicFrame>
        <p:nvGraphicFramePr>
          <p:cNvPr id="76804" name="Object 4"/>
          <p:cNvGraphicFramePr>
            <a:graphicFrameLocks noChangeAspect="1"/>
          </p:cNvGraphicFramePr>
          <p:nvPr>
            <p:extLst>
              <p:ext uri="{D42A27DB-BD31-4B8C-83A1-F6EECF244321}">
                <p14:modId xmlns:p14="http://schemas.microsoft.com/office/powerpoint/2010/main" val="637903756"/>
              </p:ext>
            </p:extLst>
          </p:nvPr>
        </p:nvGraphicFramePr>
        <p:xfrm>
          <a:off x="685800" y="2362200"/>
          <a:ext cx="4972038" cy="2849880"/>
        </p:xfrm>
        <a:graphic>
          <a:graphicData uri="http://schemas.openxmlformats.org/presentationml/2006/ole">
            <mc:AlternateContent xmlns:mc="http://schemas.openxmlformats.org/markup-compatibility/2006">
              <mc:Choice xmlns:v="urn:schemas-microsoft-com:vml" Requires="v">
                <p:oleObj spid="_x0000_s1068" name="Photo Editor Photo" r:id="rId3" imgW="9057143" imgH="5191850" progId="MSPhotoEd.3">
                  <p:embed/>
                </p:oleObj>
              </mc:Choice>
              <mc:Fallback>
                <p:oleObj name="Photo Editor Photo" r:id="rId3" imgW="9057143" imgH="5191850"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362200"/>
                        <a:ext cx="4972038" cy="2849880"/>
                      </a:xfrm>
                      <a:prstGeom prst="rect">
                        <a:avLst/>
                      </a:prstGeom>
                      <a:noFill/>
                      <a:ln>
                        <a:noFill/>
                      </a:ln>
                      <a:effectLst/>
                    </p:spPr>
                  </p:pic>
                </p:oleObj>
              </mc:Fallback>
            </mc:AlternateContent>
          </a:graphicData>
        </a:graphic>
      </p:graphicFrame>
      <p:sp>
        <p:nvSpPr>
          <p:cNvPr id="6"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7"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prstClr val="white">
                    <a:lumMod val="75000"/>
                  </a:prstClr>
                </a:solidFill>
                <a:latin typeface="Tw Cen MT Condensed"/>
              </a:rPr>
              <a:t>2</a:t>
            </a:r>
            <a:r>
              <a:rPr lang="en-US" dirty="0">
                <a:solidFill>
                  <a:prstClr val="white">
                    <a:lumMod val="75000"/>
                  </a:prstClr>
                </a:solidFill>
                <a:latin typeface="Tw Cen MT Condensed"/>
              </a:rPr>
              <a:t>2</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11174050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#2: Identify business process to model</a:t>
            </a:r>
            <a:endParaRPr lang="en-US" dirty="0"/>
          </a:p>
        </p:txBody>
      </p:sp>
      <p:sp>
        <p:nvSpPr>
          <p:cNvPr id="6" name="Content Placeholder 5"/>
          <p:cNvSpPr>
            <a:spLocks noGrp="1"/>
          </p:cNvSpPr>
          <p:nvPr>
            <p:ph idx="1"/>
          </p:nvPr>
        </p:nvSpPr>
        <p:spPr>
          <a:xfrm>
            <a:off x="768096" y="2286000"/>
            <a:ext cx="7918704" cy="4023360"/>
          </a:xfrm>
        </p:spPr>
        <p:txBody>
          <a:bodyPr>
            <a:normAutofit fontScale="92500" lnSpcReduction="20000"/>
          </a:bodyPr>
          <a:lstStyle/>
          <a:p>
            <a:r>
              <a:rPr lang="en-US" sz="2700" b="1" dirty="0"/>
              <a:t>Business Process &amp; Grain</a:t>
            </a:r>
          </a:p>
          <a:p>
            <a:pPr lvl="1"/>
            <a:r>
              <a:rPr lang="en-US" sz="2400" dirty="0"/>
              <a:t>Orders – products sold to customers over time by sale.</a:t>
            </a:r>
          </a:p>
          <a:p>
            <a:pPr lvl="1"/>
            <a:r>
              <a:rPr lang="en-US" sz="2400" dirty="0"/>
              <a:t>One row per product order (product on the order)</a:t>
            </a:r>
          </a:p>
          <a:p>
            <a:r>
              <a:rPr lang="en-US" sz="2700" b="1" dirty="0"/>
              <a:t>Dimensions</a:t>
            </a:r>
          </a:p>
          <a:p>
            <a:pPr lvl="1"/>
            <a:r>
              <a:rPr lang="en-US" sz="2400" dirty="0"/>
              <a:t>Products, Employees (Sales), Time (Order Date), </a:t>
            </a:r>
            <a:r>
              <a:rPr lang="en-US" sz="2400" dirty="0" smtClean="0"/>
              <a:t>Customer</a:t>
            </a:r>
          </a:p>
          <a:p>
            <a:pPr lvl="1"/>
            <a:r>
              <a:rPr lang="en-US" sz="2400" dirty="0" smtClean="0"/>
              <a:t>De-</a:t>
            </a:r>
            <a:r>
              <a:rPr lang="en-US" sz="2400" dirty="0" err="1" smtClean="0"/>
              <a:t>normlized</a:t>
            </a:r>
            <a:r>
              <a:rPr lang="en-US" sz="2400" dirty="0" smtClean="0"/>
              <a:t> so they are easier for business users to understand.</a:t>
            </a:r>
            <a:endParaRPr lang="en-US" sz="2400" dirty="0"/>
          </a:p>
          <a:p>
            <a:r>
              <a:rPr lang="en-US" sz="2700" b="1" dirty="0"/>
              <a:t>Facts</a:t>
            </a:r>
          </a:p>
          <a:p>
            <a:pPr lvl="1"/>
            <a:r>
              <a:rPr lang="en-US" sz="2400" dirty="0"/>
              <a:t>Order Quantity, Order </a:t>
            </a:r>
            <a:r>
              <a:rPr lang="en-US" sz="2400" dirty="0" smtClean="0"/>
              <a:t>Amount</a:t>
            </a:r>
          </a:p>
          <a:p>
            <a:pPr lvl="1"/>
            <a:r>
              <a:rPr lang="en-US" sz="2400" dirty="0" smtClean="0"/>
              <a:t>Things we can measure or quantify across dimensions</a:t>
            </a:r>
            <a:endParaRPr lang="en-US" sz="2400" dirty="0"/>
          </a:p>
          <a:p>
            <a:r>
              <a:rPr lang="en-US" sz="2700" dirty="0"/>
              <a:t>This represents our </a:t>
            </a:r>
            <a:r>
              <a:rPr lang="en-US" sz="2700" b="1" dirty="0">
                <a:solidFill>
                  <a:srgbClr val="D28A2A"/>
                </a:solidFill>
              </a:rPr>
              <a:t>Data Mart </a:t>
            </a:r>
            <a:r>
              <a:rPr lang="en-US" sz="2700" dirty="0"/>
              <a:t>in the </a:t>
            </a:r>
            <a:r>
              <a:rPr lang="en-US" sz="2700" dirty="0" smtClean="0"/>
              <a:t>Data Warehouse</a:t>
            </a:r>
            <a:endParaRPr lang="en-US" sz="2700" dirty="0"/>
          </a:p>
          <a:p>
            <a:pPr lvl="1"/>
            <a:endParaRPr lang="en-US" sz="2400" dirty="0"/>
          </a:p>
          <a:p>
            <a:endParaRPr lang="en-US" sz="2700" dirty="0"/>
          </a:p>
        </p:txBody>
      </p:sp>
      <p:sp>
        <p:nvSpPr>
          <p:cNvPr id="4"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7"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noProof="0" dirty="0" smtClean="0">
                <a:solidFill>
                  <a:prstClr val="white">
                    <a:lumMod val="75000"/>
                  </a:prstClr>
                </a:solidFill>
                <a:latin typeface="Tw Cen MT Condensed"/>
              </a:rPr>
              <a:t>23</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1579539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a:bodyPr>
          <a:lstStyle/>
          <a:p>
            <a:r>
              <a:rPr lang="en-US" altLang="en-US" dirty="0" smtClean="0"/>
              <a:t>#3: Create </a:t>
            </a:r>
            <a:r>
              <a:rPr lang="en-US" altLang="en-US" dirty="0" err="1" smtClean="0"/>
              <a:t>Northwind</a:t>
            </a:r>
            <a:r>
              <a:rPr lang="en-US" altLang="en-US" dirty="0" smtClean="0"/>
              <a:t> </a:t>
            </a:r>
            <a:r>
              <a:rPr lang="en-US" altLang="en-US" dirty="0"/>
              <a:t>Orders Star Schema</a:t>
            </a:r>
          </a:p>
        </p:txBody>
      </p:sp>
      <p:sp>
        <p:nvSpPr>
          <p:cNvPr id="2" name="Content Placeholder 1"/>
          <p:cNvSpPr>
            <a:spLocks noGrp="1"/>
          </p:cNvSpPr>
          <p:nvPr>
            <p:ph idx="1"/>
          </p:nvPr>
        </p:nvSpPr>
        <p:spPr>
          <a:xfrm>
            <a:off x="6019800" y="2084832"/>
            <a:ext cx="3124200" cy="4023360"/>
          </a:xfrm>
        </p:spPr>
        <p:txBody>
          <a:bodyPr>
            <a:normAutofit/>
          </a:bodyPr>
          <a:lstStyle/>
          <a:p>
            <a:pPr>
              <a:buFont typeface="Wingdings" panose="05000000000000000000" pitchFamily="2" charset="2"/>
              <a:buChar char="§"/>
            </a:pPr>
            <a:r>
              <a:rPr lang="en-US" b="1" dirty="0" smtClean="0"/>
              <a:t>Data mart </a:t>
            </a:r>
            <a:r>
              <a:rPr lang="en-US" dirty="0" smtClean="0"/>
              <a:t>is implemented as a </a:t>
            </a:r>
            <a:r>
              <a:rPr lang="en-US" b="1" dirty="0" smtClean="0"/>
              <a:t>star schema </a:t>
            </a:r>
            <a:r>
              <a:rPr lang="en-US" dirty="0" smtClean="0"/>
              <a:t>in a RDBMS. </a:t>
            </a:r>
          </a:p>
          <a:p>
            <a:pPr>
              <a:buFont typeface="Wingdings" panose="05000000000000000000" pitchFamily="2" charset="2"/>
              <a:buChar char="§"/>
            </a:pPr>
            <a:r>
              <a:rPr lang="en-US" dirty="0" smtClean="0"/>
              <a:t>This is called ROLAP.</a:t>
            </a:r>
          </a:p>
          <a:p>
            <a:pPr>
              <a:buFont typeface="Wingdings" panose="05000000000000000000" pitchFamily="2" charset="2"/>
              <a:buChar char="§"/>
            </a:pPr>
            <a:r>
              <a:rPr lang="en-US" dirty="0" smtClean="0"/>
              <a:t>Fact Table + outer Dimensions</a:t>
            </a:r>
          </a:p>
          <a:p>
            <a:pPr>
              <a:buFont typeface="Wingdings" panose="05000000000000000000" pitchFamily="2" charset="2"/>
              <a:buChar char="§"/>
            </a:pPr>
            <a:r>
              <a:rPr lang="en-US" dirty="0" smtClean="0"/>
              <a:t>No data (yet)</a:t>
            </a:r>
          </a:p>
          <a:p>
            <a:pPr>
              <a:buFont typeface="Wingdings" panose="05000000000000000000" pitchFamily="2" charset="2"/>
              <a:buChar char="§"/>
            </a:pPr>
            <a:r>
              <a:rPr lang="en-US" dirty="0" smtClean="0"/>
              <a:t>Fields are based on what’s available in the source data</a:t>
            </a:r>
            <a:endParaRPr lang="en-US" dirty="0"/>
          </a:p>
        </p:txBody>
      </p:sp>
      <p:graphicFrame>
        <p:nvGraphicFramePr>
          <p:cNvPr id="78852" name="Object 4"/>
          <p:cNvGraphicFramePr>
            <a:graphicFrameLocks noChangeAspect="1"/>
          </p:cNvGraphicFramePr>
          <p:nvPr>
            <p:extLst>
              <p:ext uri="{D42A27DB-BD31-4B8C-83A1-F6EECF244321}">
                <p14:modId xmlns:p14="http://schemas.microsoft.com/office/powerpoint/2010/main" val="393208690"/>
              </p:ext>
            </p:extLst>
          </p:nvPr>
        </p:nvGraphicFramePr>
        <p:xfrm>
          <a:off x="542981" y="2300061"/>
          <a:ext cx="5476819" cy="2568773"/>
        </p:xfrm>
        <a:graphic>
          <a:graphicData uri="http://schemas.openxmlformats.org/presentationml/2006/ole">
            <mc:AlternateContent xmlns:mc="http://schemas.openxmlformats.org/markup-compatibility/2006">
              <mc:Choice xmlns:v="urn:schemas-microsoft-com:vml" Requires="v">
                <p:oleObj spid="_x0000_s3118" name="Photo Editor Photo" r:id="rId3" imgW="6238095" imgH="2190476" progId="MSPhotoEd.3">
                  <p:embed/>
                </p:oleObj>
              </mc:Choice>
              <mc:Fallback>
                <p:oleObj name="Photo Editor Photo" r:id="rId3" imgW="6238095" imgH="2190476"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81" y="2300061"/>
                        <a:ext cx="5476819" cy="2568773"/>
                      </a:xfrm>
                      <a:prstGeom prst="rect">
                        <a:avLst/>
                      </a:prstGeom>
                      <a:noFill/>
                      <a:ln>
                        <a:noFill/>
                      </a:ln>
                      <a:effectLst/>
                    </p:spPr>
                  </p:pic>
                </p:oleObj>
              </mc:Fallback>
            </mc:AlternateContent>
          </a:graphicData>
        </a:graphic>
      </p:graphicFrame>
      <p:sp>
        <p:nvSpPr>
          <p:cNvPr id="5"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6"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noProof="0" dirty="0" smtClean="0">
                <a:solidFill>
                  <a:prstClr val="white">
                    <a:lumMod val="75000"/>
                  </a:prstClr>
                </a:solidFill>
                <a:latin typeface="Tw Cen MT Condensed"/>
              </a:rPr>
              <a:t>24</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40377108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r>
              <a:rPr lang="en-US" altLang="en-US" dirty="0" smtClean="0"/>
              <a:t>#4: Create </a:t>
            </a:r>
            <a:r>
              <a:rPr lang="en-US" altLang="en-US" dirty="0" err="1" smtClean="0"/>
              <a:t>Northwind</a:t>
            </a:r>
            <a:r>
              <a:rPr lang="en-US" altLang="en-US" dirty="0" smtClean="0"/>
              <a:t> Source to Target Map</a:t>
            </a:r>
            <a:endParaRPr lang="en-US" altLang="en-US" dirty="0"/>
          </a:p>
        </p:txBody>
      </p:sp>
      <p:sp>
        <p:nvSpPr>
          <p:cNvPr id="4" name="Content Placeholder 3"/>
          <p:cNvSpPr>
            <a:spLocks noGrp="1"/>
          </p:cNvSpPr>
          <p:nvPr>
            <p:ph idx="1"/>
          </p:nvPr>
        </p:nvSpPr>
        <p:spPr>
          <a:xfrm>
            <a:off x="6616732" y="2230639"/>
            <a:ext cx="2368771" cy="2646161"/>
          </a:xfrm>
        </p:spPr>
        <p:txBody>
          <a:bodyPr>
            <a:normAutofit/>
          </a:bodyPr>
          <a:lstStyle/>
          <a:p>
            <a:pPr>
              <a:buFont typeface="Wingdings" panose="05000000000000000000" pitchFamily="2" charset="2"/>
              <a:buChar char="§"/>
            </a:pPr>
            <a:r>
              <a:rPr lang="en-US" dirty="0" smtClean="0"/>
              <a:t>How does the OLTP align with OLAP? </a:t>
            </a:r>
          </a:p>
          <a:p>
            <a:pPr>
              <a:buFont typeface="Wingdings" panose="05000000000000000000" pitchFamily="2" charset="2"/>
              <a:buChar char="§"/>
            </a:pPr>
            <a:r>
              <a:rPr lang="en-US" dirty="0" smtClean="0"/>
              <a:t>Helps us define the ETL process</a:t>
            </a:r>
            <a:endParaRPr lang="en-US" dirty="0"/>
          </a:p>
        </p:txBody>
      </p:sp>
      <p:grpSp>
        <p:nvGrpSpPr>
          <p:cNvPr id="2" name="Group 1"/>
          <p:cNvGrpSpPr/>
          <p:nvPr/>
        </p:nvGrpSpPr>
        <p:grpSpPr>
          <a:xfrm>
            <a:off x="533400" y="2227591"/>
            <a:ext cx="6118504" cy="3408161"/>
            <a:chOff x="620716" y="1034349"/>
            <a:chExt cx="9940911" cy="5591877"/>
          </a:xfrm>
        </p:grpSpPr>
        <p:graphicFrame>
          <p:nvGraphicFramePr>
            <p:cNvPr id="76804" name="Object 4"/>
            <p:cNvGraphicFramePr>
              <a:graphicFrameLocks noChangeAspect="1"/>
            </p:cNvGraphicFramePr>
            <p:nvPr>
              <p:extLst>
                <p:ext uri="{D42A27DB-BD31-4B8C-83A1-F6EECF244321}">
                  <p14:modId xmlns:p14="http://schemas.microsoft.com/office/powerpoint/2010/main" val="1825853502"/>
                </p:ext>
              </p:extLst>
            </p:nvPr>
          </p:nvGraphicFramePr>
          <p:xfrm>
            <a:off x="624677" y="1435101"/>
            <a:ext cx="9056687" cy="5191125"/>
          </p:xfrm>
          <a:graphic>
            <a:graphicData uri="http://schemas.openxmlformats.org/presentationml/2006/ole">
              <mc:AlternateContent xmlns:mc="http://schemas.openxmlformats.org/markup-compatibility/2006">
                <mc:Choice xmlns:v="urn:schemas-microsoft-com:vml" Requires="v">
                  <p:oleObj spid="_x0000_s4141" name="Photo Editor Photo" r:id="rId3" imgW="9057143" imgH="5191850" progId="MSPhotoEd.3">
                    <p:embed/>
                  </p:oleObj>
                </mc:Choice>
                <mc:Fallback>
                  <p:oleObj name="Photo Editor Photo" r:id="rId3" imgW="9057143" imgH="5191850"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77" y="1435101"/>
                          <a:ext cx="9056687"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5" name="Rectangle 5"/>
            <p:cNvSpPr>
              <a:spLocks noChangeArrowheads="1"/>
            </p:cNvSpPr>
            <p:nvPr/>
          </p:nvSpPr>
          <p:spPr bwMode="auto">
            <a:xfrm>
              <a:off x="3848101" y="1358900"/>
              <a:ext cx="3276600" cy="26670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lstStyle/>
            <a:p>
              <a:endParaRPr lang="en-US" sz="1350"/>
            </a:p>
          </p:txBody>
        </p:sp>
        <p:sp>
          <p:nvSpPr>
            <p:cNvPr id="76806" name="Rectangle 6"/>
            <p:cNvSpPr>
              <a:spLocks noChangeArrowheads="1"/>
            </p:cNvSpPr>
            <p:nvPr/>
          </p:nvSpPr>
          <p:spPr bwMode="auto">
            <a:xfrm flipV="1">
              <a:off x="685799" y="4768852"/>
              <a:ext cx="6553200" cy="1838326"/>
            </a:xfrm>
            <a:prstGeom prst="rect">
              <a:avLst/>
            </a:prstGeom>
            <a:noFill/>
            <a:ln w="38100">
              <a:solidFill>
                <a:srgbClr val="D28A2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lstStyle/>
            <a:p>
              <a:endParaRPr lang="en-US" sz="1350"/>
            </a:p>
          </p:txBody>
        </p:sp>
        <p:sp>
          <p:nvSpPr>
            <p:cNvPr id="76807" name="Rectangle 7"/>
            <p:cNvSpPr>
              <a:spLocks noChangeArrowheads="1"/>
            </p:cNvSpPr>
            <p:nvPr/>
          </p:nvSpPr>
          <p:spPr bwMode="auto">
            <a:xfrm flipV="1">
              <a:off x="620716" y="1435101"/>
              <a:ext cx="2960687" cy="3200400"/>
            </a:xfrm>
            <a:prstGeom prst="rect">
              <a:avLst/>
            </a:prstGeom>
            <a:noFill/>
            <a:ln w="38100">
              <a:solidFill>
                <a:srgbClr val="D28A2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lstStyle/>
            <a:p>
              <a:endParaRPr lang="en-US" sz="1350"/>
            </a:p>
          </p:txBody>
        </p:sp>
        <p:sp>
          <p:nvSpPr>
            <p:cNvPr id="76808" name="Rectangle 8"/>
            <p:cNvSpPr>
              <a:spLocks noChangeArrowheads="1"/>
            </p:cNvSpPr>
            <p:nvPr/>
          </p:nvSpPr>
          <p:spPr bwMode="auto">
            <a:xfrm flipV="1">
              <a:off x="8004965" y="1524503"/>
              <a:ext cx="1676400" cy="2057400"/>
            </a:xfrm>
            <a:prstGeom prst="rect">
              <a:avLst/>
            </a:prstGeom>
            <a:noFill/>
            <a:ln w="38100">
              <a:solidFill>
                <a:srgbClr val="D28A2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lstStyle/>
            <a:p>
              <a:endParaRPr lang="en-US" sz="1350">
                <a:solidFill>
                  <a:schemeClr val="accent4"/>
                </a:solidFill>
              </a:endParaRPr>
            </a:p>
          </p:txBody>
        </p:sp>
        <p:sp>
          <p:nvSpPr>
            <p:cNvPr id="76809" name="Rectangle 9"/>
            <p:cNvSpPr>
              <a:spLocks noChangeArrowheads="1"/>
            </p:cNvSpPr>
            <p:nvPr/>
          </p:nvSpPr>
          <p:spPr bwMode="auto">
            <a:xfrm flipV="1">
              <a:off x="5486399" y="2133853"/>
              <a:ext cx="1905000" cy="152400"/>
            </a:xfrm>
            <a:prstGeom prst="rect">
              <a:avLst/>
            </a:prstGeom>
            <a:noFill/>
            <a:ln w="38100">
              <a:solidFill>
                <a:srgbClr val="D28A2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lstStyle/>
            <a:p>
              <a:endParaRPr lang="en-US" sz="1350"/>
            </a:p>
          </p:txBody>
        </p:sp>
        <p:sp>
          <p:nvSpPr>
            <p:cNvPr id="76810" name="Text Box 10"/>
            <p:cNvSpPr txBox="1">
              <a:spLocks noChangeArrowheads="1"/>
            </p:cNvSpPr>
            <p:nvPr/>
          </p:nvSpPr>
          <p:spPr bwMode="auto">
            <a:xfrm>
              <a:off x="3852473" y="2648904"/>
              <a:ext cx="1714141" cy="1250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eaLnBrk="1" hangingPunct="1"/>
              <a:r>
                <a:rPr lang="en-US" altLang="en-US" sz="1500" dirty="0" smtClean="0">
                  <a:solidFill>
                    <a:schemeClr val="accent2"/>
                  </a:solidFill>
                  <a:latin typeface="Tahoma" panose="020B0604030504040204" pitchFamily="34" charset="0"/>
                </a:rPr>
                <a:t>Fact Table:</a:t>
              </a:r>
            </a:p>
            <a:p>
              <a:pPr eaLnBrk="1" hangingPunct="1"/>
              <a:r>
                <a:rPr lang="en-US" altLang="en-US" sz="1500" dirty="0" err="1" smtClean="0">
                  <a:solidFill>
                    <a:schemeClr val="accent2"/>
                  </a:solidFill>
                  <a:latin typeface="Tahoma" panose="020B0604030504040204" pitchFamily="34" charset="0"/>
                </a:rPr>
                <a:t>OrderFact</a:t>
              </a:r>
              <a:r>
                <a:rPr lang="en-US" altLang="en-US" sz="1500" dirty="0" smtClean="0">
                  <a:solidFill>
                    <a:schemeClr val="accent2"/>
                  </a:solidFill>
                  <a:latin typeface="Tahoma" panose="020B0604030504040204" pitchFamily="34" charset="0"/>
                </a:rPr>
                <a:t/>
              </a:r>
              <a:br>
                <a:rPr lang="en-US" altLang="en-US" sz="1500" dirty="0" smtClean="0">
                  <a:solidFill>
                    <a:schemeClr val="accent2"/>
                  </a:solidFill>
                  <a:latin typeface="Tahoma" panose="020B0604030504040204" pitchFamily="34" charset="0"/>
                </a:rPr>
              </a:br>
              <a:endParaRPr lang="en-US" altLang="en-US" sz="1500" dirty="0">
                <a:solidFill>
                  <a:schemeClr val="accent2"/>
                </a:solidFill>
                <a:latin typeface="Tahoma" panose="020B0604030504040204" pitchFamily="34" charset="0"/>
              </a:endParaRPr>
            </a:p>
          </p:txBody>
        </p:sp>
        <p:sp>
          <p:nvSpPr>
            <p:cNvPr id="76811" name="Line 11"/>
            <p:cNvSpPr>
              <a:spLocks noChangeShapeType="1"/>
            </p:cNvSpPr>
            <p:nvPr/>
          </p:nvSpPr>
          <p:spPr bwMode="auto">
            <a:xfrm>
              <a:off x="7391399" y="2273300"/>
              <a:ext cx="914400" cy="2895600"/>
            </a:xfrm>
            <a:prstGeom prst="line">
              <a:avLst/>
            </a:prstGeom>
            <a:noFill/>
            <a:ln w="38100">
              <a:solidFill>
                <a:srgbClr val="D28A2A"/>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lstStyle/>
            <a:p>
              <a:endParaRPr lang="en-US" sz="1350"/>
            </a:p>
          </p:txBody>
        </p:sp>
        <p:sp>
          <p:nvSpPr>
            <p:cNvPr id="76812" name="Text Box 12"/>
            <p:cNvSpPr txBox="1">
              <a:spLocks noChangeArrowheads="1"/>
            </p:cNvSpPr>
            <p:nvPr/>
          </p:nvSpPr>
          <p:spPr bwMode="auto">
            <a:xfrm>
              <a:off x="7696200" y="5168900"/>
              <a:ext cx="2046288" cy="871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p>
              <a:pPr eaLnBrk="1" hangingPunct="1"/>
              <a:r>
                <a:rPr lang="en-US" altLang="en-US" sz="1500" dirty="0" err="1">
                  <a:solidFill>
                    <a:srgbClr val="D28A2A"/>
                  </a:solidFill>
                  <a:latin typeface="Tahoma" panose="020B0604030504040204" pitchFamily="34" charset="0"/>
                </a:rPr>
                <a:t>TimeDim</a:t>
              </a:r>
              <a:r>
                <a:rPr lang="en-US" altLang="en-US" sz="1500" dirty="0">
                  <a:solidFill>
                    <a:srgbClr val="D28A2A"/>
                  </a:solidFill>
                  <a:latin typeface="Tahoma" panose="020B0604030504040204" pitchFamily="34" charset="0"/>
                </a:rPr>
                <a:t/>
              </a:r>
              <a:br>
                <a:rPr lang="en-US" altLang="en-US" sz="1500" dirty="0">
                  <a:solidFill>
                    <a:srgbClr val="D28A2A"/>
                  </a:solidFill>
                  <a:latin typeface="Tahoma" panose="020B0604030504040204" pitchFamily="34" charset="0"/>
                </a:rPr>
              </a:br>
              <a:endParaRPr lang="en-US" altLang="en-US" sz="1500" dirty="0">
                <a:solidFill>
                  <a:srgbClr val="D28A2A"/>
                </a:solidFill>
                <a:latin typeface="Tahoma" panose="020B0604030504040204" pitchFamily="34" charset="0"/>
              </a:endParaRPr>
            </a:p>
          </p:txBody>
        </p:sp>
        <p:sp>
          <p:nvSpPr>
            <p:cNvPr id="76813" name="Text Box 13"/>
            <p:cNvSpPr txBox="1">
              <a:spLocks noChangeArrowheads="1"/>
            </p:cNvSpPr>
            <p:nvPr/>
          </p:nvSpPr>
          <p:spPr bwMode="auto">
            <a:xfrm>
              <a:off x="2438399" y="4864098"/>
              <a:ext cx="3276601" cy="493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p>
              <a:pPr eaLnBrk="1" hangingPunct="1"/>
              <a:r>
                <a:rPr lang="en-US" altLang="en-US" sz="1500" dirty="0" err="1">
                  <a:solidFill>
                    <a:srgbClr val="D28A2A"/>
                  </a:solidFill>
                  <a:latin typeface="Tahoma" panose="020B0604030504040204" pitchFamily="34" charset="0"/>
                </a:rPr>
                <a:t>EmployeeDim</a:t>
              </a:r>
              <a:endParaRPr lang="en-US" altLang="en-US" sz="1500" dirty="0">
                <a:solidFill>
                  <a:srgbClr val="D28A2A"/>
                </a:solidFill>
                <a:latin typeface="Tahoma" panose="020B0604030504040204" pitchFamily="34" charset="0"/>
              </a:endParaRPr>
            </a:p>
          </p:txBody>
        </p:sp>
        <p:sp>
          <p:nvSpPr>
            <p:cNvPr id="76814" name="Text Box 14"/>
            <p:cNvSpPr txBox="1">
              <a:spLocks noChangeArrowheads="1"/>
            </p:cNvSpPr>
            <p:nvPr/>
          </p:nvSpPr>
          <p:spPr bwMode="auto">
            <a:xfrm>
              <a:off x="8096252" y="1072448"/>
              <a:ext cx="2465375" cy="493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p>
              <a:pPr eaLnBrk="1" hangingPunct="1"/>
              <a:r>
                <a:rPr lang="en-US" altLang="en-US" sz="1500" dirty="0" err="1">
                  <a:solidFill>
                    <a:srgbClr val="D28A2A"/>
                  </a:solidFill>
                  <a:latin typeface="Tahoma" panose="020B0604030504040204" pitchFamily="34" charset="0"/>
                </a:rPr>
                <a:t>CustomerDim</a:t>
              </a:r>
              <a:endParaRPr lang="en-US" altLang="en-US" sz="1500" dirty="0">
                <a:solidFill>
                  <a:srgbClr val="D28A2A"/>
                </a:solidFill>
                <a:latin typeface="Tahoma" panose="020B0604030504040204" pitchFamily="34" charset="0"/>
              </a:endParaRPr>
            </a:p>
          </p:txBody>
        </p:sp>
        <p:sp>
          <p:nvSpPr>
            <p:cNvPr id="76815" name="Text Box 15"/>
            <p:cNvSpPr txBox="1">
              <a:spLocks noChangeArrowheads="1"/>
            </p:cNvSpPr>
            <p:nvPr/>
          </p:nvSpPr>
          <p:spPr bwMode="auto">
            <a:xfrm>
              <a:off x="1447797" y="1034349"/>
              <a:ext cx="1928016" cy="493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p>
              <a:pPr eaLnBrk="1" hangingPunct="1"/>
              <a:r>
                <a:rPr lang="en-US" altLang="en-US" sz="1500" dirty="0" err="1">
                  <a:solidFill>
                    <a:srgbClr val="D28A2A"/>
                  </a:solidFill>
                  <a:latin typeface="Tahoma" panose="020B0604030504040204" pitchFamily="34" charset="0"/>
                </a:rPr>
                <a:t>ProductDim</a:t>
              </a:r>
              <a:endParaRPr lang="en-US" altLang="en-US" sz="1500" dirty="0">
                <a:solidFill>
                  <a:srgbClr val="D28A2A"/>
                </a:solidFill>
                <a:latin typeface="Tahoma" panose="020B0604030504040204" pitchFamily="34" charset="0"/>
              </a:endParaRPr>
            </a:p>
          </p:txBody>
        </p:sp>
      </p:grpSp>
      <p:sp>
        <p:nvSpPr>
          <p:cNvPr id="18"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19"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noProof="0" dirty="0" smtClean="0">
                <a:solidFill>
                  <a:prstClr val="white">
                    <a:lumMod val="75000"/>
                  </a:prstClr>
                </a:solidFill>
                <a:latin typeface="Tw Cen MT Condensed"/>
              </a:rPr>
              <a:t>25</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16322374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Populate targets with ETL</a:t>
            </a:r>
            <a:endParaRPr lang="en-US" dirty="0"/>
          </a:p>
        </p:txBody>
      </p:sp>
      <p:sp>
        <p:nvSpPr>
          <p:cNvPr id="4" name="Content Placeholder 3"/>
          <p:cNvSpPr>
            <a:spLocks noGrp="1"/>
          </p:cNvSpPr>
          <p:nvPr>
            <p:ph idx="1"/>
          </p:nvPr>
        </p:nvSpPr>
        <p:spPr>
          <a:xfrm>
            <a:off x="6480953" y="2045971"/>
            <a:ext cx="2434447" cy="4023360"/>
          </a:xfrm>
        </p:spPr>
        <p:txBody>
          <a:bodyPr>
            <a:normAutofit/>
          </a:bodyPr>
          <a:lstStyle/>
          <a:p>
            <a:pPr>
              <a:buFont typeface="Wingdings" panose="05000000000000000000" pitchFamily="2" charset="2"/>
              <a:buChar char="§"/>
            </a:pPr>
            <a:r>
              <a:rPr lang="en-US" dirty="0" smtClean="0"/>
              <a:t>ETL Stands for Extract-Transform-Load.</a:t>
            </a:r>
          </a:p>
          <a:p>
            <a:pPr>
              <a:buFont typeface="Wingdings" panose="05000000000000000000" pitchFamily="2" charset="2"/>
              <a:buChar char="§"/>
            </a:pPr>
            <a:r>
              <a:rPr lang="en-US" dirty="0" smtClean="0"/>
              <a:t>Dimensions before Facts.</a:t>
            </a:r>
          </a:p>
          <a:p>
            <a:pPr>
              <a:buFont typeface="Wingdings" panose="05000000000000000000" pitchFamily="2" charset="2"/>
              <a:buChar char="§"/>
            </a:pPr>
            <a:r>
              <a:rPr lang="en-US" dirty="0" smtClean="0"/>
              <a:t>Need a strategy to handle changes to data.</a:t>
            </a:r>
          </a:p>
          <a:p>
            <a:pPr>
              <a:buFont typeface="Wingdings" panose="05000000000000000000" pitchFamily="2" charset="2"/>
              <a:buChar char="§"/>
            </a:pPr>
            <a:r>
              <a:rPr lang="en-US" dirty="0" smtClean="0"/>
              <a:t>Tooling exists to assist with the process.</a:t>
            </a:r>
            <a:endParaRPr lang="en-US" dirty="0"/>
          </a:p>
        </p:txBody>
      </p:sp>
      <p:pic>
        <p:nvPicPr>
          <p:cNvPr id="5" name="Picture 4"/>
          <p:cNvPicPr>
            <a:picLocks noChangeAspect="1"/>
          </p:cNvPicPr>
          <p:nvPr/>
        </p:nvPicPr>
        <p:blipFill>
          <a:blip r:embed="rId2"/>
          <a:stretch>
            <a:fillRect/>
          </a:stretch>
        </p:blipFill>
        <p:spPr>
          <a:xfrm>
            <a:off x="209604" y="2590800"/>
            <a:ext cx="3191609" cy="3257550"/>
          </a:xfrm>
          <a:prstGeom prst="rect">
            <a:avLst/>
          </a:prstGeom>
        </p:spPr>
      </p:pic>
      <p:sp>
        <p:nvSpPr>
          <p:cNvPr id="6" name="Text Box 15"/>
          <p:cNvSpPr txBox="1">
            <a:spLocks noChangeArrowheads="1"/>
          </p:cNvSpPr>
          <p:nvPr/>
        </p:nvSpPr>
        <p:spPr bwMode="auto">
          <a:xfrm>
            <a:off x="583591" y="2150538"/>
            <a:ext cx="2343150" cy="315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p>
            <a:pPr eaLnBrk="1" hangingPunct="1"/>
            <a:r>
              <a:rPr lang="en-US" altLang="en-US" sz="1600" b="1" dirty="0">
                <a:solidFill>
                  <a:schemeClr val="accent2"/>
                </a:solidFill>
                <a:latin typeface="Tahoma" panose="020B0604030504040204" pitchFamily="34" charset="0"/>
              </a:rPr>
              <a:t>Products Source </a:t>
            </a:r>
          </a:p>
        </p:txBody>
      </p:sp>
      <p:pic>
        <p:nvPicPr>
          <p:cNvPr id="7" name="Picture 6"/>
          <p:cNvPicPr>
            <a:picLocks noChangeAspect="1"/>
          </p:cNvPicPr>
          <p:nvPr/>
        </p:nvPicPr>
        <p:blipFill>
          <a:blip r:embed="rId3"/>
          <a:stretch>
            <a:fillRect/>
          </a:stretch>
        </p:blipFill>
        <p:spPr>
          <a:xfrm>
            <a:off x="4566421" y="3005640"/>
            <a:ext cx="1823243" cy="1232985"/>
          </a:xfrm>
          <a:prstGeom prst="rect">
            <a:avLst/>
          </a:prstGeom>
        </p:spPr>
      </p:pic>
      <p:sp>
        <p:nvSpPr>
          <p:cNvPr id="8" name="Text Box 15"/>
          <p:cNvSpPr txBox="1">
            <a:spLocks noChangeArrowheads="1"/>
          </p:cNvSpPr>
          <p:nvPr/>
        </p:nvSpPr>
        <p:spPr bwMode="auto">
          <a:xfrm>
            <a:off x="4622145" y="2150538"/>
            <a:ext cx="1858808" cy="315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p>
            <a:pPr eaLnBrk="1" hangingPunct="1"/>
            <a:r>
              <a:rPr lang="en-US" altLang="en-US" sz="1600" b="1" dirty="0" err="1">
                <a:solidFill>
                  <a:schemeClr val="accent2"/>
                </a:solidFill>
                <a:latin typeface="Tahoma" panose="020B0604030504040204" pitchFamily="34" charset="0"/>
              </a:rPr>
              <a:t>ProductsDim</a:t>
            </a:r>
            <a:endParaRPr lang="en-US" altLang="en-US" sz="1600" b="1" dirty="0">
              <a:solidFill>
                <a:schemeClr val="accent2"/>
              </a:solidFill>
              <a:latin typeface="Tahoma" panose="020B0604030504040204" pitchFamily="34" charset="0"/>
            </a:endParaRPr>
          </a:p>
        </p:txBody>
      </p:sp>
      <p:sp>
        <p:nvSpPr>
          <p:cNvPr id="9" name="Right Arrow 8"/>
          <p:cNvSpPr/>
          <p:nvPr/>
        </p:nvSpPr>
        <p:spPr>
          <a:xfrm>
            <a:off x="3347640" y="3186615"/>
            <a:ext cx="1200150" cy="87103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a:t>Data</a:t>
            </a:r>
          </a:p>
        </p:txBody>
      </p:sp>
      <p:sp>
        <p:nvSpPr>
          <p:cNvPr id="10"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11"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noProof="0" dirty="0" smtClean="0">
                <a:solidFill>
                  <a:prstClr val="white">
                    <a:lumMod val="75000"/>
                  </a:prstClr>
                </a:solidFill>
                <a:latin typeface="Tw Cen MT Condensed"/>
              </a:rPr>
              <a:t>26</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2641676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Build a Cube (MOLAP)</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2084832"/>
            <a:ext cx="5329105" cy="3706368"/>
          </a:xfrm>
        </p:spPr>
      </p:pic>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45</a:t>
            </a:fld>
            <a:endParaRPr lang="en-US" dirty="0"/>
          </a:p>
        </p:txBody>
      </p:sp>
      <p:sp>
        <p:nvSpPr>
          <p:cNvPr id="7" name="Content Placeholder 3"/>
          <p:cNvSpPr txBox="1">
            <a:spLocks/>
          </p:cNvSpPr>
          <p:nvPr/>
        </p:nvSpPr>
        <p:spPr>
          <a:xfrm>
            <a:off x="6324601" y="2045971"/>
            <a:ext cx="2486454"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lumMod val="65000"/>
                    <a:lumOff val="35000"/>
                  </a:schemeClr>
                </a:solidFill>
                <a:latin typeface="Franklin Gothic Book"/>
                <a:ea typeface="+mn-ea"/>
                <a:cs typeface="Franklin Gothic Book"/>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lumMod val="65000"/>
                    <a:lumOff val="35000"/>
                  </a:schemeClr>
                </a:solidFill>
                <a:latin typeface="Franklin Gothic Book"/>
                <a:ea typeface="+mn-ea"/>
                <a:cs typeface="Franklin Gothic Book"/>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r>
              <a:rPr lang="en-US" dirty="0" smtClean="0"/>
              <a:t>Build aggregations of facts across dimensions.</a:t>
            </a:r>
          </a:p>
          <a:p>
            <a:pPr>
              <a:buFont typeface="Wingdings" panose="05000000000000000000" pitchFamily="2" charset="2"/>
              <a:buChar char="§"/>
            </a:pPr>
            <a:r>
              <a:rPr lang="en-US" dirty="0" smtClean="0"/>
              <a:t>Static ah-hoc reporting structure.</a:t>
            </a:r>
          </a:p>
          <a:p>
            <a:pPr>
              <a:buFont typeface="Wingdings" panose="05000000000000000000" pitchFamily="2" charset="2"/>
              <a:buChar char="§"/>
            </a:pPr>
            <a:r>
              <a:rPr lang="en-US" dirty="0" smtClean="0"/>
              <a:t>Add a semantic model to address hierarchies and formatting.</a:t>
            </a:r>
          </a:p>
          <a:p>
            <a:pPr>
              <a:buFont typeface="Wingdings" panose="05000000000000000000" pitchFamily="2" charset="2"/>
              <a:buChar char="§"/>
            </a:pPr>
            <a:r>
              <a:rPr lang="en-US" dirty="0" smtClean="0"/>
              <a:t>Uses a special database: MOLAP</a:t>
            </a:r>
          </a:p>
        </p:txBody>
      </p:sp>
    </p:spTree>
    <p:extLst>
      <p:ext uri="{BB962C8B-B14F-4D97-AF65-F5344CB8AC3E}">
        <p14:creationId xmlns:p14="http://schemas.microsoft.com/office/powerpoint/2010/main" val="34902176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Visualize with a BI Tool</a:t>
            </a:r>
            <a:endParaRPr lang="en-US" dirty="0"/>
          </a:p>
        </p:txBody>
      </p:sp>
      <p:sp>
        <p:nvSpPr>
          <p:cNvPr id="8" name="Content Placeholder 7"/>
          <p:cNvSpPr>
            <a:spLocks noGrp="1"/>
          </p:cNvSpPr>
          <p:nvPr>
            <p:ph idx="1"/>
          </p:nvPr>
        </p:nvSpPr>
        <p:spPr>
          <a:xfrm>
            <a:off x="6629400" y="2084832"/>
            <a:ext cx="2266951" cy="4023360"/>
          </a:xfrm>
        </p:spPr>
        <p:txBody>
          <a:bodyPr/>
          <a:lstStyle/>
          <a:p>
            <a:r>
              <a:rPr lang="en-US" dirty="0" smtClean="0"/>
              <a:t>You can easily query star schemas </a:t>
            </a:r>
            <a:r>
              <a:rPr lang="en-US" dirty="0" smtClean="0"/>
              <a:t>and Cubes in a variety of BI tools </a:t>
            </a:r>
            <a:r>
              <a:rPr lang="en-US" dirty="0" smtClean="0"/>
              <a:t>like </a:t>
            </a:r>
            <a:r>
              <a:rPr lang="en-US" b="1" dirty="0" smtClean="0">
                <a:solidFill>
                  <a:srgbClr val="D28A2A"/>
                </a:solidFill>
              </a:rPr>
              <a:t>Excel, </a:t>
            </a:r>
            <a:r>
              <a:rPr lang="en-US" b="1" dirty="0" err="1" smtClean="0">
                <a:solidFill>
                  <a:srgbClr val="D28A2A"/>
                </a:solidFill>
              </a:rPr>
              <a:t>PowerBI</a:t>
            </a:r>
            <a:r>
              <a:rPr lang="en-US" dirty="0" smtClean="0"/>
              <a:t> </a:t>
            </a:r>
            <a:r>
              <a:rPr lang="en-US" dirty="0" smtClean="0"/>
              <a:t>or </a:t>
            </a:r>
            <a:r>
              <a:rPr lang="en-US" b="1" dirty="0" smtClean="0">
                <a:solidFill>
                  <a:srgbClr val="D28A2A"/>
                </a:solidFill>
              </a:rPr>
              <a:t>Tableau</a:t>
            </a:r>
            <a:endParaRPr lang="en-US" b="1" dirty="0">
              <a:solidFill>
                <a:srgbClr val="D28A2A"/>
              </a:solidFill>
            </a:endParaRPr>
          </a:p>
        </p:txBody>
      </p:sp>
      <p:pic>
        <p:nvPicPr>
          <p:cNvPr id="9" name="Picture 8"/>
          <p:cNvPicPr>
            <a:picLocks noChangeAspect="1"/>
          </p:cNvPicPr>
          <p:nvPr/>
        </p:nvPicPr>
        <p:blipFill>
          <a:blip r:embed="rId2"/>
          <a:stretch>
            <a:fillRect/>
          </a:stretch>
        </p:blipFill>
        <p:spPr>
          <a:xfrm>
            <a:off x="609601" y="2064211"/>
            <a:ext cx="5486399" cy="4124667"/>
          </a:xfrm>
          <a:prstGeom prst="rect">
            <a:avLst/>
          </a:prstGeom>
        </p:spPr>
      </p:pic>
      <p:sp>
        <p:nvSpPr>
          <p:cNvPr id="5"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6"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noProof="0" dirty="0" smtClean="0">
                <a:solidFill>
                  <a:prstClr val="white">
                    <a:lumMod val="75000"/>
                  </a:prstClr>
                </a:solidFill>
                <a:latin typeface="Tw Cen MT Condensed"/>
              </a:rPr>
              <a:t>27</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3470727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Yourself:</a:t>
            </a:r>
            <a:endParaRPr lang="en-US" dirty="0"/>
          </a:p>
        </p:txBody>
      </p:sp>
      <p:sp>
        <p:nvSpPr>
          <p:cNvPr id="3" name="Content Placeholder 2"/>
          <p:cNvSpPr>
            <a:spLocks noGrp="1"/>
          </p:cNvSpPr>
          <p:nvPr>
            <p:ph idx="1"/>
          </p:nvPr>
        </p:nvSpPr>
        <p:spPr/>
        <p:txBody>
          <a:bodyPr>
            <a:normAutofit/>
          </a:bodyPr>
          <a:lstStyle/>
          <a:p>
            <a:r>
              <a:rPr lang="en-US" sz="2800" dirty="0" smtClean="0"/>
              <a:t>You probably noticed we make a "copy" of the data from the source system to the data warehouse.</a:t>
            </a:r>
          </a:p>
          <a:p>
            <a:endParaRPr lang="en-US" sz="2800" dirty="0"/>
          </a:p>
          <a:p>
            <a:pPr marL="0" indent="0">
              <a:buNone/>
            </a:pPr>
            <a:r>
              <a:rPr lang="en-US" sz="2800" dirty="0" smtClean="0"/>
              <a:t>Can you think of 2 reasons why the data must be a copy? </a:t>
            </a:r>
          </a:p>
          <a:p>
            <a:pPr marL="0" indent="0">
              <a:buNone/>
            </a:pPr>
            <a:r>
              <a:rPr lang="en-US" sz="2800" dirty="0" smtClean="0"/>
              <a:t>HINT: Think of the 4 characteristics of a DW.</a:t>
            </a:r>
            <a:endParaRPr lang="en-US" sz="2800"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47</a:t>
            </a:fld>
            <a:endParaRPr lang="en-US" dirty="0"/>
          </a:p>
        </p:txBody>
      </p:sp>
    </p:spTree>
    <p:extLst>
      <p:ext uri="{BB962C8B-B14F-4D97-AF65-F5344CB8AC3E}">
        <p14:creationId xmlns:p14="http://schemas.microsoft.com/office/powerpoint/2010/main" val="27458554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a:t>
            </a:r>
            <a:r>
              <a:rPr lang="en-US" dirty="0" smtClean="0"/>
              <a:t>The DW in Action</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48</a:t>
            </a:fld>
            <a:endParaRPr lang="en-US" dirty="0"/>
          </a:p>
        </p:txBody>
      </p:sp>
    </p:spTree>
    <p:extLst>
      <p:ext uri="{BB962C8B-B14F-4D97-AF65-F5344CB8AC3E}">
        <p14:creationId xmlns:p14="http://schemas.microsoft.com/office/powerpoint/2010/main" val="16594327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8096" y="685800"/>
            <a:ext cx="7290054" cy="1499616"/>
          </a:xfrm>
        </p:spPr>
        <p:txBody>
          <a:bodyPr>
            <a:noAutofit/>
          </a:bodyPr>
          <a:lstStyle/>
          <a:p>
            <a:pPr algn="ctr"/>
            <a:r>
              <a:rPr lang="en-US" dirty="0"/>
              <a:t>Demo</a:t>
            </a:r>
            <a:r>
              <a:rPr lang="en-US" dirty="0" smtClean="0">
                <a:solidFill>
                  <a:schemeClr val="accent2"/>
                </a:solidFill>
              </a:rPr>
              <a:t>: </a:t>
            </a:r>
            <a:r>
              <a:rPr lang="en-US" dirty="0" smtClean="0"/>
              <a:t>Visualizing </a:t>
            </a:r>
            <a:r>
              <a:rPr lang="en-US" dirty="0"/>
              <a:t>Adventure</a:t>
            </a:r>
            <a:r>
              <a:rPr lang="en-US" dirty="0" smtClean="0">
                <a:solidFill>
                  <a:schemeClr val="accent5"/>
                </a:solidFill>
              </a:rPr>
              <a:t> </a:t>
            </a:r>
            <a:r>
              <a:rPr lang="en-US" dirty="0"/>
              <a:t>Works</a:t>
            </a:r>
            <a:r>
              <a:rPr lang="en-US" dirty="0" smtClean="0">
                <a:solidFill>
                  <a:schemeClr val="accent5"/>
                </a:solidFill>
              </a:rPr>
              <a:t> </a:t>
            </a:r>
            <a:r>
              <a:rPr lang="en-US" dirty="0"/>
              <a:t>Internet</a:t>
            </a:r>
            <a:r>
              <a:rPr lang="en-US" dirty="0" smtClean="0">
                <a:solidFill>
                  <a:schemeClr val="accent5"/>
                </a:solidFill>
              </a:rPr>
              <a:t> </a:t>
            </a:r>
            <a:r>
              <a:rPr lang="en-US" dirty="0"/>
              <a:t>Orders</a:t>
            </a:r>
            <a:r>
              <a:rPr lang="en-US" dirty="0">
                <a:solidFill>
                  <a:schemeClr val="accent5"/>
                </a:solidFill>
              </a:rPr>
              <a:t> </a:t>
            </a:r>
            <a:r>
              <a:rPr lang="en-US" dirty="0"/>
              <a:t>with</a:t>
            </a:r>
            <a:r>
              <a:rPr lang="en-US" dirty="0" smtClean="0">
                <a:solidFill>
                  <a:schemeClr val="accent6"/>
                </a:solidFill>
              </a:rPr>
              <a:t> </a:t>
            </a:r>
            <a:r>
              <a:rPr lang="en-US" dirty="0"/>
              <a:t>Excel</a:t>
            </a:r>
            <a:endParaRPr lang="en-US" dirty="0"/>
          </a:p>
        </p:txBody>
      </p:sp>
      <p:sp>
        <p:nvSpPr>
          <p:cNvPr id="2" name="Content Placeholder 1"/>
          <p:cNvSpPr>
            <a:spLocks noGrp="1"/>
          </p:cNvSpPr>
          <p:nvPr>
            <p:ph sz="half" idx="1"/>
          </p:nvPr>
        </p:nvSpPr>
        <p:spPr>
          <a:xfrm>
            <a:off x="768095" y="2514600"/>
            <a:ext cx="3566160" cy="3794760"/>
          </a:xfrm>
        </p:spPr>
        <p:txBody>
          <a:bodyPr>
            <a:normAutofit/>
          </a:bodyPr>
          <a:lstStyle/>
          <a:p>
            <a:pPr marL="457200" indent="-457200">
              <a:buFont typeface="+mj-lt"/>
              <a:buAutoNum type="arabicPeriod"/>
            </a:pPr>
            <a:r>
              <a:rPr lang="en-US" sz="2400" dirty="0" smtClean="0"/>
              <a:t>Explain "Adventure Works"</a:t>
            </a:r>
          </a:p>
          <a:p>
            <a:pPr marL="457200" indent="-457200">
              <a:buFont typeface="+mj-lt"/>
              <a:buAutoNum type="arabicPeriod"/>
            </a:pPr>
            <a:r>
              <a:rPr lang="en-US" sz="2400" dirty="0" smtClean="0"/>
              <a:t>Explore OLTP</a:t>
            </a:r>
          </a:p>
          <a:p>
            <a:pPr marL="457200" indent="-457200">
              <a:buFont typeface="+mj-lt"/>
              <a:buAutoNum type="arabicPeriod"/>
            </a:pPr>
            <a:r>
              <a:rPr lang="en-US" sz="2400" dirty="0" smtClean="0"/>
              <a:t>Explore the DW</a:t>
            </a:r>
          </a:p>
          <a:p>
            <a:pPr marL="457200" indent="-457200">
              <a:buFont typeface="+mj-lt"/>
              <a:buAutoNum type="arabicPeriod"/>
            </a:pPr>
            <a:r>
              <a:rPr lang="en-US" sz="2400" dirty="0" smtClean="0"/>
              <a:t>Example of BI in action</a:t>
            </a:r>
            <a:endParaRPr lang="en-US" sz="2400" dirty="0"/>
          </a:p>
        </p:txBody>
      </p:sp>
      <p:sp>
        <p:nvSpPr>
          <p:cNvPr id="4" name="Content Placeholder 3"/>
          <p:cNvSpPr>
            <a:spLocks noGrp="1"/>
          </p:cNvSpPr>
          <p:nvPr>
            <p:ph sz="half" idx="2"/>
          </p:nvPr>
        </p:nvSpPr>
        <p:spPr>
          <a:xfrm>
            <a:off x="4491990" y="2514600"/>
            <a:ext cx="3566160" cy="3794760"/>
          </a:xfrm>
        </p:spPr>
        <p:txBody>
          <a:bodyPr>
            <a:normAutofit/>
          </a:bodyPr>
          <a:lstStyle/>
          <a:p>
            <a:r>
              <a:rPr lang="en-US" sz="2400" dirty="0" smtClean="0"/>
              <a:t>As you watch the demo take notes:</a:t>
            </a:r>
          </a:p>
          <a:p>
            <a:pPr>
              <a:buFont typeface="Wingdings" panose="05000000000000000000" pitchFamily="2" charset="2"/>
              <a:buChar char="§"/>
            </a:pPr>
            <a:r>
              <a:rPr lang="en-US" sz="2400" dirty="0" smtClean="0"/>
              <a:t>Write down any questions you have as they arise during the demo</a:t>
            </a:r>
          </a:p>
          <a:p>
            <a:pPr>
              <a:buFont typeface="Wingdings" panose="05000000000000000000" pitchFamily="2" charset="2"/>
              <a:buChar char="§"/>
            </a:pPr>
            <a:r>
              <a:rPr lang="en-US" sz="2400" dirty="0" smtClean="0"/>
              <a:t>Did the demo help clarify doubts or misconceptions you may had had from earlier in the lesson? Which ones?</a:t>
            </a:r>
            <a:endParaRPr lang="en-US" sz="2400" dirty="0"/>
          </a:p>
        </p:txBody>
      </p:sp>
      <p:sp>
        <p:nvSpPr>
          <p:cNvPr id="7" name="Footer Placeholder 4"/>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8"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noProof="0" dirty="0" smtClean="0">
                <a:solidFill>
                  <a:prstClr val="white">
                    <a:lumMod val="75000"/>
                  </a:prstClr>
                </a:solidFill>
                <a:latin typeface="Tw Cen MT Condensed"/>
              </a:rPr>
              <a:t>28</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
        <p:nvSpPr>
          <p:cNvPr id="3" name="Rectangle 2"/>
          <p:cNvSpPr/>
          <p:nvPr/>
        </p:nvSpPr>
        <p:spPr>
          <a:xfrm>
            <a:off x="381000" y="685800"/>
            <a:ext cx="609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8303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8096" y="585216"/>
            <a:ext cx="7766304" cy="2157984"/>
          </a:xfrm>
        </p:spPr>
        <p:txBody>
          <a:bodyPr/>
          <a:lstStyle/>
          <a:p>
            <a:r>
              <a:rPr lang="en-US" dirty="0" smtClean="0"/>
              <a:t>Section:</a:t>
            </a:r>
            <a:br>
              <a:rPr lang="en-US" dirty="0" smtClean="0"/>
            </a:br>
            <a:r>
              <a:rPr lang="en-US" dirty="0" smtClean="0"/>
              <a:t>What is data warehousing?</a:t>
            </a:r>
            <a:endParaRPr lang="en-US" dirty="0"/>
          </a:p>
        </p:txBody>
      </p:sp>
      <p:sp>
        <p:nvSpPr>
          <p:cNvPr id="3" name="Footer Placeholder 2"/>
          <p:cNvSpPr>
            <a:spLocks noGrp="1"/>
          </p:cNvSpPr>
          <p:nvPr>
            <p:ph type="ftr" sz="quarter" idx="11"/>
          </p:nvPr>
        </p:nvSpPr>
        <p:spPr/>
        <p:txBody>
          <a:bodyPr/>
          <a:lstStyle/>
          <a:p>
            <a:r>
              <a:rPr lang="en-US" smtClean="0"/>
              <a:t>School of Information Studies | Syracuse University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8442444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Discuss Your Questions / Clarifications</a:t>
            </a:r>
            <a:endParaRPr lang="en-US" dirty="0"/>
          </a:p>
        </p:txBody>
      </p:sp>
      <p:sp>
        <p:nvSpPr>
          <p:cNvPr id="7" name="Content Placeholder 6"/>
          <p:cNvSpPr>
            <a:spLocks noGrp="1"/>
          </p:cNvSpPr>
          <p:nvPr>
            <p:ph idx="1"/>
          </p:nvPr>
        </p:nvSpPr>
        <p:spPr/>
        <p:txBody>
          <a:bodyPr>
            <a:normAutofit/>
          </a:bodyPr>
          <a:lstStyle/>
          <a:p>
            <a:r>
              <a:rPr lang="en-US" sz="2800" dirty="0" smtClean="0"/>
              <a:t>Which aspects of the demo cleared up doubts you had about the process? Explain.</a:t>
            </a:r>
          </a:p>
          <a:p>
            <a:endParaRPr lang="en-US" sz="2800" dirty="0"/>
          </a:p>
          <a:p>
            <a:r>
              <a:rPr lang="en-US" sz="2800" dirty="0" smtClean="0"/>
              <a:t>Which aspects raised more questions? What are they?</a:t>
            </a:r>
            <a:endParaRPr lang="en-US" sz="2800" dirty="0"/>
          </a:p>
        </p:txBody>
      </p:sp>
      <p:sp>
        <p:nvSpPr>
          <p:cNvPr id="5" name="Footer Placeholder 4"/>
          <p:cNvSpPr>
            <a:spLocks noGrp="1"/>
          </p:cNvSpPr>
          <p:nvPr>
            <p:ph type="ftr" sz="quarter" idx="11"/>
          </p:nvPr>
        </p:nvSpPr>
        <p:spPr/>
        <p:txBody>
          <a:bodyPr/>
          <a:lstStyle/>
          <a:p>
            <a:r>
              <a:rPr lang="en-US" smtClean="0"/>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50</a:t>
            </a:fld>
            <a:endParaRPr lang="en-US" dirty="0"/>
          </a:p>
        </p:txBody>
      </p:sp>
    </p:spTree>
    <p:extLst>
      <p:ext uri="{BB962C8B-B14F-4D97-AF65-F5344CB8AC3E}">
        <p14:creationId xmlns:p14="http://schemas.microsoft.com/office/powerpoint/2010/main" val="4952975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a:t>
            </a:r>
            <a:r>
              <a:rPr lang="en-US" dirty="0" smtClean="0"/>
              <a:t>Fathers of DW</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51</a:t>
            </a:fld>
            <a:endParaRPr lang="en-US" dirty="0"/>
          </a:p>
        </p:txBody>
      </p:sp>
    </p:spTree>
    <p:extLst>
      <p:ext uri="{BB962C8B-B14F-4D97-AF65-F5344CB8AC3E}">
        <p14:creationId xmlns:p14="http://schemas.microsoft.com/office/powerpoint/2010/main" val="40761984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Fathers of Data Warehousing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10382443"/>
              </p:ext>
            </p:extLst>
          </p:nvPr>
        </p:nvGraphicFramePr>
        <p:xfrm>
          <a:off x="730582" y="2286000"/>
          <a:ext cx="7907574" cy="4025188"/>
        </p:xfrm>
        <a:graphic>
          <a:graphicData uri="http://schemas.openxmlformats.org/drawingml/2006/table">
            <a:tbl>
              <a:tblPr firstRow="1" bandRow="1">
                <a:tableStyleId>{5C22544A-7EE6-4342-B048-85BDC9FD1C3A}</a:tableStyleId>
              </a:tblPr>
              <a:tblGrid>
                <a:gridCol w="2635858">
                  <a:extLst>
                    <a:ext uri="{9D8B030D-6E8A-4147-A177-3AD203B41FA5}">
                      <a16:colId xmlns:a16="http://schemas.microsoft.com/office/drawing/2014/main" xmlns="" val="20000"/>
                    </a:ext>
                  </a:extLst>
                </a:gridCol>
                <a:gridCol w="2635858">
                  <a:extLst>
                    <a:ext uri="{9D8B030D-6E8A-4147-A177-3AD203B41FA5}">
                      <a16:colId xmlns:a16="http://schemas.microsoft.com/office/drawing/2014/main" xmlns="" val="20001"/>
                    </a:ext>
                  </a:extLst>
                </a:gridCol>
                <a:gridCol w="2635858">
                  <a:extLst>
                    <a:ext uri="{9D8B030D-6E8A-4147-A177-3AD203B41FA5}">
                      <a16:colId xmlns:a16="http://schemas.microsoft.com/office/drawing/2014/main" xmlns="" val="20002"/>
                    </a:ext>
                  </a:extLst>
                </a:gridCol>
              </a:tblGrid>
              <a:tr h="409652">
                <a:tc>
                  <a:txBody>
                    <a:bodyPr/>
                    <a:lstStyle/>
                    <a:p>
                      <a:endParaRPr lang="en-US" sz="2000" dirty="0">
                        <a:latin typeface="Franklin Gothic Book" panose="020B0503020102020204" pitchFamily="34" charset="0"/>
                      </a:endParaRPr>
                    </a:p>
                  </a:txBody>
                  <a:tcPr marL="76524" marR="76524" marT="37196" marB="37196"/>
                </a:tc>
                <a:tc>
                  <a:txBody>
                    <a:bodyPr/>
                    <a:lstStyle/>
                    <a:p>
                      <a:r>
                        <a:rPr lang="en-US" sz="2000" dirty="0" smtClean="0">
                          <a:latin typeface="Franklin Gothic Book" panose="020B0503020102020204" pitchFamily="34" charset="0"/>
                        </a:rPr>
                        <a:t>W.H. </a:t>
                      </a:r>
                      <a:r>
                        <a:rPr lang="en-US" sz="2000" dirty="0" err="1" smtClean="0">
                          <a:latin typeface="Franklin Gothic Book" panose="020B0503020102020204" pitchFamily="34" charset="0"/>
                        </a:rPr>
                        <a:t>Inmon</a:t>
                      </a:r>
                      <a:endParaRPr lang="en-US" sz="2000" dirty="0">
                        <a:latin typeface="Franklin Gothic Book" panose="020B0503020102020204" pitchFamily="34" charset="0"/>
                      </a:endParaRPr>
                    </a:p>
                  </a:txBody>
                  <a:tcPr marL="76524" marR="76524" marT="37196" marB="37196"/>
                </a:tc>
                <a:tc>
                  <a:txBody>
                    <a:bodyPr/>
                    <a:lstStyle/>
                    <a:p>
                      <a:r>
                        <a:rPr lang="en-US" sz="2000" dirty="0" smtClean="0">
                          <a:latin typeface="Franklin Gothic Book" panose="020B0503020102020204" pitchFamily="34" charset="0"/>
                        </a:rPr>
                        <a:t>Ralph Kimball</a:t>
                      </a:r>
                      <a:endParaRPr lang="en-US" sz="2000" dirty="0">
                        <a:latin typeface="Franklin Gothic Book" panose="020B0503020102020204" pitchFamily="34" charset="0"/>
                      </a:endParaRPr>
                    </a:p>
                  </a:txBody>
                  <a:tcPr marL="76524" marR="76524" marT="37196" marB="37196"/>
                </a:tc>
                <a:extLst>
                  <a:ext uri="{0D108BD9-81ED-4DB2-BD59-A6C34878D82A}">
                    <a16:rowId xmlns:a16="http://schemas.microsoft.com/office/drawing/2014/main" xmlns="" val="10000"/>
                  </a:ext>
                </a:extLst>
              </a:tr>
              <a:tr h="409652">
                <a:tc>
                  <a:txBody>
                    <a:bodyPr/>
                    <a:lstStyle/>
                    <a:p>
                      <a:r>
                        <a:rPr lang="en-US" sz="2000" dirty="0" smtClean="0">
                          <a:latin typeface="Franklin Gothic Book" panose="020B0503020102020204" pitchFamily="34" charset="0"/>
                        </a:rPr>
                        <a:t>The</a:t>
                      </a:r>
                      <a:r>
                        <a:rPr lang="en-US" sz="2000" baseline="0" dirty="0" smtClean="0">
                          <a:latin typeface="Franklin Gothic Book" panose="020B0503020102020204" pitchFamily="34" charset="0"/>
                        </a:rPr>
                        <a:t> “Father” of…</a:t>
                      </a:r>
                      <a:endParaRPr lang="en-US" sz="2000" dirty="0">
                        <a:latin typeface="Franklin Gothic Book" panose="020B0503020102020204" pitchFamily="34" charset="0"/>
                      </a:endParaRPr>
                    </a:p>
                  </a:txBody>
                  <a:tcPr marL="76524" marR="76524" marT="37196" marB="37196"/>
                </a:tc>
                <a:tc>
                  <a:txBody>
                    <a:bodyPr/>
                    <a:lstStyle/>
                    <a:p>
                      <a:r>
                        <a:rPr lang="en-US" sz="2000" baseline="0" dirty="0" smtClean="0">
                          <a:latin typeface="Franklin Gothic Book" panose="020B0503020102020204" pitchFamily="34" charset="0"/>
                        </a:rPr>
                        <a:t>Data Warehousing</a:t>
                      </a:r>
                      <a:endParaRPr lang="en-US" sz="2000" dirty="0">
                        <a:latin typeface="Franklin Gothic Book" panose="020B0503020102020204" pitchFamily="34" charset="0"/>
                      </a:endParaRPr>
                    </a:p>
                  </a:txBody>
                  <a:tcPr marL="76524" marR="76524" marT="37196" marB="37196"/>
                </a:tc>
                <a:tc>
                  <a:txBody>
                    <a:bodyPr/>
                    <a:lstStyle/>
                    <a:p>
                      <a:r>
                        <a:rPr lang="en-US" sz="2000" dirty="0" smtClean="0">
                          <a:latin typeface="Franklin Gothic Book" panose="020B0503020102020204" pitchFamily="34" charset="0"/>
                        </a:rPr>
                        <a:t>Business</a:t>
                      </a:r>
                      <a:r>
                        <a:rPr lang="en-US" sz="2000" baseline="0" dirty="0" smtClean="0">
                          <a:latin typeface="Franklin Gothic Book" panose="020B0503020102020204" pitchFamily="34" charset="0"/>
                        </a:rPr>
                        <a:t> Intelligence</a:t>
                      </a:r>
                      <a:endParaRPr lang="en-US" sz="2000" dirty="0">
                        <a:latin typeface="Franklin Gothic Book" panose="020B0503020102020204" pitchFamily="34" charset="0"/>
                      </a:endParaRPr>
                    </a:p>
                  </a:txBody>
                  <a:tcPr marL="76524" marR="76524" marT="37196" marB="37196"/>
                </a:tc>
                <a:extLst>
                  <a:ext uri="{0D108BD9-81ED-4DB2-BD59-A6C34878D82A}">
                    <a16:rowId xmlns:a16="http://schemas.microsoft.com/office/drawing/2014/main" xmlns="" val="10001"/>
                  </a:ext>
                </a:extLst>
              </a:tr>
              <a:tr h="399896">
                <a:tc>
                  <a:txBody>
                    <a:bodyPr/>
                    <a:lstStyle/>
                    <a:p>
                      <a:r>
                        <a:rPr lang="en-US" sz="2000" dirty="0" smtClean="0">
                          <a:latin typeface="Franklin Gothic Book" panose="020B0503020102020204" pitchFamily="34" charset="0"/>
                        </a:rPr>
                        <a:t>Invented:</a:t>
                      </a:r>
                      <a:endParaRPr lang="en-US" sz="2000" dirty="0">
                        <a:latin typeface="Franklin Gothic Book" panose="020B0503020102020204" pitchFamily="34" charset="0"/>
                      </a:endParaRPr>
                    </a:p>
                  </a:txBody>
                  <a:tcPr marL="76524" marR="76524" marT="37196" marB="37196"/>
                </a:tc>
                <a:tc>
                  <a:txBody>
                    <a:bodyPr/>
                    <a:lstStyle/>
                    <a:p>
                      <a:r>
                        <a:rPr lang="en-US" sz="2000" dirty="0" smtClean="0">
                          <a:latin typeface="Franklin Gothic Book" panose="020B0503020102020204" pitchFamily="34" charset="0"/>
                        </a:rPr>
                        <a:t>Data Warehousing</a:t>
                      </a:r>
                      <a:endParaRPr lang="en-US" sz="2000" dirty="0">
                        <a:latin typeface="Franklin Gothic Book" panose="020B0503020102020204" pitchFamily="34" charset="0"/>
                      </a:endParaRPr>
                    </a:p>
                  </a:txBody>
                  <a:tcPr marL="76524" marR="76524" marT="37196" marB="37196"/>
                </a:tc>
                <a:tc>
                  <a:txBody>
                    <a:bodyPr/>
                    <a:lstStyle/>
                    <a:p>
                      <a:r>
                        <a:rPr lang="en-US" sz="2000" dirty="0" smtClean="0">
                          <a:latin typeface="Franklin Gothic Book" panose="020B0503020102020204" pitchFamily="34" charset="0"/>
                        </a:rPr>
                        <a:t>Dimensional</a:t>
                      </a:r>
                      <a:r>
                        <a:rPr lang="en-US" sz="2000" baseline="0" dirty="0" smtClean="0">
                          <a:latin typeface="Franklin Gothic Book" panose="020B0503020102020204" pitchFamily="34" charset="0"/>
                        </a:rPr>
                        <a:t> Models</a:t>
                      </a:r>
                      <a:endParaRPr lang="en-US" sz="2000" dirty="0">
                        <a:latin typeface="Franklin Gothic Book" panose="020B0503020102020204" pitchFamily="34" charset="0"/>
                      </a:endParaRPr>
                    </a:p>
                  </a:txBody>
                  <a:tcPr marL="76524" marR="76524" marT="37196" marB="37196"/>
                </a:tc>
              </a:tr>
              <a:tr h="381000">
                <a:tc>
                  <a:txBody>
                    <a:bodyPr/>
                    <a:lstStyle/>
                    <a:p>
                      <a:r>
                        <a:rPr lang="en-US" sz="2000" dirty="0" smtClean="0">
                          <a:latin typeface="Franklin Gothic Book" panose="020B0503020102020204" pitchFamily="34" charset="0"/>
                        </a:rPr>
                        <a:t>Data warehouse is:</a:t>
                      </a:r>
                      <a:endParaRPr lang="en-US" sz="2000" dirty="0">
                        <a:latin typeface="Franklin Gothic Book" panose="020B0503020102020204" pitchFamily="34" charset="0"/>
                      </a:endParaRPr>
                    </a:p>
                  </a:txBody>
                  <a:tcPr marL="76524" marR="76524" marT="37196" marB="37196"/>
                </a:tc>
                <a:tc>
                  <a:txBody>
                    <a:bodyPr/>
                    <a:lstStyle/>
                    <a:p>
                      <a:r>
                        <a:rPr lang="en-US" sz="2000" dirty="0" smtClean="0">
                          <a:latin typeface="Franklin Gothic Book" panose="020B0503020102020204" pitchFamily="34" charset="0"/>
                        </a:rPr>
                        <a:t>Normalized tables</a:t>
                      </a:r>
                      <a:endParaRPr lang="en-US" sz="2000" dirty="0">
                        <a:latin typeface="Franklin Gothic Book" panose="020B0503020102020204" pitchFamily="34" charset="0"/>
                      </a:endParaRPr>
                    </a:p>
                  </a:txBody>
                  <a:tcPr marL="76524" marR="76524" marT="37196" marB="37196"/>
                </a:tc>
                <a:tc>
                  <a:txBody>
                    <a:bodyPr/>
                    <a:lstStyle/>
                    <a:p>
                      <a:r>
                        <a:rPr lang="en-US" sz="2000" dirty="0" smtClean="0">
                          <a:latin typeface="Franklin Gothic Book" panose="020B0503020102020204" pitchFamily="34" charset="0"/>
                        </a:rPr>
                        <a:t>Dimensional</a:t>
                      </a:r>
                      <a:r>
                        <a:rPr lang="en-US" sz="2000" baseline="0" dirty="0" smtClean="0">
                          <a:latin typeface="Franklin Gothic Book" panose="020B0503020102020204" pitchFamily="34" charset="0"/>
                        </a:rPr>
                        <a:t> Models</a:t>
                      </a:r>
                      <a:endParaRPr lang="en-US" sz="2000" dirty="0">
                        <a:latin typeface="Franklin Gothic Book" panose="020B0503020102020204" pitchFamily="34" charset="0"/>
                      </a:endParaRPr>
                    </a:p>
                  </a:txBody>
                  <a:tcPr marL="76524" marR="76524" marT="37196" marB="37196"/>
                </a:tc>
              </a:tr>
              <a:tr h="685800">
                <a:tc>
                  <a:txBody>
                    <a:bodyPr/>
                    <a:lstStyle/>
                    <a:p>
                      <a:r>
                        <a:rPr lang="en-US" sz="2000" dirty="0" smtClean="0">
                          <a:latin typeface="Franklin Gothic Book" panose="020B0503020102020204" pitchFamily="34" charset="0"/>
                        </a:rPr>
                        <a:t>Purpose of a data warehouse:</a:t>
                      </a:r>
                      <a:endParaRPr lang="en-US" sz="2000" dirty="0">
                        <a:latin typeface="Franklin Gothic Book" panose="020B0503020102020204" pitchFamily="34" charset="0"/>
                      </a:endParaRPr>
                    </a:p>
                  </a:txBody>
                  <a:tcPr marL="76524" marR="76524" marT="37196" marB="37196"/>
                </a:tc>
                <a:tc>
                  <a:txBody>
                    <a:bodyPr/>
                    <a:lstStyle/>
                    <a:p>
                      <a:r>
                        <a:rPr lang="en-US" sz="2000" dirty="0" smtClean="0">
                          <a:latin typeface="Franklin Gothic Book" panose="020B0503020102020204" pitchFamily="34" charset="0"/>
                        </a:rPr>
                        <a:t>Data integration</a:t>
                      </a:r>
                      <a:endParaRPr lang="en-US" sz="2000" dirty="0">
                        <a:latin typeface="Franklin Gothic Book" panose="020B0503020102020204" pitchFamily="34" charset="0"/>
                      </a:endParaRPr>
                    </a:p>
                  </a:txBody>
                  <a:tcPr marL="76524" marR="76524" marT="37196" marB="37196"/>
                </a:tc>
                <a:tc>
                  <a:txBody>
                    <a:bodyPr/>
                    <a:lstStyle/>
                    <a:p>
                      <a:r>
                        <a:rPr lang="en-US" sz="2000" dirty="0" smtClean="0">
                          <a:latin typeface="Franklin Gothic Book" panose="020B0503020102020204" pitchFamily="34" charset="0"/>
                        </a:rPr>
                        <a:t>Query</a:t>
                      </a:r>
                      <a:endParaRPr lang="en-US" sz="2000" dirty="0">
                        <a:latin typeface="Franklin Gothic Book" panose="020B0503020102020204" pitchFamily="34" charset="0"/>
                      </a:endParaRPr>
                    </a:p>
                  </a:txBody>
                  <a:tcPr marL="76524" marR="76524" marT="37196" marB="37196"/>
                </a:tc>
                <a:extLst>
                  <a:ext uri="{0D108BD9-81ED-4DB2-BD59-A6C34878D82A}">
                    <a16:rowId xmlns:a16="http://schemas.microsoft.com/office/drawing/2014/main" xmlns="" val="10003"/>
                  </a:ext>
                </a:extLst>
              </a:tr>
              <a:tr h="685800">
                <a:tc>
                  <a:txBody>
                    <a:bodyPr/>
                    <a:lstStyle/>
                    <a:p>
                      <a:r>
                        <a:rPr lang="en-US" sz="2000" dirty="0" smtClean="0">
                          <a:latin typeface="Franklin Gothic Book" panose="020B0503020102020204" pitchFamily="34" charset="0"/>
                        </a:rPr>
                        <a:t>Million</a:t>
                      </a:r>
                      <a:r>
                        <a:rPr lang="en-US" sz="2000" baseline="0" dirty="0" smtClean="0">
                          <a:latin typeface="Franklin Gothic Book" panose="020B0503020102020204" pitchFamily="34" charset="0"/>
                        </a:rPr>
                        <a:t> Dollar Idea:</a:t>
                      </a:r>
                      <a:endParaRPr lang="en-US" sz="2000" dirty="0">
                        <a:latin typeface="Franklin Gothic Book" panose="020B0503020102020204" pitchFamily="34" charset="0"/>
                      </a:endParaRPr>
                    </a:p>
                  </a:txBody>
                  <a:tcPr marL="76524" marR="76524" marT="37196" marB="37196"/>
                </a:tc>
                <a:tc>
                  <a:txBody>
                    <a:bodyPr/>
                    <a:lstStyle/>
                    <a:p>
                      <a:r>
                        <a:rPr lang="en-US" sz="2000" dirty="0" smtClean="0">
                          <a:latin typeface="Franklin Gothic Book" panose="020B0503020102020204" pitchFamily="34" charset="0"/>
                        </a:rPr>
                        <a:t>“Corporate Information Factory”</a:t>
                      </a:r>
                      <a:endParaRPr lang="en-US" sz="2000" dirty="0">
                        <a:latin typeface="Franklin Gothic Book" panose="020B0503020102020204" pitchFamily="34" charset="0"/>
                      </a:endParaRPr>
                    </a:p>
                  </a:txBody>
                  <a:tcPr marL="76524" marR="76524" marT="37196" marB="37196"/>
                </a:tc>
                <a:tc>
                  <a:txBody>
                    <a:bodyPr/>
                    <a:lstStyle/>
                    <a:p>
                      <a:r>
                        <a:rPr lang="en-US" sz="2000" dirty="0" smtClean="0">
                          <a:latin typeface="Franklin Gothic Book" panose="020B0503020102020204" pitchFamily="34" charset="0"/>
                        </a:rPr>
                        <a:t>“Kimball Lifecycle”</a:t>
                      </a:r>
                      <a:endParaRPr lang="en-US" sz="2000" dirty="0">
                        <a:latin typeface="Franklin Gothic Book" panose="020B0503020102020204" pitchFamily="34" charset="0"/>
                      </a:endParaRPr>
                    </a:p>
                  </a:txBody>
                  <a:tcPr marL="76524" marR="76524" marT="37196" marB="37196"/>
                </a:tc>
              </a:tr>
              <a:tr h="1053388">
                <a:tc>
                  <a:txBody>
                    <a:bodyPr/>
                    <a:lstStyle/>
                    <a:p>
                      <a:r>
                        <a:rPr lang="en-US" sz="2000" dirty="0" smtClean="0">
                          <a:latin typeface="Franklin Gothic Book" panose="020B0503020102020204" pitchFamily="34" charset="0"/>
                        </a:rPr>
                        <a:t>Approach: How is the Data Warehouse built?</a:t>
                      </a:r>
                      <a:endParaRPr lang="en-US" sz="2000" dirty="0">
                        <a:latin typeface="Franklin Gothic Book" panose="020B0503020102020204" pitchFamily="34" charset="0"/>
                      </a:endParaRPr>
                    </a:p>
                  </a:txBody>
                  <a:tcPr marL="76524" marR="76524" marT="37196" marB="37196"/>
                </a:tc>
                <a:tc>
                  <a:txBody>
                    <a:bodyPr/>
                    <a:lstStyle/>
                    <a:p>
                      <a:r>
                        <a:rPr lang="en-US" sz="2000" dirty="0" smtClean="0">
                          <a:latin typeface="Franklin Gothic Book" panose="020B0503020102020204" pitchFamily="34" charset="0"/>
                        </a:rPr>
                        <a:t>Data-First</a:t>
                      </a:r>
                    </a:p>
                    <a:p>
                      <a:r>
                        <a:rPr lang="en-US" sz="2000" dirty="0" smtClean="0">
                          <a:latin typeface="Franklin Gothic Book" panose="020B0503020102020204" pitchFamily="34" charset="0"/>
                        </a:rPr>
                        <a:t>(Iterative,</a:t>
                      </a:r>
                      <a:r>
                        <a:rPr lang="en-US" sz="2000" baseline="0" dirty="0" smtClean="0">
                          <a:latin typeface="Franklin Gothic Book" panose="020B0503020102020204" pitchFamily="34" charset="0"/>
                        </a:rPr>
                        <a:t> Bottom-Up)</a:t>
                      </a:r>
                      <a:r>
                        <a:rPr lang="en-US" sz="2000" dirty="0" smtClean="0">
                          <a:latin typeface="Franklin Gothic Book" panose="020B0503020102020204" pitchFamily="34" charset="0"/>
                        </a:rPr>
                        <a:t/>
                      </a:r>
                      <a:br>
                        <a:rPr lang="en-US" sz="2000" dirty="0" smtClean="0">
                          <a:latin typeface="Franklin Gothic Book" panose="020B0503020102020204" pitchFamily="34" charset="0"/>
                        </a:rPr>
                      </a:br>
                      <a:endParaRPr lang="en-US" sz="2000" dirty="0">
                        <a:latin typeface="Franklin Gothic Book" panose="020B0503020102020204" pitchFamily="34" charset="0"/>
                      </a:endParaRPr>
                    </a:p>
                  </a:txBody>
                  <a:tcPr marL="76524" marR="76524" marT="37196" marB="37196"/>
                </a:tc>
                <a:tc>
                  <a:txBody>
                    <a:bodyPr/>
                    <a:lstStyle/>
                    <a:p>
                      <a:r>
                        <a:rPr lang="en-US" sz="2000" dirty="0" smtClean="0">
                          <a:latin typeface="Franklin Gothic Book" panose="020B0503020102020204" pitchFamily="34" charset="0"/>
                        </a:rPr>
                        <a:t>Process-First</a:t>
                      </a:r>
                      <a:r>
                        <a:rPr lang="en-US" sz="2000" baseline="0" dirty="0" smtClean="0">
                          <a:latin typeface="Franklin Gothic Book" panose="020B0503020102020204" pitchFamily="34" charset="0"/>
                        </a:rPr>
                        <a:t/>
                      </a:r>
                      <a:br>
                        <a:rPr lang="en-US" sz="2000" baseline="0" dirty="0" smtClean="0">
                          <a:latin typeface="Franklin Gothic Book" panose="020B0503020102020204" pitchFamily="34" charset="0"/>
                        </a:rPr>
                      </a:br>
                      <a:r>
                        <a:rPr lang="en-US" sz="2000" dirty="0" smtClean="0">
                          <a:latin typeface="Franklin Gothic Book" panose="020B0503020102020204" pitchFamily="34" charset="0"/>
                        </a:rPr>
                        <a:t>(Waterfall,</a:t>
                      </a:r>
                      <a:r>
                        <a:rPr lang="en-US" sz="2000" baseline="0" dirty="0" smtClean="0">
                          <a:latin typeface="Franklin Gothic Book" panose="020B0503020102020204" pitchFamily="34" charset="0"/>
                        </a:rPr>
                        <a:t> Top-down</a:t>
                      </a:r>
                      <a:r>
                        <a:rPr lang="en-US" sz="2000" dirty="0" smtClean="0">
                          <a:latin typeface="Franklin Gothic Book" panose="020B0503020102020204" pitchFamily="34" charset="0"/>
                        </a:rPr>
                        <a:t>)</a:t>
                      </a:r>
                      <a:endParaRPr lang="en-US" sz="2000" dirty="0">
                        <a:latin typeface="Franklin Gothic Book" panose="020B0503020102020204" pitchFamily="34" charset="0"/>
                      </a:endParaRPr>
                    </a:p>
                  </a:txBody>
                  <a:tcPr marL="76524" marR="76524" marT="37196" marB="37196"/>
                </a:tc>
                <a:extLst>
                  <a:ext uri="{0D108BD9-81ED-4DB2-BD59-A6C34878D82A}">
                    <a16:rowId xmlns:a16="http://schemas.microsoft.com/office/drawing/2014/main" xmlns="" val="10004"/>
                  </a:ext>
                </a:extLst>
              </a:tr>
            </a:tbl>
          </a:graphicData>
        </a:graphic>
      </p:graphicFrame>
      <p:sp>
        <p:nvSpPr>
          <p:cNvPr id="4"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5"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noProof="0" dirty="0" smtClean="0">
                <a:solidFill>
                  <a:prstClr val="white">
                    <a:lumMod val="75000"/>
                  </a:prstClr>
                </a:solidFill>
                <a:latin typeface="Tw Cen MT Condensed"/>
              </a:rPr>
              <a:t>29</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1785542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Kimball V </a:t>
            </a:r>
            <a:r>
              <a:rPr lang="en-US" dirty="0" err="1" smtClean="0"/>
              <a:t>Inmon</a:t>
            </a:r>
            <a:endParaRPr lang="en-US" dirty="0"/>
          </a:p>
        </p:txBody>
      </p:sp>
      <p:sp>
        <p:nvSpPr>
          <p:cNvPr id="6" name="Text Placeholder 5"/>
          <p:cNvSpPr>
            <a:spLocks noGrp="1"/>
          </p:cNvSpPr>
          <p:nvPr>
            <p:ph type="body" idx="1"/>
          </p:nvPr>
        </p:nvSpPr>
        <p:spPr/>
        <p:txBody>
          <a:bodyPr/>
          <a:lstStyle/>
          <a:p>
            <a:r>
              <a:rPr lang="en-US" dirty="0" err="1" smtClean="0"/>
              <a:t>Inmon</a:t>
            </a:r>
            <a:r>
              <a:rPr lang="en-US" dirty="0"/>
              <a:t> </a:t>
            </a:r>
            <a:r>
              <a:rPr lang="en-US" dirty="0" smtClean="0"/>
              <a:t>Data Warehouse</a:t>
            </a:r>
            <a:endParaRPr lang="en-US" dirty="0"/>
          </a:p>
        </p:txBody>
      </p:sp>
      <p:sp>
        <p:nvSpPr>
          <p:cNvPr id="7" name="Content Placeholder 6"/>
          <p:cNvSpPr>
            <a:spLocks noGrp="1"/>
          </p:cNvSpPr>
          <p:nvPr>
            <p:ph sz="half" idx="2"/>
          </p:nvPr>
        </p:nvSpPr>
        <p:spPr/>
        <p:txBody>
          <a:bodyPr>
            <a:normAutofit/>
          </a:bodyPr>
          <a:lstStyle/>
          <a:p>
            <a:pPr>
              <a:buFont typeface="Arial" panose="020B0604020202020204" pitchFamily="34" charset="0"/>
              <a:buChar char="•"/>
            </a:pPr>
            <a:r>
              <a:rPr lang="en-US" sz="2400" b="1" dirty="0" smtClean="0"/>
              <a:t>Relational Modeling</a:t>
            </a:r>
          </a:p>
          <a:p>
            <a:pPr>
              <a:buFont typeface="Arial" panose="020B0604020202020204" pitchFamily="34" charset="0"/>
              <a:buChar char="•"/>
            </a:pPr>
            <a:r>
              <a:rPr lang="en-US" sz="2000" dirty="0" smtClean="0"/>
              <a:t>Entity-Relationship Model</a:t>
            </a:r>
          </a:p>
          <a:p>
            <a:pPr>
              <a:buFont typeface="Arial" panose="020B0604020202020204" pitchFamily="34" charset="0"/>
              <a:buChar char="•"/>
            </a:pPr>
            <a:r>
              <a:rPr lang="en-US" sz="2000" dirty="0" smtClean="0"/>
              <a:t>Tables in 3</a:t>
            </a:r>
            <a:r>
              <a:rPr lang="en-US" sz="2000" baseline="30000" dirty="0" smtClean="0"/>
              <a:t>rd</a:t>
            </a:r>
            <a:r>
              <a:rPr lang="en-US" sz="2000" dirty="0" smtClean="0"/>
              <a:t> Normal Form</a:t>
            </a:r>
          </a:p>
          <a:p>
            <a:pPr>
              <a:buFont typeface="Arial" panose="020B0604020202020204" pitchFamily="34" charset="0"/>
              <a:buChar char="•"/>
            </a:pPr>
            <a:r>
              <a:rPr lang="en-US" sz="2000" dirty="0" smtClean="0"/>
              <a:t>Many tables using joins</a:t>
            </a:r>
          </a:p>
          <a:p>
            <a:pPr>
              <a:buFont typeface="Arial" panose="020B0604020202020204" pitchFamily="34" charset="0"/>
              <a:buChar char="•"/>
            </a:pPr>
            <a:r>
              <a:rPr lang="en-US" sz="2000" dirty="0" smtClean="0"/>
              <a:t>Built for data integration</a:t>
            </a:r>
          </a:p>
          <a:p>
            <a:pPr>
              <a:buFont typeface="Arial" panose="020B0604020202020204" pitchFamily="34" charset="0"/>
              <a:buChar char="•"/>
            </a:pPr>
            <a:r>
              <a:rPr lang="en-US" sz="2000" dirty="0" smtClean="0"/>
              <a:t>Indirect access of data by users.</a:t>
            </a:r>
            <a:endParaRPr lang="en-US" sz="2000" dirty="0"/>
          </a:p>
        </p:txBody>
      </p:sp>
      <p:sp>
        <p:nvSpPr>
          <p:cNvPr id="8" name="Text Placeholder 7"/>
          <p:cNvSpPr>
            <a:spLocks noGrp="1"/>
          </p:cNvSpPr>
          <p:nvPr>
            <p:ph type="body" sz="quarter" idx="3"/>
          </p:nvPr>
        </p:nvSpPr>
        <p:spPr/>
        <p:txBody>
          <a:bodyPr/>
          <a:lstStyle/>
          <a:p>
            <a:r>
              <a:rPr lang="en-US" dirty="0" smtClean="0"/>
              <a:t>Kimball Data Warehouse</a:t>
            </a:r>
            <a:endParaRPr lang="en-US" dirty="0"/>
          </a:p>
        </p:txBody>
      </p:sp>
      <p:sp>
        <p:nvSpPr>
          <p:cNvPr id="9" name="Content Placeholder 8"/>
          <p:cNvSpPr>
            <a:spLocks noGrp="1"/>
          </p:cNvSpPr>
          <p:nvPr>
            <p:ph sz="quarter" idx="4"/>
          </p:nvPr>
        </p:nvSpPr>
        <p:spPr/>
        <p:txBody>
          <a:bodyPr>
            <a:normAutofit fontScale="92500"/>
          </a:bodyPr>
          <a:lstStyle/>
          <a:p>
            <a:pPr>
              <a:buFont typeface="Arial" panose="020B0604020202020204" pitchFamily="34" charset="0"/>
              <a:buChar char="•"/>
            </a:pPr>
            <a:r>
              <a:rPr lang="en-US" sz="2600" b="1" dirty="0" smtClean="0"/>
              <a:t>Dimensional Modeling</a:t>
            </a:r>
          </a:p>
          <a:p>
            <a:pPr>
              <a:buFont typeface="Arial" panose="020B0604020202020204" pitchFamily="34" charset="0"/>
              <a:buChar char="•"/>
            </a:pPr>
            <a:r>
              <a:rPr lang="en-US" dirty="0" smtClean="0"/>
              <a:t>Fact tables and Dimensions / Star Schema</a:t>
            </a:r>
          </a:p>
          <a:p>
            <a:pPr>
              <a:buFont typeface="Arial" panose="020B0604020202020204" pitchFamily="34" charset="0"/>
              <a:buChar char="•"/>
            </a:pPr>
            <a:r>
              <a:rPr lang="en-US" dirty="0" smtClean="0"/>
              <a:t>Tables are de-normalized</a:t>
            </a:r>
          </a:p>
          <a:p>
            <a:pPr>
              <a:buFont typeface="Arial" panose="020B0604020202020204" pitchFamily="34" charset="0"/>
              <a:buChar char="•"/>
            </a:pPr>
            <a:r>
              <a:rPr lang="en-US" dirty="0" smtClean="0"/>
              <a:t>Easier for end users to understand</a:t>
            </a:r>
          </a:p>
          <a:p>
            <a:pPr>
              <a:buFont typeface="Arial" panose="020B0604020202020204" pitchFamily="34" charset="0"/>
              <a:buChar char="•"/>
            </a:pPr>
            <a:r>
              <a:rPr lang="en-US" dirty="0" smtClean="0"/>
              <a:t>Built for a-hoc queries</a:t>
            </a:r>
          </a:p>
          <a:p>
            <a:pPr>
              <a:buFont typeface="Arial" panose="020B0604020202020204" pitchFamily="34" charset="0"/>
              <a:buChar char="•"/>
            </a:pPr>
            <a:r>
              <a:rPr lang="en-US" dirty="0" smtClean="0"/>
              <a:t>Direct access of data by users.</a:t>
            </a:r>
          </a:p>
          <a:p>
            <a:pPr>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53</a:t>
            </a:fld>
            <a:endParaRPr lang="en-US" dirty="0"/>
          </a:p>
        </p:txBody>
      </p:sp>
    </p:spTree>
    <p:extLst>
      <p:ext uri="{BB962C8B-B14F-4D97-AF65-F5344CB8AC3E}">
        <p14:creationId xmlns:p14="http://schemas.microsoft.com/office/powerpoint/2010/main" val="22396632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572000" y="2666999"/>
            <a:ext cx="1752600" cy="34290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Kimball Data Warehouse</a:t>
            </a:r>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54</a:t>
            </a:fld>
            <a:endParaRPr lang="en-US" dirty="0"/>
          </a:p>
        </p:txBody>
      </p:sp>
      <p:sp>
        <p:nvSpPr>
          <p:cNvPr id="10" name="Flowchart: Magnetic Disk 9"/>
          <p:cNvSpPr/>
          <p:nvPr/>
        </p:nvSpPr>
        <p:spPr>
          <a:xfrm>
            <a:off x="2613309" y="2953465"/>
            <a:ext cx="890397"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Staging</a:t>
            </a:r>
            <a:endParaRPr lang="en-US" dirty="0"/>
          </a:p>
        </p:txBody>
      </p:sp>
      <p:sp>
        <p:nvSpPr>
          <p:cNvPr id="11" name="Flowchart: Magnetic Disk 10"/>
          <p:cNvSpPr/>
          <p:nvPr/>
        </p:nvSpPr>
        <p:spPr>
          <a:xfrm>
            <a:off x="2617663" y="4474916"/>
            <a:ext cx="941559"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Staging</a:t>
            </a:r>
            <a:endParaRPr lang="en-US" dirty="0"/>
          </a:p>
        </p:txBody>
      </p:sp>
      <p:sp>
        <p:nvSpPr>
          <p:cNvPr id="12" name="Rectangle 11"/>
          <p:cNvSpPr/>
          <p:nvPr/>
        </p:nvSpPr>
        <p:spPr>
          <a:xfrm>
            <a:off x="457199" y="2743200"/>
            <a:ext cx="1177067" cy="2895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OLTP</a:t>
            </a:r>
            <a:br>
              <a:rPr lang="en-US" dirty="0" smtClean="0"/>
            </a:br>
            <a:r>
              <a:rPr lang="en-US" dirty="0" smtClean="0"/>
              <a:t>Source</a:t>
            </a:r>
            <a:br>
              <a:rPr lang="en-US" dirty="0" smtClean="0"/>
            </a:br>
            <a:r>
              <a:rPr lang="en-US" dirty="0" smtClean="0"/>
              <a:t>System</a:t>
            </a:r>
            <a:br>
              <a:rPr lang="en-US" dirty="0" smtClean="0"/>
            </a:br>
            <a:r>
              <a:rPr lang="en-US" dirty="0" smtClean="0"/>
              <a:t>Data</a:t>
            </a:r>
            <a:endParaRPr lang="en-US" dirty="0"/>
          </a:p>
        </p:txBody>
      </p:sp>
      <p:sp>
        <p:nvSpPr>
          <p:cNvPr id="17" name="TextBox 16"/>
          <p:cNvSpPr txBox="1"/>
          <p:nvPr/>
        </p:nvSpPr>
        <p:spPr>
          <a:xfrm>
            <a:off x="4572000" y="2286000"/>
            <a:ext cx="175260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smtClean="0"/>
              <a:t>Data Warehouse</a:t>
            </a:r>
            <a:endParaRPr lang="en-US" dirty="0"/>
          </a:p>
        </p:txBody>
      </p:sp>
      <p:grpSp>
        <p:nvGrpSpPr>
          <p:cNvPr id="19" name="Group 18"/>
          <p:cNvGrpSpPr/>
          <p:nvPr/>
        </p:nvGrpSpPr>
        <p:grpSpPr>
          <a:xfrm>
            <a:off x="5105400" y="2835528"/>
            <a:ext cx="685800" cy="914778"/>
            <a:chOff x="4267200" y="2759329"/>
            <a:chExt cx="685800" cy="914778"/>
          </a:xfrm>
        </p:grpSpPr>
        <p:sp>
          <p:nvSpPr>
            <p:cNvPr id="13" name="Flowchart: Magnetic Disk 12"/>
            <p:cNvSpPr/>
            <p:nvPr/>
          </p:nvSpPr>
          <p:spPr>
            <a:xfrm>
              <a:off x="4267200" y="2759707"/>
              <a:ext cx="68580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br>
                <a:rPr lang="en-US" dirty="0" smtClean="0"/>
              </a:br>
              <a:r>
                <a:rPr lang="en-US" dirty="0" smtClean="0"/>
                <a:t>Mart</a:t>
              </a:r>
              <a:endParaRPr lang="en-US" dirty="0"/>
            </a:p>
          </p:txBody>
        </p:sp>
        <p:sp>
          <p:nvSpPr>
            <p:cNvPr id="18" name="5-Point Star 17"/>
            <p:cNvSpPr/>
            <p:nvPr/>
          </p:nvSpPr>
          <p:spPr>
            <a:xfrm>
              <a:off x="4343400" y="2759329"/>
              <a:ext cx="533400" cy="270708"/>
            </a:xfrm>
            <a:prstGeom prst="star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21" name="Group 20"/>
          <p:cNvGrpSpPr/>
          <p:nvPr/>
        </p:nvGrpSpPr>
        <p:grpSpPr>
          <a:xfrm>
            <a:off x="5110843" y="3893686"/>
            <a:ext cx="685800" cy="914778"/>
            <a:chOff x="4267200" y="2759329"/>
            <a:chExt cx="685800" cy="914778"/>
          </a:xfrm>
        </p:grpSpPr>
        <p:sp>
          <p:nvSpPr>
            <p:cNvPr id="22" name="Flowchart: Magnetic Disk 21"/>
            <p:cNvSpPr/>
            <p:nvPr/>
          </p:nvSpPr>
          <p:spPr>
            <a:xfrm>
              <a:off x="4267200" y="2759707"/>
              <a:ext cx="68580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br>
                <a:rPr lang="en-US" dirty="0" smtClean="0"/>
              </a:br>
              <a:r>
                <a:rPr lang="en-US" dirty="0" smtClean="0"/>
                <a:t>Mart</a:t>
              </a:r>
              <a:endParaRPr lang="en-US" dirty="0"/>
            </a:p>
          </p:txBody>
        </p:sp>
        <p:sp>
          <p:nvSpPr>
            <p:cNvPr id="23" name="5-Point Star 22"/>
            <p:cNvSpPr/>
            <p:nvPr/>
          </p:nvSpPr>
          <p:spPr>
            <a:xfrm>
              <a:off x="4343400" y="2759329"/>
              <a:ext cx="533400" cy="270708"/>
            </a:xfrm>
            <a:prstGeom prst="star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27" name="Group 26"/>
          <p:cNvGrpSpPr/>
          <p:nvPr/>
        </p:nvGrpSpPr>
        <p:grpSpPr>
          <a:xfrm>
            <a:off x="5105400" y="4994842"/>
            <a:ext cx="685800" cy="914778"/>
            <a:chOff x="4267200" y="2759329"/>
            <a:chExt cx="685800" cy="914778"/>
          </a:xfrm>
        </p:grpSpPr>
        <p:sp>
          <p:nvSpPr>
            <p:cNvPr id="28" name="Flowchart: Magnetic Disk 27"/>
            <p:cNvSpPr/>
            <p:nvPr/>
          </p:nvSpPr>
          <p:spPr>
            <a:xfrm>
              <a:off x="4267200" y="2759707"/>
              <a:ext cx="68580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br>
                <a:rPr lang="en-US" dirty="0" smtClean="0"/>
              </a:br>
              <a:r>
                <a:rPr lang="en-US" dirty="0" smtClean="0"/>
                <a:t>Mart</a:t>
              </a:r>
              <a:endParaRPr lang="en-US" dirty="0"/>
            </a:p>
          </p:txBody>
        </p:sp>
        <p:sp>
          <p:nvSpPr>
            <p:cNvPr id="29" name="5-Point Star 28"/>
            <p:cNvSpPr/>
            <p:nvPr/>
          </p:nvSpPr>
          <p:spPr>
            <a:xfrm>
              <a:off x="4343400" y="2759329"/>
              <a:ext cx="533400" cy="270708"/>
            </a:xfrm>
            <a:prstGeom prst="star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0" name="Rectangle 29"/>
          <p:cNvSpPr/>
          <p:nvPr/>
        </p:nvSpPr>
        <p:spPr>
          <a:xfrm>
            <a:off x="7391400" y="2737936"/>
            <a:ext cx="1219200" cy="2895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Business Intelligence</a:t>
            </a:r>
            <a:endParaRPr lang="en-US" dirty="0"/>
          </a:p>
        </p:txBody>
      </p:sp>
      <p:cxnSp>
        <p:nvCxnSpPr>
          <p:cNvPr id="32" name="Straight Arrow Connector 31"/>
          <p:cNvCxnSpPr/>
          <p:nvPr/>
        </p:nvCxnSpPr>
        <p:spPr>
          <a:xfrm flipV="1">
            <a:off x="1791778" y="3393528"/>
            <a:ext cx="646953" cy="26407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1777898" y="4855182"/>
            <a:ext cx="674711" cy="13931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V="1">
            <a:off x="3658347" y="3200400"/>
            <a:ext cx="1371184" cy="19284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3658347" y="3567149"/>
            <a:ext cx="1371184" cy="62385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V="1">
            <a:off x="3724276" y="4589693"/>
            <a:ext cx="1305255" cy="33514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a:off x="3729388" y="5092411"/>
            <a:ext cx="1295050" cy="43778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V="1">
            <a:off x="6019469" y="3293106"/>
            <a:ext cx="1219531" cy="5969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V="1">
            <a:off x="5970105" y="4293306"/>
            <a:ext cx="1236948" cy="3023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flipV="1">
            <a:off x="6019469" y="5323069"/>
            <a:ext cx="1206444" cy="6624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11003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Inmon</a:t>
            </a:r>
            <a:r>
              <a:rPr lang="en-US" dirty="0" smtClean="0"/>
              <a:t> Data Warehouse</a:t>
            </a:r>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55</a:t>
            </a:fld>
            <a:endParaRPr lang="en-US" dirty="0"/>
          </a:p>
        </p:txBody>
      </p:sp>
      <p:sp>
        <p:nvSpPr>
          <p:cNvPr id="6" name="Rectangle 5"/>
          <p:cNvSpPr/>
          <p:nvPr/>
        </p:nvSpPr>
        <p:spPr>
          <a:xfrm>
            <a:off x="3726006" y="2525463"/>
            <a:ext cx="1752600" cy="34290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Flowchart: Magnetic Disk 6"/>
          <p:cNvSpPr/>
          <p:nvPr/>
        </p:nvSpPr>
        <p:spPr>
          <a:xfrm>
            <a:off x="2158957" y="2964674"/>
            <a:ext cx="890397"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Staging</a:t>
            </a:r>
            <a:endParaRPr lang="en-US" dirty="0"/>
          </a:p>
        </p:txBody>
      </p:sp>
      <p:sp>
        <p:nvSpPr>
          <p:cNvPr id="8" name="Flowchart: Magnetic Disk 7"/>
          <p:cNvSpPr/>
          <p:nvPr/>
        </p:nvSpPr>
        <p:spPr>
          <a:xfrm>
            <a:off x="2145718" y="4440536"/>
            <a:ext cx="916873"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Staging</a:t>
            </a:r>
            <a:endParaRPr lang="en-US" dirty="0"/>
          </a:p>
        </p:txBody>
      </p:sp>
      <p:sp>
        <p:nvSpPr>
          <p:cNvPr id="9" name="Rectangle 8"/>
          <p:cNvSpPr/>
          <p:nvPr/>
        </p:nvSpPr>
        <p:spPr>
          <a:xfrm>
            <a:off x="457199" y="2743200"/>
            <a:ext cx="1177067" cy="2895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OLTP</a:t>
            </a:r>
            <a:br>
              <a:rPr lang="en-US" dirty="0" smtClean="0"/>
            </a:br>
            <a:r>
              <a:rPr lang="en-US" dirty="0" smtClean="0"/>
              <a:t>Source</a:t>
            </a:r>
            <a:br>
              <a:rPr lang="en-US" dirty="0" smtClean="0"/>
            </a:br>
            <a:r>
              <a:rPr lang="en-US" dirty="0" smtClean="0"/>
              <a:t>System</a:t>
            </a:r>
            <a:br>
              <a:rPr lang="en-US" dirty="0" smtClean="0"/>
            </a:br>
            <a:r>
              <a:rPr lang="en-US" dirty="0" smtClean="0"/>
              <a:t>Data</a:t>
            </a:r>
            <a:endParaRPr lang="en-US" dirty="0"/>
          </a:p>
        </p:txBody>
      </p:sp>
      <p:sp>
        <p:nvSpPr>
          <p:cNvPr id="10" name="TextBox 9"/>
          <p:cNvSpPr txBox="1"/>
          <p:nvPr/>
        </p:nvSpPr>
        <p:spPr>
          <a:xfrm>
            <a:off x="3726006" y="2144464"/>
            <a:ext cx="175260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smtClean="0"/>
              <a:t>Data Warehouse</a:t>
            </a:r>
            <a:endParaRPr lang="en-US" dirty="0"/>
          </a:p>
        </p:txBody>
      </p:sp>
      <p:grpSp>
        <p:nvGrpSpPr>
          <p:cNvPr id="11" name="Group 10"/>
          <p:cNvGrpSpPr/>
          <p:nvPr/>
        </p:nvGrpSpPr>
        <p:grpSpPr>
          <a:xfrm>
            <a:off x="5949978" y="2856500"/>
            <a:ext cx="685800" cy="914778"/>
            <a:chOff x="4267200" y="2759329"/>
            <a:chExt cx="685800" cy="914778"/>
          </a:xfrm>
        </p:grpSpPr>
        <p:sp>
          <p:nvSpPr>
            <p:cNvPr id="12" name="Flowchart: Magnetic Disk 11"/>
            <p:cNvSpPr/>
            <p:nvPr/>
          </p:nvSpPr>
          <p:spPr>
            <a:xfrm>
              <a:off x="4267200" y="2759707"/>
              <a:ext cx="68580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br>
                <a:rPr lang="en-US" dirty="0" smtClean="0"/>
              </a:br>
              <a:r>
                <a:rPr lang="en-US" dirty="0" smtClean="0"/>
                <a:t>Mart</a:t>
              </a:r>
              <a:endParaRPr lang="en-US" dirty="0"/>
            </a:p>
          </p:txBody>
        </p:sp>
        <p:sp>
          <p:nvSpPr>
            <p:cNvPr id="13" name="5-Point Star 12"/>
            <p:cNvSpPr/>
            <p:nvPr/>
          </p:nvSpPr>
          <p:spPr>
            <a:xfrm>
              <a:off x="4343400" y="2759329"/>
              <a:ext cx="533400" cy="270708"/>
            </a:xfrm>
            <a:prstGeom prst="star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4" name="Group 13"/>
          <p:cNvGrpSpPr/>
          <p:nvPr/>
        </p:nvGrpSpPr>
        <p:grpSpPr>
          <a:xfrm>
            <a:off x="5954431" y="3874973"/>
            <a:ext cx="685800" cy="914778"/>
            <a:chOff x="4267200" y="2759329"/>
            <a:chExt cx="685800" cy="914778"/>
          </a:xfrm>
        </p:grpSpPr>
        <p:sp>
          <p:nvSpPr>
            <p:cNvPr id="15" name="Flowchart: Magnetic Disk 14"/>
            <p:cNvSpPr/>
            <p:nvPr/>
          </p:nvSpPr>
          <p:spPr>
            <a:xfrm>
              <a:off x="4267200" y="2759707"/>
              <a:ext cx="68580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br>
                <a:rPr lang="en-US" dirty="0" smtClean="0"/>
              </a:br>
              <a:r>
                <a:rPr lang="en-US" dirty="0" smtClean="0"/>
                <a:t>Mart</a:t>
              </a:r>
              <a:endParaRPr lang="en-US" dirty="0"/>
            </a:p>
          </p:txBody>
        </p:sp>
        <p:sp>
          <p:nvSpPr>
            <p:cNvPr id="16" name="5-Point Star 15"/>
            <p:cNvSpPr/>
            <p:nvPr/>
          </p:nvSpPr>
          <p:spPr>
            <a:xfrm>
              <a:off x="4343400" y="2759329"/>
              <a:ext cx="533400" cy="270708"/>
            </a:xfrm>
            <a:prstGeom prst="star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7" name="Group 16"/>
          <p:cNvGrpSpPr/>
          <p:nvPr/>
        </p:nvGrpSpPr>
        <p:grpSpPr>
          <a:xfrm>
            <a:off x="5954431" y="4925012"/>
            <a:ext cx="685800" cy="914778"/>
            <a:chOff x="4267200" y="2759329"/>
            <a:chExt cx="685800" cy="914778"/>
          </a:xfrm>
        </p:grpSpPr>
        <p:sp>
          <p:nvSpPr>
            <p:cNvPr id="18" name="Flowchart: Magnetic Disk 17"/>
            <p:cNvSpPr/>
            <p:nvPr/>
          </p:nvSpPr>
          <p:spPr>
            <a:xfrm>
              <a:off x="4267200" y="2759707"/>
              <a:ext cx="68580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br>
                <a:rPr lang="en-US" dirty="0" smtClean="0"/>
              </a:br>
              <a:r>
                <a:rPr lang="en-US" dirty="0" smtClean="0"/>
                <a:t>Mart</a:t>
              </a:r>
              <a:endParaRPr lang="en-US" dirty="0"/>
            </a:p>
          </p:txBody>
        </p:sp>
        <p:sp>
          <p:nvSpPr>
            <p:cNvPr id="19" name="5-Point Star 18"/>
            <p:cNvSpPr/>
            <p:nvPr/>
          </p:nvSpPr>
          <p:spPr>
            <a:xfrm>
              <a:off x="4343400" y="2759329"/>
              <a:ext cx="533400" cy="270708"/>
            </a:xfrm>
            <a:prstGeom prst="star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0" name="Rectangle 19"/>
          <p:cNvSpPr/>
          <p:nvPr/>
        </p:nvSpPr>
        <p:spPr>
          <a:xfrm>
            <a:off x="7391400" y="2737936"/>
            <a:ext cx="1219200" cy="2895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Business Intelligence</a:t>
            </a:r>
            <a:endParaRPr lang="en-US" dirty="0"/>
          </a:p>
        </p:txBody>
      </p:sp>
      <p:cxnSp>
        <p:nvCxnSpPr>
          <p:cNvPr id="21" name="Straight Arrow Connector 20"/>
          <p:cNvCxnSpPr/>
          <p:nvPr/>
        </p:nvCxnSpPr>
        <p:spPr>
          <a:xfrm flipV="1">
            <a:off x="1791778" y="3505200"/>
            <a:ext cx="265622" cy="1524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1777898" y="4855182"/>
            <a:ext cx="279502" cy="13966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3135548" y="3086717"/>
            <a:ext cx="826852" cy="14995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3160160" y="3466564"/>
            <a:ext cx="802240" cy="28374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V="1">
            <a:off x="3174571" y="4510244"/>
            <a:ext cx="730632" cy="2794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3184777" y="4993491"/>
            <a:ext cx="701598" cy="27205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6711978" y="3293106"/>
            <a:ext cx="52702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V="1">
            <a:off x="6711978" y="4293307"/>
            <a:ext cx="495075" cy="12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6711978" y="5318861"/>
            <a:ext cx="513935" cy="420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Flowchart: Magnetic Disk 42"/>
          <p:cNvSpPr/>
          <p:nvPr/>
        </p:nvSpPr>
        <p:spPr>
          <a:xfrm>
            <a:off x="3970194" y="2868192"/>
            <a:ext cx="1287606" cy="26182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Normalized</a:t>
            </a:r>
          </a:p>
          <a:p>
            <a:pPr algn="ctr"/>
            <a:endParaRPr lang="en-US" dirty="0"/>
          </a:p>
          <a:p>
            <a:pPr algn="ctr"/>
            <a:r>
              <a:rPr lang="en-US" dirty="0" smtClean="0"/>
              <a:t>Data</a:t>
            </a:r>
          </a:p>
        </p:txBody>
      </p:sp>
      <p:cxnSp>
        <p:nvCxnSpPr>
          <p:cNvPr id="44" name="Straight Arrow Connector 43"/>
          <p:cNvCxnSpPr/>
          <p:nvPr/>
        </p:nvCxnSpPr>
        <p:spPr>
          <a:xfrm flipV="1">
            <a:off x="5348976" y="3413354"/>
            <a:ext cx="550407" cy="19508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flipV="1">
            <a:off x="5327824" y="4332551"/>
            <a:ext cx="550407" cy="821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5338709" y="5095989"/>
            <a:ext cx="471116" cy="16956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22489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918704" cy="1499616"/>
          </a:xfrm>
        </p:spPr>
        <p:txBody>
          <a:bodyPr/>
          <a:lstStyle/>
          <a:p>
            <a:r>
              <a:rPr lang="en-US" dirty="0" smtClean="0"/>
              <a:t>Why </a:t>
            </a:r>
            <a:r>
              <a:rPr lang="en-US" dirty="0" err="1" smtClean="0"/>
              <a:t>Inmon</a:t>
            </a:r>
            <a:r>
              <a:rPr lang="en-US" dirty="0"/>
              <a:t> </a:t>
            </a:r>
            <a:r>
              <a:rPr lang="en-US" dirty="0" smtClean="0"/>
              <a:t>Data Warehouse?</a:t>
            </a:r>
            <a:endParaRPr lang="en-US" dirty="0"/>
          </a:p>
        </p:txBody>
      </p:sp>
      <p:sp>
        <p:nvSpPr>
          <p:cNvPr id="6" name="Text Placeholder 5"/>
          <p:cNvSpPr>
            <a:spLocks noGrp="1"/>
          </p:cNvSpPr>
          <p:nvPr>
            <p:ph type="body" idx="1"/>
          </p:nvPr>
        </p:nvSpPr>
        <p:spPr>
          <a:xfrm>
            <a:off x="768096" y="2179636"/>
            <a:ext cx="7918704" cy="822960"/>
          </a:xfrm>
        </p:spPr>
        <p:txBody>
          <a:bodyPr>
            <a:noAutofit/>
          </a:bodyPr>
          <a:lstStyle/>
          <a:p>
            <a:r>
              <a:rPr lang="en-US" sz="3200" dirty="0" smtClean="0"/>
              <a:t>If the goal is data mart, why go through the added </a:t>
            </a:r>
            <a:r>
              <a:rPr lang="en-US" sz="3200" dirty="0" smtClean="0"/>
              <a:t>complexity?</a:t>
            </a:r>
            <a:endParaRPr lang="en-US" sz="3200" dirty="0"/>
          </a:p>
        </p:txBody>
      </p:sp>
      <p:sp>
        <p:nvSpPr>
          <p:cNvPr id="7" name="Content Placeholder 6"/>
          <p:cNvSpPr>
            <a:spLocks noGrp="1"/>
          </p:cNvSpPr>
          <p:nvPr>
            <p:ph sz="half" idx="2"/>
          </p:nvPr>
        </p:nvSpPr>
        <p:spPr>
          <a:xfrm>
            <a:off x="749046" y="3128196"/>
            <a:ext cx="7918704" cy="3341572"/>
          </a:xfrm>
        </p:spPr>
        <p:txBody>
          <a:bodyPr>
            <a:normAutofit/>
          </a:bodyPr>
          <a:lstStyle/>
          <a:p>
            <a:pPr>
              <a:buFont typeface="Wingdings" panose="05000000000000000000" pitchFamily="2" charset="2"/>
              <a:buChar char="§"/>
            </a:pPr>
            <a:r>
              <a:rPr lang="en-US" sz="2400" dirty="0" smtClean="0"/>
              <a:t>Building data marts from source data is more difficult than from data warehouse data.</a:t>
            </a:r>
          </a:p>
          <a:p>
            <a:pPr>
              <a:buFont typeface="Wingdings" panose="05000000000000000000" pitchFamily="2" charset="2"/>
              <a:buChar char="§"/>
            </a:pPr>
            <a:r>
              <a:rPr lang="en-US" sz="2400" dirty="0" smtClean="0"/>
              <a:t>Normalized DW data can be used </a:t>
            </a:r>
            <a:r>
              <a:rPr lang="en-US" sz="2400" dirty="0" smtClean="0"/>
              <a:t>for a variety of purposes beyond analytical queries. </a:t>
            </a:r>
          </a:p>
          <a:p>
            <a:pPr>
              <a:buFont typeface="Wingdings" panose="05000000000000000000" pitchFamily="2" charset="2"/>
              <a:buChar char="§"/>
            </a:pPr>
            <a:r>
              <a:rPr lang="en-US" sz="2400" dirty="0" smtClean="0"/>
              <a:t>Less </a:t>
            </a:r>
            <a:r>
              <a:rPr lang="en-US" sz="2400" dirty="0" smtClean="0"/>
              <a:t>stress on source systems.</a:t>
            </a:r>
          </a:p>
          <a:p>
            <a:pPr>
              <a:buFont typeface="Wingdings" panose="05000000000000000000" pitchFamily="2" charset="2"/>
              <a:buChar char="§"/>
            </a:pPr>
            <a:r>
              <a:rPr lang="en-US" sz="2400" dirty="0" smtClean="0"/>
              <a:t>"Single Version of the Truth"</a:t>
            </a:r>
            <a:endParaRPr lang="en-US" sz="2400" dirty="0"/>
          </a:p>
        </p:txBody>
      </p:sp>
      <p:sp>
        <p:nvSpPr>
          <p:cNvPr id="4" name="Footer Placeholder 3"/>
          <p:cNvSpPr>
            <a:spLocks noGrp="1"/>
          </p:cNvSpPr>
          <p:nvPr>
            <p:ph type="ftr" sz="quarter" idx="11"/>
          </p:nvPr>
        </p:nvSpPr>
        <p:spPr/>
        <p:txBody>
          <a:bodyPr/>
          <a:lstStyle/>
          <a:p>
            <a:r>
              <a:rPr lang="en-US" dirty="0"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56</a:t>
            </a:fld>
            <a:endParaRPr lang="en-US" dirty="0"/>
          </a:p>
        </p:txBody>
      </p:sp>
    </p:spTree>
    <p:extLst>
      <p:ext uri="{BB962C8B-B14F-4D97-AF65-F5344CB8AC3E}">
        <p14:creationId xmlns:p14="http://schemas.microsoft.com/office/powerpoint/2010/main" val="8549795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Your Textbooks </a:t>
            </a:r>
            <a:endParaRPr lang="en-US" dirty="0"/>
          </a:p>
        </p:txBody>
      </p:sp>
      <p:pic>
        <p:nvPicPr>
          <p:cNvPr id="2052" name="Picture 4" descr="https://encrypted-tbn3.gstatic.com/images?q=tbn:ANd9GcRGewMVs-hwzvb8RxgQLrhqiCR_LulS8I58y-d89jjzw5Lk2FAyEQ"/>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64927" y="2758903"/>
            <a:ext cx="2273882" cy="295604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4294967295"/>
          </p:nvPr>
        </p:nvSpPr>
        <p:spPr>
          <a:xfrm>
            <a:off x="5334000" y="1822584"/>
            <a:ext cx="2117725" cy="971550"/>
          </a:xfrm>
        </p:spPr>
        <p:txBody>
          <a:bodyPr>
            <a:normAutofit lnSpcReduction="10000"/>
          </a:bodyPr>
          <a:lstStyle/>
          <a:p>
            <a:pPr algn="ctr">
              <a:lnSpc>
                <a:spcPct val="100000"/>
              </a:lnSpc>
            </a:pPr>
            <a:r>
              <a:rPr lang="en-US" sz="2400" b="1" dirty="0"/>
              <a:t>“How To”</a:t>
            </a:r>
          </a:p>
          <a:p>
            <a:pPr algn="ctr">
              <a:lnSpc>
                <a:spcPct val="100000"/>
              </a:lnSpc>
            </a:pPr>
            <a:r>
              <a:rPr lang="en-US" sz="2400" b="1" i="1" dirty="0"/>
              <a:t>Kimball</a:t>
            </a:r>
          </a:p>
        </p:txBody>
      </p:sp>
      <p:pic>
        <p:nvPicPr>
          <p:cNvPr id="2054" name="Picture 6" descr="https://encrypted-tbn3.gstatic.com/images?q=tbn:ANd9GcSLArgl2B2wwtRMLsN19wcxJ_7r06851Isxl0eDWGEHrGAhmI4g9w"/>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5334000" y="2874837"/>
            <a:ext cx="2364837" cy="295604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3"/>
          <p:cNvSpPr txBox="1">
            <a:spLocks/>
          </p:cNvSpPr>
          <p:nvPr/>
        </p:nvSpPr>
        <p:spPr>
          <a:xfrm>
            <a:off x="1246910" y="5859018"/>
            <a:ext cx="6839375" cy="457200"/>
          </a:xfrm>
          <a:prstGeom prst="rect">
            <a:avLst/>
          </a:prstGeom>
        </p:spPr>
        <p:txBody>
          <a:bodyPr vert="horz" lIns="68580" tIns="34290" rIns="68580" bIns="34290" rtlCol="0" anchor="b">
            <a:noAutofit/>
          </a:bodyPr>
          <a:lstStyle>
            <a:lvl1pPr marL="0" indent="0" algn="ctr" defTabSz="914400" rtl="0" eaLnBrk="1" latinLnBrk="0" hangingPunct="1">
              <a:spcBef>
                <a:spcPct val="20000"/>
              </a:spcBef>
              <a:buFont typeface="Arial" pitchFamily="34" charset="0"/>
              <a:buNone/>
              <a:defRPr sz="2400" b="0" kern="1200">
                <a:solidFill>
                  <a:schemeClr val="tx1">
                    <a:lumMod val="50000"/>
                    <a:lumOff val="50000"/>
                  </a:schemeClr>
                </a:solidFill>
                <a:latin typeface="+mj-lt"/>
                <a:ea typeface="+mn-ea"/>
                <a:cs typeface="+mn-cs"/>
              </a:defRPr>
            </a:lvl1pPr>
            <a:lvl2pPr marL="457200" indent="0" algn="l" defTabSz="914400" rtl="0" eaLnBrk="1" latinLnBrk="0" hangingPunct="1">
              <a:spcBef>
                <a:spcPct val="20000"/>
              </a:spcBef>
              <a:buFont typeface="Courier New" pitchFamily="49" charset="0"/>
              <a:buNone/>
              <a:defRPr sz="2000" b="1" kern="1200">
                <a:solidFill>
                  <a:schemeClr val="tx1">
                    <a:lumMod val="50000"/>
                    <a:lumOff val="50000"/>
                  </a:schemeClr>
                </a:solidFill>
                <a:latin typeface="+mj-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lumMod val="50000"/>
                    <a:lumOff val="50000"/>
                  </a:schemeClr>
                </a:solidFill>
                <a:latin typeface="+mj-lt"/>
                <a:ea typeface="+mn-ea"/>
                <a:cs typeface="+mn-cs"/>
              </a:defRPr>
            </a:lvl3pPr>
            <a:lvl4pPr marL="13716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5pPr>
            <a:lvl6pPr marL="22860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7pPr>
            <a:lvl8pPr marL="32004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9pPr>
          </a:lstStyle>
          <a:p>
            <a:r>
              <a:rPr lang="en-US" sz="1800" i="1" dirty="0">
                <a:solidFill>
                  <a:schemeClr val="tx1">
                    <a:lumMod val="65000"/>
                    <a:lumOff val="35000"/>
                  </a:schemeClr>
                </a:solidFill>
                <a:latin typeface="Franklin Gothic Book" panose="020B0503020102020204" pitchFamily="34" charset="0"/>
              </a:rPr>
              <a:t>We’ll use the </a:t>
            </a:r>
            <a:r>
              <a:rPr lang="en-US" sz="1800" i="1" dirty="0" err="1">
                <a:solidFill>
                  <a:schemeClr val="tx1">
                    <a:lumMod val="65000"/>
                    <a:lumOff val="35000"/>
                  </a:schemeClr>
                </a:solidFill>
                <a:latin typeface="Franklin Gothic Book" panose="020B0503020102020204" pitchFamily="34" charset="0"/>
              </a:rPr>
              <a:t>Inmon</a:t>
            </a:r>
            <a:r>
              <a:rPr lang="en-US" sz="1800" i="1" dirty="0">
                <a:solidFill>
                  <a:schemeClr val="tx1">
                    <a:lumMod val="65000"/>
                    <a:lumOff val="35000"/>
                  </a:schemeClr>
                </a:solidFill>
                <a:latin typeface="Franklin Gothic Book" panose="020B0503020102020204" pitchFamily="34" charset="0"/>
              </a:rPr>
              <a:t> definitions, and apply the Kimball Approach.</a:t>
            </a:r>
          </a:p>
        </p:txBody>
      </p:sp>
      <p:sp>
        <p:nvSpPr>
          <p:cNvPr id="9" name="Text Placeholder 4"/>
          <p:cNvSpPr txBox="1">
            <a:spLocks/>
          </p:cNvSpPr>
          <p:nvPr/>
        </p:nvSpPr>
        <p:spPr>
          <a:xfrm>
            <a:off x="1560649" y="1822584"/>
            <a:ext cx="2117725" cy="97155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lumMod val="65000"/>
                    <a:lumOff val="35000"/>
                  </a:schemeClr>
                </a:solidFill>
                <a:latin typeface="Franklin Gothic Book"/>
                <a:ea typeface="+mn-ea"/>
                <a:cs typeface="Franklin Gothic Book"/>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lumMod val="65000"/>
                    <a:lumOff val="35000"/>
                  </a:schemeClr>
                </a:solidFill>
                <a:latin typeface="Franklin Gothic Book"/>
                <a:ea typeface="+mn-ea"/>
                <a:cs typeface="Franklin Gothic Book"/>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lnSpc>
                <a:spcPct val="100000"/>
              </a:lnSpc>
            </a:pPr>
            <a:r>
              <a:rPr lang="en-US" sz="2400" b="1" dirty="0" smtClean="0"/>
              <a:t>“What”</a:t>
            </a:r>
          </a:p>
          <a:p>
            <a:pPr algn="ctr">
              <a:lnSpc>
                <a:spcPct val="100000"/>
              </a:lnSpc>
            </a:pPr>
            <a:r>
              <a:rPr lang="en-US" sz="2400" b="1" i="1" dirty="0" err="1" smtClean="0"/>
              <a:t>Inmon</a:t>
            </a:r>
            <a:endParaRPr lang="en-US" sz="2400" b="1" i="1" dirty="0"/>
          </a:p>
        </p:txBody>
      </p:sp>
      <p:sp>
        <p:nvSpPr>
          <p:cNvPr id="10"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11"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prstClr val="white">
                    <a:lumMod val="75000"/>
                  </a:prstClr>
                </a:solidFill>
                <a:latin typeface="Tw Cen MT Condensed"/>
              </a:rPr>
              <a:t>30</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3324745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Yourself: Kimball and </a:t>
            </a:r>
            <a:r>
              <a:rPr lang="en-US" dirty="0" err="1" smtClean="0"/>
              <a:t>Inmon</a:t>
            </a:r>
            <a:endParaRPr lang="en-US" dirty="0"/>
          </a:p>
        </p:txBody>
      </p:sp>
      <p:sp>
        <p:nvSpPr>
          <p:cNvPr id="3" name="Content Placeholder 2"/>
          <p:cNvSpPr>
            <a:spLocks noGrp="1"/>
          </p:cNvSpPr>
          <p:nvPr>
            <p:ph idx="1"/>
          </p:nvPr>
        </p:nvSpPr>
        <p:spPr/>
        <p:txBody>
          <a:bodyPr>
            <a:normAutofit/>
          </a:bodyPr>
          <a:lstStyle/>
          <a:p>
            <a:r>
              <a:rPr lang="en-US" sz="2800" dirty="0"/>
              <a:t>Compare and contrast the </a:t>
            </a:r>
            <a:r>
              <a:rPr lang="en-US" sz="2800" dirty="0" err="1"/>
              <a:t>Inmon</a:t>
            </a:r>
            <a:r>
              <a:rPr lang="en-US" sz="2800" dirty="0"/>
              <a:t> and Kimball definitions of Data Warehouse. How are they similar? Different?</a:t>
            </a:r>
            <a:endParaRPr lang="en-US" sz="2800"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58</a:t>
            </a:fld>
            <a:endParaRPr lang="en-US" dirty="0"/>
          </a:p>
        </p:txBody>
      </p:sp>
    </p:spTree>
    <p:extLst>
      <p:ext uri="{BB962C8B-B14F-4D97-AF65-F5344CB8AC3E}">
        <p14:creationId xmlns:p14="http://schemas.microsoft.com/office/powerpoint/2010/main" val="41245531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Corporate Information Factory</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59</a:t>
            </a:fld>
            <a:endParaRPr lang="en-US" dirty="0"/>
          </a:p>
        </p:txBody>
      </p:sp>
    </p:spTree>
    <p:extLst>
      <p:ext uri="{BB962C8B-B14F-4D97-AF65-F5344CB8AC3E}">
        <p14:creationId xmlns:p14="http://schemas.microsoft.com/office/powerpoint/2010/main" val="764985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What is the most important asset of any organization?</a:t>
            </a:r>
            <a:endParaRPr lang="en-US" dirty="0"/>
          </a:p>
        </p:txBody>
      </p:sp>
      <p:sp>
        <p:nvSpPr>
          <p:cNvPr id="5" name="Footer Placeholder 4"/>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white">
                    <a:lumMod val="75000"/>
                  </a:prstClr>
                </a:solidFill>
                <a:effectLst/>
                <a:uLnTx/>
                <a:uFillTx/>
                <a:latin typeface="Tw Cen MT Condensed"/>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pic>
        <p:nvPicPr>
          <p:cNvPr id="9" name="Picture 2" descr="C:\Users\mafudge\AppData\Local\Microsoft\Windows\Temporary Internet Files\Content.IE5\ZSG7FTLE\MC900442072[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301" y="2362200"/>
            <a:ext cx="4520383" cy="3226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7661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8096" y="304800"/>
            <a:ext cx="7918704" cy="1780032"/>
          </a:xfrm>
        </p:spPr>
        <p:txBody>
          <a:bodyPr>
            <a:normAutofit/>
          </a:bodyPr>
          <a:lstStyle/>
          <a:p>
            <a:r>
              <a:rPr lang="en-US" dirty="0" err="1" smtClean="0"/>
              <a:t>Inmon’s</a:t>
            </a:r>
            <a:r>
              <a:rPr lang="en-US" dirty="0" smtClean="0"/>
              <a:t> Corporate Information Factory</a:t>
            </a:r>
            <a:endParaRPr lang="en-US" dirty="0"/>
          </a:p>
        </p:txBody>
      </p:sp>
      <p:pic>
        <p:nvPicPr>
          <p:cNvPr id="1026" name="Picture 2" descr="http://inmoncif.com/inmoncif-old/www/library/articles/images/artcifco_fig01.GIF"/>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4142"/>
          <a:stretch/>
        </p:blipFill>
        <p:spPr bwMode="auto">
          <a:xfrm>
            <a:off x="1371600" y="1817889"/>
            <a:ext cx="6248399" cy="465281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981200" y="5029200"/>
            <a:ext cx="2628900" cy="1015663"/>
          </a:xfrm>
          <a:prstGeom prst="rect">
            <a:avLst/>
          </a:prstGeom>
          <a:noFill/>
        </p:spPr>
        <p:txBody>
          <a:bodyPr wrap="square" rtlCol="0">
            <a:spAutoFit/>
          </a:bodyPr>
          <a:lstStyle/>
          <a:p>
            <a:pPr algn="ctr"/>
            <a:r>
              <a:rPr lang="en-US" sz="2000" dirty="0">
                <a:solidFill>
                  <a:schemeClr val="tx1">
                    <a:lumMod val="65000"/>
                    <a:lumOff val="35000"/>
                  </a:schemeClr>
                </a:solidFill>
              </a:rPr>
              <a:t>A reference architecture for an “Information Ecosystem”</a:t>
            </a:r>
          </a:p>
        </p:txBody>
      </p:sp>
      <p:sp>
        <p:nvSpPr>
          <p:cNvPr id="5"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6"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prstClr val="white">
                    <a:lumMod val="75000"/>
                  </a:prstClr>
                </a:solidFill>
                <a:latin typeface="Tw Cen MT Condensed"/>
              </a:rPr>
              <a:t>31</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3965357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Kimball Lifecycle</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61</a:t>
            </a:fld>
            <a:endParaRPr lang="en-US" dirty="0"/>
          </a:p>
        </p:txBody>
      </p:sp>
    </p:spTree>
    <p:extLst>
      <p:ext uri="{BB962C8B-B14F-4D97-AF65-F5344CB8AC3E}">
        <p14:creationId xmlns:p14="http://schemas.microsoft.com/office/powerpoint/2010/main" val="17908498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3343" y="1943100"/>
            <a:ext cx="7734464" cy="43815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350"/>
          </a:p>
        </p:txBody>
      </p:sp>
      <p:sp>
        <p:nvSpPr>
          <p:cNvPr id="2" name="Title 1"/>
          <p:cNvSpPr>
            <a:spLocks noGrp="1"/>
          </p:cNvSpPr>
          <p:nvPr>
            <p:ph type="title"/>
          </p:nvPr>
        </p:nvSpPr>
        <p:spPr/>
        <p:txBody>
          <a:bodyPr/>
          <a:lstStyle/>
          <a:p>
            <a:r>
              <a:rPr lang="en-US" dirty="0" smtClean="0"/>
              <a:t>The Kimball Lifecycle</a:t>
            </a:r>
            <a:endParaRPr lang="en-US" dirty="0"/>
          </a:p>
        </p:txBody>
      </p:sp>
      <p:pic>
        <p:nvPicPr>
          <p:cNvPr id="1026" name="Picture 2" descr="http://www.kimballgroup.com/wp-content/uploads/2012/06/kimball-core-concepts-02.pn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33343" y="2146522"/>
            <a:ext cx="7734464" cy="3974655"/>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6"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prstClr val="white">
                    <a:lumMod val="75000"/>
                  </a:prstClr>
                </a:solidFill>
                <a:latin typeface="Tw Cen MT Condensed"/>
              </a:rPr>
              <a:t>32</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2189453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a:t>
            </a:r>
            <a:br>
              <a:rPr lang="en-US" dirty="0" smtClean="0"/>
            </a:br>
            <a:r>
              <a:rPr lang="en-US" dirty="0" smtClean="0"/>
              <a:t>Class Case Studies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63</a:t>
            </a:fld>
            <a:endParaRPr lang="en-US" dirty="0"/>
          </a:p>
        </p:txBody>
      </p:sp>
    </p:spTree>
    <p:extLst>
      <p:ext uri="{BB962C8B-B14F-4D97-AF65-F5344CB8AC3E}">
        <p14:creationId xmlns:p14="http://schemas.microsoft.com/office/powerpoint/2010/main" val="8403939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Case Studies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Sample OLTP Systems</a:t>
            </a:r>
          </a:p>
          <a:p>
            <a:pPr>
              <a:buFont typeface="Wingdings" panose="05000000000000000000" pitchFamily="2" charset="2"/>
              <a:buChar char="§"/>
            </a:pPr>
            <a:r>
              <a:rPr lang="en-US" dirty="0" smtClean="0"/>
              <a:t>Highly Normalized</a:t>
            </a:r>
          </a:p>
          <a:p>
            <a:pPr>
              <a:buFont typeface="Wingdings" panose="05000000000000000000" pitchFamily="2" charset="2"/>
              <a:buChar char="§"/>
            </a:pPr>
            <a:r>
              <a:rPr lang="en-US" dirty="0" smtClean="0"/>
              <a:t>Represent actual business and their processes</a:t>
            </a:r>
          </a:p>
          <a:p>
            <a:pPr>
              <a:buFont typeface="Wingdings" panose="05000000000000000000" pitchFamily="2" charset="2"/>
              <a:buChar char="§"/>
            </a:pPr>
            <a:r>
              <a:rPr lang="en-US" dirty="0" smtClean="0"/>
              <a:t>Used in your homework, labs, for in-class demos, and for your group project</a:t>
            </a:r>
          </a:p>
          <a:p>
            <a:pPr marL="0" indent="0">
              <a:buNone/>
            </a:pPr>
            <a:endParaRPr lang="en-US" dirty="0" smtClean="0"/>
          </a:p>
          <a:p>
            <a:pPr>
              <a:buFont typeface="Wingdings" panose="05000000000000000000" pitchFamily="2" charset="2"/>
              <a:buChar char="§"/>
            </a:pPr>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64</a:t>
            </a:fld>
            <a:endParaRPr lang="en-US" dirty="0"/>
          </a:p>
        </p:txBody>
      </p:sp>
    </p:spTree>
    <p:extLst>
      <p:ext uri="{BB962C8B-B14F-4D97-AF65-F5344CB8AC3E}">
        <p14:creationId xmlns:p14="http://schemas.microsoft.com/office/powerpoint/2010/main" val="11431764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 Databases Used in </a:t>
            </a:r>
            <a:r>
              <a:rPr lang="en-US" dirty="0" smtClean="0"/>
              <a:t>This </a:t>
            </a:r>
            <a:r>
              <a:rPr lang="en-US" dirty="0" smtClean="0"/>
              <a:t>Class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800" b="1" dirty="0" err="1" smtClean="0"/>
              <a:t>Northwind</a:t>
            </a:r>
            <a:endParaRPr lang="en-US" sz="2800" b="1" dirty="0" smtClean="0"/>
          </a:p>
          <a:p>
            <a:pPr lvl="1">
              <a:buFont typeface="Wingdings" panose="05000000000000000000" pitchFamily="2" charset="2"/>
              <a:buChar char="§"/>
            </a:pPr>
            <a:r>
              <a:rPr lang="en-US" sz="2400" dirty="0" smtClean="0"/>
              <a:t>Fictitious company called </a:t>
            </a:r>
            <a:r>
              <a:rPr lang="en-US" sz="2400" dirty="0" err="1" smtClean="0"/>
              <a:t>Northwind</a:t>
            </a:r>
            <a:r>
              <a:rPr lang="en-US" sz="2400" dirty="0" smtClean="0"/>
              <a:t> Traders which deals in the import/export of specialty foods</a:t>
            </a:r>
          </a:p>
          <a:p>
            <a:pPr lvl="1">
              <a:buFont typeface="Wingdings" panose="05000000000000000000" pitchFamily="2" charset="2"/>
              <a:buChar char="§"/>
            </a:pPr>
            <a:r>
              <a:rPr lang="en-US" sz="2400" dirty="0" smtClean="0"/>
              <a:t>Used in homework and labs</a:t>
            </a:r>
            <a:endParaRPr lang="en-US" sz="2400" dirty="0" smtClean="0"/>
          </a:p>
          <a:p>
            <a:pPr>
              <a:buFont typeface="Wingdings" panose="05000000000000000000" pitchFamily="2" charset="2"/>
              <a:buChar char="§"/>
            </a:pPr>
            <a:r>
              <a:rPr lang="en-US" sz="2800" b="1" dirty="0" err="1" smtClean="0"/>
              <a:t>Fudgemart</a:t>
            </a:r>
            <a:r>
              <a:rPr lang="en-US" sz="2800" b="1" dirty="0" smtClean="0"/>
              <a:t> &amp; </a:t>
            </a:r>
            <a:r>
              <a:rPr lang="en-US" sz="2800" b="1" dirty="0" err="1" smtClean="0"/>
              <a:t>FudgeFlix</a:t>
            </a:r>
            <a:endParaRPr lang="en-US" sz="2800" b="1" dirty="0" smtClean="0"/>
          </a:p>
          <a:p>
            <a:pPr lvl="1">
              <a:buFont typeface="Wingdings" panose="05000000000000000000" pitchFamily="2" charset="2"/>
              <a:buChar char="§"/>
            </a:pPr>
            <a:r>
              <a:rPr lang="en-US" sz="2400" dirty="0" smtClean="0"/>
              <a:t>Fictitious conglomerate </a:t>
            </a:r>
            <a:r>
              <a:rPr lang="en-US" sz="2400" dirty="0" err="1" smtClean="0"/>
              <a:t>Fudgemart</a:t>
            </a:r>
            <a:r>
              <a:rPr lang="en-US" sz="2400" dirty="0" smtClean="0"/>
              <a:t>, Inc. with two subsidiaries one in E-Commerce and the other in the Movie rental business.</a:t>
            </a:r>
          </a:p>
          <a:p>
            <a:pPr lvl="1">
              <a:buFont typeface="Wingdings" panose="05000000000000000000" pitchFamily="2" charset="2"/>
              <a:buChar char="§"/>
            </a:pPr>
            <a:r>
              <a:rPr lang="en-US" sz="2400" dirty="0" smtClean="0"/>
              <a:t>Used for in-class demos and student projects</a:t>
            </a:r>
            <a:endParaRPr lang="en-US" sz="2400"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65</a:t>
            </a:fld>
            <a:endParaRPr lang="en-US" dirty="0"/>
          </a:p>
        </p:txBody>
      </p:sp>
    </p:spTree>
    <p:extLst>
      <p:ext uri="{BB962C8B-B14F-4D97-AF65-F5344CB8AC3E}">
        <p14:creationId xmlns:p14="http://schemas.microsoft.com/office/powerpoint/2010/main" val="33727098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Profiling:</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sz="2800" dirty="0" smtClean="0"/>
              <a:t>Examining your data so that you understand its characteristics:</a:t>
            </a:r>
          </a:p>
          <a:p>
            <a:pPr lvl="1">
              <a:buFont typeface="Wingdings" panose="05000000000000000000" pitchFamily="2" charset="2"/>
              <a:buChar char="§"/>
            </a:pPr>
            <a:r>
              <a:rPr lang="en-US" sz="2400" dirty="0" smtClean="0"/>
              <a:t>Purpose of the data</a:t>
            </a:r>
          </a:p>
          <a:p>
            <a:pPr lvl="1">
              <a:buFont typeface="Wingdings" panose="05000000000000000000" pitchFamily="2" charset="2"/>
              <a:buChar char="§"/>
            </a:pPr>
            <a:r>
              <a:rPr lang="en-US" sz="2400" dirty="0" smtClean="0"/>
              <a:t>What "one row" of the data means</a:t>
            </a:r>
          </a:p>
          <a:p>
            <a:pPr lvl="1">
              <a:buFont typeface="Wingdings" panose="05000000000000000000" pitchFamily="2" charset="2"/>
              <a:buChar char="§"/>
            </a:pPr>
            <a:r>
              <a:rPr lang="en-US" sz="2400" dirty="0" smtClean="0"/>
              <a:t>How the tables connect to each other</a:t>
            </a:r>
          </a:p>
          <a:p>
            <a:pPr lvl="1">
              <a:buFont typeface="Wingdings" panose="05000000000000000000" pitchFamily="2" charset="2"/>
              <a:buChar char="§"/>
            </a:pPr>
            <a:r>
              <a:rPr lang="en-US" sz="2400" dirty="0" smtClean="0"/>
              <a:t>Business Keys</a:t>
            </a:r>
          </a:p>
          <a:p>
            <a:pPr lvl="1">
              <a:buFont typeface="Wingdings" panose="05000000000000000000" pitchFamily="2" charset="2"/>
              <a:buChar char="§"/>
            </a:pPr>
            <a:r>
              <a:rPr lang="en-US" sz="2400" dirty="0" smtClean="0"/>
              <a:t>Assess the quality of the data. </a:t>
            </a:r>
          </a:p>
          <a:p>
            <a:pPr>
              <a:buFont typeface="Wingdings" panose="05000000000000000000" pitchFamily="2" charset="2"/>
              <a:buChar char="§"/>
            </a:pPr>
            <a:r>
              <a:rPr lang="en-US" sz="2800" dirty="0" smtClean="0"/>
              <a:t>"Getting to know your data" because</a:t>
            </a:r>
          </a:p>
          <a:p>
            <a:pPr>
              <a:buFont typeface="Wingdings" panose="05000000000000000000" pitchFamily="2" charset="2"/>
              <a:buChar char="§"/>
            </a:pPr>
            <a:r>
              <a:rPr lang="en-US" sz="2800" dirty="0" smtClean="0"/>
              <a:t>"You cannot model that which you do not understand."</a:t>
            </a:r>
          </a:p>
          <a:p>
            <a:pPr lvl="1">
              <a:buFont typeface="Wingdings" panose="05000000000000000000" pitchFamily="2" charset="2"/>
              <a:buChar char="§"/>
            </a:pPr>
            <a:endParaRPr lang="en-US" sz="2400" dirty="0" smtClean="0"/>
          </a:p>
          <a:p>
            <a:pPr lvl="1">
              <a:buFont typeface="Wingdings" panose="05000000000000000000" pitchFamily="2" charset="2"/>
              <a:buChar char="§"/>
            </a:pPr>
            <a:endParaRPr lang="en-US" sz="2400"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66</a:t>
            </a:fld>
            <a:endParaRPr lang="en-US" dirty="0"/>
          </a:p>
        </p:txBody>
      </p:sp>
    </p:spTree>
    <p:extLst>
      <p:ext uri="{BB962C8B-B14F-4D97-AF65-F5344CB8AC3E}">
        <p14:creationId xmlns:p14="http://schemas.microsoft.com/office/powerpoint/2010/main" val="22477488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OLTP Databases</a:t>
            </a:r>
            <a:endParaRPr lang="en-US" dirty="0"/>
          </a:p>
        </p:txBody>
      </p:sp>
      <p:sp>
        <p:nvSpPr>
          <p:cNvPr id="3" name="Content Placeholder 2"/>
          <p:cNvSpPr>
            <a:spLocks noGrp="1"/>
          </p:cNvSpPr>
          <p:nvPr>
            <p:ph idx="1"/>
          </p:nvPr>
        </p:nvSpPr>
        <p:spPr/>
        <p:txBody>
          <a:bodyPr/>
          <a:lstStyle/>
          <a:p>
            <a:r>
              <a:rPr lang="en-US" dirty="0" smtClean="0"/>
              <a:t>Walk through the Case-Study Databases:</a:t>
            </a:r>
          </a:p>
          <a:p>
            <a:pPr marL="457200" indent="-457200">
              <a:buFont typeface="+mj-lt"/>
              <a:buAutoNum type="arabicPeriod"/>
            </a:pPr>
            <a:r>
              <a:rPr lang="en-US" dirty="0" err="1" smtClean="0"/>
              <a:t>Northwind</a:t>
            </a:r>
            <a:endParaRPr lang="en-US" dirty="0" smtClean="0"/>
          </a:p>
          <a:p>
            <a:pPr marL="457200" indent="-457200">
              <a:buFont typeface="+mj-lt"/>
              <a:buAutoNum type="arabicPeriod"/>
            </a:pPr>
            <a:r>
              <a:rPr lang="en-US" dirty="0" err="1" smtClean="0"/>
              <a:t>Fudgemart</a:t>
            </a:r>
            <a:endParaRPr lang="en-US" dirty="0"/>
          </a:p>
          <a:p>
            <a:pPr marL="457200" indent="-457200">
              <a:buFont typeface="+mj-lt"/>
              <a:buAutoNum type="arabicPeriod"/>
            </a:pPr>
            <a:r>
              <a:rPr lang="en-US" dirty="0" err="1" smtClean="0"/>
              <a:t>Fudgeflix</a:t>
            </a:r>
            <a:endParaRPr lang="en-US" dirty="0" smtClean="0"/>
          </a:p>
          <a:p>
            <a:pPr marL="457200" indent="-457200">
              <a:buFont typeface="+mj-lt"/>
              <a:buAutoNum type="arabicPeriod"/>
            </a:pPr>
            <a:r>
              <a:rPr lang="en-US" dirty="0" err="1" smtClean="0"/>
              <a:t>ExternalSources</a:t>
            </a:r>
            <a:endParaRPr lang="en-US" dirty="0"/>
          </a:p>
        </p:txBody>
      </p:sp>
      <p:sp>
        <p:nvSpPr>
          <p:cNvPr id="4" name="Footer Placeholder 3"/>
          <p:cNvSpPr>
            <a:spLocks noGrp="1"/>
          </p:cNvSpPr>
          <p:nvPr>
            <p:ph type="ftr" sz="quarter" idx="11"/>
          </p:nvPr>
        </p:nvSpPr>
        <p:spPr/>
        <p:txBody>
          <a:bodyPr/>
          <a:lstStyle/>
          <a:p>
            <a:r>
              <a:rPr lang="en-US" smtClean="0"/>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67</a:t>
            </a:fld>
            <a:endParaRPr lang="en-US" dirty="0"/>
          </a:p>
        </p:txBody>
      </p:sp>
    </p:spTree>
    <p:extLst>
      <p:ext uri="{BB962C8B-B14F-4D97-AF65-F5344CB8AC3E}">
        <p14:creationId xmlns:p14="http://schemas.microsoft.com/office/powerpoint/2010/main" val="2919833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answer</a:t>
            </a:r>
            <a:endParaRPr lang="en-US" dirty="0"/>
          </a:p>
        </p:txBody>
      </p:sp>
      <p:sp>
        <p:nvSpPr>
          <p:cNvPr id="5" name="Footer Placeholder 4"/>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white">
                    <a:lumMod val="75000"/>
                  </a:prstClr>
                </a:solidFill>
                <a:effectLst/>
                <a:uLnTx/>
                <a:uFillTx/>
                <a:latin typeface="Tw Cen MT Condensed"/>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
        <p:nvSpPr>
          <p:cNvPr id="2" name="Content Placeholder 1"/>
          <p:cNvSpPr>
            <a:spLocks noGrp="1"/>
          </p:cNvSpPr>
          <p:nvPr>
            <p:ph idx="1"/>
          </p:nvPr>
        </p:nvSpPr>
        <p:spPr>
          <a:xfrm>
            <a:off x="922210" y="2084832"/>
            <a:ext cx="7290055" cy="4023360"/>
          </a:xfrm>
        </p:spPr>
        <p:txBody>
          <a:bodyPr/>
          <a:lstStyle/>
          <a:p>
            <a:pPr algn="ctr"/>
            <a:endParaRPr lang="en-US" dirty="0"/>
          </a:p>
          <a:p>
            <a:pPr algn="ctr"/>
            <a:endParaRPr lang="en-US" dirty="0" smtClean="0"/>
          </a:p>
          <a:p>
            <a:pPr algn="ctr"/>
            <a:endParaRPr lang="en-US" dirty="0"/>
          </a:p>
          <a:p>
            <a:pPr algn="ctr"/>
            <a:endParaRPr lang="en-US" dirty="0" smtClean="0"/>
          </a:p>
          <a:p>
            <a:pPr algn="ctr"/>
            <a:r>
              <a:rPr lang="en-US" sz="3600" b="1" dirty="0" smtClean="0"/>
              <a:t>Why?</a:t>
            </a:r>
            <a:endParaRPr lang="en-US" sz="3600" b="1" dirty="0"/>
          </a:p>
        </p:txBody>
      </p:sp>
      <p:sp>
        <p:nvSpPr>
          <p:cNvPr id="10" name="Title 1"/>
          <p:cNvSpPr txBox="1">
            <a:spLocks/>
          </p:cNvSpPr>
          <p:nvPr/>
        </p:nvSpPr>
        <p:spPr>
          <a:xfrm>
            <a:off x="623888" y="1709739"/>
            <a:ext cx="7886700" cy="2852737"/>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4400" kern="1200" cap="all" spc="100" baseline="0">
                <a:solidFill>
                  <a:schemeClr val="tx1">
                    <a:lumMod val="65000"/>
                    <a:lumOff val="35000"/>
                  </a:schemeClr>
                </a:solidFill>
                <a:latin typeface="Franklin Gothic Demi Cond"/>
                <a:ea typeface="+mj-ea"/>
                <a:cs typeface="Franklin Gothic Demi Cond"/>
              </a:defRPr>
            </a:lvl1pPr>
          </a:lstStyle>
          <a:p>
            <a:pPr algn="ctr"/>
            <a:r>
              <a:rPr lang="en-US" sz="10350" dirty="0" smtClean="0">
                <a:solidFill>
                  <a:srgbClr val="D28A2A"/>
                </a:solidFill>
              </a:rPr>
              <a:t>DATA</a:t>
            </a:r>
            <a:endParaRPr lang="en-US" sz="10350" dirty="0">
              <a:solidFill>
                <a:srgbClr val="D28A2A"/>
              </a:solidFill>
            </a:endParaRPr>
          </a:p>
        </p:txBody>
      </p:sp>
    </p:spTree>
    <p:extLst>
      <p:ext uri="{BB962C8B-B14F-4D97-AF65-F5344CB8AC3E}">
        <p14:creationId xmlns:p14="http://schemas.microsoft.com/office/powerpoint/2010/main" val="414513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Without data:</a:t>
            </a:r>
            <a:endParaRPr lang="en-US" dirty="0"/>
          </a:p>
        </p:txBody>
      </p:sp>
      <p:sp>
        <p:nvSpPr>
          <p:cNvPr id="5" name="Footer Placeholder 4"/>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white">
                    <a:lumMod val="75000"/>
                  </a:prstClr>
                </a:solidFill>
                <a:effectLst/>
                <a:uLnTx/>
                <a:uFillTx/>
                <a:latin typeface="Tw Cen MT Condensed"/>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Do you know your customers?</a:t>
            </a:r>
          </a:p>
          <a:p>
            <a:pPr>
              <a:buFont typeface="Wingdings" panose="05000000000000000000" pitchFamily="2" charset="2"/>
              <a:buChar char="§"/>
            </a:pPr>
            <a:r>
              <a:rPr lang="en-US" dirty="0" smtClean="0"/>
              <a:t>Understand their needs?</a:t>
            </a:r>
          </a:p>
          <a:p>
            <a:pPr>
              <a:buFont typeface="Wingdings" panose="05000000000000000000" pitchFamily="2" charset="2"/>
              <a:buChar char="§"/>
            </a:pPr>
            <a:r>
              <a:rPr lang="en-US" dirty="0" smtClean="0"/>
              <a:t>Can you figure out what products to put on sale?</a:t>
            </a:r>
          </a:p>
          <a:p>
            <a:pPr>
              <a:buFont typeface="Wingdings" panose="05000000000000000000" pitchFamily="2" charset="2"/>
              <a:buChar char="§"/>
            </a:pPr>
            <a:r>
              <a:rPr lang="en-US" dirty="0" smtClean="0"/>
              <a:t>Which ones to discontinue?</a:t>
            </a:r>
          </a:p>
          <a:p>
            <a:pPr>
              <a:buFont typeface="Wingdings" panose="05000000000000000000" pitchFamily="2" charset="2"/>
              <a:buChar char="§"/>
            </a:pPr>
            <a:r>
              <a:rPr lang="en-US" dirty="0" smtClean="0"/>
              <a:t>Do you know your expenses?</a:t>
            </a:r>
          </a:p>
          <a:p>
            <a:pPr>
              <a:buFont typeface="Wingdings" panose="05000000000000000000" pitchFamily="2" charset="2"/>
              <a:buChar char="§"/>
            </a:pPr>
            <a:r>
              <a:rPr lang="en-US" dirty="0" smtClean="0"/>
              <a:t>Your profitability?</a:t>
            </a:r>
          </a:p>
        </p:txBody>
      </p:sp>
    </p:spTree>
    <p:extLst>
      <p:ext uri="{BB962C8B-B14F-4D97-AF65-F5344CB8AC3E}">
        <p14:creationId xmlns:p14="http://schemas.microsoft.com/office/powerpoint/2010/main" val="532847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smtClean="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white">
                    <a:lumMod val="75000"/>
                  </a:prstClr>
                </a:solidFill>
                <a:effectLst/>
                <a:uLnTx/>
                <a:uFillTx/>
                <a:latin typeface="Tw Cen MT Condensed"/>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
        <p:nvSpPr>
          <p:cNvPr id="10" name="Title 1"/>
          <p:cNvSpPr txBox="1">
            <a:spLocks/>
          </p:cNvSpPr>
          <p:nvPr/>
        </p:nvSpPr>
        <p:spPr>
          <a:xfrm>
            <a:off x="623888" y="1709739"/>
            <a:ext cx="7886700" cy="2852737"/>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4400" kern="1200" cap="all" spc="100" baseline="0">
                <a:solidFill>
                  <a:schemeClr val="tx1">
                    <a:lumMod val="65000"/>
                    <a:lumOff val="35000"/>
                  </a:schemeClr>
                </a:solidFill>
                <a:latin typeface="Franklin Gothic Demi Cond"/>
                <a:ea typeface="+mj-ea"/>
                <a:cs typeface="Franklin Gothic Demi Cond"/>
              </a:defRPr>
            </a:lvl1pPr>
          </a:lstStyle>
          <a:p>
            <a:pPr marL="0" marR="0" lvl="0" indent="0" algn="ctr" defTabSz="914400" rtl="0" eaLnBrk="1" fontAlgn="auto" latinLnBrk="0" hangingPunct="1">
              <a:lnSpc>
                <a:spcPct val="80000"/>
              </a:lnSpc>
              <a:spcBef>
                <a:spcPct val="0"/>
              </a:spcBef>
              <a:spcAft>
                <a:spcPts val="0"/>
              </a:spcAft>
              <a:buClrTx/>
              <a:buSzTx/>
              <a:buFontTx/>
              <a:buNone/>
              <a:tabLst/>
              <a:defRPr/>
            </a:pPr>
            <a:r>
              <a:rPr kumimoji="0" lang="en-US" sz="14900" b="0" i="0" u="none" strike="noStrike" kern="1200" cap="all" spc="100" normalizeH="0" baseline="0" noProof="0" dirty="0" smtClean="0">
                <a:ln>
                  <a:noFill/>
                </a:ln>
                <a:solidFill>
                  <a:srgbClr val="D28A2A"/>
                </a:solidFill>
                <a:effectLst/>
                <a:uLnTx/>
                <a:uFillTx/>
                <a:latin typeface="Franklin Gothic Demi Cond"/>
                <a:ea typeface="+mj-ea"/>
              </a:rPr>
              <a:t>NOPE</a:t>
            </a:r>
            <a:endParaRPr kumimoji="0" lang="en-US" sz="14900" b="0" i="0" u="none" strike="noStrike" kern="1200" cap="all" spc="100" normalizeH="0" baseline="0" noProof="0" dirty="0">
              <a:ln>
                <a:noFill/>
              </a:ln>
              <a:solidFill>
                <a:srgbClr val="D28A2A"/>
              </a:solidFill>
              <a:effectLst/>
              <a:uLnTx/>
              <a:uFillTx/>
              <a:latin typeface="Franklin Gothic Demi Cond"/>
              <a:ea typeface="+mj-ea"/>
            </a:endParaRPr>
          </a:p>
        </p:txBody>
      </p:sp>
      <p:sp>
        <p:nvSpPr>
          <p:cNvPr id="8" name="Rectangle 7"/>
          <p:cNvSpPr/>
          <p:nvPr/>
        </p:nvSpPr>
        <p:spPr>
          <a:xfrm>
            <a:off x="304800" y="533400"/>
            <a:ext cx="76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5828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3016</TotalTime>
  <Words>3338</Words>
  <Application>Microsoft Office PowerPoint</Application>
  <PresentationFormat>On-screen Show (4:3)</PresentationFormat>
  <Paragraphs>589</Paragraphs>
  <Slides>67</Slides>
  <Notes>29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9" baseType="lpstr">
      <vt:lpstr>Arial</vt:lpstr>
      <vt:lpstr>Arial Narrow</vt:lpstr>
      <vt:lpstr>Calibri</vt:lpstr>
      <vt:lpstr>Franklin Gothic Book</vt:lpstr>
      <vt:lpstr>Franklin Gothic Demi Cond</vt:lpstr>
      <vt:lpstr>Tahoma</vt:lpstr>
      <vt:lpstr>Tw Cen MT</vt:lpstr>
      <vt:lpstr>Tw Cen MT Condensed</vt:lpstr>
      <vt:lpstr>Wingdings</vt:lpstr>
      <vt:lpstr>Wingdings 3</vt:lpstr>
      <vt:lpstr>Integral</vt:lpstr>
      <vt:lpstr>Photo Editor Photo</vt:lpstr>
      <vt:lpstr>And introduction to data warehousing</vt:lpstr>
      <vt:lpstr>Section: Introduction</vt:lpstr>
      <vt:lpstr>Agenda:</vt:lpstr>
      <vt:lpstr>Connect Activity: Introduction to DW</vt:lpstr>
      <vt:lpstr>Section: What is data warehousing?</vt:lpstr>
      <vt:lpstr>What is the most important asset of any organization?</vt:lpstr>
      <vt:lpstr>answer</vt:lpstr>
      <vt:lpstr>Without data:</vt:lpstr>
      <vt:lpstr>PowerPoint Presentation</vt:lpstr>
      <vt:lpstr>This reminds me of a story…</vt:lpstr>
      <vt:lpstr>The information needs of an organization…</vt:lpstr>
      <vt:lpstr>The information needs of an organization…</vt:lpstr>
      <vt:lpstr>The information needs of an organization…</vt:lpstr>
      <vt:lpstr>Starts with the OPERATIONAL Database (OLTP)</vt:lpstr>
      <vt:lpstr>Transactional Databases Are Complex</vt:lpstr>
      <vt:lpstr>Example: A Query of “iSchool Students”</vt:lpstr>
      <vt:lpstr>Issues Reporting with Transactional Databases</vt:lpstr>
      <vt:lpstr>Solution? The Data Warehouse</vt:lpstr>
      <vt:lpstr>Check Yourself: Data Warehouse Definiition</vt:lpstr>
      <vt:lpstr>Section: Characteristics of the Data WArehouse</vt:lpstr>
      <vt:lpstr>4 Characteristics of the Data Warehouse</vt:lpstr>
      <vt:lpstr>Subject-Oriented</vt:lpstr>
      <vt:lpstr>Non-Volatile</vt:lpstr>
      <vt:lpstr>Integrated</vt:lpstr>
      <vt:lpstr>Time-Variant</vt:lpstr>
      <vt:lpstr>Check Yourself: SNIT Matching</vt:lpstr>
      <vt:lpstr>Section: Business Intelligence and Analytics</vt:lpstr>
      <vt:lpstr>Connect Activity: BI</vt:lpstr>
      <vt:lpstr>Business Intelligence</vt:lpstr>
      <vt:lpstr>Data Warehouse or Business Intelligence?</vt:lpstr>
      <vt:lpstr>DW is the Foundation for BI</vt:lpstr>
      <vt:lpstr>Section: 5 types of analytics</vt:lpstr>
      <vt:lpstr>Analytics is the Technology-Driven Analysis of Data</vt:lpstr>
      <vt:lpstr>Comparison of Analytics</vt:lpstr>
      <vt:lpstr>Comparison of Analytics</vt:lpstr>
      <vt:lpstr>The Evolution of the Analytics Process</vt:lpstr>
      <vt:lpstr>Check yourself. What Type of analytics?</vt:lpstr>
      <vt:lpstr>Section:  From Source to Business Intelligence a 10,000 Ft View.</vt:lpstr>
      <vt:lpstr>But how does this work?</vt:lpstr>
      <vt:lpstr>#1: We Have AN OLTP Database</vt:lpstr>
      <vt:lpstr>#2: Identify business process to model</vt:lpstr>
      <vt:lpstr>#3: Create Northwind Orders Star Schema</vt:lpstr>
      <vt:lpstr>#4: Create Northwind Source to Target Map</vt:lpstr>
      <vt:lpstr>#5: Populate targets with ETL</vt:lpstr>
      <vt:lpstr>#6 Build a Cube (MOLAP)</vt:lpstr>
      <vt:lpstr>#7: Visualize with a BI Tool</vt:lpstr>
      <vt:lpstr>Check Yourself:</vt:lpstr>
      <vt:lpstr>Section: The DW in Action</vt:lpstr>
      <vt:lpstr>Demo: Visualizing Adventure Works Internet Orders with Excel</vt:lpstr>
      <vt:lpstr>Let's Discuss Your Questions / Clarifications</vt:lpstr>
      <vt:lpstr>Section: Fathers of DW</vt:lpstr>
      <vt:lpstr>The Fathers of Data Warehousing</vt:lpstr>
      <vt:lpstr>Kimball V Inmon</vt:lpstr>
      <vt:lpstr>Kimball Data Warehouse</vt:lpstr>
      <vt:lpstr>Inmon Data Warehouse</vt:lpstr>
      <vt:lpstr>Why Inmon Data Warehouse?</vt:lpstr>
      <vt:lpstr>Your Textbooks </vt:lpstr>
      <vt:lpstr>Check Yourself: Kimball and Inmon</vt:lpstr>
      <vt:lpstr>Section: Corporate Information Factory</vt:lpstr>
      <vt:lpstr>Inmon’s Corporate Information Factory</vt:lpstr>
      <vt:lpstr>Section: Kimball Lifecycle</vt:lpstr>
      <vt:lpstr>The Kimball Lifecycle</vt:lpstr>
      <vt:lpstr>Section: Class Case Studies</vt:lpstr>
      <vt:lpstr>Our Case Studies</vt:lpstr>
      <vt:lpstr>OLTP Databases Used in This Class</vt:lpstr>
      <vt:lpstr>Data Profiling:</vt:lpstr>
      <vt:lpstr>Walk-Through: OLTP Databases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IST722  Data Warehousing</dc:title>
  <dc:creator>Michael A Fudge Jr</dc:creator>
  <cp:lastModifiedBy>Michael Fudge</cp:lastModifiedBy>
  <cp:revision>121</cp:revision>
  <dcterms:created xsi:type="dcterms:W3CDTF">2006-08-16T00:00:00Z</dcterms:created>
  <dcterms:modified xsi:type="dcterms:W3CDTF">2017-05-15T13:52:28Z</dcterms:modified>
</cp:coreProperties>
</file>