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6600"/>
    <a:srgbClr val="FF33CC"/>
    <a:srgbClr val="FFFF66"/>
    <a:srgbClr val="00CC66"/>
    <a:srgbClr val="00FF99"/>
    <a:srgbClr val="00FFCC"/>
    <a:srgbClr val="FF3399"/>
    <a:srgbClr val="FF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swararao pelluri" userId="0d6053acf7fe17ca" providerId="LiveId" clId="{1B1B806D-7046-4E01-932B-C24203B59D52}"/>
    <pc:docChg chg="undo custSel addSld modSld">
      <pc:chgData name="nageswararao pelluri" userId="0d6053acf7fe17ca" providerId="LiveId" clId="{1B1B806D-7046-4E01-932B-C24203B59D52}" dt="2021-11-14T04:43:06.633" v="258" actId="207"/>
      <pc:docMkLst>
        <pc:docMk/>
      </pc:docMkLst>
      <pc:sldChg chg="modSp mod">
        <pc:chgData name="nageswararao pelluri" userId="0d6053acf7fe17ca" providerId="LiveId" clId="{1B1B806D-7046-4E01-932B-C24203B59D52}" dt="2021-11-10T03:47:54.871" v="257" actId="207"/>
        <pc:sldMkLst>
          <pc:docMk/>
          <pc:sldMk cId="1132792243" sldId="256"/>
        </pc:sldMkLst>
        <pc:spChg chg="mod">
          <ac:chgData name="nageswararao pelluri" userId="0d6053acf7fe17ca" providerId="LiveId" clId="{1B1B806D-7046-4E01-932B-C24203B59D52}" dt="2021-11-10T03:47:54.871" v="257" actId="207"/>
          <ac:spMkLst>
            <pc:docMk/>
            <pc:sldMk cId="1132792243" sldId="256"/>
            <ac:spMk id="2" creationId="{FA5D55DC-C49D-410A-A31F-A2AFE6DD78F4}"/>
          </ac:spMkLst>
        </pc:spChg>
        <pc:spChg chg="mod">
          <ac:chgData name="nageswararao pelluri" userId="0d6053acf7fe17ca" providerId="LiveId" clId="{1B1B806D-7046-4E01-932B-C24203B59D52}" dt="2021-11-10T03:47:16.484" v="255" actId="207"/>
          <ac:spMkLst>
            <pc:docMk/>
            <pc:sldMk cId="1132792243" sldId="256"/>
            <ac:spMk id="3" creationId="{DEF96C00-64A4-468F-A977-C20BCE63AA9A}"/>
          </ac:spMkLst>
        </pc:spChg>
      </pc:sldChg>
      <pc:sldChg chg="modSp mod">
        <pc:chgData name="nageswararao pelluri" userId="0d6053acf7fe17ca" providerId="LiveId" clId="{1B1B806D-7046-4E01-932B-C24203B59D52}" dt="2021-11-10T03:45:36.909" v="250" actId="207"/>
        <pc:sldMkLst>
          <pc:docMk/>
          <pc:sldMk cId="2082834610" sldId="259"/>
        </pc:sldMkLst>
        <pc:spChg chg="mod">
          <ac:chgData name="nageswararao pelluri" userId="0d6053acf7fe17ca" providerId="LiveId" clId="{1B1B806D-7046-4E01-932B-C24203B59D52}" dt="2021-11-10T03:06:03.188" v="20" actId="207"/>
          <ac:spMkLst>
            <pc:docMk/>
            <pc:sldMk cId="2082834610" sldId="259"/>
            <ac:spMk id="2" creationId="{7A7FC662-B598-43FB-A08D-E08AD9FAFE37}"/>
          </ac:spMkLst>
        </pc:spChg>
        <pc:spChg chg="mod">
          <ac:chgData name="nageswararao pelluri" userId="0d6053acf7fe17ca" providerId="LiveId" clId="{1B1B806D-7046-4E01-932B-C24203B59D52}" dt="2021-11-10T03:45:36.909" v="250" actId="207"/>
          <ac:spMkLst>
            <pc:docMk/>
            <pc:sldMk cId="2082834610" sldId="259"/>
            <ac:spMk id="3" creationId="{28C27ADE-00ED-46FA-B26E-6AA164590227}"/>
          </ac:spMkLst>
        </pc:spChg>
      </pc:sldChg>
      <pc:sldChg chg="modSp new mod">
        <pc:chgData name="nageswararao pelluri" userId="0d6053acf7fe17ca" providerId="LiveId" clId="{1B1B806D-7046-4E01-932B-C24203B59D52}" dt="2021-11-10T03:46:07.974" v="251" actId="207"/>
        <pc:sldMkLst>
          <pc:docMk/>
          <pc:sldMk cId="2155120834" sldId="260"/>
        </pc:sldMkLst>
        <pc:spChg chg="mod">
          <ac:chgData name="nageswararao pelluri" userId="0d6053acf7fe17ca" providerId="LiveId" clId="{1B1B806D-7046-4E01-932B-C24203B59D52}" dt="2021-11-10T03:19:11.452" v="94" actId="207"/>
          <ac:spMkLst>
            <pc:docMk/>
            <pc:sldMk cId="2155120834" sldId="260"/>
            <ac:spMk id="2" creationId="{EE273807-EA65-41F6-86F5-FCF27C808407}"/>
          </ac:spMkLst>
        </pc:spChg>
        <pc:spChg chg="mod">
          <ac:chgData name="nageswararao pelluri" userId="0d6053acf7fe17ca" providerId="LiveId" clId="{1B1B806D-7046-4E01-932B-C24203B59D52}" dt="2021-11-10T03:46:07.974" v="251" actId="207"/>
          <ac:spMkLst>
            <pc:docMk/>
            <pc:sldMk cId="2155120834" sldId="260"/>
            <ac:spMk id="3" creationId="{0910EDB1-7952-4818-AB96-905B3487AF0E}"/>
          </ac:spMkLst>
        </pc:spChg>
      </pc:sldChg>
      <pc:sldChg chg="modSp new mod">
        <pc:chgData name="nageswararao pelluri" userId="0d6053acf7fe17ca" providerId="LiveId" clId="{1B1B806D-7046-4E01-932B-C24203B59D52}" dt="2021-11-10T03:31:36.808" v="195" actId="207"/>
        <pc:sldMkLst>
          <pc:docMk/>
          <pc:sldMk cId="4271494167" sldId="261"/>
        </pc:sldMkLst>
        <pc:spChg chg="mod">
          <ac:chgData name="nageswararao pelluri" userId="0d6053acf7fe17ca" providerId="LiveId" clId="{1B1B806D-7046-4E01-932B-C24203B59D52}" dt="2021-11-10T03:31:19.633" v="194" actId="207"/>
          <ac:spMkLst>
            <pc:docMk/>
            <pc:sldMk cId="4271494167" sldId="261"/>
            <ac:spMk id="2" creationId="{85261AC2-EA30-418C-8658-BEDEC828E073}"/>
          </ac:spMkLst>
        </pc:spChg>
        <pc:spChg chg="mod">
          <ac:chgData name="nageswararao pelluri" userId="0d6053acf7fe17ca" providerId="LiveId" clId="{1B1B806D-7046-4E01-932B-C24203B59D52}" dt="2021-11-10T03:31:36.808" v="195" actId="207"/>
          <ac:spMkLst>
            <pc:docMk/>
            <pc:sldMk cId="4271494167" sldId="261"/>
            <ac:spMk id="3" creationId="{82979711-91F3-4519-8F5F-FF9FE6B53EF2}"/>
          </ac:spMkLst>
        </pc:spChg>
      </pc:sldChg>
      <pc:sldChg chg="modSp new mod">
        <pc:chgData name="nageswararao pelluri" userId="0d6053acf7fe17ca" providerId="LiveId" clId="{1B1B806D-7046-4E01-932B-C24203B59D52}" dt="2021-11-10T03:45:08.396" v="249" actId="207"/>
        <pc:sldMkLst>
          <pc:docMk/>
          <pc:sldMk cId="3923253564" sldId="262"/>
        </pc:sldMkLst>
        <pc:spChg chg="mod">
          <ac:chgData name="nageswararao pelluri" userId="0d6053acf7fe17ca" providerId="LiveId" clId="{1B1B806D-7046-4E01-932B-C24203B59D52}" dt="2021-11-10T03:34:59.943" v="204" actId="207"/>
          <ac:spMkLst>
            <pc:docMk/>
            <pc:sldMk cId="3923253564" sldId="262"/>
            <ac:spMk id="2" creationId="{C9CDF031-9E3E-47DF-8DF1-7999F6ABDB68}"/>
          </ac:spMkLst>
        </pc:spChg>
        <pc:spChg chg="mod">
          <ac:chgData name="nageswararao pelluri" userId="0d6053acf7fe17ca" providerId="LiveId" clId="{1B1B806D-7046-4E01-932B-C24203B59D52}" dt="2021-11-10T03:45:08.396" v="249" actId="207"/>
          <ac:spMkLst>
            <pc:docMk/>
            <pc:sldMk cId="3923253564" sldId="262"/>
            <ac:spMk id="3" creationId="{1143E65F-30E5-4DCF-942B-F495E24758E5}"/>
          </ac:spMkLst>
        </pc:spChg>
      </pc:sldChg>
      <pc:sldChg chg="modSp new mod">
        <pc:chgData name="nageswararao pelluri" userId="0d6053acf7fe17ca" providerId="LiveId" clId="{1B1B806D-7046-4E01-932B-C24203B59D52}" dt="2021-11-14T04:43:06.633" v="258" actId="207"/>
        <pc:sldMkLst>
          <pc:docMk/>
          <pc:sldMk cId="1736528248" sldId="263"/>
        </pc:sldMkLst>
        <pc:spChg chg="mod">
          <ac:chgData name="nageswararao pelluri" userId="0d6053acf7fe17ca" providerId="LiveId" clId="{1B1B806D-7046-4E01-932B-C24203B59D52}" dt="2021-11-10T03:39:42.403" v="210" actId="207"/>
          <ac:spMkLst>
            <pc:docMk/>
            <pc:sldMk cId="1736528248" sldId="263"/>
            <ac:spMk id="2" creationId="{52F7F538-3F5D-4B99-BF6B-101E02E62856}"/>
          </ac:spMkLst>
        </pc:spChg>
        <pc:spChg chg="mod">
          <ac:chgData name="nageswararao pelluri" userId="0d6053acf7fe17ca" providerId="LiveId" clId="{1B1B806D-7046-4E01-932B-C24203B59D52}" dt="2021-11-14T04:43:06.633" v="258" actId="207"/>
          <ac:spMkLst>
            <pc:docMk/>
            <pc:sldMk cId="1736528248" sldId="263"/>
            <ac:spMk id="3" creationId="{795E310D-9E2F-4143-B378-E58AE340269D}"/>
          </ac:spMkLst>
        </pc:spChg>
      </pc:sldChg>
      <pc:sldChg chg="delSp modSp new mod">
        <pc:chgData name="nageswararao pelluri" userId="0d6053acf7fe17ca" providerId="LiveId" clId="{1B1B806D-7046-4E01-932B-C24203B59D52}" dt="2021-11-10T03:44:05.684" v="241" actId="207"/>
        <pc:sldMkLst>
          <pc:docMk/>
          <pc:sldMk cId="3865951526" sldId="264"/>
        </pc:sldMkLst>
        <pc:spChg chg="mod">
          <ac:chgData name="nageswararao pelluri" userId="0d6053acf7fe17ca" providerId="LiveId" clId="{1B1B806D-7046-4E01-932B-C24203B59D52}" dt="2021-11-10T03:44:05.684" v="241" actId="207"/>
          <ac:spMkLst>
            <pc:docMk/>
            <pc:sldMk cId="3865951526" sldId="264"/>
            <ac:spMk id="2" creationId="{BBF18D60-ADE8-43BA-91EB-6F39C4C787DD}"/>
          </ac:spMkLst>
        </pc:spChg>
        <pc:spChg chg="del">
          <ac:chgData name="nageswararao pelluri" userId="0d6053acf7fe17ca" providerId="LiveId" clId="{1B1B806D-7046-4E01-932B-C24203B59D52}" dt="2021-11-10T03:23:10.742" v="153" actId="21"/>
          <ac:spMkLst>
            <pc:docMk/>
            <pc:sldMk cId="3865951526" sldId="264"/>
            <ac:spMk id="3" creationId="{F1CA9366-1987-4CB5-BCD2-9167E5D7A1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09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0576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8455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75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6399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14-11-2021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708797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14-11-2021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80543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270313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9843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0203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6EAE2-A019-403B-84B9-1934FE17B9D9}"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91047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6EAE2-A019-403B-84B9-1934FE17B9D9}"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37958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6EAE2-A019-403B-84B9-1934FE17B9D9}" type="datetimeFigureOut">
              <a:rPr lang="en-IN" smtClean="0"/>
              <a:t>14-11-2021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3582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6EAE2-A019-403B-84B9-1934FE17B9D9}" type="datetimeFigureOut">
              <a:rPr lang="en-IN" smtClean="0"/>
              <a:t>14-11-2021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4804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6EAE2-A019-403B-84B9-1934FE17B9D9}" type="datetimeFigureOut">
              <a:rPr lang="en-IN" smtClean="0"/>
              <a:t>14-11-2021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67231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6982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659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46EAE2-A019-403B-84B9-1934FE17B9D9}" type="datetimeFigureOut">
              <a:rPr lang="en-IN" smtClean="0"/>
              <a:t>14-11-2021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7526C0-E7E7-4F0F-9F96-3E22F13D6A56}" type="slidenum">
              <a:rPr lang="en-IN" smtClean="0"/>
              <a:t>‹#›</a:t>
            </a:fld>
            <a:endParaRPr lang="en-IN"/>
          </a:p>
        </p:txBody>
      </p:sp>
    </p:spTree>
    <p:extLst>
      <p:ext uri="{BB962C8B-B14F-4D97-AF65-F5344CB8AC3E}">
        <p14:creationId xmlns:p14="http://schemas.microsoft.com/office/powerpoint/2010/main" val="23461769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55DC-C49D-410A-A31F-A2AFE6DD78F4}"/>
              </a:ext>
            </a:extLst>
          </p:cNvPr>
          <p:cNvSpPr>
            <a:spLocks noGrp="1"/>
          </p:cNvSpPr>
          <p:nvPr>
            <p:ph type="ctrTitle"/>
          </p:nvPr>
        </p:nvSpPr>
        <p:spPr>
          <a:xfrm>
            <a:off x="230819" y="0"/>
            <a:ext cx="10564428" cy="3602038"/>
          </a:xfrm>
        </p:spPr>
        <p:txBody>
          <a:bodyPr>
            <a:normAutofit/>
          </a:bodyPr>
          <a:lstStyle/>
          <a:p>
            <a:r>
              <a:rPr lang="en-US" sz="4800" dirty="0">
                <a:latin typeface="Algerian" panose="04020705040A02060702" pitchFamily="82" charset="0"/>
              </a:rPr>
              <a:t>    </a:t>
            </a:r>
            <a:r>
              <a:rPr lang="en-US" sz="4800" dirty="0">
                <a:solidFill>
                  <a:srgbClr val="FF0000"/>
                </a:solidFill>
                <a:latin typeface="Algerian" panose="04020705040A02060702" pitchFamily="82" charset="0"/>
              </a:rPr>
              <a:t>SWE 2004</a:t>
            </a:r>
            <a:br>
              <a:rPr lang="en-US" sz="4400" dirty="0"/>
            </a:br>
            <a:r>
              <a:rPr lang="en-US" sz="4400" dirty="0"/>
              <a:t>   </a:t>
            </a:r>
            <a:r>
              <a:rPr lang="en-US" sz="4400" dirty="0">
                <a:solidFill>
                  <a:srgbClr val="00CC66"/>
                </a:solidFill>
                <a:latin typeface="Arial Rounded MT Bold" panose="020F0704030504030204" pitchFamily="34" charset="0"/>
              </a:rPr>
              <a:t>REVIEW-1</a:t>
            </a:r>
            <a:br>
              <a:rPr lang="en-US" sz="4400" dirty="0"/>
            </a:br>
            <a:br>
              <a:rPr lang="en-US" dirty="0"/>
            </a:br>
            <a:r>
              <a:rPr lang="en-US" dirty="0">
                <a:solidFill>
                  <a:srgbClr val="FFFF66"/>
                </a:solidFill>
              </a:rPr>
              <a:t>                     </a:t>
            </a:r>
            <a:r>
              <a:rPr lang="en-US" sz="3200" dirty="0">
                <a:solidFill>
                  <a:srgbClr val="00CCFF"/>
                </a:solidFill>
                <a:latin typeface="Comic Sans MS" panose="030F0702030302020204" pitchFamily="66" charset="0"/>
              </a:rPr>
              <a:t>Faculty: </a:t>
            </a:r>
            <a:r>
              <a:rPr lang="en-US" sz="3200" dirty="0" err="1">
                <a:solidFill>
                  <a:srgbClr val="00CCFF"/>
                </a:solidFill>
                <a:latin typeface="Comic Sans MS" panose="030F0702030302020204" pitchFamily="66" charset="0"/>
              </a:rPr>
              <a:t>prof.Jayanthi</a:t>
            </a:r>
            <a:endParaRPr lang="en-IN" dirty="0">
              <a:solidFill>
                <a:srgbClr val="00CCFF"/>
              </a:solidFill>
              <a:latin typeface="Comic Sans MS" panose="030F0702030302020204" pitchFamily="66" charset="0"/>
            </a:endParaRPr>
          </a:p>
        </p:txBody>
      </p:sp>
      <p:sp>
        <p:nvSpPr>
          <p:cNvPr id="3" name="Subtitle 2">
            <a:extLst>
              <a:ext uri="{FF2B5EF4-FFF2-40B4-BE49-F238E27FC236}">
                <a16:creationId xmlns:a16="http://schemas.microsoft.com/office/drawing/2014/main" id="{DEF96C00-64A4-468F-A977-C20BCE63AA9A}"/>
              </a:ext>
            </a:extLst>
          </p:cNvPr>
          <p:cNvSpPr>
            <a:spLocks noGrp="1"/>
          </p:cNvSpPr>
          <p:nvPr>
            <p:ph type="subTitle" idx="1"/>
          </p:nvPr>
        </p:nvSpPr>
        <p:spPr>
          <a:xfrm>
            <a:off x="5852160" y="3858768"/>
            <a:ext cx="5129518" cy="2675196"/>
          </a:xfrm>
        </p:spPr>
        <p:txBody>
          <a:bodyPr>
            <a:normAutofit/>
          </a:bodyPr>
          <a:lstStyle/>
          <a:p>
            <a:r>
              <a:rPr lang="en-US" dirty="0"/>
              <a:t>                                                                       </a:t>
            </a:r>
            <a:r>
              <a:rPr lang="en-US" dirty="0">
                <a:solidFill>
                  <a:srgbClr val="FF33CC"/>
                </a:solidFill>
              </a:rPr>
              <a:t>MEMBERS</a:t>
            </a:r>
          </a:p>
          <a:p>
            <a:r>
              <a:rPr lang="en-US" dirty="0" err="1">
                <a:solidFill>
                  <a:srgbClr val="FFFF00"/>
                </a:solidFill>
              </a:rPr>
              <a:t>Srikanth.M</a:t>
            </a:r>
            <a:r>
              <a:rPr lang="en-US" dirty="0">
                <a:solidFill>
                  <a:srgbClr val="FFFF00"/>
                </a:solidFill>
              </a:rPr>
              <a:t>(20mis1086)                                                                                 </a:t>
            </a:r>
            <a:r>
              <a:rPr lang="en-US" dirty="0" err="1">
                <a:solidFill>
                  <a:srgbClr val="FFFF00"/>
                </a:solidFill>
              </a:rPr>
              <a:t>Nageswararao.P</a:t>
            </a:r>
            <a:r>
              <a:rPr lang="en-US" dirty="0">
                <a:solidFill>
                  <a:srgbClr val="FFFF00"/>
                </a:solidFill>
              </a:rPr>
              <a:t>(20MIS1006)     </a:t>
            </a:r>
            <a:endParaRPr lang="en-IN" dirty="0">
              <a:solidFill>
                <a:srgbClr val="FFFF00"/>
              </a:solidFill>
            </a:endParaRPr>
          </a:p>
        </p:txBody>
      </p:sp>
    </p:spTree>
    <p:extLst>
      <p:ext uri="{BB962C8B-B14F-4D97-AF65-F5344CB8AC3E}">
        <p14:creationId xmlns:p14="http://schemas.microsoft.com/office/powerpoint/2010/main" val="113279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9816-8AF8-492C-B635-3147D081F5AD}"/>
              </a:ext>
            </a:extLst>
          </p:cNvPr>
          <p:cNvSpPr>
            <a:spLocks noGrp="1"/>
          </p:cNvSpPr>
          <p:nvPr>
            <p:ph type="ctrTitle"/>
          </p:nvPr>
        </p:nvSpPr>
        <p:spPr>
          <a:xfrm>
            <a:off x="887767" y="790113"/>
            <a:ext cx="8771138" cy="1083075"/>
          </a:xfrm>
        </p:spPr>
        <p:txBody>
          <a:bodyPr/>
          <a:lstStyle/>
          <a:p>
            <a:r>
              <a:rPr lang="en-US" dirty="0">
                <a:solidFill>
                  <a:srgbClr val="339966"/>
                </a:solidFill>
              </a:rPr>
              <a:t>TITLE OF THE PROJECT</a:t>
            </a:r>
            <a:endParaRPr lang="en-IN" dirty="0">
              <a:solidFill>
                <a:srgbClr val="339966"/>
              </a:solidFill>
            </a:endParaRPr>
          </a:p>
        </p:txBody>
      </p:sp>
      <p:sp>
        <p:nvSpPr>
          <p:cNvPr id="3" name="Subtitle 2">
            <a:extLst>
              <a:ext uri="{FF2B5EF4-FFF2-40B4-BE49-F238E27FC236}">
                <a16:creationId xmlns:a16="http://schemas.microsoft.com/office/drawing/2014/main" id="{306575B5-E89E-49B3-BD85-6E37A922C1CA}"/>
              </a:ext>
            </a:extLst>
          </p:cNvPr>
          <p:cNvSpPr>
            <a:spLocks noGrp="1"/>
          </p:cNvSpPr>
          <p:nvPr>
            <p:ph type="subTitle" idx="1"/>
          </p:nvPr>
        </p:nvSpPr>
        <p:spPr>
          <a:xfrm>
            <a:off x="1340528" y="3311371"/>
            <a:ext cx="9256203" cy="1946429"/>
          </a:xfrm>
        </p:spPr>
        <p:txBody>
          <a:bodyPr>
            <a:normAutofit/>
          </a:bodyPr>
          <a:lstStyle/>
          <a:p>
            <a:r>
              <a:rPr lang="en-US" sz="2800" dirty="0">
                <a:solidFill>
                  <a:srgbClr val="00FFFF"/>
                </a:solidFill>
                <a:latin typeface="Cooper Black" panose="0208090404030B020404" pitchFamily="18" charset="0"/>
              </a:rPr>
              <a:t>Recognition of Hand Movement for a Paralytic</a:t>
            </a:r>
            <a:br>
              <a:rPr lang="en-US" sz="2800" dirty="0">
                <a:solidFill>
                  <a:srgbClr val="00FFFF"/>
                </a:solidFill>
                <a:latin typeface="Cooper Black" panose="0208090404030B020404" pitchFamily="18" charset="0"/>
              </a:rPr>
            </a:br>
            <a:r>
              <a:rPr lang="en-US" sz="2800" dirty="0">
                <a:solidFill>
                  <a:srgbClr val="00FFFF"/>
                </a:solidFill>
                <a:latin typeface="Cooper Black" panose="0208090404030B020404" pitchFamily="18" charset="0"/>
              </a:rPr>
              <a:t>Person Using Convolutional Neural Network</a:t>
            </a:r>
            <a:endParaRPr lang="en-IN" sz="2800" dirty="0">
              <a:solidFill>
                <a:srgbClr val="00FFFF"/>
              </a:solidFill>
              <a:latin typeface="Cooper Black" panose="0208090404030B020404" pitchFamily="18" charset="0"/>
            </a:endParaRPr>
          </a:p>
        </p:txBody>
      </p:sp>
    </p:spTree>
    <p:extLst>
      <p:ext uri="{BB962C8B-B14F-4D97-AF65-F5344CB8AC3E}">
        <p14:creationId xmlns:p14="http://schemas.microsoft.com/office/powerpoint/2010/main" val="193646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3807-EA65-41F6-86F5-FCF27C808407}"/>
              </a:ext>
            </a:extLst>
          </p:cNvPr>
          <p:cNvSpPr>
            <a:spLocks noGrp="1"/>
          </p:cNvSpPr>
          <p:nvPr>
            <p:ph type="ctrTitle"/>
          </p:nvPr>
        </p:nvSpPr>
        <p:spPr>
          <a:xfrm>
            <a:off x="1595269" y="1122363"/>
            <a:ext cx="9001462" cy="901746"/>
          </a:xfrm>
        </p:spPr>
        <p:txBody>
          <a:bodyPr>
            <a:normAutofit/>
          </a:bodyPr>
          <a:lstStyle/>
          <a:p>
            <a:r>
              <a:rPr lang="en-US" sz="4000" dirty="0">
                <a:solidFill>
                  <a:srgbClr val="FF6600"/>
                </a:solidFill>
              </a:rPr>
              <a:t>AGENDA</a:t>
            </a:r>
            <a:endParaRPr lang="en-IN" sz="4000" dirty="0">
              <a:solidFill>
                <a:srgbClr val="FF6600"/>
              </a:solidFill>
            </a:endParaRPr>
          </a:p>
        </p:txBody>
      </p:sp>
      <p:sp>
        <p:nvSpPr>
          <p:cNvPr id="3" name="Subtitle 2">
            <a:extLst>
              <a:ext uri="{FF2B5EF4-FFF2-40B4-BE49-F238E27FC236}">
                <a16:creationId xmlns:a16="http://schemas.microsoft.com/office/drawing/2014/main" id="{0910EDB1-7952-4818-AB96-905B3487AF0E}"/>
              </a:ext>
            </a:extLst>
          </p:cNvPr>
          <p:cNvSpPr>
            <a:spLocks noGrp="1"/>
          </p:cNvSpPr>
          <p:nvPr>
            <p:ph type="subTitle" idx="1"/>
          </p:nvPr>
        </p:nvSpPr>
        <p:spPr>
          <a:xfrm>
            <a:off x="3648722" y="2698812"/>
            <a:ext cx="4678532" cy="3222594"/>
          </a:xfrm>
        </p:spPr>
        <p:txBody>
          <a:bodyPr>
            <a:normAutofit/>
          </a:bodyPr>
          <a:lstStyle/>
          <a:p>
            <a:r>
              <a:rPr lang="en-US" dirty="0"/>
              <a:t>    </a:t>
            </a:r>
            <a:r>
              <a:rPr lang="en-US" dirty="0">
                <a:solidFill>
                  <a:srgbClr val="FF33CC"/>
                </a:solidFill>
              </a:rPr>
              <a:t>Abstract</a:t>
            </a:r>
          </a:p>
          <a:p>
            <a:r>
              <a:rPr lang="en-US" dirty="0">
                <a:solidFill>
                  <a:srgbClr val="FF33CC"/>
                </a:solidFill>
              </a:rPr>
              <a:t>  Survey</a:t>
            </a:r>
          </a:p>
          <a:p>
            <a:r>
              <a:rPr lang="en-US" dirty="0">
                <a:solidFill>
                  <a:srgbClr val="FF33CC"/>
                </a:solidFill>
              </a:rPr>
              <a:t>     Problem</a:t>
            </a:r>
          </a:p>
          <a:p>
            <a:r>
              <a:rPr lang="en-US" dirty="0">
                <a:solidFill>
                  <a:srgbClr val="FF33CC"/>
                </a:solidFill>
              </a:rPr>
              <a:t>      Research</a:t>
            </a:r>
          </a:p>
          <a:p>
            <a:r>
              <a:rPr lang="en-US" dirty="0">
                <a:solidFill>
                  <a:srgbClr val="FF33CC"/>
                </a:solidFill>
              </a:rPr>
              <a:t>Tools</a:t>
            </a:r>
            <a:endParaRPr lang="en-IN" dirty="0">
              <a:solidFill>
                <a:srgbClr val="FF33CC"/>
              </a:solidFill>
            </a:endParaRPr>
          </a:p>
        </p:txBody>
      </p:sp>
    </p:spTree>
    <p:extLst>
      <p:ext uri="{BB962C8B-B14F-4D97-AF65-F5344CB8AC3E}">
        <p14:creationId xmlns:p14="http://schemas.microsoft.com/office/powerpoint/2010/main" val="215512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F4DD-F8CD-4F90-9165-A7ADC474810A}"/>
              </a:ext>
            </a:extLst>
          </p:cNvPr>
          <p:cNvSpPr>
            <a:spLocks noGrp="1"/>
          </p:cNvSpPr>
          <p:nvPr>
            <p:ph type="ctrTitle"/>
          </p:nvPr>
        </p:nvSpPr>
        <p:spPr>
          <a:xfrm>
            <a:off x="150920" y="417250"/>
            <a:ext cx="11185864" cy="763480"/>
          </a:xfrm>
        </p:spPr>
        <p:txBody>
          <a:bodyPr>
            <a:normAutofit/>
          </a:bodyPr>
          <a:lstStyle/>
          <a:p>
            <a:r>
              <a:rPr lang="en-US" sz="3600" dirty="0">
                <a:solidFill>
                  <a:srgbClr val="FFFF00"/>
                </a:solidFill>
              </a:rPr>
              <a:t>ABSTRACT</a:t>
            </a:r>
            <a:endParaRPr lang="en-IN" sz="3600" dirty="0">
              <a:solidFill>
                <a:srgbClr val="FFFF00"/>
              </a:solidFill>
            </a:endParaRPr>
          </a:p>
        </p:txBody>
      </p:sp>
      <p:sp>
        <p:nvSpPr>
          <p:cNvPr id="3" name="Subtitle 2">
            <a:extLst>
              <a:ext uri="{FF2B5EF4-FFF2-40B4-BE49-F238E27FC236}">
                <a16:creationId xmlns:a16="http://schemas.microsoft.com/office/drawing/2014/main" id="{91C320FE-0B9E-4301-A8E4-E4FA9FA9BBA8}"/>
              </a:ext>
            </a:extLst>
          </p:cNvPr>
          <p:cNvSpPr>
            <a:spLocks noGrp="1"/>
          </p:cNvSpPr>
          <p:nvPr>
            <p:ph type="subTitle" idx="1"/>
          </p:nvPr>
        </p:nvSpPr>
        <p:spPr>
          <a:xfrm>
            <a:off x="612558" y="1473693"/>
            <a:ext cx="11088211" cy="4802820"/>
          </a:xfrm>
        </p:spPr>
        <p:txBody>
          <a:bodyPr/>
          <a:lstStyle/>
          <a:p>
            <a:r>
              <a:rPr lang="en-US" dirty="0">
                <a:solidFill>
                  <a:schemeClr val="accent5">
                    <a:lumMod val="60000"/>
                    <a:lumOff val="40000"/>
                  </a:schemeClr>
                </a:solidFill>
              </a:rPr>
              <a:t>According to the Indian statistics, the stroke rate is higher compared to other countries. It is approximately 1.8 million Indians out of 1.2 billion Indians suffering from stroke every year. As a result of this brain cells get damaged which leads to paralysis. To help the stroke patients out of its researchers have found a solution by creating hand gestures that will help them perform daily functions easily. The gesture made by hand will be the input instead of a mouse or keyboard. The main aim is to read and detect the hand gestures by using high-resolution cameras and process the images using convolution neural networks by the process of edge detection</a:t>
            </a:r>
            <a:endParaRPr lang="en-IN" dirty="0">
              <a:solidFill>
                <a:schemeClr val="accent5">
                  <a:lumMod val="60000"/>
                  <a:lumOff val="40000"/>
                </a:schemeClr>
              </a:solidFill>
            </a:endParaRPr>
          </a:p>
        </p:txBody>
      </p:sp>
    </p:spTree>
    <p:extLst>
      <p:ext uri="{BB962C8B-B14F-4D97-AF65-F5344CB8AC3E}">
        <p14:creationId xmlns:p14="http://schemas.microsoft.com/office/powerpoint/2010/main" val="278654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662-B598-43FB-A08D-E08AD9FAFE37}"/>
              </a:ext>
            </a:extLst>
          </p:cNvPr>
          <p:cNvSpPr>
            <a:spLocks noGrp="1"/>
          </p:cNvSpPr>
          <p:nvPr>
            <p:ph type="ctrTitle"/>
          </p:nvPr>
        </p:nvSpPr>
        <p:spPr>
          <a:xfrm>
            <a:off x="1713389" y="461639"/>
            <a:ext cx="8336133" cy="932155"/>
          </a:xfrm>
        </p:spPr>
        <p:txBody>
          <a:bodyPr>
            <a:normAutofit/>
          </a:bodyPr>
          <a:lstStyle/>
          <a:p>
            <a:r>
              <a:rPr lang="en-US" sz="4400" dirty="0">
                <a:solidFill>
                  <a:srgbClr val="00FFFF"/>
                </a:solidFill>
              </a:rPr>
              <a:t>LITERATURE SURVEY</a:t>
            </a:r>
            <a:endParaRPr lang="en-IN" sz="4400" dirty="0">
              <a:solidFill>
                <a:srgbClr val="00FFFF"/>
              </a:solidFill>
            </a:endParaRPr>
          </a:p>
        </p:txBody>
      </p:sp>
      <p:sp>
        <p:nvSpPr>
          <p:cNvPr id="3" name="Subtitle 2">
            <a:extLst>
              <a:ext uri="{FF2B5EF4-FFF2-40B4-BE49-F238E27FC236}">
                <a16:creationId xmlns:a16="http://schemas.microsoft.com/office/drawing/2014/main" id="{28C27ADE-00ED-46FA-B26E-6AA164590227}"/>
              </a:ext>
            </a:extLst>
          </p:cNvPr>
          <p:cNvSpPr>
            <a:spLocks noGrp="1"/>
          </p:cNvSpPr>
          <p:nvPr>
            <p:ph type="subTitle" idx="1"/>
          </p:nvPr>
        </p:nvSpPr>
        <p:spPr>
          <a:xfrm>
            <a:off x="630316" y="1748901"/>
            <a:ext cx="10990554" cy="4554246"/>
          </a:xfrm>
        </p:spPr>
        <p:txBody>
          <a:bodyPr>
            <a:normAutofit/>
          </a:bodyPr>
          <a:lstStyle/>
          <a:p>
            <a:r>
              <a:rPr lang="en-US" sz="1400" dirty="0">
                <a:solidFill>
                  <a:srgbClr val="00FF99"/>
                </a:solidFill>
              </a:rPr>
              <a:t>Bhushan </a:t>
            </a:r>
            <a:r>
              <a:rPr lang="en-US" sz="1400" dirty="0" err="1">
                <a:solidFill>
                  <a:srgbClr val="00FF99"/>
                </a:solidFill>
              </a:rPr>
              <a:t>Bhose</a:t>
            </a:r>
            <a:r>
              <a:rPr lang="en-US" sz="1400" dirty="0">
                <a:solidFill>
                  <a:srgbClr val="00FF99"/>
                </a:solidFill>
              </a:rPr>
              <a:t> et al  describes a Neural network using simple pixel counting analysis. This recognizes the number of fingers in front of the web camera and does counting analysis. The hand signal acknowledgment framework has advanced enormously in an ongoing couple of years. This is a direct result of its capacity to cooperate with machine productively and made simpler for the confined to bed patient to utilize. The literature review conveys many methods used by the authors such as simple pixel counting analysis, back propagation learning, artificial neural network, MATLAB with GUI, python and all other methods for this purpose. D. Gawande et al  presented neural network-based hand gesture recognition. Here, the Neural network is been classified by backpropagation learning algorithm and edge detection. The neural system is based on the order by utilizing back engendering learning calculation. American sign language is recognized. Edge detection is used. It can be used in only high-level computation and not in a low-level computation model. </a:t>
            </a:r>
            <a:r>
              <a:rPr lang="en-US" sz="1400" dirty="0" err="1">
                <a:solidFill>
                  <a:srgbClr val="00FF99"/>
                </a:solidFill>
              </a:rPr>
              <a:t>Tasnuva</a:t>
            </a:r>
            <a:r>
              <a:rPr lang="en-US" sz="1400" dirty="0">
                <a:solidFill>
                  <a:srgbClr val="00FF99"/>
                </a:solidFill>
              </a:rPr>
              <a:t> Ahmed  he had introduced a continuous hand motion acknowledgment framework. This framework comprises three phases: picture obtaining, include extraction, and acknowledgment. The program is developed in </a:t>
            </a:r>
            <a:r>
              <a:rPr lang="en-US" sz="1400" dirty="0" err="1">
                <a:solidFill>
                  <a:srgbClr val="00FF99"/>
                </a:solidFill>
              </a:rPr>
              <a:t>Matlab</a:t>
            </a:r>
            <a:r>
              <a:rPr lang="en-US" sz="1400" dirty="0">
                <a:solidFill>
                  <a:srgbClr val="00FF99"/>
                </a:solidFill>
              </a:rPr>
              <a:t> for a neural network to recognize the number of fingers in front of a web camera. Web camera gives images of lower quality. A simple pixel counting analysis algorithm is used. Run time errors are more due to </a:t>
            </a:r>
            <a:r>
              <a:rPr lang="en-US" sz="1400" dirty="0" err="1">
                <a:solidFill>
                  <a:srgbClr val="00FF99"/>
                </a:solidFill>
              </a:rPr>
              <a:t>Matlab</a:t>
            </a:r>
            <a:r>
              <a:rPr lang="en-US" sz="1400" dirty="0">
                <a:solidFill>
                  <a:srgbClr val="00FF99"/>
                </a:solidFill>
              </a:rPr>
              <a:t> so we are switching to python. A Study on Different Hand Gesture Recognition Techniques was finished by Anju SR . In any case, it depended close by division, continuous signal acknowledgment, neural system shape fitting, and finger earth mover's separation. This method presents a continuous hand motion acknowledgment framework. This framework comprises three phases: picture obtaining, include extraction, and acknowledgment. The proposed methodology applies a PC vision procedure that is adaptable, sound act continuously execution. The presentation of the framework tried on genuine information</a:t>
            </a:r>
            <a:endParaRPr lang="en-IN" sz="1800" dirty="0">
              <a:solidFill>
                <a:srgbClr val="00FF99"/>
              </a:solidFill>
            </a:endParaRPr>
          </a:p>
        </p:txBody>
      </p:sp>
    </p:spTree>
    <p:extLst>
      <p:ext uri="{BB962C8B-B14F-4D97-AF65-F5344CB8AC3E}">
        <p14:creationId xmlns:p14="http://schemas.microsoft.com/office/powerpoint/2010/main" val="208283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1AC2-EA30-418C-8658-BEDEC828E073}"/>
              </a:ext>
            </a:extLst>
          </p:cNvPr>
          <p:cNvSpPr>
            <a:spLocks noGrp="1"/>
          </p:cNvSpPr>
          <p:nvPr>
            <p:ph type="ctrTitle"/>
          </p:nvPr>
        </p:nvSpPr>
        <p:spPr>
          <a:xfrm>
            <a:off x="1784411" y="497151"/>
            <a:ext cx="8087557" cy="1003175"/>
          </a:xfrm>
        </p:spPr>
        <p:txBody>
          <a:bodyPr/>
          <a:lstStyle/>
          <a:p>
            <a:r>
              <a:rPr lang="en-US" dirty="0">
                <a:solidFill>
                  <a:srgbClr val="FF0000"/>
                </a:solidFill>
              </a:rPr>
              <a:t>PROBLEM STATEMENT</a:t>
            </a:r>
            <a:endParaRPr lang="en-IN" dirty="0">
              <a:solidFill>
                <a:srgbClr val="FF0000"/>
              </a:solidFill>
            </a:endParaRPr>
          </a:p>
        </p:txBody>
      </p:sp>
      <p:sp>
        <p:nvSpPr>
          <p:cNvPr id="3" name="Subtitle 2">
            <a:extLst>
              <a:ext uri="{FF2B5EF4-FFF2-40B4-BE49-F238E27FC236}">
                <a16:creationId xmlns:a16="http://schemas.microsoft.com/office/drawing/2014/main" id="{82979711-91F3-4519-8F5F-FF9FE6B53EF2}"/>
              </a:ext>
            </a:extLst>
          </p:cNvPr>
          <p:cNvSpPr>
            <a:spLocks noGrp="1"/>
          </p:cNvSpPr>
          <p:nvPr>
            <p:ph type="subTitle" idx="1"/>
          </p:nvPr>
        </p:nvSpPr>
        <p:spPr>
          <a:xfrm>
            <a:off x="284084" y="1997475"/>
            <a:ext cx="11603115" cy="4216893"/>
          </a:xfrm>
        </p:spPr>
        <p:txBody>
          <a:bodyPr>
            <a:normAutofit fontScale="70000" lnSpcReduction="20000"/>
          </a:bodyPr>
          <a:lstStyle/>
          <a:p>
            <a:r>
              <a:rPr lang="en-US" dirty="0">
                <a:solidFill>
                  <a:srgbClr val="00FF99"/>
                </a:solidFill>
              </a:rPr>
              <a:t>Imagine you are working as a data scientist at a home electronics company which manufactures state of the art smart televisions. You want to develop a cool feature in the smart-TV that can </a:t>
            </a:r>
            <a:r>
              <a:rPr lang="en-US" dirty="0" err="1">
                <a:solidFill>
                  <a:srgbClr val="00FF99"/>
                </a:solidFill>
              </a:rPr>
              <a:t>recognise</a:t>
            </a:r>
            <a:r>
              <a:rPr lang="en-US" dirty="0">
                <a:solidFill>
                  <a:srgbClr val="00FF99"/>
                </a:solidFill>
              </a:rPr>
              <a:t> five different gestures performed by the user which will help users control the TV without using a remote.</a:t>
            </a:r>
          </a:p>
          <a:p>
            <a:endParaRPr lang="en-US" dirty="0">
              <a:solidFill>
                <a:srgbClr val="00FF99"/>
              </a:solidFill>
            </a:endParaRPr>
          </a:p>
          <a:p>
            <a:r>
              <a:rPr lang="en-US" dirty="0">
                <a:solidFill>
                  <a:srgbClr val="00FF99"/>
                </a:solidFill>
              </a:rPr>
              <a:t>The gestures are continuously monitored by the webcam mounted on the TV. Each gesture corresponds to a specific command:</a:t>
            </a:r>
          </a:p>
          <a:p>
            <a:endParaRPr lang="en-US" dirty="0">
              <a:solidFill>
                <a:srgbClr val="00FF99"/>
              </a:solidFill>
            </a:endParaRPr>
          </a:p>
          <a:p>
            <a:r>
              <a:rPr lang="en-US" dirty="0">
                <a:solidFill>
                  <a:srgbClr val="00FF99"/>
                </a:solidFill>
              </a:rPr>
              <a:t>Thumbs up: Increase the volume</a:t>
            </a:r>
          </a:p>
          <a:p>
            <a:r>
              <a:rPr lang="en-US" dirty="0">
                <a:solidFill>
                  <a:srgbClr val="00FF99"/>
                </a:solidFill>
              </a:rPr>
              <a:t>Thumbs down: Decrease the volume</a:t>
            </a:r>
          </a:p>
          <a:p>
            <a:r>
              <a:rPr lang="en-US" dirty="0">
                <a:solidFill>
                  <a:srgbClr val="00FF99"/>
                </a:solidFill>
              </a:rPr>
              <a:t>Left swipe: 'Jump' backwards 10 seconds</a:t>
            </a:r>
          </a:p>
          <a:p>
            <a:r>
              <a:rPr lang="en-US" dirty="0">
                <a:solidFill>
                  <a:srgbClr val="00FF99"/>
                </a:solidFill>
              </a:rPr>
              <a:t>Right swipe: 'Jump' forward 10 seconds</a:t>
            </a:r>
          </a:p>
          <a:p>
            <a:r>
              <a:rPr lang="en-US" dirty="0">
                <a:solidFill>
                  <a:srgbClr val="00FF99"/>
                </a:solidFill>
              </a:rPr>
              <a:t>Stop: Pause the movie</a:t>
            </a:r>
            <a:endParaRPr lang="en-IN" dirty="0">
              <a:solidFill>
                <a:srgbClr val="00FF99"/>
              </a:solidFill>
            </a:endParaRPr>
          </a:p>
        </p:txBody>
      </p:sp>
    </p:spTree>
    <p:extLst>
      <p:ext uri="{BB962C8B-B14F-4D97-AF65-F5344CB8AC3E}">
        <p14:creationId xmlns:p14="http://schemas.microsoft.com/office/powerpoint/2010/main" val="427149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F031-9E3E-47DF-8DF1-7999F6ABDB68}"/>
              </a:ext>
            </a:extLst>
          </p:cNvPr>
          <p:cNvSpPr>
            <a:spLocks noGrp="1"/>
          </p:cNvSpPr>
          <p:nvPr>
            <p:ph type="ctrTitle"/>
          </p:nvPr>
        </p:nvSpPr>
        <p:spPr>
          <a:xfrm>
            <a:off x="1624615" y="346229"/>
            <a:ext cx="8883342" cy="967666"/>
          </a:xfrm>
        </p:spPr>
        <p:txBody>
          <a:bodyPr/>
          <a:lstStyle/>
          <a:p>
            <a:r>
              <a:rPr lang="en-US" dirty="0">
                <a:solidFill>
                  <a:srgbClr val="FFFF00"/>
                </a:solidFill>
                <a:latin typeface="Aharoni" panose="02010803020104030203" pitchFamily="2" charset="-79"/>
                <a:cs typeface="Aharoni" panose="02010803020104030203" pitchFamily="2" charset="-79"/>
              </a:rPr>
              <a:t>Research</a:t>
            </a:r>
            <a:endParaRPr lang="en-IN" dirty="0">
              <a:solidFill>
                <a:srgbClr val="FFFF0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1143E65F-30E5-4DCF-942B-F495E24758E5}"/>
              </a:ext>
            </a:extLst>
          </p:cNvPr>
          <p:cNvSpPr>
            <a:spLocks noGrp="1"/>
          </p:cNvSpPr>
          <p:nvPr>
            <p:ph type="subTitle" idx="1"/>
          </p:nvPr>
        </p:nvSpPr>
        <p:spPr>
          <a:xfrm>
            <a:off x="1376040" y="1846555"/>
            <a:ext cx="9614516" cy="4225772"/>
          </a:xfrm>
        </p:spPr>
        <p:txBody>
          <a:bodyPr/>
          <a:lstStyle/>
          <a:p>
            <a:r>
              <a:rPr lang="en-US" dirty="0">
                <a:solidFill>
                  <a:srgbClr val="00FFCC"/>
                </a:solidFill>
              </a:rPr>
              <a:t>We use the Canny Edge detector for the detection of the hand gesture of a paralytic person where he/she is bedridden and can only move their hands. Hence, by this method, we can help them in their day-to-day activities. This algorithm is even more helpful because it detects the object even in a moving background.</a:t>
            </a:r>
            <a:endParaRPr lang="en-IN" dirty="0">
              <a:solidFill>
                <a:srgbClr val="00FFCC"/>
              </a:solidFill>
            </a:endParaRPr>
          </a:p>
        </p:txBody>
      </p:sp>
    </p:spTree>
    <p:extLst>
      <p:ext uri="{BB962C8B-B14F-4D97-AF65-F5344CB8AC3E}">
        <p14:creationId xmlns:p14="http://schemas.microsoft.com/office/powerpoint/2010/main" val="392325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F538-3F5D-4B99-BF6B-101E02E62856}"/>
              </a:ext>
            </a:extLst>
          </p:cNvPr>
          <p:cNvSpPr>
            <a:spLocks noGrp="1"/>
          </p:cNvSpPr>
          <p:nvPr>
            <p:ph type="ctrTitle"/>
          </p:nvPr>
        </p:nvSpPr>
        <p:spPr>
          <a:xfrm>
            <a:off x="2104008" y="541537"/>
            <a:ext cx="8211844" cy="887767"/>
          </a:xfrm>
        </p:spPr>
        <p:txBody>
          <a:bodyPr>
            <a:normAutofit/>
          </a:bodyPr>
          <a:lstStyle/>
          <a:p>
            <a:r>
              <a:rPr lang="en-US" sz="4400" dirty="0">
                <a:solidFill>
                  <a:srgbClr val="00FFFF"/>
                </a:solidFill>
              </a:rPr>
              <a:t>Tools</a:t>
            </a:r>
            <a:endParaRPr lang="en-IN" sz="4400" dirty="0">
              <a:solidFill>
                <a:srgbClr val="00FFFF"/>
              </a:solidFill>
            </a:endParaRPr>
          </a:p>
        </p:txBody>
      </p:sp>
      <p:sp>
        <p:nvSpPr>
          <p:cNvPr id="3" name="Subtitle 2">
            <a:extLst>
              <a:ext uri="{FF2B5EF4-FFF2-40B4-BE49-F238E27FC236}">
                <a16:creationId xmlns:a16="http://schemas.microsoft.com/office/drawing/2014/main" id="{795E310D-9E2F-4143-B378-E58AE340269D}"/>
              </a:ext>
            </a:extLst>
          </p:cNvPr>
          <p:cNvSpPr>
            <a:spLocks noGrp="1"/>
          </p:cNvSpPr>
          <p:nvPr>
            <p:ph type="subTitle" idx="1"/>
          </p:nvPr>
        </p:nvSpPr>
        <p:spPr>
          <a:xfrm>
            <a:off x="1171852" y="2148395"/>
            <a:ext cx="9845336" cy="4168067"/>
          </a:xfrm>
        </p:spPr>
        <p:txBody>
          <a:bodyPr>
            <a:normAutofit/>
          </a:bodyPr>
          <a:lstStyle/>
          <a:p>
            <a:r>
              <a:rPr lang="en-US" dirty="0">
                <a:solidFill>
                  <a:srgbClr val="FFFF00"/>
                </a:solidFill>
              </a:rPr>
              <a:t>Due to the time constraint and complexity of implementing system in C++ or python, the aim was to design a prototype under MATLAB that was optimized for detection performance. A system that accepted varying inputs of different sizes and image resolutions was implemented; constructing a well coded and documented system for easier future development.</a:t>
            </a:r>
            <a:endParaRPr lang="en-IN" dirty="0">
              <a:solidFill>
                <a:srgbClr val="FFFF00"/>
              </a:solidFill>
            </a:endParaRPr>
          </a:p>
        </p:txBody>
      </p:sp>
    </p:spTree>
    <p:extLst>
      <p:ext uri="{BB962C8B-B14F-4D97-AF65-F5344CB8AC3E}">
        <p14:creationId xmlns:p14="http://schemas.microsoft.com/office/powerpoint/2010/main" val="173652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8D60-ADE8-43BA-91EB-6F39C4C787DD}"/>
              </a:ext>
            </a:extLst>
          </p:cNvPr>
          <p:cNvSpPr>
            <a:spLocks noGrp="1"/>
          </p:cNvSpPr>
          <p:nvPr>
            <p:ph type="ctrTitle"/>
          </p:nvPr>
        </p:nvSpPr>
        <p:spPr>
          <a:xfrm>
            <a:off x="2121763" y="2432481"/>
            <a:ext cx="7386221" cy="1340529"/>
          </a:xfrm>
        </p:spPr>
        <p:txBody>
          <a:bodyPr/>
          <a:lstStyle/>
          <a:p>
            <a:r>
              <a:rPr lang="en-US" dirty="0">
                <a:solidFill>
                  <a:srgbClr val="00B050"/>
                </a:solidFill>
                <a:latin typeface="Cooper Black" panose="0208090404030B020404" pitchFamily="18" charset="0"/>
              </a:rPr>
              <a:t>THANK YOU</a:t>
            </a:r>
            <a:endParaRPr lang="en-IN" dirty="0">
              <a:solidFill>
                <a:srgbClr val="00B050"/>
              </a:solidFill>
              <a:latin typeface="Cooper Black" panose="0208090404030B020404" pitchFamily="18" charset="0"/>
            </a:endParaRPr>
          </a:p>
        </p:txBody>
      </p:sp>
    </p:spTree>
    <p:extLst>
      <p:ext uri="{BB962C8B-B14F-4D97-AF65-F5344CB8AC3E}">
        <p14:creationId xmlns:p14="http://schemas.microsoft.com/office/powerpoint/2010/main" val="3865951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60</TotalTime>
  <Words>762</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Aharoni</vt:lpstr>
      <vt:lpstr>Algerian</vt:lpstr>
      <vt:lpstr>Arial</vt:lpstr>
      <vt:lpstr>Arial Rounded MT Bold</vt:lpstr>
      <vt:lpstr>Bookman Old Style</vt:lpstr>
      <vt:lpstr>Comic Sans MS</vt:lpstr>
      <vt:lpstr>Cooper Black</vt:lpstr>
      <vt:lpstr>Rockwell</vt:lpstr>
      <vt:lpstr>Damask</vt:lpstr>
      <vt:lpstr>    SWE 2004    REVIEW-1                       Faculty: prof.Jayanthi</vt:lpstr>
      <vt:lpstr>TITLE OF THE PROJECT</vt:lpstr>
      <vt:lpstr>AGENDA</vt:lpstr>
      <vt:lpstr>ABSTRACT</vt:lpstr>
      <vt:lpstr>LITERATURE SURVEY</vt:lpstr>
      <vt:lpstr>PROBLEM STATEMENT</vt:lpstr>
      <vt:lpstr>Research</vt:lpstr>
      <vt:lpstr>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SWE 2004    REVIEW-1                       Faculty: prof.Jayanthi</dc:title>
  <dc:creator>nageswararao pelluri</dc:creator>
  <cp:lastModifiedBy>nageswararao pelluri</cp:lastModifiedBy>
  <cp:revision>3</cp:revision>
  <dcterms:created xsi:type="dcterms:W3CDTF">2021-11-10T02:52:50Z</dcterms:created>
  <dcterms:modified xsi:type="dcterms:W3CDTF">2021-11-14T04:46:52Z</dcterms:modified>
</cp:coreProperties>
</file>