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4" r:id="rId6"/>
    <p:sldId id="260" r:id="rId7"/>
    <p:sldId id="267" r:id="rId8"/>
    <p:sldId id="266"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143769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A506C-1431-4DC2-9C5F-6BE7A2E023E9}" type="datetimeFigureOut">
              <a:rPr lang="en-IN" smtClean="0"/>
              <a:t>18/02/23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02935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73734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646962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3358153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43483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834427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97195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174076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38755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A506C-1431-4DC2-9C5F-6BE7A2E023E9}" type="datetimeFigureOut">
              <a:rPr lang="en-IN" smtClean="0"/>
              <a:t>18/02/23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63122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A506C-1431-4DC2-9C5F-6BE7A2E023E9}" type="datetimeFigureOut">
              <a:rPr lang="en-IN" smtClean="0"/>
              <a:t>18/02/23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36412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1A506C-1431-4DC2-9C5F-6BE7A2E023E9}" type="datetimeFigureOut">
              <a:rPr lang="en-IN" smtClean="0"/>
              <a:t>18/02/23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334560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A506C-1431-4DC2-9C5F-6BE7A2E023E9}" type="datetimeFigureOut">
              <a:rPr lang="en-IN" smtClean="0"/>
              <a:t>18/02/23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88571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A506C-1431-4DC2-9C5F-6BE7A2E023E9}" type="datetimeFigureOut">
              <a:rPr lang="en-IN" smtClean="0"/>
              <a:t>18/02/23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250668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A506C-1431-4DC2-9C5F-6BE7A2E023E9}" type="datetimeFigureOut">
              <a:rPr lang="en-IN" smtClean="0"/>
              <a:t>18/02/23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47171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A506C-1431-4DC2-9C5F-6BE7A2E023E9}" type="datetimeFigureOut">
              <a:rPr lang="en-IN" smtClean="0"/>
              <a:t>18/02/23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03A24-F671-49F6-922D-04D4D4E8C532}" type="slidenum">
              <a:rPr lang="en-IN" smtClean="0"/>
              <a:t>‹#›</a:t>
            </a:fld>
            <a:endParaRPr lang="en-IN"/>
          </a:p>
        </p:txBody>
      </p:sp>
    </p:spTree>
    <p:extLst>
      <p:ext uri="{BB962C8B-B14F-4D97-AF65-F5344CB8AC3E}">
        <p14:creationId xmlns:p14="http://schemas.microsoft.com/office/powerpoint/2010/main" val="50076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1A506C-1431-4DC2-9C5F-6BE7A2E023E9}" type="datetimeFigureOut">
              <a:rPr lang="en-IN" smtClean="0"/>
              <a:t>18/02/23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803A24-F671-49F6-922D-04D4D4E8C532}" type="slidenum">
              <a:rPr lang="en-IN" smtClean="0"/>
              <a:t>‹#›</a:t>
            </a:fld>
            <a:endParaRPr lang="en-IN"/>
          </a:p>
        </p:txBody>
      </p:sp>
    </p:spTree>
    <p:extLst>
      <p:ext uri="{BB962C8B-B14F-4D97-AF65-F5344CB8AC3E}">
        <p14:creationId xmlns:p14="http://schemas.microsoft.com/office/powerpoint/2010/main" val="17817475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8E9E-1385-6A0B-1F1C-9CA146E654C4}"/>
              </a:ext>
            </a:extLst>
          </p:cNvPr>
          <p:cNvSpPr>
            <a:spLocks noGrp="1"/>
          </p:cNvSpPr>
          <p:nvPr>
            <p:ph type="ctrTitle"/>
          </p:nvPr>
        </p:nvSpPr>
        <p:spPr>
          <a:xfrm>
            <a:off x="2102577" y="688090"/>
            <a:ext cx="8574622" cy="2616199"/>
          </a:xfrm>
        </p:spPr>
        <p:txBody>
          <a:bodyPr>
            <a:normAutofit/>
          </a:bodyPr>
          <a:lstStyle/>
          <a:p>
            <a:r>
              <a:rPr lang="en-IN" sz="5400" dirty="0" err="1"/>
              <a:t>ETHforAll</a:t>
            </a:r>
            <a:r>
              <a:rPr lang="en-IN" sz="5400" dirty="0"/>
              <a:t> 2023</a:t>
            </a:r>
          </a:p>
        </p:txBody>
      </p:sp>
      <p:sp>
        <p:nvSpPr>
          <p:cNvPr id="3" name="Subtitle 2">
            <a:extLst>
              <a:ext uri="{FF2B5EF4-FFF2-40B4-BE49-F238E27FC236}">
                <a16:creationId xmlns:a16="http://schemas.microsoft.com/office/drawing/2014/main" id="{2E6AFBD5-B807-4E74-AEAD-D9FECB9FA642}"/>
              </a:ext>
            </a:extLst>
          </p:cNvPr>
          <p:cNvSpPr>
            <a:spLocks noGrp="1"/>
          </p:cNvSpPr>
          <p:nvPr>
            <p:ph type="subTitle" idx="1"/>
          </p:nvPr>
        </p:nvSpPr>
        <p:spPr>
          <a:xfrm>
            <a:off x="2739412" y="3503107"/>
            <a:ext cx="7937787" cy="2159771"/>
          </a:xfrm>
        </p:spPr>
        <p:txBody>
          <a:bodyPr>
            <a:normAutofit/>
          </a:bodyPr>
          <a:lstStyle/>
          <a:p>
            <a:r>
              <a:rPr lang="en-IN" sz="3200" dirty="0"/>
              <a:t>Team macBlockers</a:t>
            </a:r>
          </a:p>
          <a:p>
            <a:r>
              <a:rPr lang="en-IN" sz="3200" dirty="0"/>
              <a:t>Presents</a:t>
            </a:r>
          </a:p>
          <a:p>
            <a:endParaRPr lang="en-IN" sz="3200" dirty="0"/>
          </a:p>
          <a:p>
            <a:endParaRPr lang="en-IN" sz="3200" dirty="0"/>
          </a:p>
        </p:txBody>
      </p:sp>
      <p:pic>
        <p:nvPicPr>
          <p:cNvPr id="6" name="Picture 5">
            <a:extLst>
              <a:ext uri="{FF2B5EF4-FFF2-40B4-BE49-F238E27FC236}">
                <a16:creationId xmlns:a16="http://schemas.microsoft.com/office/drawing/2014/main" id="{51258E42-867E-6FBD-D350-64774A6E0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366" y="688090"/>
            <a:ext cx="1837268" cy="1682248"/>
          </a:xfrm>
          <a:prstGeom prst="rect">
            <a:avLst/>
          </a:prstGeom>
        </p:spPr>
      </p:pic>
      <p:pic>
        <p:nvPicPr>
          <p:cNvPr id="4" name="Content Placeholder 6">
            <a:extLst>
              <a:ext uri="{FF2B5EF4-FFF2-40B4-BE49-F238E27FC236}">
                <a16:creationId xmlns:a16="http://schemas.microsoft.com/office/drawing/2014/main" id="{B531D1F4-49E3-34BB-D38D-42F081A18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874" y="4838133"/>
            <a:ext cx="4088874" cy="1649489"/>
          </a:xfrm>
          <a:prstGeom prst="rect">
            <a:avLst/>
          </a:prstGeom>
        </p:spPr>
      </p:pic>
    </p:spTree>
    <p:extLst>
      <p:ext uri="{BB962C8B-B14F-4D97-AF65-F5344CB8AC3E}">
        <p14:creationId xmlns:p14="http://schemas.microsoft.com/office/powerpoint/2010/main" val="235416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3987-415A-E6C4-4CD2-4742ADA7953F}"/>
              </a:ext>
            </a:extLst>
          </p:cNvPr>
          <p:cNvSpPr>
            <a:spLocks noGrp="1"/>
          </p:cNvSpPr>
          <p:nvPr>
            <p:ph type="title"/>
          </p:nvPr>
        </p:nvSpPr>
        <p:spPr/>
        <p:txBody>
          <a:bodyPr/>
          <a:lstStyle/>
          <a:p>
            <a:r>
              <a:rPr lang="en-IN" dirty="0"/>
              <a:t>Need for </a:t>
            </a:r>
            <a:r>
              <a:rPr lang="en-IN" dirty="0" err="1"/>
              <a:t>BlogChain.ai</a:t>
            </a:r>
            <a:endParaRPr lang="en-IN" dirty="0"/>
          </a:p>
        </p:txBody>
      </p:sp>
      <p:sp>
        <p:nvSpPr>
          <p:cNvPr id="3" name="Content Placeholder 2">
            <a:extLst>
              <a:ext uri="{FF2B5EF4-FFF2-40B4-BE49-F238E27FC236}">
                <a16:creationId xmlns:a16="http://schemas.microsoft.com/office/drawing/2014/main" id="{BE722A4F-2C5E-D1A9-4D51-AE287A66BB16}"/>
              </a:ext>
            </a:extLst>
          </p:cNvPr>
          <p:cNvSpPr>
            <a:spLocks noGrp="1"/>
          </p:cNvSpPr>
          <p:nvPr>
            <p:ph idx="1"/>
          </p:nvPr>
        </p:nvSpPr>
        <p:spPr/>
        <p:txBody>
          <a:bodyPr>
            <a:normAutofit fontScale="92500" lnSpcReduction="20000"/>
          </a:bodyPr>
          <a:lstStyle/>
          <a:p>
            <a:pPr>
              <a:lnSpc>
                <a:spcPct val="150000"/>
              </a:lnSpc>
            </a:pPr>
            <a:r>
              <a:rPr lang="en-IN" sz="2000" dirty="0"/>
              <a:t>Decentralized systems.</a:t>
            </a:r>
          </a:p>
          <a:p>
            <a:pPr>
              <a:lnSpc>
                <a:spcPct val="150000"/>
              </a:lnSpc>
            </a:pPr>
            <a:r>
              <a:rPr lang="en-IN" sz="2000" dirty="0"/>
              <a:t>More power to the individuals.</a:t>
            </a:r>
          </a:p>
          <a:p>
            <a:pPr>
              <a:lnSpc>
                <a:spcPct val="150000"/>
              </a:lnSpc>
            </a:pPr>
            <a:r>
              <a:rPr lang="en-IN" sz="2000" dirty="0"/>
              <a:t>Direct Ownership through NFTs.</a:t>
            </a:r>
          </a:p>
          <a:p>
            <a:pPr>
              <a:lnSpc>
                <a:spcPct val="150000"/>
              </a:lnSpc>
            </a:pPr>
            <a:r>
              <a:rPr lang="en-IN" sz="2000" dirty="0"/>
              <a:t>Ultimate security provided by Immutable Block technology.</a:t>
            </a:r>
          </a:p>
          <a:p>
            <a:pPr>
              <a:lnSpc>
                <a:spcPct val="150000"/>
              </a:lnSpc>
            </a:pPr>
            <a:r>
              <a:rPr lang="en-IN" sz="2000" dirty="0"/>
              <a:t>Transparency</a:t>
            </a:r>
          </a:p>
          <a:p>
            <a:pPr>
              <a:lnSpc>
                <a:spcPct val="150000"/>
              </a:lnSpc>
            </a:pPr>
            <a:r>
              <a:rPr lang="en-IN" sz="2000" dirty="0"/>
              <a:t>Personalized web surfing experience</a:t>
            </a:r>
          </a:p>
          <a:p>
            <a:pPr>
              <a:lnSpc>
                <a:spcPct val="150000"/>
              </a:lnSpc>
            </a:pPr>
            <a:endParaRPr lang="en-IN" sz="2000" dirty="0"/>
          </a:p>
        </p:txBody>
      </p:sp>
    </p:spTree>
    <p:extLst>
      <p:ext uri="{BB962C8B-B14F-4D97-AF65-F5344CB8AC3E}">
        <p14:creationId xmlns:p14="http://schemas.microsoft.com/office/powerpoint/2010/main" val="242856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F5F84E-53C4-0F66-81AB-C15AEB06E934}"/>
              </a:ext>
            </a:extLst>
          </p:cNvPr>
          <p:cNvSpPr txBox="1"/>
          <p:nvPr/>
        </p:nvSpPr>
        <p:spPr>
          <a:xfrm>
            <a:off x="1435940" y="2234484"/>
            <a:ext cx="9725891" cy="41039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1900" dirty="0"/>
              <a:t>Generate visually appealing AI images specific to blogs to increase user engagement and provide better readability.</a:t>
            </a:r>
          </a:p>
          <a:p>
            <a:pPr marL="285750" indent="-285750">
              <a:lnSpc>
                <a:spcPct val="200000"/>
              </a:lnSpc>
              <a:buFont typeface="Arial" panose="020B0604020202020204" pitchFamily="34" charset="0"/>
              <a:buChar char="•"/>
            </a:pPr>
            <a:r>
              <a:rPr lang="en-US" sz="1900" dirty="0"/>
              <a:t>Our Blogchain.ai, an interactive AI image generator for blogs which is in turn used to create NFTs using the cover image of the blog and encodes the blog text into the image using image steganography.</a:t>
            </a:r>
          </a:p>
          <a:p>
            <a:pPr marL="285750" indent="-285750">
              <a:lnSpc>
                <a:spcPct val="200000"/>
              </a:lnSpc>
              <a:buFont typeface="Arial" panose="020B0604020202020204" pitchFamily="34" charset="0"/>
              <a:buChar char="•"/>
            </a:pPr>
            <a:r>
              <a:rPr lang="en-US" sz="1900" dirty="0"/>
              <a:t>Developed using web 3.0 technologies like Arcana, FVM, </a:t>
            </a:r>
            <a:r>
              <a:rPr lang="en-US" sz="1900" dirty="0" err="1"/>
              <a:t>Chainlink</a:t>
            </a:r>
            <a:r>
              <a:rPr lang="en-US" sz="1900" dirty="0"/>
              <a:t>, PUSH protocol, IPFS that enable decentralization, personalization and a token-driven economy.</a:t>
            </a:r>
            <a:endParaRPr lang="en-IN" sz="1900" dirty="0"/>
          </a:p>
        </p:txBody>
      </p:sp>
      <p:pic>
        <p:nvPicPr>
          <p:cNvPr id="7" name="Content Placeholder 6">
            <a:extLst>
              <a:ext uri="{FF2B5EF4-FFF2-40B4-BE49-F238E27FC236}">
                <a16:creationId xmlns:a16="http://schemas.microsoft.com/office/drawing/2014/main" id="{C12E6973-8184-7484-3904-C73CDBB3D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4448" y="507784"/>
            <a:ext cx="4088874" cy="1649489"/>
          </a:xfrm>
        </p:spPr>
      </p:pic>
    </p:spTree>
    <p:extLst>
      <p:ext uri="{BB962C8B-B14F-4D97-AF65-F5344CB8AC3E}">
        <p14:creationId xmlns:p14="http://schemas.microsoft.com/office/powerpoint/2010/main" val="93434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516-B176-7FFA-BD99-AD5F5612F09A}"/>
              </a:ext>
            </a:extLst>
          </p:cNvPr>
          <p:cNvSpPr>
            <a:spLocks noGrp="1"/>
          </p:cNvSpPr>
          <p:nvPr>
            <p:ph type="title"/>
          </p:nvPr>
        </p:nvSpPr>
        <p:spPr>
          <a:xfrm>
            <a:off x="1484310" y="0"/>
            <a:ext cx="10018713" cy="1752599"/>
          </a:xfrm>
        </p:spPr>
        <p:txBody>
          <a:bodyPr/>
          <a:lstStyle/>
          <a:p>
            <a:r>
              <a:rPr lang="en-IN" dirty="0"/>
              <a:t>Technologies Used:</a:t>
            </a:r>
          </a:p>
        </p:txBody>
      </p:sp>
      <p:sp>
        <p:nvSpPr>
          <p:cNvPr id="3" name="Content Placeholder 2">
            <a:extLst>
              <a:ext uri="{FF2B5EF4-FFF2-40B4-BE49-F238E27FC236}">
                <a16:creationId xmlns:a16="http://schemas.microsoft.com/office/drawing/2014/main" id="{41AE8A98-6448-90A5-94F0-7BB1B6A4C2DA}"/>
              </a:ext>
            </a:extLst>
          </p:cNvPr>
          <p:cNvSpPr>
            <a:spLocks noGrp="1"/>
          </p:cNvSpPr>
          <p:nvPr>
            <p:ph idx="1"/>
          </p:nvPr>
        </p:nvSpPr>
        <p:spPr>
          <a:xfrm>
            <a:off x="1484310" y="1260629"/>
            <a:ext cx="10282817" cy="5424256"/>
          </a:xfrm>
        </p:spPr>
        <p:txBody>
          <a:bodyPr/>
          <a:lstStyle/>
          <a:p>
            <a:pPr marL="457200" lvl="1" indent="0">
              <a:buNone/>
            </a:pPr>
            <a:endParaRPr lang="en-IN" dirty="0"/>
          </a:p>
          <a:p>
            <a:endParaRPr lang="en-IN" dirty="0"/>
          </a:p>
        </p:txBody>
      </p:sp>
      <p:pic>
        <p:nvPicPr>
          <p:cNvPr id="5" name="Google Shape;133;p21">
            <a:extLst>
              <a:ext uri="{FF2B5EF4-FFF2-40B4-BE49-F238E27FC236}">
                <a16:creationId xmlns:a16="http://schemas.microsoft.com/office/drawing/2014/main" id="{FEC01830-02BA-7DB7-2E69-5CAE7651BABB}"/>
              </a:ext>
            </a:extLst>
          </p:cNvPr>
          <p:cNvPicPr preferRelativeResize="0"/>
          <p:nvPr/>
        </p:nvPicPr>
        <p:blipFill>
          <a:blip r:embed="rId2">
            <a:alphaModFix/>
          </a:blip>
          <a:stretch>
            <a:fillRect/>
          </a:stretch>
        </p:blipFill>
        <p:spPr>
          <a:xfrm>
            <a:off x="1849582" y="2057400"/>
            <a:ext cx="1371600" cy="1371600"/>
          </a:xfrm>
          <a:prstGeom prst="rect">
            <a:avLst/>
          </a:prstGeom>
          <a:noFill/>
          <a:ln>
            <a:noFill/>
          </a:ln>
        </p:spPr>
      </p:pic>
      <p:pic>
        <p:nvPicPr>
          <p:cNvPr id="7" name="Picture 6">
            <a:extLst>
              <a:ext uri="{FF2B5EF4-FFF2-40B4-BE49-F238E27FC236}">
                <a16:creationId xmlns:a16="http://schemas.microsoft.com/office/drawing/2014/main" id="{D98E5292-19BC-ECF2-A476-7C371EB99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187" y="4419601"/>
            <a:ext cx="1371601" cy="1371601"/>
          </a:xfrm>
          <a:prstGeom prst="rect">
            <a:avLst/>
          </a:prstGeom>
        </p:spPr>
      </p:pic>
      <p:pic>
        <p:nvPicPr>
          <p:cNvPr id="9" name="Picture 8">
            <a:extLst>
              <a:ext uri="{FF2B5EF4-FFF2-40B4-BE49-F238E27FC236}">
                <a16:creationId xmlns:a16="http://schemas.microsoft.com/office/drawing/2014/main" id="{60C29982-AAF3-3429-DA17-7DE81B0E6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725" y="2078504"/>
            <a:ext cx="1371601" cy="1371601"/>
          </a:xfrm>
          <a:prstGeom prst="rect">
            <a:avLst/>
          </a:prstGeom>
        </p:spPr>
      </p:pic>
      <p:pic>
        <p:nvPicPr>
          <p:cNvPr id="11" name="Picture 10">
            <a:extLst>
              <a:ext uri="{FF2B5EF4-FFF2-40B4-BE49-F238E27FC236}">
                <a16:creationId xmlns:a16="http://schemas.microsoft.com/office/drawing/2014/main" id="{A25A586F-491E-6377-0473-D4163DDC99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5584" y="2096721"/>
            <a:ext cx="1516229" cy="1353384"/>
          </a:xfrm>
          <a:prstGeom prst="rect">
            <a:avLst/>
          </a:prstGeom>
        </p:spPr>
      </p:pic>
      <p:pic>
        <p:nvPicPr>
          <p:cNvPr id="13" name="Picture 12">
            <a:extLst>
              <a:ext uri="{FF2B5EF4-FFF2-40B4-BE49-F238E27FC236}">
                <a16:creationId xmlns:a16="http://schemas.microsoft.com/office/drawing/2014/main" id="{DD9A61FD-5520-75C0-D708-E36ED7CA51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5583" y="4429219"/>
            <a:ext cx="1516229" cy="1390444"/>
          </a:xfrm>
          <a:prstGeom prst="rect">
            <a:avLst/>
          </a:prstGeom>
        </p:spPr>
      </p:pic>
      <p:pic>
        <p:nvPicPr>
          <p:cNvPr id="15" name="Picture 14">
            <a:extLst>
              <a:ext uri="{FF2B5EF4-FFF2-40B4-BE49-F238E27FC236}">
                <a16:creationId xmlns:a16="http://schemas.microsoft.com/office/drawing/2014/main" id="{7CDEEF49-FA17-9410-8BC0-6DCC419655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3715" y="4419601"/>
            <a:ext cx="1390444" cy="1390444"/>
          </a:xfrm>
          <a:prstGeom prst="rect">
            <a:avLst/>
          </a:prstGeom>
        </p:spPr>
      </p:pic>
      <p:sp>
        <p:nvSpPr>
          <p:cNvPr id="16" name="TextBox 15">
            <a:extLst>
              <a:ext uri="{FF2B5EF4-FFF2-40B4-BE49-F238E27FC236}">
                <a16:creationId xmlns:a16="http://schemas.microsoft.com/office/drawing/2014/main" id="{36D82C38-6C05-DBA6-DFAE-487C8ED88ADB}"/>
              </a:ext>
            </a:extLst>
          </p:cNvPr>
          <p:cNvSpPr txBox="1"/>
          <p:nvPr/>
        </p:nvSpPr>
        <p:spPr>
          <a:xfrm>
            <a:off x="2068497" y="1601135"/>
            <a:ext cx="615874" cy="369332"/>
          </a:xfrm>
          <a:prstGeom prst="rect">
            <a:avLst/>
          </a:prstGeom>
          <a:noFill/>
        </p:spPr>
        <p:txBody>
          <a:bodyPr wrap="none" rtlCol="0">
            <a:spAutoFit/>
          </a:bodyPr>
          <a:lstStyle/>
          <a:p>
            <a:r>
              <a:rPr lang="en-IN" dirty="0"/>
              <a:t>IPFS</a:t>
            </a:r>
          </a:p>
        </p:txBody>
      </p:sp>
      <p:sp>
        <p:nvSpPr>
          <p:cNvPr id="20" name="TextBox 19">
            <a:extLst>
              <a:ext uri="{FF2B5EF4-FFF2-40B4-BE49-F238E27FC236}">
                <a16:creationId xmlns:a16="http://schemas.microsoft.com/office/drawing/2014/main" id="{89916980-4FB5-A49F-99D3-C7A90A024BC0}"/>
              </a:ext>
            </a:extLst>
          </p:cNvPr>
          <p:cNvSpPr txBox="1"/>
          <p:nvPr/>
        </p:nvSpPr>
        <p:spPr>
          <a:xfrm>
            <a:off x="6999632" y="1601135"/>
            <a:ext cx="1737976" cy="369332"/>
          </a:xfrm>
          <a:prstGeom prst="rect">
            <a:avLst/>
          </a:prstGeom>
          <a:noFill/>
        </p:spPr>
        <p:txBody>
          <a:bodyPr wrap="none" rtlCol="0">
            <a:spAutoFit/>
          </a:bodyPr>
          <a:lstStyle/>
          <a:p>
            <a:r>
              <a:rPr lang="en-IN" dirty="0"/>
              <a:t>Arcana Network</a:t>
            </a:r>
          </a:p>
        </p:txBody>
      </p:sp>
      <p:sp>
        <p:nvSpPr>
          <p:cNvPr id="21" name="TextBox 20">
            <a:extLst>
              <a:ext uri="{FF2B5EF4-FFF2-40B4-BE49-F238E27FC236}">
                <a16:creationId xmlns:a16="http://schemas.microsoft.com/office/drawing/2014/main" id="{A30A51B6-98F0-CAE5-F9CB-E9340D3102B7}"/>
              </a:ext>
            </a:extLst>
          </p:cNvPr>
          <p:cNvSpPr txBox="1"/>
          <p:nvPr/>
        </p:nvSpPr>
        <p:spPr>
          <a:xfrm>
            <a:off x="4360855" y="1608743"/>
            <a:ext cx="1611339" cy="369332"/>
          </a:xfrm>
          <a:prstGeom prst="rect">
            <a:avLst/>
          </a:prstGeom>
          <a:noFill/>
        </p:spPr>
        <p:txBody>
          <a:bodyPr wrap="none" rtlCol="0">
            <a:spAutoFit/>
          </a:bodyPr>
          <a:lstStyle/>
          <a:p>
            <a:r>
              <a:rPr lang="en-IN" dirty="0"/>
              <a:t>PUSH Protocol</a:t>
            </a:r>
          </a:p>
        </p:txBody>
      </p:sp>
      <p:sp>
        <p:nvSpPr>
          <p:cNvPr id="23" name="TextBox 22">
            <a:extLst>
              <a:ext uri="{FF2B5EF4-FFF2-40B4-BE49-F238E27FC236}">
                <a16:creationId xmlns:a16="http://schemas.microsoft.com/office/drawing/2014/main" id="{F56F8CF8-0120-5EAD-6D50-D40C09CAE8EE}"/>
              </a:ext>
            </a:extLst>
          </p:cNvPr>
          <p:cNvSpPr txBox="1"/>
          <p:nvPr/>
        </p:nvSpPr>
        <p:spPr>
          <a:xfrm>
            <a:off x="2025782" y="3926717"/>
            <a:ext cx="1072730" cy="369332"/>
          </a:xfrm>
          <a:prstGeom prst="rect">
            <a:avLst/>
          </a:prstGeom>
          <a:noFill/>
        </p:spPr>
        <p:txBody>
          <a:bodyPr wrap="none" rtlCol="0">
            <a:spAutoFit/>
          </a:bodyPr>
          <a:lstStyle/>
          <a:p>
            <a:r>
              <a:rPr lang="en-IN" dirty="0" err="1"/>
              <a:t>Chainlink</a:t>
            </a:r>
            <a:endParaRPr lang="en-IN" dirty="0"/>
          </a:p>
        </p:txBody>
      </p:sp>
      <p:sp>
        <p:nvSpPr>
          <p:cNvPr id="24" name="TextBox 23">
            <a:extLst>
              <a:ext uri="{FF2B5EF4-FFF2-40B4-BE49-F238E27FC236}">
                <a16:creationId xmlns:a16="http://schemas.microsoft.com/office/drawing/2014/main" id="{3A560959-1BC5-D5CE-62FD-96B44672D396}"/>
              </a:ext>
            </a:extLst>
          </p:cNvPr>
          <p:cNvSpPr txBox="1"/>
          <p:nvPr/>
        </p:nvSpPr>
        <p:spPr>
          <a:xfrm>
            <a:off x="4712713" y="3921338"/>
            <a:ext cx="907621" cy="369332"/>
          </a:xfrm>
          <a:prstGeom prst="rect">
            <a:avLst/>
          </a:prstGeom>
          <a:noFill/>
        </p:spPr>
        <p:txBody>
          <a:bodyPr wrap="none" rtlCol="0">
            <a:spAutoFit/>
          </a:bodyPr>
          <a:lstStyle/>
          <a:p>
            <a:r>
              <a:rPr lang="en-IN" dirty="0"/>
              <a:t>Solidity</a:t>
            </a:r>
          </a:p>
        </p:txBody>
      </p:sp>
      <p:sp>
        <p:nvSpPr>
          <p:cNvPr id="25" name="TextBox 24">
            <a:extLst>
              <a:ext uri="{FF2B5EF4-FFF2-40B4-BE49-F238E27FC236}">
                <a16:creationId xmlns:a16="http://schemas.microsoft.com/office/drawing/2014/main" id="{78C0D155-A820-2411-9F56-2ADFC9029344}"/>
              </a:ext>
            </a:extLst>
          </p:cNvPr>
          <p:cNvSpPr txBox="1"/>
          <p:nvPr/>
        </p:nvSpPr>
        <p:spPr>
          <a:xfrm>
            <a:off x="7392673" y="3921338"/>
            <a:ext cx="922047" cy="369332"/>
          </a:xfrm>
          <a:prstGeom prst="rect">
            <a:avLst/>
          </a:prstGeom>
          <a:noFill/>
        </p:spPr>
        <p:txBody>
          <a:bodyPr wrap="none" rtlCol="0">
            <a:spAutoFit/>
          </a:bodyPr>
          <a:lstStyle/>
          <a:p>
            <a:r>
              <a:rPr lang="en-IN" dirty="0" err="1"/>
              <a:t>Filecoin</a:t>
            </a:r>
            <a:endParaRPr lang="en-IN" dirty="0"/>
          </a:p>
        </p:txBody>
      </p:sp>
      <p:pic>
        <p:nvPicPr>
          <p:cNvPr id="27" name="Picture 26">
            <a:extLst>
              <a:ext uri="{FF2B5EF4-FFF2-40B4-BE49-F238E27FC236}">
                <a16:creationId xmlns:a16="http://schemas.microsoft.com/office/drawing/2014/main" id="{F3901968-3FFD-0CB8-25A5-B3DB6EBCB6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5072" y="4451557"/>
            <a:ext cx="1371601" cy="1377724"/>
          </a:xfrm>
          <a:prstGeom prst="rect">
            <a:avLst/>
          </a:prstGeom>
        </p:spPr>
      </p:pic>
      <p:pic>
        <p:nvPicPr>
          <p:cNvPr id="28" name="Google Shape;129;p21">
            <a:extLst>
              <a:ext uri="{FF2B5EF4-FFF2-40B4-BE49-F238E27FC236}">
                <a16:creationId xmlns:a16="http://schemas.microsoft.com/office/drawing/2014/main" id="{9D94E9B4-8707-E177-1BE3-F2CFD3BF853F}"/>
              </a:ext>
            </a:extLst>
          </p:cNvPr>
          <p:cNvPicPr preferRelativeResize="0"/>
          <p:nvPr/>
        </p:nvPicPr>
        <p:blipFill>
          <a:blip r:embed="rId9">
            <a:alphaModFix/>
          </a:blip>
          <a:stretch>
            <a:fillRect/>
          </a:stretch>
        </p:blipFill>
        <p:spPr>
          <a:xfrm>
            <a:off x="9855072" y="2049214"/>
            <a:ext cx="1371024" cy="1353384"/>
          </a:xfrm>
          <a:prstGeom prst="rect">
            <a:avLst/>
          </a:prstGeom>
          <a:noFill/>
          <a:ln>
            <a:noFill/>
          </a:ln>
        </p:spPr>
      </p:pic>
      <p:sp>
        <p:nvSpPr>
          <p:cNvPr id="29" name="TextBox 28">
            <a:extLst>
              <a:ext uri="{FF2B5EF4-FFF2-40B4-BE49-F238E27FC236}">
                <a16:creationId xmlns:a16="http://schemas.microsoft.com/office/drawing/2014/main" id="{8230CE8D-963D-DC84-224E-CCB31F9E2E1D}"/>
              </a:ext>
            </a:extLst>
          </p:cNvPr>
          <p:cNvSpPr txBox="1"/>
          <p:nvPr/>
        </p:nvSpPr>
        <p:spPr>
          <a:xfrm>
            <a:off x="9900946" y="1610628"/>
            <a:ext cx="1156086" cy="369332"/>
          </a:xfrm>
          <a:prstGeom prst="rect">
            <a:avLst/>
          </a:prstGeom>
          <a:noFill/>
        </p:spPr>
        <p:txBody>
          <a:bodyPr wrap="none" rtlCol="0">
            <a:spAutoFit/>
          </a:bodyPr>
          <a:lstStyle/>
          <a:p>
            <a:r>
              <a:rPr lang="en-IN" dirty="0"/>
              <a:t>MongoDB</a:t>
            </a:r>
          </a:p>
        </p:txBody>
      </p:sp>
      <p:sp>
        <p:nvSpPr>
          <p:cNvPr id="30" name="TextBox 29">
            <a:extLst>
              <a:ext uri="{FF2B5EF4-FFF2-40B4-BE49-F238E27FC236}">
                <a16:creationId xmlns:a16="http://schemas.microsoft.com/office/drawing/2014/main" id="{701F0975-7B96-231C-5239-14BE67212AFD}"/>
              </a:ext>
            </a:extLst>
          </p:cNvPr>
          <p:cNvSpPr txBox="1"/>
          <p:nvPr/>
        </p:nvSpPr>
        <p:spPr>
          <a:xfrm>
            <a:off x="10055515" y="3916981"/>
            <a:ext cx="970137" cy="369332"/>
          </a:xfrm>
          <a:prstGeom prst="rect">
            <a:avLst/>
          </a:prstGeom>
          <a:noFill/>
        </p:spPr>
        <p:txBody>
          <a:bodyPr wrap="none" rtlCol="0">
            <a:spAutoFit/>
          </a:bodyPr>
          <a:lstStyle/>
          <a:p>
            <a:r>
              <a:rPr lang="en-IN" dirty="0"/>
              <a:t>Hardhat</a:t>
            </a:r>
          </a:p>
        </p:txBody>
      </p:sp>
    </p:spTree>
    <p:extLst>
      <p:ext uri="{BB962C8B-B14F-4D97-AF65-F5344CB8AC3E}">
        <p14:creationId xmlns:p14="http://schemas.microsoft.com/office/powerpoint/2010/main" val="191517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71D5EF-D480-DC86-4D27-EB6F5EA32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3339" y="403513"/>
            <a:ext cx="3025322" cy="1176514"/>
          </a:xfrm>
        </p:spPr>
      </p:pic>
      <p:sp>
        <p:nvSpPr>
          <p:cNvPr id="6" name="TextBox 5">
            <a:extLst>
              <a:ext uri="{FF2B5EF4-FFF2-40B4-BE49-F238E27FC236}">
                <a16:creationId xmlns:a16="http://schemas.microsoft.com/office/drawing/2014/main" id="{14630D8D-5DC8-0E56-7E63-F5753834B9FF}"/>
              </a:ext>
            </a:extLst>
          </p:cNvPr>
          <p:cNvSpPr txBox="1"/>
          <p:nvPr/>
        </p:nvSpPr>
        <p:spPr>
          <a:xfrm>
            <a:off x="1717964" y="2004291"/>
            <a:ext cx="9347200" cy="3276282"/>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sz="2000" dirty="0"/>
          </a:p>
          <a:p>
            <a:pPr marL="285750" indent="-285750">
              <a:lnSpc>
                <a:spcPct val="150000"/>
              </a:lnSpc>
              <a:buFont typeface="Arial" panose="020B0604020202020204" pitchFamily="34" charset="0"/>
              <a:buChar char="•"/>
            </a:pPr>
            <a:r>
              <a:rPr lang="en-US" sz="2000" b="0" i="0" dirty="0">
                <a:effectLst/>
                <a:latin typeface="Strawford"/>
              </a:rPr>
              <a:t>The project is integrated with ARCANA </a:t>
            </a:r>
            <a:r>
              <a:rPr lang="en-US" sz="2000" b="0" i="0" dirty="0" err="1">
                <a:effectLst/>
                <a:latin typeface="Strawford"/>
              </a:rPr>
              <a:t>sdk</a:t>
            </a:r>
            <a:r>
              <a:rPr lang="en-US" sz="2000" b="0" i="0" dirty="0">
                <a:effectLst/>
                <a:latin typeface="Strawford"/>
              </a:rPr>
              <a:t> for User Authentication. It enables a familiar Web2 user onboarding experience in our Web3 application.</a:t>
            </a:r>
          </a:p>
          <a:p>
            <a:pPr marL="285750" indent="-285750">
              <a:lnSpc>
                <a:spcPct val="150000"/>
              </a:lnSpc>
              <a:buFont typeface="Arial" panose="020B0604020202020204" pitchFamily="34" charset="0"/>
              <a:buChar char="•"/>
            </a:pPr>
            <a:r>
              <a:rPr lang="en-IN" sz="2000" dirty="0">
                <a:latin typeface="Strawford"/>
              </a:rPr>
              <a:t>User authentication is one of the most important features for a decentralised app</a:t>
            </a:r>
            <a:r>
              <a:rPr lang="en-IN" sz="2000" dirty="0"/>
              <a:t>.</a:t>
            </a:r>
          </a:p>
          <a:p>
            <a:pPr marL="285750" indent="-285750">
              <a:lnSpc>
                <a:spcPct val="150000"/>
              </a:lnSpc>
              <a:buFont typeface="Arial" panose="020B0604020202020204" pitchFamily="34" charset="0"/>
              <a:buChar char="•"/>
            </a:pPr>
            <a:r>
              <a:rPr lang="en-IN" sz="2000" dirty="0"/>
              <a:t>Only after the user is verified with a google account or email using ARCANA they are capable of logging into the website’s features such as reading and creating blogs.</a:t>
            </a:r>
          </a:p>
          <a:p>
            <a:pPr marL="285750" indent="-285750">
              <a:lnSpc>
                <a:spcPct val="150000"/>
              </a:lnSpc>
              <a:buFont typeface="Arial" panose="020B0604020202020204" pitchFamily="34" charset="0"/>
              <a:buChar char="•"/>
            </a:pPr>
            <a:endParaRPr lang="en-IN" sz="2000" dirty="0"/>
          </a:p>
        </p:txBody>
      </p:sp>
      <p:pic>
        <p:nvPicPr>
          <p:cNvPr id="2" name="Content Placeholder 4">
            <a:extLst>
              <a:ext uri="{FF2B5EF4-FFF2-40B4-BE49-F238E27FC236}">
                <a16:creationId xmlns:a16="http://schemas.microsoft.com/office/drawing/2014/main" id="{E265CA1C-E258-A063-5A26-EBB4E9215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096" y="392280"/>
            <a:ext cx="3857625" cy="1181100"/>
          </a:xfrm>
          <a:prstGeom prst="rect">
            <a:avLst/>
          </a:prstGeom>
        </p:spPr>
      </p:pic>
    </p:spTree>
    <p:extLst>
      <p:ext uri="{BB962C8B-B14F-4D97-AF65-F5344CB8AC3E}">
        <p14:creationId xmlns:p14="http://schemas.microsoft.com/office/powerpoint/2010/main" val="137409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71D5EF-D480-DC86-4D27-EB6F5EA32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3339" y="403513"/>
            <a:ext cx="3025322" cy="1176514"/>
          </a:xfrm>
        </p:spPr>
      </p:pic>
      <p:sp>
        <p:nvSpPr>
          <p:cNvPr id="6" name="TextBox 5">
            <a:extLst>
              <a:ext uri="{FF2B5EF4-FFF2-40B4-BE49-F238E27FC236}">
                <a16:creationId xmlns:a16="http://schemas.microsoft.com/office/drawing/2014/main" id="{14630D8D-5DC8-0E56-7E63-F5753834B9FF}"/>
              </a:ext>
            </a:extLst>
          </p:cNvPr>
          <p:cNvSpPr txBox="1"/>
          <p:nvPr/>
        </p:nvSpPr>
        <p:spPr>
          <a:xfrm>
            <a:off x="1717964" y="2004291"/>
            <a:ext cx="9347200"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sz="2000" dirty="0"/>
          </a:p>
          <a:p>
            <a:pPr marL="285750" indent="-285750">
              <a:lnSpc>
                <a:spcPct val="150000"/>
              </a:lnSpc>
              <a:buFont typeface="Arial" panose="020B0604020202020204" pitchFamily="34" charset="0"/>
              <a:buChar char="•"/>
            </a:pPr>
            <a:r>
              <a:rPr lang="en-US" sz="2000" b="0" i="0" dirty="0">
                <a:effectLst/>
                <a:latin typeface="Strawford"/>
              </a:rPr>
              <a:t>Push protocol is a communication network, enabling cross-chain notifications and messaging for dApps, wallets, and services.</a:t>
            </a:r>
            <a:endParaRPr lang="en-IN" sz="2000" dirty="0"/>
          </a:p>
          <a:p>
            <a:pPr marL="285750" indent="-285750">
              <a:lnSpc>
                <a:spcPct val="150000"/>
              </a:lnSpc>
              <a:buFont typeface="Arial" panose="020B0604020202020204" pitchFamily="34" charset="0"/>
              <a:buChar char="•"/>
            </a:pPr>
            <a:r>
              <a:rPr lang="en-IN" sz="2000" dirty="0"/>
              <a:t>Once the blog is created NFT is minted using the images generated Through the AI using the FVM smart contract.</a:t>
            </a:r>
          </a:p>
          <a:p>
            <a:pPr marL="285750" indent="-285750">
              <a:lnSpc>
                <a:spcPct val="150000"/>
              </a:lnSpc>
              <a:buFont typeface="Arial" panose="020B0604020202020204" pitchFamily="34" charset="0"/>
              <a:buChar char="•"/>
            </a:pPr>
            <a:r>
              <a:rPr lang="en-IN" sz="2000" dirty="0"/>
              <a:t>Then a PUSH notification is sent to all members on the channel that displays the details of the blog and the generated NFT image.</a:t>
            </a:r>
          </a:p>
          <a:p>
            <a:pPr marL="285750" indent="-28575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103814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71D5EF-D480-DC86-4D27-EB6F5EA32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3339" y="403513"/>
            <a:ext cx="3025322" cy="1176514"/>
          </a:xfrm>
        </p:spPr>
      </p:pic>
      <p:sp>
        <p:nvSpPr>
          <p:cNvPr id="6" name="TextBox 5">
            <a:extLst>
              <a:ext uri="{FF2B5EF4-FFF2-40B4-BE49-F238E27FC236}">
                <a16:creationId xmlns:a16="http://schemas.microsoft.com/office/drawing/2014/main" id="{14630D8D-5DC8-0E56-7E63-F5753834B9FF}"/>
              </a:ext>
            </a:extLst>
          </p:cNvPr>
          <p:cNvSpPr txBox="1"/>
          <p:nvPr/>
        </p:nvSpPr>
        <p:spPr>
          <a:xfrm>
            <a:off x="1717964" y="2004291"/>
            <a:ext cx="9347200"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sz="2000" dirty="0"/>
          </a:p>
          <a:p>
            <a:pPr marL="285750" indent="-285750">
              <a:lnSpc>
                <a:spcPct val="150000"/>
              </a:lnSpc>
              <a:buFont typeface="Arial" panose="020B0604020202020204" pitchFamily="34" charset="0"/>
              <a:buChar char="•"/>
            </a:pPr>
            <a:r>
              <a:rPr lang="en-IN" sz="2000" b="0" i="0" dirty="0" err="1">
                <a:effectLst/>
                <a:latin typeface="Strawford"/>
              </a:rPr>
              <a:t>Chainlink</a:t>
            </a:r>
            <a:r>
              <a:rPr lang="en-IN" sz="2000" b="0" i="0" dirty="0">
                <a:effectLst/>
                <a:latin typeface="Strawford"/>
              </a:rPr>
              <a:t> is a decentralised oracle network that is used to provide data and information from off-blockchain sources to on-blockchain smart contracts.</a:t>
            </a:r>
            <a:endParaRPr lang="en-IN" sz="2000" dirty="0"/>
          </a:p>
          <a:p>
            <a:pPr marL="285750" indent="-285750">
              <a:lnSpc>
                <a:spcPct val="150000"/>
              </a:lnSpc>
              <a:buFont typeface="Arial" panose="020B0604020202020204" pitchFamily="34" charset="0"/>
              <a:buChar char="•"/>
            </a:pPr>
            <a:r>
              <a:rPr lang="en-US" sz="2000" dirty="0">
                <a:latin typeface="Strawford"/>
              </a:rPr>
              <a:t>Project focusses on creating NFTs using AI generated images from a specific blog, which proves to be an expensive process on the blockchain hence needs to be processed off-chain.</a:t>
            </a:r>
          </a:p>
          <a:p>
            <a:pPr marL="285750" indent="-285750">
              <a:lnSpc>
                <a:spcPct val="150000"/>
              </a:lnSpc>
              <a:buFont typeface="Arial" panose="020B0604020202020204" pitchFamily="34" charset="0"/>
              <a:buChar char="•"/>
            </a:pPr>
            <a:r>
              <a:rPr lang="en-US" sz="2000" dirty="0">
                <a:latin typeface="Strawford"/>
              </a:rPr>
              <a:t>CHAINLINK is used to access a custom created external </a:t>
            </a:r>
            <a:r>
              <a:rPr lang="en-US" sz="2000" dirty="0" err="1">
                <a:latin typeface="Strawford"/>
              </a:rPr>
              <a:t>api</a:t>
            </a:r>
            <a:r>
              <a:rPr lang="en-US" sz="2000" dirty="0">
                <a:latin typeface="Strawford"/>
              </a:rPr>
              <a:t> hosted </a:t>
            </a:r>
            <a:r>
              <a:rPr lang="en-US" sz="2000" dirty="0" err="1">
                <a:latin typeface="Strawford"/>
              </a:rPr>
              <a:t>onine</a:t>
            </a:r>
            <a:r>
              <a:rPr lang="en-US" sz="2000" dirty="0">
                <a:latin typeface="Strawford"/>
              </a:rPr>
              <a:t> to perform computations and load the data onto the blockchain.</a:t>
            </a:r>
            <a:endParaRPr lang="en-IN" sz="2000" dirty="0">
              <a:latin typeface="Strawford"/>
            </a:endParaRPr>
          </a:p>
        </p:txBody>
      </p:sp>
      <p:pic>
        <p:nvPicPr>
          <p:cNvPr id="7" name="Picture 6">
            <a:extLst>
              <a:ext uri="{FF2B5EF4-FFF2-40B4-BE49-F238E27FC236}">
                <a16:creationId xmlns:a16="http://schemas.microsoft.com/office/drawing/2014/main" id="{A00F85FF-F946-E3D0-5FF3-047E099F4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533" y="403513"/>
            <a:ext cx="3857625" cy="1181100"/>
          </a:xfrm>
          <a:prstGeom prst="rect">
            <a:avLst/>
          </a:prstGeom>
        </p:spPr>
      </p:pic>
    </p:spTree>
    <p:extLst>
      <p:ext uri="{BB962C8B-B14F-4D97-AF65-F5344CB8AC3E}">
        <p14:creationId xmlns:p14="http://schemas.microsoft.com/office/powerpoint/2010/main" val="259719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71D5EF-D480-DC86-4D27-EB6F5EA32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3339" y="403513"/>
            <a:ext cx="3025322" cy="1176514"/>
          </a:xfrm>
        </p:spPr>
      </p:pic>
      <p:sp>
        <p:nvSpPr>
          <p:cNvPr id="6" name="TextBox 5">
            <a:extLst>
              <a:ext uri="{FF2B5EF4-FFF2-40B4-BE49-F238E27FC236}">
                <a16:creationId xmlns:a16="http://schemas.microsoft.com/office/drawing/2014/main" id="{14630D8D-5DC8-0E56-7E63-F5753834B9FF}"/>
              </a:ext>
            </a:extLst>
          </p:cNvPr>
          <p:cNvSpPr txBox="1"/>
          <p:nvPr/>
        </p:nvSpPr>
        <p:spPr>
          <a:xfrm>
            <a:off x="1717964" y="2004291"/>
            <a:ext cx="9347200" cy="3276282"/>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sz="2000" dirty="0"/>
          </a:p>
          <a:p>
            <a:pPr marL="285750" indent="-285750">
              <a:lnSpc>
                <a:spcPct val="150000"/>
              </a:lnSpc>
              <a:buFont typeface="Arial" panose="020B0604020202020204" pitchFamily="34" charset="0"/>
              <a:buChar char="•"/>
            </a:pPr>
            <a:r>
              <a:rPr lang="en-IN" sz="2000" dirty="0" err="1">
                <a:latin typeface="Strawford"/>
              </a:rPr>
              <a:t>Filecoin</a:t>
            </a:r>
            <a:r>
              <a:rPr lang="en-IN" sz="2000" dirty="0">
                <a:latin typeface="Strawford"/>
              </a:rPr>
              <a:t> is a decentralized peer-to-peer file storage network that aims to let anyone store, retrieve, and host digital information. </a:t>
            </a:r>
          </a:p>
          <a:p>
            <a:pPr marL="285750" indent="-285750">
              <a:lnSpc>
                <a:spcPct val="150000"/>
              </a:lnSpc>
              <a:buFont typeface="Arial" panose="020B0604020202020204" pitchFamily="34" charset="0"/>
              <a:buChar char="•"/>
            </a:pPr>
            <a:r>
              <a:rPr lang="en-IN" sz="2000" dirty="0">
                <a:latin typeface="Strawford"/>
              </a:rPr>
              <a:t>The NFT images created from the blogs are encoded with the blog text and uploaded onto the </a:t>
            </a:r>
            <a:r>
              <a:rPr lang="en-IN" sz="2000" dirty="0" err="1">
                <a:latin typeface="Strawford"/>
              </a:rPr>
              <a:t>nft.storage</a:t>
            </a:r>
            <a:r>
              <a:rPr lang="en-IN" sz="2000" dirty="0">
                <a:latin typeface="Strawford"/>
              </a:rPr>
              <a:t> using the </a:t>
            </a:r>
            <a:r>
              <a:rPr lang="en-IN" sz="2000" dirty="0" err="1">
                <a:latin typeface="Strawford"/>
              </a:rPr>
              <a:t>api</a:t>
            </a:r>
            <a:r>
              <a:rPr lang="en-IN" sz="2000" dirty="0">
                <a:latin typeface="Strawford"/>
              </a:rPr>
              <a:t>.</a:t>
            </a:r>
          </a:p>
          <a:p>
            <a:pPr marL="285750" indent="-285750">
              <a:lnSpc>
                <a:spcPct val="150000"/>
              </a:lnSpc>
              <a:buFont typeface="Arial" panose="020B0604020202020204" pitchFamily="34" charset="0"/>
              <a:buChar char="•"/>
            </a:pPr>
            <a:r>
              <a:rPr lang="en-IN" sz="2000" dirty="0">
                <a:latin typeface="Strawford"/>
              </a:rPr>
              <a:t>THE NFT is then minted using the smart contract based on </a:t>
            </a:r>
            <a:r>
              <a:rPr lang="en-IN" sz="2000" dirty="0" err="1">
                <a:latin typeface="Strawford"/>
              </a:rPr>
              <a:t>Filecoin</a:t>
            </a:r>
            <a:r>
              <a:rPr lang="en-IN" sz="2000" dirty="0">
                <a:latin typeface="Strawford"/>
              </a:rPr>
              <a:t> Virtual Machine (FVM) to generate an accessible link.</a:t>
            </a:r>
          </a:p>
        </p:txBody>
      </p:sp>
      <p:pic>
        <p:nvPicPr>
          <p:cNvPr id="13" name="Picture 12">
            <a:extLst>
              <a:ext uri="{FF2B5EF4-FFF2-40B4-BE49-F238E27FC236}">
                <a16:creationId xmlns:a16="http://schemas.microsoft.com/office/drawing/2014/main" id="{79F28B61-75C0-CF1B-5D2E-69156CFAF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275" y="403513"/>
            <a:ext cx="3219450" cy="1419225"/>
          </a:xfrm>
          <a:prstGeom prst="rect">
            <a:avLst/>
          </a:prstGeom>
        </p:spPr>
      </p:pic>
    </p:spTree>
    <p:extLst>
      <p:ext uri="{BB962C8B-B14F-4D97-AF65-F5344CB8AC3E}">
        <p14:creationId xmlns:p14="http://schemas.microsoft.com/office/powerpoint/2010/main" val="211945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A0B1-B230-362A-2AFD-C735A0ED2DA3}"/>
              </a:ext>
            </a:extLst>
          </p:cNvPr>
          <p:cNvSpPr>
            <a:spLocks noGrp="1"/>
          </p:cNvSpPr>
          <p:nvPr>
            <p:ph type="title"/>
          </p:nvPr>
        </p:nvSpPr>
        <p:spPr/>
        <p:txBody>
          <a:bodyPr>
            <a:normAutofit/>
          </a:bodyPr>
          <a:lstStyle/>
          <a:p>
            <a:r>
              <a:rPr lang="en-IN" sz="5400" dirty="0">
                <a:latin typeface="Strawford"/>
              </a:rPr>
              <a:t>THANK YOU!</a:t>
            </a:r>
          </a:p>
        </p:txBody>
      </p:sp>
      <p:sp>
        <p:nvSpPr>
          <p:cNvPr id="3" name="Content Placeholder 2">
            <a:extLst>
              <a:ext uri="{FF2B5EF4-FFF2-40B4-BE49-F238E27FC236}">
                <a16:creationId xmlns:a16="http://schemas.microsoft.com/office/drawing/2014/main" id="{D45956C7-13D3-61F2-A18E-3995D1F45C5E}"/>
              </a:ext>
            </a:extLst>
          </p:cNvPr>
          <p:cNvSpPr>
            <a:spLocks noGrp="1"/>
          </p:cNvSpPr>
          <p:nvPr>
            <p:ph idx="1"/>
          </p:nvPr>
        </p:nvSpPr>
        <p:spPr>
          <a:xfrm>
            <a:off x="1484310" y="2251362"/>
            <a:ext cx="10109927" cy="3794331"/>
          </a:xfrm>
        </p:spPr>
        <p:txBody>
          <a:bodyPr>
            <a:normAutofit fontScale="77500" lnSpcReduction="20000"/>
          </a:bodyPr>
          <a:lstStyle/>
          <a:p>
            <a:pPr marL="0" indent="0">
              <a:lnSpc>
                <a:spcPct val="150000"/>
              </a:lnSpc>
              <a:buNone/>
            </a:pPr>
            <a:r>
              <a:rPr lang="en-IN" sz="3600" dirty="0">
                <a:latin typeface="Strawford"/>
              </a:rPr>
              <a:t>Team Members: </a:t>
            </a:r>
          </a:p>
          <a:p>
            <a:pPr marL="0" indent="0">
              <a:lnSpc>
                <a:spcPct val="150000"/>
              </a:lnSpc>
              <a:buNone/>
            </a:pPr>
            <a:r>
              <a:rPr lang="en-IN" sz="3100" dirty="0" err="1">
                <a:latin typeface="Strawford"/>
              </a:rPr>
              <a:t>Nischith</a:t>
            </a:r>
            <a:r>
              <a:rPr lang="en-IN" sz="3100" dirty="0">
                <a:latin typeface="Strawford"/>
              </a:rPr>
              <a:t> T N</a:t>
            </a:r>
          </a:p>
          <a:p>
            <a:pPr marL="0" indent="0">
              <a:lnSpc>
                <a:spcPct val="150000"/>
              </a:lnSpc>
              <a:buNone/>
            </a:pPr>
            <a:r>
              <a:rPr lang="en-IN" sz="3100" dirty="0" err="1">
                <a:latin typeface="Strawford"/>
              </a:rPr>
              <a:t>Jayavibhav</a:t>
            </a:r>
            <a:r>
              <a:rPr lang="en-IN" sz="3100" dirty="0">
                <a:latin typeface="Strawford"/>
              </a:rPr>
              <a:t> N K</a:t>
            </a:r>
          </a:p>
          <a:p>
            <a:pPr marL="0" indent="0">
              <a:lnSpc>
                <a:spcPct val="150000"/>
              </a:lnSpc>
              <a:buNone/>
            </a:pPr>
            <a:r>
              <a:rPr lang="en-IN" sz="3100" dirty="0">
                <a:latin typeface="Strawford"/>
              </a:rPr>
              <a:t>Nikhil Ravi</a:t>
            </a:r>
          </a:p>
          <a:p>
            <a:pPr marL="0" indent="0">
              <a:lnSpc>
                <a:spcPct val="150000"/>
              </a:lnSpc>
              <a:buNone/>
            </a:pPr>
            <a:r>
              <a:rPr lang="en-IN" sz="3100" dirty="0">
                <a:latin typeface="Strawford"/>
              </a:rPr>
              <a:t>P Malvika Reddy</a:t>
            </a:r>
          </a:p>
          <a:p>
            <a:pPr marL="0" indent="0">
              <a:lnSpc>
                <a:spcPct val="150000"/>
              </a:lnSpc>
              <a:buNone/>
            </a:pPr>
            <a:r>
              <a:rPr lang="en-IN" sz="3100" dirty="0" err="1">
                <a:latin typeface="Strawford"/>
              </a:rPr>
              <a:t>Niharikaa</a:t>
            </a:r>
            <a:r>
              <a:rPr lang="en-IN" sz="3100" dirty="0">
                <a:latin typeface="Strawford"/>
              </a:rPr>
              <a:t> Bhattacharya</a:t>
            </a:r>
          </a:p>
        </p:txBody>
      </p:sp>
    </p:spTree>
    <p:extLst>
      <p:ext uri="{BB962C8B-B14F-4D97-AF65-F5344CB8AC3E}">
        <p14:creationId xmlns:p14="http://schemas.microsoft.com/office/powerpoint/2010/main" val="1861056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Parallax</Template>
  <TotalTime>210</TotalTime>
  <Words>430</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Strawford</vt:lpstr>
      <vt:lpstr>Parallax</vt:lpstr>
      <vt:lpstr>ETHforAll 2023</vt:lpstr>
      <vt:lpstr>Need for BlogChain.ai</vt:lpstr>
      <vt:lpstr>PowerPoint Presentation</vt:lpstr>
      <vt:lpstr>Technologies Used:</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ETHIndia 2022</dc:title>
  <dc:creator>Nikhil Ravi</dc:creator>
  <cp:lastModifiedBy>Nischith T N</cp:lastModifiedBy>
  <cp:revision>5</cp:revision>
  <dcterms:created xsi:type="dcterms:W3CDTF">2022-12-03T20:59:54Z</dcterms:created>
  <dcterms:modified xsi:type="dcterms:W3CDTF">2023-02-18T18:34:58Z</dcterms:modified>
</cp:coreProperties>
</file>