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2" r:id="rId7"/>
    <p:sldId id="261"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9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41972-85C1-473E-A61D-01DA8F65BC7C}"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4857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1972-85C1-473E-A61D-01DA8F65BC7C}"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83126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1972-85C1-473E-A61D-01DA8F65BC7C}"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62009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41972-85C1-473E-A61D-01DA8F65BC7C}"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45542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41972-85C1-473E-A61D-01DA8F65BC7C}"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26170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41972-85C1-473E-A61D-01DA8F65BC7C}"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28209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41972-85C1-473E-A61D-01DA8F65BC7C}"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23514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41972-85C1-473E-A61D-01DA8F65BC7C}"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142800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41972-85C1-473E-A61D-01DA8F65BC7C}"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7782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41972-85C1-473E-A61D-01DA8F65BC7C}"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343062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41972-85C1-473E-A61D-01DA8F65BC7C}"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75CAC-B9A9-4032-9188-C97CAECABE87}" type="slidenum">
              <a:rPr lang="en-US" smtClean="0"/>
              <a:t>‹#›</a:t>
            </a:fld>
            <a:endParaRPr lang="en-US"/>
          </a:p>
        </p:txBody>
      </p:sp>
    </p:spTree>
    <p:extLst>
      <p:ext uri="{BB962C8B-B14F-4D97-AF65-F5344CB8AC3E}">
        <p14:creationId xmlns:p14="http://schemas.microsoft.com/office/powerpoint/2010/main" val="415383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41972-85C1-473E-A61D-01DA8F65BC7C}" type="datetimeFigureOut">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75CAC-B9A9-4032-9188-C97CAECABE87}" type="slidenum">
              <a:rPr lang="en-US" smtClean="0"/>
              <a:t>‹#›</a:t>
            </a:fld>
            <a:endParaRPr lang="en-US"/>
          </a:p>
        </p:txBody>
      </p:sp>
    </p:spTree>
    <p:extLst>
      <p:ext uri="{BB962C8B-B14F-4D97-AF65-F5344CB8AC3E}">
        <p14:creationId xmlns:p14="http://schemas.microsoft.com/office/powerpoint/2010/main" val="3406294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yavigneshg@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pPr marL="0" indent="0">
              <a:buNone/>
            </a:pPr>
            <a:endParaRPr lang="en-IN" sz="4000" b="1" dirty="0" smtClean="0">
              <a:latin typeface="Algerian" panose="04020705040A02060702" pitchFamily="82" charset="0"/>
            </a:endParaRPr>
          </a:p>
          <a:p>
            <a:pPr marL="0" indent="0">
              <a:buNone/>
            </a:pPr>
            <a:endParaRPr lang="en-IN" sz="4000" b="1" dirty="0">
              <a:latin typeface="Algerian" panose="04020705040A02060702" pitchFamily="82" charset="0"/>
            </a:endParaRPr>
          </a:p>
          <a:p>
            <a:pPr marL="0" indent="0">
              <a:buNone/>
            </a:pPr>
            <a:r>
              <a:rPr lang="en-IN" sz="4000" b="1" dirty="0" smtClean="0">
                <a:latin typeface="Algerian" panose="04020705040A02060702" pitchFamily="82" charset="0"/>
              </a:rPr>
              <a:t>Case Study </a:t>
            </a:r>
            <a:r>
              <a:rPr lang="en-IN" b="1" dirty="0" smtClean="0">
                <a:latin typeface="Algerian" panose="04020705040A02060702" pitchFamily="82" charset="0"/>
              </a:rPr>
              <a:t>for PayPal</a:t>
            </a:r>
            <a:r>
              <a:rPr lang="en-IN" b="1" dirty="0">
                <a:latin typeface="Algerian" panose="04020705040A02060702" pitchFamily="82" charset="0"/>
              </a:rPr>
              <a:t>						</a:t>
            </a:r>
            <a:endParaRPr lang="en-IN" b="1" dirty="0" smtClean="0">
              <a:latin typeface="Algerian" panose="04020705040A02060702" pitchFamily="82" charset="0"/>
            </a:endParaRPr>
          </a:p>
          <a:p>
            <a:endParaRPr lang="en-IN" b="1" dirty="0">
              <a:latin typeface="Algerian" panose="04020705040A02060702" pitchFamily="82" charset="0"/>
            </a:endParaRPr>
          </a:p>
          <a:p>
            <a:endParaRPr lang="en-IN" b="1" dirty="0" smtClean="0">
              <a:latin typeface="Algerian" panose="04020705040A02060702" pitchFamily="82" charset="0"/>
            </a:endParaRPr>
          </a:p>
          <a:p>
            <a:endParaRPr lang="en-IN" b="1" dirty="0">
              <a:latin typeface="Algerian" panose="04020705040A02060702" pitchFamily="82" charset="0"/>
            </a:endParaRPr>
          </a:p>
          <a:p>
            <a:pPr marL="0" indent="0">
              <a:lnSpc>
                <a:spcPct val="50000"/>
              </a:lnSpc>
              <a:spcBef>
                <a:spcPts val="600"/>
              </a:spcBef>
              <a:buNone/>
            </a:pPr>
            <a:r>
              <a:rPr lang="en-IN" b="1" dirty="0" smtClean="0">
                <a:latin typeface="Algerian" panose="04020705040A02060702" pitchFamily="82" charset="0"/>
              </a:rPr>
              <a:t>								Jayavignesh G</a:t>
            </a:r>
          </a:p>
          <a:p>
            <a:pPr marL="0" indent="0">
              <a:lnSpc>
                <a:spcPct val="50000"/>
              </a:lnSpc>
              <a:spcBef>
                <a:spcPts val="600"/>
              </a:spcBef>
              <a:buNone/>
            </a:pPr>
            <a:r>
              <a:rPr lang="en-IN" b="1" dirty="0">
                <a:latin typeface="Algerian" panose="04020705040A02060702" pitchFamily="82" charset="0"/>
              </a:rPr>
              <a:t>	</a:t>
            </a:r>
            <a:r>
              <a:rPr lang="en-IN" b="1" dirty="0" smtClean="0">
                <a:latin typeface="Algerian" panose="04020705040A02060702" pitchFamily="82" charset="0"/>
              </a:rPr>
              <a:t>							</a:t>
            </a:r>
            <a:r>
              <a:rPr lang="en-IN" sz="1200" b="1" dirty="0" smtClean="0">
                <a:hlinkClick r:id="rId2"/>
              </a:rPr>
              <a:t>jayavigneshg@gmail.com</a:t>
            </a:r>
            <a:endParaRPr lang="en-IN" sz="1200" b="1" dirty="0" smtClean="0"/>
          </a:p>
          <a:p>
            <a:pPr marL="0" indent="0">
              <a:lnSpc>
                <a:spcPct val="50000"/>
              </a:lnSpc>
              <a:spcBef>
                <a:spcPts val="600"/>
              </a:spcBef>
              <a:buNone/>
            </a:pPr>
            <a:r>
              <a:rPr lang="en-IN" sz="1200" b="1" dirty="0"/>
              <a:t>	</a:t>
            </a:r>
            <a:r>
              <a:rPr lang="en-IN" sz="1200" b="1" dirty="0" smtClean="0"/>
              <a:t>							pH:+91 8939850980</a:t>
            </a:r>
            <a:endParaRPr lang="en-US" sz="1200" dirty="0"/>
          </a:p>
        </p:txBody>
      </p:sp>
    </p:spTree>
    <p:extLst>
      <p:ext uri="{BB962C8B-B14F-4D97-AF65-F5344CB8AC3E}">
        <p14:creationId xmlns:p14="http://schemas.microsoft.com/office/powerpoint/2010/main" val="282265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b="1" dirty="0" smtClean="0"/>
              <a:t>Initial Data Analysis: </a:t>
            </a:r>
            <a:br>
              <a:rPr lang="en-IN" sz="2200" b="1" dirty="0" smtClean="0"/>
            </a:br>
            <a:r>
              <a:rPr lang="en-US" sz="2200" dirty="0" smtClean="0"/>
              <a:t>The </a:t>
            </a:r>
            <a:r>
              <a:rPr lang="en-US" sz="2200" dirty="0"/>
              <a:t>data </a:t>
            </a:r>
            <a:r>
              <a:rPr lang="en-US" sz="2200" dirty="0" smtClean="0"/>
              <a:t>from Vendor looks </a:t>
            </a:r>
            <a:r>
              <a:rPr lang="en-US" sz="2200" dirty="0"/>
              <a:t>well diverse and </a:t>
            </a:r>
            <a:r>
              <a:rPr lang="en-US" sz="2200" dirty="0" smtClean="0"/>
              <a:t>it’s a left-skewed </a:t>
            </a:r>
            <a:r>
              <a:rPr lang="en-US" sz="2200" dirty="0" err="1" smtClean="0"/>
              <a:t>distributon</a:t>
            </a:r>
            <a:r>
              <a:rPr lang="en-US" sz="2200" dirty="0" smtClean="0"/>
              <a:t>. </a:t>
            </a:r>
            <a:r>
              <a:rPr lang="en-US" sz="2200" dirty="0"/>
              <a:t>Below are some analysis done in Python.</a:t>
            </a:r>
            <a:r>
              <a:rPr lang="en-US" dirty="0"/>
              <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838200" y="2267084"/>
            <a:ext cx="4634247" cy="2330674"/>
          </a:xfrm>
          <a:prstGeom prst="rect">
            <a:avLst/>
          </a:prstGeom>
        </p:spPr>
      </p:pic>
      <p:pic>
        <p:nvPicPr>
          <p:cNvPr id="7" name="Picture 6"/>
          <p:cNvPicPr>
            <a:picLocks noChangeAspect="1"/>
          </p:cNvPicPr>
          <p:nvPr/>
        </p:nvPicPr>
        <p:blipFill>
          <a:blip r:embed="rId3"/>
          <a:stretch>
            <a:fillRect/>
          </a:stretch>
        </p:blipFill>
        <p:spPr>
          <a:xfrm>
            <a:off x="6430851" y="1456654"/>
            <a:ext cx="3434366" cy="2215720"/>
          </a:xfrm>
          <a:prstGeom prst="rect">
            <a:avLst/>
          </a:prstGeom>
        </p:spPr>
      </p:pic>
      <p:sp>
        <p:nvSpPr>
          <p:cNvPr id="8" name="TextBox 7"/>
          <p:cNvSpPr txBox="1"/>
          <p:nvPr/>
        </p:nvSpPr>
        <p:spPr>
          <a:xfrm>
            <a:off x="6735652" y="1087322"/>
            <a:ext cx="2008307" cy="369332"/>
          </a:xfrm>
          <a:prstGeom prst="rect">
            <a:avLst/>
          </a:prstGeom>
          <a:noFill/>
        </p:spPr>
        <p:txBody>
          <a:bodyPr wrap="none" rtlCol="0">
            <a:spAutoFit/>
          </a:bodyPr>
          <a:lstStyle/>
          <a:p>
            <a:r>
              <a:rPr lang="en-IN" u="sng" dirty="0" err="1"/>
              <a:t>r</a:t>
            </a:r>
            <a:r>
              <a:rPr lang="en-IN" u="sng" dirty="0" err="1" smtClean="0"/>
              <a:t>elationship_length</a:t>
            </a:r>
            <a:endParaRPr lang="en-US" u="sng" dirty="0"/>
          </a:p>
        </p:txBody>
      </p:sp>
      <p:sp>
        <p:nvSpPr>
          <p:cNvPr id="9" name="TextBox 8"/>
          <p:cNvSpPr txBox="1"/>
          <p:nvPr/>
        </p:nvSpPr>
        <p:spPr>
          <a:xfrm>
            <a:off x="6735652" y="3692597"/>
            <a:ext cx="1099083" cy="369332"/>
          </a:xfrm>
          <a:prstGeom prst="rect">
            <a:avLst/>
          </a:prstGeom>
          <a:noFill/>
        </p:spPr>
        <p:txBody>
          <a:bodyPr wrap="none" rtlCol="0">
            <a:spAutoFit/>
          </a:bodyPr>
          <a:lstStyle/>
          <a:p>
            <a:r>
              <a:rPr lang="en-IN" u="sng" dirty="0" err="1"/>
              <a:t>s</a:t>
            </a:r>
            <a:r>
              <a:rPr lang="en-IN" u="sng" dirty="0" err="1" smtClean="0"/>
              <a:t>ite_visits</a:t>
            </a:r>
            <a:endParaRPr lang="en-US" u="sng" dirty="0"/>
          </a:p>
        </p:txBody>
      </p:sp>
      <p:pic>
        <p:nvPicPr>
          <p:cNvPr id="10" name="Picture 9"/>
          <p:cNvPicPr>
            <a:picLocks noChangeAspect="1"/>
          </p:cNvPicPr>
          <p:nvPr/>
        </p:nvPicPr>
        <p:blipFill>
          <a:blip r:embed="rId4"/>
          <a:stretch>
            <a:fillRect/>
          </a:stretch>
        </p:blipFill>
        <p:spPr>
          <a:xfrm>
            <a:off x="6561972" y="4082152"/>
            <a:ext cx="3394832" cy="2164102"/>
          </a:xfrm>
          <a:prstGeom prst="rect">
            <a:avLst/>
          </a:prstGeom>
        </p:spPr>
      </p:pic>
    </p:spTree>
    <p:extLst>
      <p:ext uri="{BB962C8B-B14F-4D97-AF65-F5344CB8AC3E}">
        <p14:creationId xmlns:p14="http://schemas.microsoft.com/office/powerpoint/2010/main" val="2562116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Descriptive Analysis using Qlik Sense: </a:t>
            </a:r>
            <a:r>
              <a:rPr lang="en-US" sz="2000" dirty="0" smtClean="0"/>
              <a:t>Vendor seem to have well diversified industries on their subscriber base. This shows that the vendor has a good reach in the market.</a:t>
            </a:r>
            <a:br>
              <a:rPr lang="en-US" sz="2000" dirty="0" smtClean="0"/>
            </a:br>
            <a:r>
              <a:rPr lang="en-US" sz="2000" dirty="0" smtClean="0"/>
              <a:t>The second pie chart shows that PayPal customers from almost all industries are subscribed to this vendor.</a:t>
            </a:r>
            <a:endParaRPr lang="en-US" sz="20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51881" y="1825625"/>
            <a:ext cx="10288237" cy="3974485"/>
          </a:xfrm>
          <a:prstGeom prst="rect">
            <a:avLst/>
          </a:prstGeom>
        </p:spPr>
      </p:pic>
    </p:spTree>
    <p:extLst>
      <p:ext uri="{BB962C8B-B14F-4D97-AF65-F5344CB8AC3E}">
        <p14:creationId xmlns:p14="http://schemas.microsoft.com/office/powerpoint/2010/main" val="4155008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08519"/>
          </a:xfrm>
        </p:spPr>
        <p:txBody>
          <a:bodyPr>
            <a:normAutofit fontScale="90000"/>
          </a:bodyPr>
          <a:lstStyle/>
          <a:p>
            <a:r>
              <a:rPr lang="en-IN" sz="2000" b="1" dirty="0" smtClean="0"/>
              <a:t>Industry to deep dive – Home and Gardening: </a:t>
            </a:r>
            <a:r>
              <a:rPr lang="en-US" sz="2000" dirty="0" smtClean="0"/>
              <a:t>The deep dive analysis was made into ‘home and garden’, ‘garden’, gardening’ and ‘hg’ industries only for PayPal customers (either with active send or receive). We have in total 17 customers with </a:t>
            </a:r>
            <a:r>
              <a:rPr lang="en-US" sz="2000" dirty="0" err="1" smtClean="0"/>
              <a:t>no.of.site</a:t>
            </a:r>
            <a:r>
              <a:rPr lang="en-US" sz="2000" dirty="0" smtClean="0"/>
              <a:t> visits more than 6.5K.</a:t>
            </a:r>
            <a:br>
              <a:rPr lang="en-US" sz="2000" dirty="0" smtClean="0"/>
            </a:br>
            <a:r>
              <a:rPr lang="en-US" sz="2000" dirty="0" smtClean="0"/>
              <a:t>Considering the fact that this is only the sample subscribers data from vendor (2.26% of original data i.e. 680 out of 30K) the number of site visits for PayPal active customer for this vendor looks very good.</a:t>
            </a:r>
            <a:r>
              <a:rPr lang="en-US" sz="2000" dirty="0"/>
              <a:t/>
            </a:r>
            <a:br>
              <a:rPr lang="en-US" sz="2000" dirty="0"/>
            </a:br>
            <a:endParaRPr lang="en-US" sz="2000" dirty="0"/>
          </a:p>
        </p:txBody>
      </p:sp>
      <p:pic>
        <p:nvPicPr>
          <p:cNvPr id="5" name="Picture 4"/>
          <p:cNvPicPr>
            <a:picLocks noChangeAspect="1"/>
          </p:cNvPicPr>
          <p:nvPr/>
        </p:nvPicPr>
        <p:blipFill>
          <a:blip r:embed="rId2"/>
          <a:stretch>
            <a:fillRect/>
          </a:stretch>
        </p:blipFill>
        <p:spPr>
          <a:xfrm>
            <a:off x="688818" y="2173644"/>
            <a:ext cx="7362825" cy="4391025"/>
          </a:xfrm>
          <a:prstGeom prst="rect">
            <a:avLst/>
          </a:prstGeom>
        </p:spPr>
      </p:pic>
      <p:pic>
        <p:nvPicPr>
          <p:cNvPr id="6" name="Picture 5"/>
          <p:cNvPicPr>
            <a:picLocks noChangeAspect="1"/>
          </p:cNvPicPr>
          <p:nvPr/>
        </p:nvPicPr>
        <p:blipFill>
          <a:blip r:embed="rId3"/>
          <a:stretch>
            <a:fillRect/>
          </a:stretch>
        </p:blipFill>
        <p:spPr>
          <a:xfrm>
            <a:off x="8444851" y="2334764"/>
            <a:ext cx="3209925" cy="1628775"/>
          </a:xfrm>
          <a:prstGeom prst="rect">
            <a:avLst/>
          </a:prstGeom>
        </p:spPr>
      </p:pic>
    </p:spTree>
    <p:extLst>
      <p:ext uri="{BB962C8B-B14F-4D97-AF65-F5344CB8AC3E}">
        <p14:creationId xmlns:p14="http://schemas.microsoft.com/office/powerpoint/2010/main" val="56157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b="1" dirty="0" smtClean="0"/>
              <a:t>Customer with more than 10 years of relationship with Vendor: </a:t>
            </a:r>
            <a:r>
              <a:rPr lang="en-IN" sz="2000" dirty="0" smtClean="0"/>
              <a:t>The </a:t>
            </a:r>
            <a:r>
              <a:rPr lang="en-IN" sz="2000" dirty="0" err="1" smtClean="0"/>
              <a:t>no.of.site</a:t>
            </a:r>
            <a:r>
              <a:rPr lang="en-IN" sz="2000" dirty="0" smtClean="0"/>
              <a:t> visits for customers having more than 10 years subscription with vendor is already 4.5K. If we scale it up for entire population of vendor data it could be that this vendor is one of the large sales contributor for PayPal business.</a:t>
            </a:r>
            <a:r>
              <a:rPr lang="en-US" sz="2000" dirty="0"/>
              <a:t/>
            </a:r>
            <a:br>
              <a:rPr lang="en-US" sz="2000" dirty="0"/>
            </a:br>
            <a:endParaRPr lang="en-US" sz="2000" dirty="0"/>
          </a:p>
        </p:txBody>
      </p:sp>
      <p:sp>
        <p:nvSpPr>
          <p:cNvPr id="6" name="Title 1"/>
          <p:cNvSpPr txBox="1">
            <a:spLocks/>
          </p:cNvSpPr>
          <p:nvPr/>
        </p:nvSpPr>
        <p:spPr>
          <a:xfrm>
            <a:off x="838200" y="3299362"/>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Customer with more 30+ years of relationship with Vendor: </a:t>
            </a:r>
            <a:r>
              <a:rPr lang="en-IN" sz="2000" dirty="0" smtClean="0"/>
              <a:t>There are 3 customer who is having 30 years of relationship with this vendor and are considered to be having very strong potential to contribute to the sales. Again, if we only scale this customer base for population, this vendor is holding good medium business for us.</a:t>
            </a:r>
            <a:r>
              <a:rPr lang="en-US" sz="2000" dirty="0" smtClean="0"/>
              <a:t/>
            </a:r>
            <a:br>
              <a:rPr lang="en-US" sz="2000" dirty="0" smtClean="0"/>
            </a:br>
            <a:endParaRPr lang="en-US" sz="2000" dirty="0"/>
          </a:p>
        </p:txBody>
      </p:sp>
      <p:pic>
        <p:nvPicPr>
          <p:cNvPr id="4" name="Picture 3"/>
          <p:cNvPicPr>
            <a:picLocks noChangeAspect="1"/>
          </p:cNvPicPr>
          <p:nvPr/>
        </p:nvPicPr>
        <p:blipFill>
          <a:blip r:embed="rId2"/>
          <a:stretch>
            <a:fillRect/>
          </a:stretch>
        </p:blipFill>
        <p:spPr>
          <a:xfrm>
            <a:off x="955383" y="1414060"/>
            <a:ext cx="5438775" cy="1685925"/>
          </a:xfrm>
          <a:prstGeom prst="rect">
            <a:avLst/>
          </a:prstGeom>
        </p:spPr>
      </p:pic>
      <p:pic>
        <p:nvPicPr>
          <p:cNvPr id="8" name="Picture 7"/>
          <p:cNvPicPr>
            <a:picLocks noChangeAspect="1"/>
          </p:cNvPicPr>
          <p:nvPr/>
        </p:nvPicPr>
        <p:blipFill>
          <a:blip r:embed="rId3"/>
          <a:stretch>
            <a:fillRect/>
          </a:stretch>
        </p:blipFill>
        <p:spPr>
          <a:xfrm>
            <a:off x="955383" y="4531218"/>
            <a:ext cx="5400675" cy="1685925"/>
          </a:xfrm>
          <a:prstGeom prst="rect">
            <a:avLst/>
          </a:prstGeom>
        </p:spPr>
      </p:pic>
    </p:spTree>
    <p:extLst>
      <p:ext uri="{BB962C8B-B14F-4D97-AF65-F5344CB8AC3E}">
        <p14:creationId xmlns:p14="http://schemas.microsoft.com/office/powerpoint/2010/main" val="3471097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Algerian" panose="04020705040A02060702" pitchFamily="82" charset="0"/>
              </a:rPr>
              <a:t>I</a:t>
            </a:r>
            <a:r>
              <a:rPr lang="en-IN" sz="3600" b="1" dirty="0" smtClean="0">
                <a:latin typeface="Algerian" panose="04020705040A02060702" pitchFamily="82" charset="0"/>
              </a:rPr>
              <a:t>nference :</a:t>
            </a:r>
            <a:endParaRPr lang="en-US" sz="3600" b="1"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3600" dirty="0" smtClean="0"/>
              <a:t>Looks like there is a lot of rationale exists for me to </a:t>
            </a:r>
            <a:r>
              <a:rPr lang="en-US" sz="3600" u="sng" dirty="0" smtClean="0"/>
              <a:t>discuss this vendor proposal with my Boss </a:t>
            </a:r>
            <a:r>
              <a:rPr lang="en-US" sz="3600" dirty="0" smtClean="0"/>
              <a:t>and thus by </a:t>
            </a:r>
            <a:r>
              <a:rPr lang="en-US" sz="3600" dirty="0" smtClean="0"/>
              <a:t>generating </a:t>
            </a:r>
            <a:r>
              <a:rPr lang="en-US" sz="3600" dirty="0" smtClean="0"/>
              <a:t>a good sales lead for PayPal into Home &amp; Garden vertical.</a:t>
            </a:r>
          </a:p>
          <a:p>
            <a:pPr marL="1371600" lvl="3" indent="0">
              <a:buNone/>
            </a:pPr>
            <a:r>
              <a:rPr lang="en-IN" sz="4000" dirty="0" smtClean="0"/>
              <a:t>                                                   </a:t>
            </a:r>
            <a:endParaRPr lang="en-US" sz="60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116678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Appendix1: </a:t>
            </a:r>
            <a:r>
              <a:rPr lang="en-US" sz="2000" dirty="0" smtClean="0"/>
              <a:t>The </a:t>
            </a:r>
            <a:r>
              <a:rPr lang="en-US" sz="2000" dirty="0"/>
              <a:t>analysis using Python pandas </a:t>
            </a:r>
            <a:r>
              <a:rPr lang="en-US" sz="2000" dirty="0" smtClean="0"/>
              <a:t>to understand the mean, median and IQR’s for home and garden vertical in vendor data.</a:t>
            </a:r>
            <a:r>
              <a:rPr lang="en-US" sz="2000" dirty="0"/>
              <a:t/>
            </a:r>
            <a:br>
              <a:rPr lang="en-US" sz="2000" dirty="0"/>
            </a:br>
            <a:endParaRPr lang="en-US" sz="2000" dirty="0"/>
          </a:p>
        </p:txBody>
      </p:sp>
      <p:pic>
        <p:nvPicPr>
          <p:cNvPr id="8" name="Picture 7"/>
          <p:cNvPicPr>
            <a:picLocks noChangeAspect="1"/>
          </p:cNvPicPr>
          <p:nvPr/>
        </p:nvPicPr>
        <p:blipFill>
          <a:blip r:embed="rId2"/>
          <a:stretch>
            <a:fillRect/>
          </a:stretch>
        </p:blipFill>
        <p:spPr>
          <a:xfrm>
            <a:off x="838200" y="1245426"/>
            <a:ext cx="9413383" cy="5145123"/>
          </a:xfrm>
          <a:prstGeom prst="rect">
            <a:avLst/>
          </a:prstGeom>
        </p:spPr>
      </p:pic>
    </p:spTree>
    <p:extLst>
      <p:ext uri="{BB962C8B-B14F-4D97-AF65-F5344CB8AC3E}">
        <p14:creationId xmlns:p14="http://schemas.microsoft.com/office/powerpoint/2010/main" val="1452367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Appendix2: </a:t>
            </a:r>
            <a:r>
              <a:rPr lang="en-US" sz="2000" dirty="0" smtClean="0"/>
              <a:t>The </a:t>
            </a:r>
            <a:r>
              <a:rPr lang="en-US" sz="2000" dirty="0"/>
              <a:t>analysis using Python pandas </a:t>
            </a:r>
            <a:r>
              <a:rPr lang="en-US" sz="2000" dirty="0" smtClean="0"/>
              <a:t>to understand the mean, median and IQR’s for home and garden vertical in vendor data.</a:t>
            </a:r>
            <a:r>
              <a:rPr lang="en-US" sz="2000" dirty="0"/>
              <a:t/>
            </a:r>
            <a:br>
              <a:rPr lang="en-US" sz="2000" dirty="0"/>
            </a:br>
            <a:endParaRPr lang="en-US" sz="2000" dirty="0"/>
          </a:p>
        </p:txBody>
      </p:sp>
      <p:pic>
        <p:nvPicPr>
          <p:cNvPr id="3" name="Picture 2"/>
          <p:cNvPicPr>
            <a:picLocks noChangeAspect="1"/>
          </p:cNvPicPr>
          <p:nvPr/>
        </p:nvPicPr>
        <p:blipFill>
          <a:blip r:embed="rId2"/>
          <a:stretch>
            <a:fillRect/>
          </a:stretch>
        </p:blipFill>
        <p:spPr>
          <a:xfrm>
            <a:off x="838199" y="1424994"/>
            <a:ext cx="10093255" cy="4834138"/>
          </a:xfrm>
          <a:prstGeom prst="rect">
            <a:avLst/>
          </a:prstGeom>
        </p:spPr>
      </p:pic>
    </p:spTree>
    <p:extLst>
      <p:ext uri="{BB962C8B-B14F-4D97-AF65-F5344CB8AC3E}">
        <p14:creationId xmlns:p14="http://schemas.microsoft.com/office/powerpoint/2010/main" val="753760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			</a:t>
            </a:r>
          </a:p>
          <a:p>
            <a:pPr marL="0" indent="0">
              <a:buNone/>
            </a:pPr>
            <a:endParaRPr lang="en-IN" dirty="0"/>
          </a:p>
          <a:p>
            <a:pPr marL="0" indent="0">
              <a:buNone/>
            </a:pPr>
            <a:endParaRPr lang="en-IN" dirty="0" smtClean="0"/>
          </a:p>
          <a:p>
            <a:pPr marL="0" indent="0">
              <a:buNone/>
            </a:pPr>
            <a:r>
              <a:rPr lang="en-IN" dirty="0"/>
              <a:t>	</a:t>
            </a:r>
            <a:r>
              <a:rPr lang="en-IN" dirty="0" smtClean="0"/>
              <a:t>		</a:t>
            </a:r>
            <a:r>
              <a:rPr lang="en-IN" sz="4000" dirty="0" smtClean="0">
                <a:latin typeface="Algerian" panose="04020705040A02060702" pitchFamily="82" charset="0"/>
              </a:rPr>
              <a:t>	Thank you!</a:t>
            </a:r>
            <a:endParaRPr lang="en-US" sz="4000" dirty="0">
              <a:latin typeface="Algerian" panose="04020705040A02060702" pitchFamily="82" charset="0"/>
            </a:endParaRPr>
          </a:p>
        </p:txBody>
      </p:sp>
    </p:spTree>
    <p:extLst>
      <p:ext uri="{BB962C8B-B14F-4D97-AF65-F5344CB8AC3E}">
        <p14:creationId xmlns:p14="http://schemas.microsoft.com/office/powerpoint/2010/main" val="2793812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301</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Calibri Light</vt:lpstr>
      <vt:lpstr>Office Theme</vt:lpstr>
      <vt:lpstr>PowerPoint Presentation</vt:lpstr>
      <vt:lpstr>Initial Data Analysis:  The data from Vendor looks well diverse and it’s a left-skewed distributon. Below are some analysis done in Python. </vt:lpstr>
      <vt:lpstr>Descriptive Analysis using Qlik Sense: Vendor seem to have well diversified industries on their subscriber base. This shows that the vendor has a good reach in the market. The second pie chart shows that PayPal customers from almost all industries are subscribed to this vendor.</vt:lpstr>
      <vt:lpstr>Industry to deep dive – Home and Gardening: The deep dive analysis was made into ‘home and garden’, ‘garden’, gardening’ and ‘hg’ industries only for PayPal customers (either with active send or receive). We have in total 17 customers with no.of.site visits more than 6.5K. Considering the fact that this is only the sample subscribers data from vendor (2.26% of original data i.e. 680 out of 30K) the number of site visits for PayPal active customer for this vendor looks very good. </vt:lpstr>
      <vt:lpstr>Customer with more than 10 years of relationship with Vendor: The no.of.site visits for customers having more than 10 years subscription with vendor is already 4.5K. If we scale it up for entire population of vendor data it could be that this vendor is one of the large sales contributor for PayPal business. </vt:lpstr>
      <vt:lpstr>Inference :</vt:lpstr>
      <vt:lpstr>Appendix1: The analysis using Python pandas to understand the mean, median and IQR’s for home and garden vertical in vendor data. </vt:lpstr>
      <vt:lpstr>Appendix2: The analysis using Python pandas to understand the mean, median and IQR’s for home and garden vertical in vendor data. </vt:lpstr>
      <vt:lpstr>PowerPoint Presentation</vt:lpstr>
    </vt:vector>
  </TitlesOfParts>
  <Company>DHL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Data Analysis:  The data looks well diverse and following a normal distribution. Below are some analysis done in Python.</dc:title>
  <dc:creator>Jayavignesh G (DHL IN)</dc:creator>
  <cp:lastModifiedBy>Jayavignesh G (DHL IN)</cp:lastModifiedBy>
  <cp:revision>17</cp:revision>
  <dcterms:created xsi:type="dcterms:W3CDTF">2021-07-23T04:12:44Z</dcterms:created>
  <dcterms:modified xsi:type="dcterms:W3CDTF">2021-08-31T09:18:26Z</dcterms:modified>
</cp:coreProperties>
</file>