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94" r:id="rId23"/>
    <p:sldId id="278" r:id="rId24"/>
    <p:sldId id="279" r:id="rId25"/>
    <p:sldId id="281" r:id="rId26"/>
    <p:sldId id="282" r:id="rId27"/>
    <p:sldId id="284" r:id="rId28"/>
    <p:sldId id="280" r:id="rId29"/>
    <p:sldId id="285" r:id="rId30"/>
    <p:sldId id="283" r:id="rId31"/>
    <p:sldId id="286" r:id="rId32"/>
    <p:sldId id="288" r:id="rId33"/>
    <p:sldId id="287"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0E9ECA-2BBD-446C-B699-BEAAD444EB96}">
          <p14:sldIdLst>
            <p14:sldId id="256"/>
          </p14:sldIdLst>
        </p14:section>
        <p14:section name="Delving Deep Into Rectifiers" id="{0AF6E363-B917-43C5-A610-1DED86B91869}">
          <p14:sldIdLst>
            <p14:sldId id="257"/>
            <p14:sldId id="258"/>
            <p14:sldId id="259"/>
            <p14:sldId id="260"/>
            <p14:sldId id="261"/>
            <p14:sldId id="262"/>
            <p14:sldId id="263"/>
            <p14:sldId id="264"/>
            <p14:sldId id="265"/>
            <p14:sldId id="266"/>
            <p14:sldId id="267"/>
            <p14:sldId id="268"/>
            <p14:sldId id="269"/>
            <p14:sldId id="270"/>
            <p14:sldId id="271"/>
            <p14:sldId id="273"/>
            <p14:sldId id="274"/>
            <p14:sldId id="275"/>
            <p14:sldId id="276"/>
            <p14:sldId id="277"/>
          </p14:sldIdLst>
        </p14:section>
        <p14:section name="Aggregated Residual Transformations for Deep Neural Networks" id="{5E9BA760-D98B-4C9E-9321-25DCB613C632}">
          <p14:sldIdLst>
            <p14:sldId id="294"/>
            <p14:sldId id="278"/>
            <p14:sldId id="279"/>
            <p14:sldId id="281"/>
            <p14:sldId id="282"/>
            <p14:sldId id="284"/>
            <p14:sldId id="280"/>
            <p14:sldId id="285"/>
            <p14:sldId id="283"/>
            <p14:sldId id="286"/>
            <p14:sldId id="288"/>
            <p14:sldId id="287"/>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793" autoAdjust="0"/>
  </p:normalViewPr>
  <p:slideViewPr>
    <p:cSldViewPr snapToGrid="0">
      <p:cViewPr varScale="1">
        <p:scale>
          <a:sx n="73" d="100"/>
          <a:sy n="73" d="100"/>
        </p:scale>
        <p:origin x="10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51F642A-0CCA-4794-9F34-0B7C570F61DB}" type="datetimeFigureOut">
              <a:rPr lang="en-US" smtClean="0"/>
              <a:t>6/12/2018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051AC-5B20-4733-8675-D262C3E98408}" type="slidenum">
              <a:rPr lang="en-US" smtClean="0"/>
              <a:t>‹#›</a:t>
            </a:fld>
            <a:endParaRPr lang="en-US"/>
          </a:p>
        </p:txBody>
      </p:sp>
    </p:spTree>
    <p:extLst>
      <p:ext uri="{BB962C8B-B14F-4D97-AF65-F5344CB8AC3E}">
        <p14:creationId xmlns:p14="http://schemas.microsoft.com/office/powerpoint/2010/main" val="308542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1</a:t>
            </a:fld>
            <a:endParaRPr lang="en-US"/>
          </a:p>
        </p:txBody>
      </p:sp>
    </p:spTree>
    <p:extLst>
      <p:ext uri="{BB962C8B-B14F-4D97-AF65-F5344CB8AC3E}">
        <p14:creationId xmlns:p14="http://schemas.microsoft.com/office/powerpoint/2010/main" val="1603671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10</a:t>
            </a:fld>
            <a:endParaRPr lang="en-US"/>
          </a:p>
        </p:txBody>
      </p:sp>
    </p:spTree>
    <p:extLst>
      <p:ext uri="{BB962C8B-B14F-4D97-AF65-F5344CB8AC3E}">
        <p14:creationId xmlns:p14="http://schemas.microsoft.com/office/powerpoint/2010/main" val="400803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above table show values recorded for a small but deep 14-layer model.</a:t>
            </a:r>
          </a:p>
          <a:p>
            <a:r>
              <a:rPr lang="en-US" baseline="0" dirty="0" smtClean="0"/>
              <a:t>The filter size and filter number are indicated on the left column of layer.</a:t>
            </a:r>
          </a:p>
          <a:p>
            <a:r>
              <a:rPr lang="en-US" baseline="0" dirty="0" smtClean="0"/>
              <a:t>The learned coefficients of PReLU are shown for both channel-shared and channel-wise case.</a:t>
            </a:r>
          </a:p>
          <a:p>
            <a:r>
              <a:rPr lang="en-US" baseline="0" dirty="0" smtClean="0"/>
              <a:t>Looking at the values, it is certain that both perform comparably.</a:t>
            </a:r>
          </a:p>
          <a:p>
            <a:r>
              <a:rPr lang="en-US" baseline="0" dirty="0" smtClean="0"/>
              <a:t>The only difference being that channel-shared uses only 13 extra free parameters than ReLU, giving a 1.1% gain on the baseline.</a:t>
            </a:r>
          </a:p>
        </p:txBody>
      </p:sp>
      <p:sp>
        <p:nvSpPr>
          <p:cNvPr id="4" name="Slide Number Placeholder 3"/>
          <p:cNvSpPr>
            <a:spLocks noGrp="1"/>
          </p:cNvSpPr>
          <p:nvPr>
            <p:ph type="sldNum" sz="quarter" idx="10"/>
          </p:nvPr>
        </p:nvSpPr>
        <p:spPr/>
        <p:txBody>
          <a:bodyPr/>
          <a:lstStyle/>
          <a:p>
            <a:fld id="{B3E051AC-5B20-4733-8675-D262C3E98408}" type="slidenum">
              <a:rPr lang="en-US" smtClean="0"/>
              <a:t>11</a:t>
            </a:fld>
            <a:endParaRPr lang="en-US"/>
          </a:p>
        </p:txBody>
      </p:sp>
    </p:spTree>
    <p:extLst>
      <p:ext uri="{BB962C8B-B14F-4D97-AF65-F5344CB8AC3E}">
        <p14:creationId xmlns:p14="http://schemas.microsoft.com/office/powerpoint/2010/main" val="506570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Both +</a:t>
            </a:r>
            <a:r>
              <a:rPr lang="en-US" dirty="0" err="1" smtClean="0"/>
              <a:t>ve</a:t>
            </a:r>
            <a:r>
              <a:rPr lang="en-US" dirty="0" smtClean="0"/>
              <a:t> and –</a:t>
            </a:r>
            <a:r>
              <a:rPr lang="en-US" dirty="0" err="1" smtClean="0"/>
              <a:t>ve</a:t>
            </a:r>
            <a:r>
              <a:rPr lang="en-US" dirty="0" smtClean="0"/>
              <a:t> responses</a:t>
            </a:r>
            <a:r>
              <a:rPr lang="en-US" baseline="0" dirty="0" smtClean="0"/>
              <a:t> of the filters are respected. This can be seen by the 1</a:t>
            </a:r>
            <a:r>
              <a:rPr lang="en-US" baseline="30000" dirty="0" smtClean="0"/>
              <a:t>st</a:t>
            </a:r>
            <a:r>
              <a:rPr lang="en-US" baseline="0" dirty="0" smtClean="0"/>
              <a:t> convolution layer </a:t>
            </a:r>
            <a:r>
              <a:rPr lang="en-US" b="1" baseline="0" dirty="0" smtClean="0"/>
              <a:t>conv1</a:t>
            </a:r>
            <a:r>
              <a:rPr lang="en-US" b="0" baseline="0" dirty="0" smtClean="0"/>
              <a:t> having coefficients as 0.681 and 0.596 which are significantly higher than 0. So, Gabor-like filters i.e. edge or texture detectors work more economically to exploiting the low-level information given the limited number of filters.</a:t>
            </a:r>
          </a:p>
          <a:p>
            <a:endParaRPr lang="en-US" baseline="0" dirty="0" smtClean="0"/>
          </a:p>
          <a:p>
            <a:r>
              <a:rPr lang="en-US" baseline="0" dirty="0" smtClean="0"/>
              <a:t>For channel-wise version, the deeper convolution layers in general have smaller coefficients. Model gets more discriminative in deeper stages. The activations hence become more non-linear i.e. retaining more information in earlier stages and discriminative in deeper stages.</a:t>
            </a:r>
          </a:p>
        </p:txBody>
      </p:sp>
      <p:sp>
        <p:nvSpPr>
          <p:cNvPr id="4" name="Slide Number Placeholder 3"/>
          <p:cNvSpPr>
            <a:spLocks noGrp="1"/>
          </p:cNvSpPr>
          <p:nvPr>
            <p:ph type="sldNum" sz="quarter" idx="10"/>
          </p:nvPr>
        </p:nvSpPr>
        <p:spPr/>
        <p:txBody>
          <a:bodyPr/>
          <a:lstStyle/>
          <a:p>
            <a:fld id="{B3E051AC-5B20-4733-8675-D262C3E98408}" type="slidenum">
              <a:rPr lang="en-US" smtClean="0"/>
              <a:t>12</a:t>
            </a:fld>
            <a:endParaRPr lang="en-US"/>
          </a:p>
        </p:txBody>
      </p:sp>
    </p:spTree>
    <p:extLst>
      <p:ext uri="{BB962C8B-B14F-4D97-AF65-F5344CB8AC3E}">
        <p14:creationId xmlns:p14="http://schemas.microsoft.com/office/powerpoint/2010/main" val="815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 bad initialization is known to hamper</a:t>
            </a:r>
            <a:r>
              <a:rPr lang="en-US" baseline="0" dirty="0" smtClean="0"/>
              <a:t> the learning of a highly non-linear system.</a:t>
            </a:r>
          </a:p>
          <a:p>
            <a:r>
              <a:rPr lang="en-US" baseline="0" dirty="0" smtClean="0"/>
              <a:t>This has been an generic obstacle of training extremely deep rectifier </a:t>
            </a:r>
            <a:r>
              <a:rPr lang="en-US" baseline="0" dirty="0" err="1" smtClean="0"/>
              <a:t>networkks</a:t>
            </a:r>
            <a:r>
              <a:rPr lang="en-US" baseline="0" dirty="0" smtClean="0"/>
              <a:t>.</a:t>
            </a:r>
          </a:p>
          <a:p>
            <a:r>
              <a:rPr lang="en-US" baseline="0" dirty="0" smtClean="0"/>
              <a:t>Fixed standard deviations have difficulties to converge very deep networks, as has been reported by VGG experiment team. A solution to that was pre-training say 8 </a:t>
            </a:r>
            <a:r>
              <a:rPr lang="en-US" baseline="0" dirty="0" err="1" smtClean="0"/>
              <a:t>conv</a:t>
            </a:r>
            <a:r>
              <a:rPr lang="en-US" baseline="0" dirty="0" smtClean="0"/>
              <a:t> layers. But that lead to more training time.</a:t>
            </a:r>
          </a:p>
          <a:p>
            <a:endParaRPr lang="en-US" baseline="0" dirty="0" smtClean="0"/>
          </a:p>
          <a:p>
            <a:r>
              <a:rPr lang="en-US" baseline="0" dirty="0" err="1" smtClean="0"/>
              <a:t>Glorot</a:t>
            </a:r>
            <a:r>
              <a:rPr lang="en-US" baseline="0" dirty="0" smtClean="0"/>
              <a:t> and </a:t>
            </a:r>
            <a:r>
              <a:rPr lang="en-US" baseline="0" dirty="0" err="1" smtClean="0"/>
              <a:t>Bengio</a:t>
            </a:r>
            <a:r>
              <a:rPr lang="en-US" baseline="0" dirty="0" smtClean="0"/>
              <a:t> in their paper proposed to adopt a properly scaled uniform distribution for initialization, considering that activations are linear. Invalid for ReLU and PReLU</a:t>
            </a:r>
          </a:p>
        </p:txBody>
      </p:sp>
      <p:sp>
        <p:nvSpPr>
          <p:cNvPr id="4" name="Slide Number Placeholder 3"/>
          <p:cNvSpPr>
            <a:spLocks noGrp="1"/>
          </p:cNvSpPr>
          <p:nvPr>
            <p:ph type="sldNum" sz="quarter" idx="10"/>
          </p:nvPr>
        </p:nvSpPr>
        <p:spPr/>
        <p:txBody>
          <a:bodyPr/>
          <a:lstStyle/>
          <a:p>
            <a:fld id="{B3E051AC-5B20-4733-8675-D262C3E98408}" type="slidenum">
              <a:rPr lang="en-US" smtClean="0"/>
              <a:t>13</a:t>
            </a:fld>
            <a:endParaRPr lang="en-US"/>
          </a:p>
        </p:txBody>
      </p:sp>
    </p:spTree>
    <p:extLst>
      <p:ext uri="{BB962C8B-B14F-4D97-AF65-F5344CB8AC3E}">
        <p14:creationId xmlns:p14="http://schemas.microsoft.com/office/powerpoint/2010/main" val="3426473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central idea is to investigate</a:t>
            </a:r>
            <a:r>
              <a:rPr lang="en-US" baseline="0" dirty="0" smtClean="0"/>
              <a:t> the variance of the responses in each layer.</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14</a:t>
            </a:fld>
            <a:endParaRPr lang="en-US"/>
          </a:p>
        </p:txBody>
      </p:sp>
    </p:spTree>
    <p:extLst>
      <p:ext uri="{BB962C8B-B14F-4D97-AF65-F5344CB8AC3E}">
        <p14:creationId xmlns:p14="http://schemas.microsoft.com/office/powerpoint/2010/main" val="215211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For the experiment</a:t>
            </a:r>
            <a:r>
              <a:rPr lang="en-US" baseline="0" dirty="0" smtClean="0"/>
              <a:t> purpose they arrived on the initialization values and results as seen in the slide.</a:t>
            </a:r>
          </a:p>
          <a:p>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15</a:t>
            </a:fld>
            <a:endParaRPr lang="en-US"/>
          </a:p>
        </p:txBody>
      </p:sp>
    </p:spTree>
    <p:extLst>
      <p:ext uri="{BB962C8B-B14F-4D97-AF65-F5344CB8AC3E}">
        <p14:creationId xmlns:p14="http://schemas.microsoft.com/office/powerpoint/2010/main" val="3904144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convergence of a 22-layer large model .</a:t>
            </a:r>
          </a:p>
          <a:p>
            <a:r>
              <a:rPr lang="en-US" sz="1200" b="0" i="0" u="none" strike="noStrike" kern="1200" baseline="0" dirty="0" smtClean="0">
                <a:solidFill>
                  <a:schemeClr val="tx1"/>
                </a:solidFill>
                <a:latin typeface="+mn-lt"/>
                <a:ea typeface="+mn-ea"/>
                <a:cs typeface="+mn-cs"/>
              </a:rPr>
              <a:t>The x-axis is the number of training epochs. The y-axis is the top-1 error of 3,000 random </a:t>
            </a:r>
            <a:r>
              <a:rPr lang="en-US" sz="1200" b="0" i="0" u="none" strike="noStrike" kern="1200" baseline="0" dirty="0" err="1" smtClean="0">
                <a:solidFill>
                  <a:schemeClr val="tx1"/>
                </a:solidFill>
                <a:latin typeface="+mn-lt"/>
                <a:ea typeface="+mn-ea"/>
                <a:cs typeface="+mn-cs"/>
              </a:rPr>
              <a:t>val</a:t>
            </a:r>
            <a:r>
              <a:rPr lang="en-US" sz="1200" b="0" i="0" u="none" strike="noStrike" kern="1200" baseline="0" dirty="0" smtClean="0">
                <a:solidFill>
                  <a:schemeClr val="tx1"/>
                </a:solidFill>
                <a:latin typeface="+mn-lt"/>
                <a:ea typeface="+mn-ea"/>
                <a:cs typeface="+mn-cs"/>
              </a:rPr>
              <a:t> samples, evaluated on the center crop. We use ReLU as the activation for both cases. Both our initialization (red) and “Xavier” (blue) [7] lead to convergence, but ours starts reducing error earlier.</a:t>
            </a:r>
            <a:endParaRPr lang="en-US" dirty="0" smtClean="0"/>
          </a:p>
          <a:p>
            <a:endParaRPr lang="en-US" dirty="0" smtClean="0"/>
          </a:p>
          <a:p>
            <a:r>
              <a:rPr lang="en-US" dirty="0" smtClean="0"/>
              <a:t>No clear superiority observed</a:t>
            </a:r>
            <a:r>
              <a:rPr lang="en-US" baseline="0" dirty="0" smtClean="0"/>
              <a:t> between the 2 on the counts of accuracy alone.</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16</a:t>
            </a:fld>
            <a:endParaRPr lang="en-US"/>
          </a:p>
        </p:txBody>
      </p:sp>
    </p:spTree>
    <p:extLst>
      <p:ext uri="{BB962C8B-B14F-4D97-AF65-F5344CB8AC3E}">
        <p14:creationId xmlns:p14="http://schemas.microsoft.com/office/powerpoint/2010/main" val="3851957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convergence of a 30-layer small model. We use ReLU as the activation for both cases. Our initialization (red) is able to make it converge. But “Xavier” (blue) completely stalls - we also verify that its gradients are all diminishing. It does not converge even given more epochs.</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17</a:t>
            </a:fld>
            <a:endParaRPr lang="en-US"/>
          </a:p>
        </p:txBody>
      </p:sp>
    </p:spTree>
    <p:extLst>
      <p:ext uri="{BB962C8B-B14F-4D97-AF65-F5344CB8AC3E}">
        <p14:creationId xmlns:p14="http://schemas.microsoft.com/office/powerpoint/2010/main" val="1863298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VGG-19 model modified as follows :</a:t>
            </a:r>
          </a:p>
          <a:p>
            <a:pPr marL="228600" indent="-228600">
              <a:buAutoNum type="arabicParenBoth"/>
            </a:pPr>
            <a:r>
              <a:rPr lang="en-US" dirty="0" smtClean="0"/>
              <a:t>1</a:t>
            </a:r>
            <a:r>
              <a:rPr lang="en-US" baseline="30000" dirty="0" smtClean="0"/>
              <a:t>st</a:t>
            </a:r>
            <a:r>
              <a:rPr lang="en-US" dirty="0" smtClean="0"/>
              <a:t> layer has a size of 7x7 and stride of 2    (2) </a:t>
            </a:r>
            <a:r>
              <a:rPr lang="en-US" dirty="0" err="1" smtClean="0"/>
              <a:t>Conv</a:t>
            </a:r>
            <a:r>
              <a:rPr lang="en-US" dirty="0" smtClean="0"/>
              <a:t> layers</a:t>
            </a:r>
            <a:r>
              <a:rPr lang="en-US" baseline="0" dirty="0" smtClean="0"/>
              <a:t> on largest feature maps are moved to smaller feature maps   (3) Spatial pyramid pooling used for 1</a:t>
            </a:r>
            <a:r>
              <a:rPr lang="en-US" baseline="30000" dirty="0" smtClean="0"/>
              <a:t>st</a:t>
            </a:r>
            <a:r>
              <a:rPr lang="en-US" baseline="0" dirty="0" smtClean="0"/>
              <a:t> fc layer</a:t>
            </a:r>
          </a:p>
          <a:p>
            <a:pPr marL="228600" indent="-228600">
              <a:buAutoNum type="arabicParenBoth"/>
            </a:pPr>
            <a:endParaRPr lang="en-US" baseline="0" dirty="0" smtClean="0"/>
          </a:p>
          <a:p>
            <a:r>
              <a:rPr lang="en-US" sz="1200" b="0" i="0" u="none" strike="noStrike" kern="1200" baseline="0" dirty="0" smtClean="0">
                <a:solidFill>
                  <a:schemeClr val="tx1"/>
                </a:solidFill>
                <a:latin typeface="+mn-lt"/>
                <a:ea typeface="+mn-ea"/>
                <a:cs typeface="+mn-cs"/>
              </a:rPr>
              <a:t>Choice to increase the model width instead of depth, because deeper models have only diminishing improvement or even degradation on accuracy. E.g. In the speech recognition research of the deep models degrade when using more than 8 hidden layers similar degradation was predicted for ImageNet classification too and found both training and testing error rates degraded in the first 20 </a:t>
            </a:r>
            <a:r>
              <a:rPr lang="en-US" sz="1200" b="0" i="0" u="none" strike="noStrike" kern="1200" baseline="0" smtClean="0">
                <a:solidFill>
                  <a:schemeClr val="tx1"/>
                </a:solidFill>
                <a:latin typeface="+mn-lt"/>
                <a:ea typeface="+mn-ea"/>
                <a:cs typeface="+mn-cs"/>
              </a:rPr>
              <a:t>epochs.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Other implementation details –</a:t>
            </a:r>
          </a:p>
          <a:p>
            <a:pPr marL="228600" indent="-228600">
              <a:buAutoNum type="arabicPeriod"/>
            </a:pPr>
            <a:r>
              <a:rPr lang="en-US" sz="1200" b="0" i="0" u="none" strike="noStrike" kern="1200" baseline="0" dirty="0" smtClean="0">
                <a:solidFill>
                  <a:schemeClr val="tx1"/>
                </a:solidFill>
                <a:latin typeface="+mn-lt"/>
                <a:ea typeface="+mn-ea"/>
                <a:cs typeface="+mn-cs"/>
              </a:rPr>
              <a:t>Resized image whose shorter side is s, a 224x224 crop is randomly sampled, with the per-pixel mean subtracted.</a:t>
            </a:r>
          </a:p>
          <a:p>
            <a:pPr marL="228600" indent="-228600">
              <a:buAutoNum type="arabicPeriod"/>
            </a:pPr>
            <a:r>
              <a:rPr lang="en-US" sz="1200" b="0" i="0" u="none" strike="noStrike" kern="1200" baseline="0" dirty="0" smtClean="0">
                <a:solidFill>
                  <a:schemeClr val="tx1"/>
                </a:solidFill>
                <a:latin typeface="+mn-lt"/>
                <a:ea typeface="+mn-ea"/>
                <a:cs typeface="+mn-cs"/>
              </a:rPr>
              <a:t>One half of the random samples are flipped horizontally.</a:t>
            </a:r>
          </a:p>
          <a:p>
            <a:pPr marL="228600" indent="-228600">
              <a:buAutoNum type="arabicPeriod"/>
            </a:pPr>
            <a:r>
              <a:rPr lang="en-US" sz="1200" b="0" i="0" u="none" strike="noStrike" kern="1200" baseline="0" dirty="0" smtClean="0">
                <a:solidFill>
                  <a:schemeClr val="tx1"/>
                </a:solidFill>
                <a:latin typeface="+mn-lt"/>
                <a:ea typeface="+mn-ea"/>
                <a:cs typeface="+mn-cs"/>
              </a:rPr>
              <a:t>Random color altering used</a:t>
            </a:r>
          </a:p>
          <a:p>
            <a:pPr marL="228600" indent="-228600">
              <a:buAutoNum type="arabicPeriod"/>
            </a:pPr>
            <a:r>
              <a:rPr lang="en-US" sz="1200" b="0" i="0" u="none" strike="noStrike" kern="1200" baseline="0" dirty="0" smtClean="0">
                <a:solidFill>
                  <a:schemeClr val="tx1"/>
                </a:solidFill>
                <a:latin typeface="+mn-lt"/>
                <a:ea typeface="+mn-ea"/>
                <a:cs typeface="+mn-cs"/>
              </a:rPr>
              <a:t>Scale jittering applied at the beginning of the training</a:t>
            </a:r>
          </a:p>
          <a:p>
            <a:pPr marL="228600" indent="-228600">
              <a:buAutoNum type="arabicPeriod"/>
            </a:pPr>
            <a:r>
              <a:rPr lang="en-US" sz="1200" b="0" i="0" u="none" strike="noStrike" kern="1200" baseline="0" dirty="0" smtClean="0">
                <a:solidFill>
                  <a:schemeClr val="tx1"/>
                </a:solidFill>
                <a:latin typeface="+mn-lt"/>
                <a:ea typeface="+mn-ea"/>
                <a:cs typeface="+mn-cs"/>
              </a:rPr>
              <a:t>Mini-batch size is 128 – fixed</a:t>
            </a:r>
          </a:p>
          <a:p>
            <a:pPr marL="228600" indent="-228600">
              <a:buAutoNum type="arabicPeriod"/>
            </a:pPr>
            <a:r>
              <a:rPr lang="en-US" sz="1200" b="0" i="0" u="none" strike="noStrike" kern="1200" baseline="0" dirty="0" smtClean="0">
                <a:solidFill>
                  <a:schemeClr val="tx1"/>
                </a:solidFill>
                <a:latin typeface="+mn-lt"/>
                <a:ea typeface="+mn-ea"/>
                <a:cs typeface="+mn-cs"/>
              </a:rPr>
              <a:t>Total number of epochs for each model is 80</a:t>
            </a:r>
          </a:p>
          <a:p>
            <a:pPr marL="228600" indent="-228600">
              <a:buAutoNum type="arabicPeriod"/>
            </a:pP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E051AC-5B20-4733-8675-D262C3E98408}" type="slidenum">
              <a:rPr lang="en-US" smtClean="0"/>
              <a:t>18</a:t>
            </a:fld>
            <a:endParaRPr lang="en-US"/>
          </a:p>
        </p:txBody>
      </p:sp>
    </p:spTree>
    <p:extLst>
      <p:ext uri="{BB962C8B-B14F-4D97-AF65-F5344CB8AC3E}">
        <p14:creationId xmlns:p14="http://schemas.microsoft.com/office/powerpoint/2010/main" val="799398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4 both ReLU and PReLU are trained </a:t>
            </a:r>
            <a:r>
              <a:rPr lang="en-US" sz="1200" b="0" i="0" u="none" strike="noStrike" kern="1200" baseline="0" dirty="0" smtClean="0">
                <a:solidFill>
                  <a:schemeClr val="tx1"/>
                </a:solidFill>
                <a:latin typeface="+mn-lt"/>
                <a:ea typeface="+mn-ea"/>
                <a:cs typeface="+mn-cs"/>
              </a:rPr>
              <a:t>using the same total number of epochs, and the learning rates are also switched after running the same number of epochs.</a:t>
            </a:r>
            <a:endParaRPr lang="en-US" dirty="0" smtClean="0"/>
          </a:p>
          <a:p>
            <a:r>
              <a:rPr lang="en-US" dirty="0" smtClean="0"/>
              <a:t>The best single scale is 384, possibly because it is in the middle of the jittering range</a:t>
            </a:r>
            <a:r>
              <a:rPr lang="en-US" baseline="0" dirty="0" smtClean="0"/>
              <a:t> </a:t>
            </a:r>
            <a:r>
              <a:rPr lang="en-US" sz="1200" b="0" i="0" u="none" strike="noStrike" kern="1200" baseline="0" dirty="0" smtClean="0">
                <a:solidFill>
                  <a:schemeClr val="tx1"/>
                </a:solidFill>
                <a:latin typeface="+mn-lt"/>
                <a:ea typeface="+mn-ea"/>
                <a:cs typeface="+mn-cs"/>
              </a:rPr>
              <a:t>[256; 512].</a:t>
            </a:r>
          </a:p>
          <a:p>
            <a:pPr algn="l"/>
            <a:r>
              <a:rPr lang="en-US" sz="1200" b="0" i="0" u="none" strike="noStrike" baseline="0" dirty="0" smtClean="0">
                <a:latin typeface="NimbusRomNo9L-Regu"/>
              </a:rPr>
              <a:t>Table 4 consistently show that PReLU improves both small and large models. This improvement is obtained with almost no computational cost.</a:t>
            </a:r>
          </a:p>
          <a:p>
            <a:pPr algn="l"/>
            <a:endParaRPr lang="en-US" sz="1200" b="0" i="0" u="none" strike="noStrike" baseline="0" dirty="0" smtClean="0">
              <a:latin typeface="NimbusRomNo9L-Regu"/>
            </a:endParaRPr>
          </a:p>
          <a:p>
            <a:r>
              <a:rPr lang="en-US" sz="1200" b="0" i="0" u="none" strike="noStrike" kern="1200" baseline="0" dirty="0" smtClean="0">
                <a:solidFill>
                  <a:schemeClr val="tx1"/>
                </a:solidFill>
                <a:latin typeface="+mn-lt"/>
                <a:ea typeface="+mn-ea"/>
                <a:cs typeface="+mn-cs"/>
              </a:rPr>
              <a:t>We first show 10-view testing results [16] in Table 5. Here, each view is a 224-crop. </a:t>
            </a:r>
          </a:p>
          <a:p>
            <a:r>
              <a:rPr lang="en-US" sz="1200" b="0" i="0" u="none" strike="noStrike" kern="1200" baseline="0" dirty="0" smtClean="0">
                <a:solidFill>
                  <a:schemeClr val="tx1"/>
                </a:solidFill>
                <a:latin typeface="+mn-lt"/>
                <a:ea typeface="+mn-ea"/>
                <a:cs typeface="+mn-cs"/>
              </a:rPr>
              <a:t>Best 10-view result is 7.38%</a:t>
            </a:r>
          </a:p>
        </p:txBody>
      </p:sp>
      <p:sp>
        <p:nvSpPr>
          <p:cNvPr id="4" name="Slide Number Placeholder 3"/>
          <p:cNvSpPr>
            <a:spLocks noGrp="1"/>
          </p:cNvSpPr>
          <p:nvPr>
            <p:ph type="sldNum" sz="quarter" idx="10"/>
          </p:nvPr>
        </p:nvSpPr>
        <p:spPr/>
        <p:txBody>
          <a:bodyPr/>
          <a:lstStyle/>
          <a:p>
            <a:fld id="{B3E051AC-5B20-4733-8675-D262C3E98408}" type="slidenum">
              <a:rPr lang="en-US" smtClean="0"/>
              <a:t>19</a:t>
            </a:fld>
            <a:endParaRPr lang="en-US"/>
          </a:p>
        </p:txBody>
      </p:sp>
    </p:spTree>
    <p:extLst>
      <p:ext uri="{BB962C8B-B14F-4D97-AF65-F5344CB8AC3E}">
        <p14:creationId xmlns:p14="http://schemas.microsoft.com/office/powerpoint/2010/main" val="400722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2</a:t>
            </a:fld>
            <a:endParaRPr lang="en-US"/>
          </a:p>
        </p:txBody>
      </p:sp>
    </p:spTree>
    <p:extLst>
      <p:ext uri="{BB962C8B-B14F-4D97-AF65-F5344CB8AC3E}">
        <p14:creationId xmlns:p14="http://schemas.microsoft.com/office/powerpoint/2010/main" val="3062243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Table 6 Baseline model (</a:t>
            </a:r>
            <a:r>
              <a:rPr lang="en-US" dirty="0" err="1" smtClean="0">
                <a:solidFill>
                  <a:schemeClr val="tx1"/>
                </a:solidFill>
              </a:rPr>
              <a:t>A+ReLU</a:t>
            </a:r>
            <a:r>
              <a:rPr lang="en-US" dirty="0" smtClean="0">
                <a:solidFill>
                  <a:schemeClr val="tx1"/>
                </a:solidFill>
              </a:rPr>
              <a:t>, 6.51%) is already substantially better than the best existing single-model result of 7.1% reported for VGG-19 in the latest update.</a:t>
            </a:r>
          </a:p>
          <a:p>
            <a:r>
              <a:rPr lang="en-US" dirty="0" smtClean="0">
                <a:solidFill>
                  <a:schemeClr val="tx1"/>
                </a:solidFill>
              </a:rPr>
              <a:t>Best single model (C, PReLU) has 5.71% top-5 error. This result is even better than all previous multi-model results. The 19-layer model and the 22-layer model perform comparably. On the other hand, increasing the width (C vs. B, Table 6) can still improve accuracy.</a:t>
            </a:r>
            <a:endParaRPr lang="en-US" dirty="0" smtClean="0"/>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The multi-model results are in Table 7. Our result is 4.94% top-5 error on the test set. This number is evaluated by the ILSVRC server.</a:t>
            </a:r>
          </a:p>
          <a:p>
            <a:r>
              <a:rPr lang="en-US" sz="1200" b="0" i="0" u="none" strike="noStrike" kern="1200" baseline="0" dirty="0" smtClean="0">
                <a:solidFill>
                  <a:schemeClr val="tx1"/>
                </a:solidFill>
                <a:latin typeface="+mn-lt"/>
                <a:ea typeface="+mn-ea"/>
                <a:cs typeface="+mn-cs"/>
              </a:rPr>
              <a:t>Our result is 1.7% better than the ILSVRC 2014 winner (</a:t>
            </a:r>
            <a:r>
              <a:rPr lang="en-US" sz="1200" b="0" i="0" u="none" strike="noStrike" kern="1200" baseline="0" dirty="0" err="1" smtClean="0">
                <a:solidFill>
                  <a:schemeClr val="tx1"/>
                </a:solidFill>
                <a:latin typeface="+mn-lt"/>
                <a:ea typeface="+mn-ea"/>
                <a:cs typeface="+mn-cs"/>
              </a:rPr>
              <a:t>GoogLeNet</a:t>
            </a:r>
            <a:r>
              <a:rPr lang="en-US" sz="1200" b="0" i="0" u="none" strike="noStrike" kern="1200" baseline="0" dirty="0" smtClean="0">
                <a:solidFill>
                  <a:schemeClr val="tx1"/>
                </a:solidFill>
                <a:latin typeface="+mn-lt"/>
                <a:ea typeface="+mn-ea"/>
                <a:cs typeface="+mn-cs"/>
              </a:rPr>
              <a:t>, 6.66% [29]), which represents a 26% relative improvement. This is also a 17% relative improvement over the latest result Baidu. 5.98%</a:t>
            </a:r>
          </a:p>
          <a:p>
            <a:endParaRPr lang="en-US" dirty="0" smtClean="0"/>
          </a:p>
        </p:txBody>
      </p:sp>
      <p:sp>
        <p:nvSpPr>
          <p:cNvPr id="4" name="Slide Number Placeholder 3"/>
          <p:cNvSpPr>
            <a:spLocks noGrp="1"/>
          </p:cNvSpPr>
          <p:nvPr>
            <p:ph type="sldNum" sz="quarter" idx="10"/>
          </p:nvPr>
        </p:nvSpPr>
        <p:spPr/>
        <p:txBody>
          <a:bodyPr/>
          <a:lstStyle/>
          <a:p>
            <a:fld id="{B3E051AC-5B20-4733-8675-D262C3E98408}" type="slidenum">
              <a:rPr lang="en-US" smtClean="0"/>
              <a:t>20</a:t>
            </a:fld>
            <a:endParaRPr lang="en-US"/>
          </a:p>
        </p:txBody>
      </p:sp>
    </p:spTree>
    <p:extLst>
      <p:ext uri="{BB962C8B-B14F-4D97-AF65-F5344CB8AC3E}">
        <p14:creationId xmlns:p14="http://schemas.microsoft.com/office/powerpoint/2010/main" val="1221448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number is achieved by a human annotator who is well trained on the validation images to be better aware of the existence of relevant classes. The reported human performance is estimated on a random subset of 1500 test images.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Result (4.94%) exceeds the reported human-level performance. </a:t>
            </a:r>
          </a:p>
          <a:p>
            <a:r>
              <a:rPr lang="en-US" sz="1200" b="0" i="0" u="none" strike="noStrike" kern="1200" baseline="0" dirty="0" smtClean="0">
                <a:solidFill>
                  <a:schemeClr val="tx1"/>
                </a:solidFill>
                <a:latin typeface="+mn-lt"/>
                <a:ea typeface="+mn-ea"/>
                <a:cs typeface="+mn-cs"/>
              </a:rPr>
              <a:t>Algorithms can do a better job on fine-grained recognition</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E051AC-5B20-4733-8675-D262C3E98408}" type="slidenum">
              <a:rPr lang="en-US" smtClean="0"/>
              <a:t>21</a:t>
            </a:fld>
            <a:endParaRPr lang="en-US"/>
          </a:p>
        </p:txBody>
      </p:sp>
    </p:spTree>
    <p:extLst>
      <p:ext uri="{BB962C8B-B14F-4D97-AF65-F5344CB8AC3E}">
        <p14:creationId xmlns:p14="http://schemas.microsoft.com/office/powerpoint/2010/main" val="730977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22</a:t>
            </a:fld>
            <a:endParaRPr lang="en-US"/>
          </a:p>
        </p:txBody>
      </p:sp>
    </p:spTree>
    <p:extLst>
      <p:ext uri="{BB962C8B-B14F-4D97-AF65-F5344CB8AC3E}">
        <p14:creationId xmlns:p14="http://schemas.microsoft.com/office/powerpoint/2010/main" val="1033043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strategy exposes a new dimension, which we call “cardinality” (the size of the set of transformations), as an essential factor in addition to the dimensions of depth and width.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Models named ResNeXt, are presented that in ILSVRC 2016 classification task secured 2nd place.</a:t>
            </a:r>
          </a:p>
          <a:p>
            <a:r>
              <a:rPr lang="en-US" sz="1200" b="0" i="0" u="none" strike="noStrike" kern="1200" baseline="0" dirty="0" smtClean="0">
                <a:solidFill>
                  <a:schemeClr val="tx1"/>
                </a:solidFill>
                <a:latin typeface="+mn-lt"/>
                <a:ea typeface="+mn-ea"/>
                <a:cs typeface="+mn-cs"/>
              </a:rPr>
              <a:t>Further investigate ResNeXt on an ImageNet-5K set and the COCO detection set, also showing better results than its ResNet counterpart.</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23</a:t>
            </a:fld>
            <a:endParaRPr lang="en-US"/>
          </a:p>
        </p:txBody>
      </p:sp>
    </p:spTree>
    <p:extLst>
      <p:ext uri="{BB962C8B-B14F-4D97-AF65-F5344CB8AC3E}">
        <p14:creationId xmlns:p14="http://schemas.microsoft.com/office/powerpoint/2010/main" val="3392737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Research on visual recognition is undergoing a transition from “feature engineering” to “network engineering”. Human effort has been shifted to designing better network architectures for learning representations.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ResNet’s</a:t>
            </a:r>
            <a:r>
              <a:rPr lang="en-US" sz="1200" b="0" i="0" u="none" strike="noStrike" kern="1200" baseline="0" dirty="0" smtClean="0">
                <a:solidFill>
                  <a:schemeClr val="tx1"/>
                </a:solidFill>
                <a:latin typeface="+mn-lt"/>
                <a:ea typeface="+mn-ea"/>
                <a:cs typeface="+mn-cs"/>
              </a:rPr>
              <a:t> simple rule reduces the free choices of </a:t>
            </a:r>
            <a:r>
              <a:rPr lang="en-US" sz="1200" b="0" i="0" u="none" strike="noStrike" kern="1200" baseline="0" dirty="0" err="1" smtClean="0">
                <a:solidFill>
                  <a:schemeClr val="tx1"/>
                </a:solidFill>
                <a:latin typeface="+mn-lt"/>
                <a:ea typeface="+mn-ea"/>
                <a:cs typeface="+mn-cs"/>
              </a:rPr>
              <a:t>hyperparameters</a:t>
            </a:r>
            <a:r>
              <a:rPr lang="en-US" sz="1200" b="0" i="0" u="none" strike="noStrike" kern="1200" baseline="0" dirty="0" smtClean="0">
                <a:solidFill>
                  <a:schemeClr val="tx1"/>
                </a:solidFill>
                <a:latin typeface="+mn-lt"/>
                <a:ea typeface="+mn-ea"/>
                <a:cs typeface="+mn-cs"/>
              </a:rPr>
              <a:t>, and depth is exposed as an essential dimension in neural networks.</a:t>
            </a:r>
          </a:p>
          <a:p>
            <a:endParaRPr lang="en-US" dirty="0" smtClean="0"/>
          </a:p>
          <a:p>
            <a:r>
              <a:rPr lang="en-US" sz="1200" b="0" i="0" u="none" strike="noStrike" kern="1200" baseline="0" dirty="0" smtClean="0">
                <a:solidFill>
                  <a:schemeClr val="tx1"/>
                </a:solidFill>
                <a:latin typeface="+mn-lt"/>
                <a:ea typeface="+mn-ea"/>
                <a:cs typeface="+mn-cs"/>
              </a:rPr>
              <a:t>the family of Inception models have demonstrated that carefully designed  topologies are able to achieve compelling accuracy with low theoretical complexity.</a:t>
            </a:r>
          </a:p>
          <a:p>
            <a:r>
              <a:rPr lang="en-US" sz="1200" b="0" i="0" u="none" strike="noStrike" kern="1200" baseline="0" dirty="0" smtClean="0">
                <a:solidFill>
                  <a:schemeClr val="tx1"/>
                </a:solidFill>
                <a:latin typeface="+mn-lt"/>
                <a:ea typeface="+mn-ea"/>
                <a:cs typeface="+mn-cs"/>
              </a:rPr>
              <a:t>In an Inception module, the input is split into a few lower-dimensional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(by 11 convolutions), transformed by a set of specialized filters (33, 55, etc.), and merged by concatenation.</a:t>
            </a:r>
          </a:p>
          <a:p>
            <a:r>
              <a:rPr lang="en-US" sz="1200" b="0" i="0" u="none" strike="noStrike" kern="1200" baseline="0" dirty="0" smtClean="0">
                <a:solidFill>
                  <a:schemeClr val="tx1"/>
                </a:solidFill>
                <a:latin typeface="+mn-lt"/>
                <a:ea typeface="+mn-ea"/>
                <a:cs typeface="+mn-cs"/>
              </a:rPr>
              <a:t>It is in general unclear how to adapt the Inception architectures to  new datasets/tasks, especially when there are many factors and hyper-parameters to be designed.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module in our network performs a set of transformations, each on a low-dimensional embedding, whose outputs are aggregated by summation.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24</a:t>
            </a:fld>
            <a:endParaRPr lang="en-US"/>
          </a:p>
        </p:txBody>
      </p:sp>
    </p:spTree>
    <p:extLst>
      <p:ext uri="{BB962C8B-B14F-4D97-AF65-F5344CB8AC3E}">
        <p14:creationId xmlns:p14="http://schemas.microsoft.com/office/powerpoint/2010/main" val="222436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25</a:t>
            </a:fld>
            <a:endParaRPr lang="en-US"/>
          </a:p>
        </p:txBody>
      </p:sp>
    </p:spTree>
    <p:extLst>
      <p:ext uri="{BB962C8B-B14F-4D97-AF65-F5344CB8AC3E}">
        <p14:creationId xmlns:p14="http://schemas.microsoft.com/office/powerpoint/2010/main" val="2161105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individual transformation </a:t>
            </a:r>
            <a:r>
              <a:rPr lang="en-US" sz="1200" b="0" i="0" u="none" strike="noStrike" kern="1200" baseline="0" dirty="0" err="1" smtClean="0">
                <a:solidFill>
                  <a:schemeClr val="tx1"/>
                </a:solidFill>
                <a:latin typeface="+mn-lt"/>
                <a:ea typeface="+mn-ea"/>
                <a:cs typeface="+mn-cs"/>
              </a:rPr>
              <a:t>Ti</a:t>
            </a:r>
            <a:r>
              <a:rPr lang="en-US" sz="1200" b="0" i="0" u="none" strike="noStrike" kern="1200" baseline="0" dirty="0" smtClean="0">
                <a:solidFill>
                  <a:schemeClr val="tx1"/>
                </a:solidFill>
                <a:latin typeface="+mn-lt"/>
                <a:ea typeface="+mn-ea"/>
                <a:cs typeface="+mn-cs"/>
              </a:rPr>
              <a:t> to be the bottleneck shaped architecture, as illustrated in Fig. 3 (a)</a:t>
            </a:r>
          </a:p>
          <a:p>
            <a:r>
              <a:rPr lang="en-US" sz="1200" b="0" i="0" u="none" strike="noStrike" kern="1200" baseline="0" dirty="0" smtClean="0">
                <a:solidFill>
                  <a:schemeClr val="tx1"/>
                </a:solidFill>
                <a:latin typeface="+mn-lt"/>
                <a:ea typeface="+mn-ea"/>
                <a:cs typeface="+mn-cs"/>
              </a:rPr>
              <a:t>Fig. 3(b) appears similar to the Inception-</a:t>
            </a:r>
            <a:r>
              <a:rPr lang="en-US" sz="1200" b="0" i="0" u="none" strike="noStrike" kern="1200" baseline="0" dirty="0" err="1" smtClean="0">
                <a:solidFill>
                  <a:schemeClr val="tx1"/>
                </a:solidFill>
                <a:latin typeface="+mn-lt"/>
                <a:ea typeface="+mn-ea"/>
                <a:cs typeface="+mn-cs"/>
              </a:rPr>
              <a:t>ResNet</a:t>
            </a:r>
            <a:r>
              <a:rPr lang="en-US" sz="1200" b="0" i="0" u="none" strike="noStrike" kern="1200" baseline="0" dirty="0" smtClean="0">
                <a:solidFill>
                  <a:schemeClr val="tx1"/>
                </a:solidFill>
                <a:latin typeface="+mn-lt"/>
                <a:ea typeface="+mn-ea"/>
                <a:cs typeface="+mn-cs"/>
              </a:rPr>
              <a:t> [37] block modules, share the same topology among the multiple paths.</a:t>
            </a:r>
          </a:p>
          <a:p>
            <a:r>
              <a:rPr lang="en-US" sz="1200" b="0" i="0" u="none" strike="noStrike" kern="1200" baseline="0" dirty="0" smtClean="0">
                <a:solidFill>
                  <a:schemeClr val="tx1"/>
                </a:solidFill>
                <a:latin typeface="+mn-lt"/>
                <a:ea typeface="+mn-ea"/>
                <a:cs typeface="+mn-cs"/>
              </a:rPr>
              <a:t>Fig. 3(c). All the low-dimensional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(the first 11 layers) can be replaced by a single, wider layer (e.g., 11, 128-d in Fig 3(c)). Splitting is essentially done by the grouped convolutional layer when it divides its input channels into</a:t>
            </a:r>
          </a:p>
          <a:p>
            <a:r>
              <a:rPr lang="en-US" sz="1200" b="0" i="0" u="none" strike="noStrike" kern="1200" baseline="0" dirty="0" smtClean="0">
                <a:solidFill>
                  <a:schemeClr val="tx1"/>
                </a:solidFill>
                <a:latin typeface="+mn-lt"/>
                <a:ea typeface="+mn-ea"/>
                <a:cs typeface="+mn-cs"/>
              </a:rPr>
              <a:t>groups.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choose to use homogenous forms in this paper because they are simpler and extensible.</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26</a:t>
            </a:fld>
            <a:endParaRPr lang="en-US"/>
          </a:p>
        </p:txBody>
      </p:sp>
    </p:spTree>
    <p:extLst>
      <p:ext uri="{BB962C8B-B14F-4D97-AF65-F5344CB8AC3E}">
        <p14:creationId xmlns:p14="http://schemas.microsoft.com/office/powerpoint/2010/main" val="3010241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input image is 224x224 randomly cropped from a resized image using the scale and aspect ratio augmentation</a:t>
            </a:r>
          </a:p>
          <a:p>
            <a:r>
              <a:rPr lang="en-US" sz="1200" b="0" i="0" u="none" strike="noStrike" kern="1200" baseline="0" dirty="0" err="1" smtClean="0">
                <a:solidFill>
                  <a:schemeClr val="tx1"/>
                </a:solidFill>
                <a:latin typeface="+mn-lt"/>
                <a:ea typeface="+mn-ea"/>
                <a:cs typeface="+mn-cs"/>
              </a:rPr>
              <a:t>Downsampling</a:t>
            </a:r>
            <a:r>
              <a:rPr lang="en-US" sz="1200" b="0" i="0" u="none" strike="noStrike" kern="1200" baseline="0" dirty="0" smtClean="0">
                <a:solidFill>
                  <a:schemeClr val="tx1"/>
                </a:solidFill>
                <a:latin typeface="+mn-lt"/>
                <a:ea typeface="+mn-ea"/>
                <a:cs typeface="+mn-cs"/>
              </a:rPr>
              <a:t> of conv3, 4, and 5 is done by stride-2 convolutions in the 33 layer of the first block in each stage,</a:t>
            </a:r>
          </a:p>
          <a:p>
            <a:r>
              <a:rPr lang="en-US" sz="1200" b="0" i="0" u="none" strike="noStrike" kern="1200" baseline="0" dirty="0" smtClean="0">
                <a:solidFill>
                  <a:schemeClr val="tx1"/>
                </a:solidFill>
                <a:latin typeface="+mn-lt"/>
                <a:ea typeface="+mn-ea"/>
                <a:cs typeface="+mn-cs"/>
              </a:rPr>
              <a:t>We start from a learning rate of 0.1, and divide it by 10 for three times using the schedule</a:t>
            </a:r>
          </a:p>
          <a:p>
            <a:r>
              <a:rPr lang="en-US" sz="1200" b="0" i="0" u="none" strike="noStrike" kern="1200" baseline="0" dirty="0" smtClean="0">
                <a:solidFill>
                  <a:schemeClr val="tx1"/>
                </a:solidFill>
                <a:latin typeface="+mn-lt"/>
                <a:ea typeface="+mn-ea"/>
                <a:cs typeface="+mn-cs"/>
              </a:rPr>
              <a:t>We evaluate the error on the single 224224 center crop from an image whose shorter side is 256.</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27</a:t>
            </a:fld>
            <a:endParaRPr lang="en-US"/>
          </a:p>
        </p:txBody>
      </p:sp>
    </p:spTree>
    <p:extLst>
      <p:ext uri="{BB962C8B-B14F-4D97-AF65-F5344CB8AC3E}">
        <p14:creationId xmlns:p14="http://schemas.microsoft.com/office/powerpoint/2010/main" val="1894538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28</a:t>
            </a:fld>
            <a:endParaRPr lang="en-US"/>
          </a:p>
        </p:txBody>
      </p:sp>
    </p:spTree>
    <p:extLst>
      <p:ext uri="{BB962C8B-B14F-4D97-AF65-F5344CB8AC3E}">
        <p14:creationId xmlns:p14="http://schemas.microsoft.com/office/powerpoint/2010/main" val="2184374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Comparing with ResNet-50 (Table 3 top and Fig. 5 left), the 32x4-d ResNeXt-50 has a validation error of 22.2%, which is 1.7% lower than the ResNet baseline’s 23.9%.</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cardinality C increasing from 1 to 32 while keeping complexity, the error rate keeps reducing. Furthermore, the 324d ResNeXt also has a much lower training error than the ResNet counterpart, suggesting that the gains are not from regularization but from stronger representations.</a:t>
            </a:r>
          </a:p>
          <a:p>
            <a:endParaRPr lang="en-US" dirty="0" smtClean="0"/>
          </a:p>
          <a:p>
            <a:r>
              <a:rPr lang="en-US" sz="1200" b="0" i="0" u="none" strike="noStrike" kern="1200" baseline="0" dirty="0" smtClean="0">
                <a:solidFill>
                  <a:schemeClr val="tx1"/>
                </a:solidFill>
                <a:latin typeface="+mn-lt"/>
                <a:ea typeface="+mn-ea"/>
                <a:cs typeface="+mn-cs"/>
              </a:rPr>
              <a:t>with complexity preserved, increasing cardinality at the price of reducing width starts to show saturating accuracy when the bottleneck width is small. We argue that it is not worthwhile to keep reducing width in such a trade-off.</a:t>
            </a:r>
            <a:endParaRPr lang="en-US" dirty="0" smtClean="0"/>
          </a:p>
        </p:txBody>
      </p:sp>
      <p:sp>
        <p:nvSpPr>
          <p:cNvPr id="4" name="Slide Number Placeholder 3"/>
          <p:cNvSpPr>
            <a:spLocks noGrp="1"/>
          </p:cNvSpPr>
          <p:nvPr>
            <p:ph type="sldNum" sz="quarter" idx="10"/>
          </p:nvPr>
        </p:nvSpPr>
        <p:spPr/>
        <p:txBody>
          <a:bodyPr/>
          <a:lstStyle/>
          <a:p>
            <a:fld id="{B3E051AC-5B20-4733-8675-D262C3E98408}" type="slidenum">
              <a:rPr lang="en-US" smtClean="0"/>
              <a:t>29</a:t>
            </a:fld>
            <a:endParaRPr lang="en-US"/>
          </a:p>
        </p:txBody>
      </p:sp>
    </p:spTree>
    <p:extLst>
      <p:ext uri="{BB962C8B-B14F-4D97-AF65-F5344CB8AC3E}">
        <p14:creationId xmlns:p14="http://schemas.microsoft.com/office/powerpoint/2010/main" val="420834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PReLU</a:t>
            </a:r>
            <a:r>
              <a:rPr lang="en-US" baseline="0" dirty="0" smtClean="0"/>
              <a:t> generalizes the traditional </a:t>
            </a:r>
            <a:r>
              <a:rPr lang="en-US" b="1" baseline="0" dirty="0" smtClean="0"/>
              <a:t>Rectified Unit</a:t>
            </a:r>
            <a:r>
              <a:rPr lang="en-US" b="0" baseline="0" dirty="0" smtClean="0"/>
              <a:t>.</a:t>
            </a:r>
          </a:p>
          <a:p>
            <a:r>
              <a:rPr lang="en-US" b="0" baseline="0" dirty="0" smtClean="0"/>
              <a:t>This method makes it possible train extremely deep rectified models directly from scratch and to investigate deeper or wider network architectures.</a:t>
            </a:r>
          </a:p>
          <a:p>
            <a:r>
              <a:rPr lang="en-US" b="0" baseline="0" dirty="0" smtClean="0"/>
              <a:t>Tremendous improvements in this activity has been pushed by 2 technical ideas – more powerful models and designing effective strategies against overfitting.</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3</a:t>
            </a:fld>
            <a:endParaRPr lang="en-US"/>
          </a:p>
        </p:txBody>
      </p:sp>
    </p:spTree>
    <p:extLst>
      <p:ext uri="{BB962C8B-B14F-4D97-AF65-F5344CB8AC3E}">
        <p14:creationId xmlns:p14="http://schemas.microsoft.com/office/powerpoint/2010/main" val="2079317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simply replace all blocks in ResNet-50/101 with our blocks.</a:t>
            </a:r>
          </a:p>
          <a:p>
            <a:r>
              <a:rPr lang="en-US" sz="1200" b="0" i="0" u="none" strike="noStrike" kern="1200" baseline="0" dirty="0" smtClean="0">
                <a:solidFill>
                  <a:schemeClr val="tx1"/>
                </a:solidFill>
                <a:latin typeface="+mn-lt"/>
                <a:ea typeface="+mn-ea"/>
                <a:cs typeface="+mn-cs"/>
              </a:rPr>
              <a:t>Comparing with ResNet-50 (Table 3 top and Fig. 5 left), the 32x4-d ResNeXt-50 has a validation error of 22.2%, which is 1.7% lower than the ResNet baseline’s 23.9%.</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30</a:t>
            </a:fld>
            <a:endParaRPr lang="en-US"/>
          </a:p>
        </p:txBody>
      </p:sp>
    </p:spTree>
    <p:extLst>
      <p:ext uri="{BB962C8B-B14F-4D97-AF65-F5344CB8AC3E}">
        <p14:creationId xmlns:p14="http://schemas.microsoft.com/office/powerpoint/2010/main" val="1133816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Increasing complexity by 2 consistently reduces error vs. the ResNet-101 baseline (22.0%). The improvement is small when going deeper (ResNet-200, by 0.3%) or wider (wider ResNet-101, by 0.7%).</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 the contrary, increasing cardinality C shows much better results than going deeper or wider. doubling C on 164d ResNet-101 baseline and keeping the width) reduces the top-1 error by 1.3% to 20.7%</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cardinality is a more effective dimension than the dimensions of depth and width. 324d ResNet-101 (21.2%) performs better than the deeper ResNet-200 and the wider ResNet-101, even though it has only 50% complexity</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31</a:t>
            </a:fld>
            <a:endParaRPr lang="en-US"/>
          </a:p>
        </p:txBody>
      </p:sp>
    </p:spTree>
    <p:extLst>
      <p:ext uri="{BB962C8B-B14F-4D97-AF65-F5344CB8AC3E}">
        <p14:creationId xmlns:p14="http://schemas.microsoft.com/office/powerpoint/2010/main" val="3586257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32</a:t>
            </a:fld>
            <a:endParaRPr lang="en-US"/>
          </a:p>
        </p:txBody>
      </p:sp>
    </p:spTree>
    <p:extLst>
      <p:ext uri="{BB962C8B-B14F-4D97-AF65-F5344CB8AC3E}">
        <p14:creationId xmlns:p14="http://schemas.microsoft.com/office/powerpoint/2010/main" val="517365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Table 5 shows more results of single-crop testing on the ImageNet validation set.</a:t>
            </a:r>
          </a:p>
          <a:p>
            <a:r>
              <a:rPr lang="en-US" sz="1200" b="0" i="0" u="none" strike="noStrike" kern="1200" baseline="0" dirty="0" smtClean="0">
                <a:solidFill>
                  <a:schemeClr val="tx1"/>
                </a:solidFill>
                <a:latin typeface="+mn-lt"/>
                <a:ea typeface="+mn-ea"/>
                <a:cs typeface="+mn-cs"/>
              </a:rPr>
              <a:t>In addition to testing a 224x224 crop, we also evaluate a 320x320 crop. </a:t>
            </a:r>
          </a:p>
          <a:p>
            <a:r>
              <a:rPr lang="en-US" sz="1200" b="0" i="0" u="none" strike="noStrike" kern="1200" baseline="0" dirty="0" smtClean="0">
                <a:solidFill>
                  <a:schemeClr val="tx1"/>
                </a:solidFill>
                <a:latin typeface="+mn-lt"/>
                <a:ea typeface="+mn-ea"/>
                <a:cs typeface="+mn-cs"/>
              </a:rPr>
              <a:t>Results for a single-crop top-5 error rate of 4.4% and better than ResNet, Inception-v3/v4, and Inception-ResNet-v2</a:t>
            </a:r>
          </a:p>
        </p:txBody>
      </p:sp>
      <p:sp>
        <p:nvSpPr>
          <p:cNvPr id="4" name="Slide Number Placeholder 3"/>
          <p:cNvSpPr>
            <a:spLocks noGrp="1"/>
          </p:cNvSpPr>
          <p:nvPr>
            <p:ph type="sldNum" sz="quarter" idx="10"/>
          </p:nvPr>
        </p:nvSpPr>
        <p:spPr/>
        <p:txBody>
          <a:bodyPr/>
          <a:lstStyle/>
          <a:p>
            <a:fld id="{B3E051AC-5B20-4733-8675-D262C3E98408}" type="slidenum">
              <a:rPr lang="en-US" smtClean="0"/>
              <a:t>33</a:t>
            </a:fld>
            <a:endParaRPr lang="en-US"/>
          </a:p>
        </p:txBody>
      </p:sp>
    </p:spTree>
    <p:extLst>
      <p:ext uri="{BB962C8B-B14F-4D97-AF65-F5344CB8AC3E}">
        <p14:creationId xmlns:p14="http://schemas.microsoft.com/office/powerpoint/2010/main" val="662777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5K dataset is a subset of the full ImageNet-22K set</a:t>
            </a:r>
          </a:p>
          <a:p>
            <a:r>
              <a:rPr lang="en-US" sz="1200" b="0" i="0" u="none" strike="noStrike" kern="1200" baseline="0" dirty="0" smtClean="0">
                <a:solidFill>
                  <a:schemeClr val="tx1"/>
                </a:solidFill>
                <a:latin typeface="+mn-lt"/>
                <a:ea typeface="+mn-ea"/>
                <a:cs typeface="+mn-cs"/>
              </a:rPr>
              <a:t>The 5000 categories consist of the original ImageNet- 1K categories and additional 4000 categories that have the largest number of images in the full ImageNet set.</a:t>
            </a:r>
          </a:p>
          <a:p>
            <a:r>
              <a:rPr lang="en-US" sz="1200" b="0" i="0" u="none" strike="noStrike" kern="1200" baseline="0" dirty="0" smtClean="0">
                <a:solidFill>
                  <a:schemeClr val="tx1"/>
                </a:solidFill>
                <a:latin typeface="+mn-lt"/>
                <a:ea typeface="+mn-ea"/>
                <a:cs typeface="+mn-cs"/>
              </a:rPr>
              <a:t>6.8 million images, about 5 of the 1K set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Implementation details –</a:t>
            </a:r>
          </a:p>
          <a:p>
            <a:r>
              <a:rPr lang="en-US" sz="1200" b="0" i="0" u="none" strike="noStrike" kern="1200" baseline="0" dirty="0" smtClean="0">
                <a:solidFill>
                  <a:schemeClr val="tx1"/>
                </a:solidFill>
                <a:latin typeface="+mn-lt"/>
                <a:ea typeface="+mn-ea"/>
                <a:cs typeface="+mn-cs"/>
              </a:rPr>
              <a:t>5K-training models are all trained from scratch</a:t>
            </a:r>
          </a:p>
          <a:p>
            <a:r>
              <a:rPr lang="en-US" sz="1200" b="0" i="0" u="none" strike="noStrike" kern="1200" baseline="0" dirty="0" smtClean="0">
                <a:solidFill>
                  <a:schemeClr val="tx1"/>
                </a:solidFill>
                <a:latin typeface="+mn-lt"/>
                <a:ea typeface="+mn-ea"/>
                <a:cs typeface="+mn-cs"/>
              </a:rPr>
              <a:t>trained for the same number of mini-batches as the 1Ktraining models (so 1/5 epochs).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Table 6 and Fig. 6 show</a:t>
            </a:r>
          </a:p>
          <a:p>
            <a:r>
              <a:rPr lang="en-US" sz="1200" b="0" i="0" u="none" strike="noStrike" kern="1200" baseline="0" dirty="0" smtClean="0">
                <a:solidFill>
                  <a:schemeClr val="tx1"/>
                </a:solidFill>
                <a:latin typeface="+mn-lt"/>
                <a:ea typeface="+mn-ea"/>
                <a:cs typeface="+mn-cs"/>
              </a:rPr>
              <a:t>the comparisons under preserved complexity.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ResNeXt-50 reduces the 5K-way top-1 error by 3.2% comparing with ResNet-50, and ResNetXt-101 reduces the 5K-way top-1 error by 2.3% comparing with ResNet-101.</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Models trained on 5K perform comparably with the 1K set – seen from errors for 5K being (22.7% / 5.7%) and for 1K being (21.2% / 5.6%) – (top-1 / top-5)</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proves that it is a promising way to classify even the more complex 5K set.</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34</a:t>
            </a:fld>
            <a:endParaRPr lang="en-US"/>
          </a:p>
        </p:txBody>
      </p:sp>
    </p:spTree>
    <p:extLst>
      <p:ext uri="{BB962C8B-B14F-4D97-AF65-F5344CB8AC3E}">
        <p14:creationId xmlns:p14="http://schemas.microsoft.com/office/powerpoint/2010/main" val="1788284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35</a:t>
            </a:fld>
            <a:endParaRPr lang="en-US"/>
          </a:p>
        </p:txBody>
      </p:sp>
    </p:spTree>
    <p:extLst>
      <p:ext uri="{BB962C8B-B14F-4D97-AF65-F5344CB8AC3E}">
        <p14:creationId xmlns:p14="http://schemas.microsoft.com/office/powerpoint/2010/main" val="865995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Table 7 shows the results and model sizes, comparing with the Wide ResNet which is the best published record. ResNeXt model with a similar size (34.4M) shows results better than Wide ResNet. Also achieves 3.58% test error (average of 10 runs) on CIFAR-10 and 17.31% on CIFAR-100. These are the state-of-the-art results (with similar data augmentation) in the literature including unpublished technical reports.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Evaluating COCO style Average Precision (AP) as well as </a:t>
            </a:r>
            <a:r>
              <a:rPr lang="en-US" sz="1200" b="0" i="0" u="none" strike="noStrike" kern="1200" baseline="0" dirty="0" err="1" smtClean="0">
                <a:solidFill>
                  <a:schemeClr val="tx1"/>
                </a:solidFill>
                <a:latin typeface="+mn-lt"/>
                <a:ea typeface="+mn-ea"/>
                <a:cs typeface="+mn-cs"/>
              </a:rPr>
              <a:t>AP@IoU</a:t>
            </a:r>
            <a:r>
              <a:rPr lang="en-US" sz="1200" b="0" i="0" u="none" strike="noStrike" kern="1200" baseline="0" dirty="0" smtClean="0">
                <a:solidFill>
                  <a:schemeClr val="tx1"/>
                </a:solidFill>
                <a:latin typeface="+mn-lt"/>
                <a:ea typeface="+mn-ea"/>
                <a:cs typeface="+mn-cs"/>
              </a:rPr>
              <a:t>=0.5 On the 50-layer baseline, ResNeXt improves AP@0.5 by 2.1% and AP by 1.0%, without increasing complexity. ResNeXt shows smaller </a:t>
            </a:r>
            <a:r>
              <a:rPr lang="en-US" sz="1200" b="0" i="0" u="none" strike="noStrike" kern="1200" baseline="0" dirty="0" err="1" smtClean="0">
                <a:solidFill>
                  <a:schemeClr val="tx1"/>
                </a:solidFill>
                <a:latin typeface="+mn-lt"/>
                <a:ea typeface="+mn-ea"/>
                <a:cs typeface="+mn-cs"/>
              </a:rPr>
              <a:t>improvementson</a:t>
            </a:r>
            <a:r>
              <a:rPr lang="en-US" sz="1200" b="0" i="0" u="none" strike="noStrike" kern="1200" baseline="0" dirty="0" smtClean="0">
                <a:solidFill>
                  <a:schemeClr val="tx1"/>
                </a:solidFill>
                <a:latin typeface="+mn-lt"/>
                <a:ea typeface="+mn-ea"/>
                <a:cs typeface="+mn-cs"/>
              </a:rPr>
              <a:t> the 101-layer baseline. We conjecture that more training data will lead to a larger gap, as observed on the ImageNet-5K set.</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36</a:t>
            </a:fld>
            <a:endParaRPr lang="en-US"/>
          </a:p>
        </p:txBody>
      </p:sp>
    </p:spTree>
    <p:extLst>
      <p:ext uri="{BB962C8B-B14F-4D97-AF65-F5344CB8AC3E}">
        <p14:creationId xmlns:p14="http://schemas.microsoft.com/office/powerpoint/2010/main" val="549324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37</a:t>
            </a:fld>
            <a:endParaRPr lang="en-US"/>
          </a:p>
        </p:txBody>
      </p:sp>
    </p:spTree>
    <p:extLst>
      <p:ext uri="{BB962C8B-B14F-4D97-AF65-F5344CB8AC3E}">
        <p14:creationId xmlns:p14="http://schemas.microsoft.com/office/powerpoint/2010/main" val="2140372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38</a:t>
            </a:fld>
            <a:endParaRPr lang="en-US"/>
          </a:p>
        </p:txBody>
      </p:sp>
    </p:spTree>
    <p:extLst>
      <p:ext uri="{BB962C8B-B14F-4D97-AF65-F5344CB8AC3E}">
        <p14:creationId xmlns:p14="http://schemas.microsoft.com/office/powerpoint/2010/main" val="400123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ImageNet 2012 classification</a:t>
            </a:r>
            <a:r>
              <a:rPr lang="en-US" baseline="0" dirty="0" smtClean="0"/>
              <a:t> is a visual recognition challenge.</a:t>
            </a:r>
          </a:p>
          <a:p>
            <a:r>
              <a:rPr lang="en-US" baseline="0" dirty="0" smtClean="0"/>
              <a:t>Top-5 error results is adhered to when ranking the different experiments and methods at image classification.</a:t>
            </a:r>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4</a:t>
            </a:fld>
            <a:endParaRPr lang="en-US"/>
          </a:p>
        </p:txBody>
      </p:sp>
    </p:spTree>
    <p:extLst>
      <p:ext uri="{BB962C8B-B14F-4D97-AF65-F5344CB8AC3E}">
        <p14:creationId xmlns:p14="http://schemas.microsoft.com/office/powerpoint/2010/main" val="211475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Rectified Linear Unit (ReLU) expedites the convergence of the training procedure and</a:t>
            </a:r>
            <a:r>
              <a:rPr lang="en-US" baseline="0" dirty="0" smtClean="0"/>
              <a:t> leads to better solutions.</a:t>
            </a:r>
          </a:p>
          <a:p>
            <a:r>
              <a:rPr lang="en-US" baseline="0" dirty="0" smtClean="0"/>
              <a:t>PReLU is the new generalization of ReLU activation function that adaptively learns the parameter of the rectifiers.</a:t>
            </a:r>
          </a:p>
          <a:p>
            <a:r>
              <a:rPr lang="en-US" dirty="0" smtClean="0"/>
              <a:t>In the</a:t>
            </a:r>
            <a:r>
              <a:rPr lang="en-US" baseline="0" dirty="0" smtClean="0"/>
              <a:t> equation and figure here f(y) is the activation function and for PReLU case coefficient </a:t>
            </a:r>
            <a:r>
              <a:rPr lang="en-US" sz="1600" b="1" baseline="0" dirty="0" smtClean="0"/>
              <a:t>‘a’</a:t>
            </a:r>
            <a:r>
              <a:rPr lang="en-US" b="0" baseline="0" dirty="0" smtClean="0"/>
              <a:t> represents how this function optimizes.</a:t>
            </a:r>
          </a:p>
        </p:txBody>
      </p:sp>
      <p:sp>
        <p:nvSpPr>
          <p:cNvPr id="4" name="Slide Number Placeholder 3"/>
          <p:cNvSpPr>
            <a:spLocks noGrp="1"/>
          </p:cNvSpPr>
          <p:nvPr>
            <p:ph type="sldNum" sz="quarter" idx="10"/>
          </p:nvPr>
        </p:nvSpPr>
        <p:spPr/>
        <p:txBody>
          <a:bodyPr/>
          <a:lstStyle/>
          <a:p>
            <a:fld id="{B3E051AC-5B20-4733-8675-D262C3E98408}" type="slidenum">
              <a:rPr lang="en-US" smtClean="0"/>
              <a:t>5</a:t>
            </a:fld>
            <a:endParaRPr lang="en-US"/>
          </a:p>
        </p:txBody>
      </p:sp>
    </p:spTree>
    <p:extLst>
      <p:ext uri="{BB962C8B-B14F-4D97-AF65-F5344CB8AC3E}">
        <p14:creationId xmlns:p14="http://schemas.microsoft.com/office/powerpoint/2010/main" val="190241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Another point to note here is about </a:t>
            </a:r>
            <a:r>
              <a:rPr lang="en-US" b="1" baseline="0" dirty="0" smtClean="0"/>
              <a:t>Leaky ReLU (</a:t>
            </a:r>
            <a:r>
              <a:rPr lang="en-US" b="1" baseline="0" dirty="0" err="1" smtClean="0"/>
              <a:t>LReLU</a:t>
            </a:r>
            <a:r>
              <a:rPr lang="en-US" b="1" baseline="0" dirty="0" smtClean="0"/>
              <a:t>)</a:t>
            </a:r>
            <a:r>
              <a:rPr lang="en-US" b="0" baseline="0" dirty="0" smtClean="0"/>
              <a:t> occurs when value of a is small and fixed i.e. a zero gradient is avoided by the PReLU.</a:t>
            </a:r>
            <a:endParaRPr lang="en-US" b="1" dirty="0" smtClean="0"/>
          </a:p>
        </p:txBody>
      </p:sp>
      <p:sp>
        <p:nvSpPr>
          <p:cNvPr id="4" name="Slide Number Placeholder 3"/>
          <p:cNvSpPr>
            <a:spLocks noGrp="1"/>
          </p:cNvSpPr>
          <p:nvPr>
            <p:ph type="sldNum" sz="quarter" idx="10"/>
          </p:nvPr>
        </p:nvSpPr>
        <p:spPr/>
        <p:txBody>
          <a:bodyPr/>
          <a:lstStyle/>
          <a:p>
            <a:fld id="{B3E051AC-5B20-4733-8675-D262C3E98408}" type="slidenum">
              <a:rPr lang="en-US" smtClean="0"/>
              <a:t>6</a:t>
            </a:fld>
            <a:endParaRPr lang="en-US"/>
          </a:p>
        </p:txBody>
      </p:sp>
    </p:spTree>
    <p:extLst>
      <p:ext uri="{BB962C8B-B14F-4D97-AF65-F5344CB8AC3E}">
        <p14:creationId xmlns:p14="http://schemas.microsoft.com/office/powerpoint/2010/main" val="287415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E051AC-5B20-4733-8675-D262C3E98408}" type="slidenum">
              <a:rPr lang="en-US" smtClean="0"/>
              <a:t>7</a:t>
            </a:fld>
            <a:endParaRPr lang="en-US"/>
          </a:p>
        </p:txBody>
      </p:sp>
    </p:spTree>
    <p:extLst>
      <p:ext uri="{BB962C8B-B14F-4D97-AF65-F5344CB8AC3E}">
        <p14:creationId xmlns:p14="http://schemas.microsoft.com/office/powerpoint/2010/main" val="387153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8</a:t>
            </a:fld>
            <a:endParaRPr lang="en-US"/>
          </a:p>
        </p:txBody>
      </p:sp>
    </p:spTree>
    <p:extLst>
      <p:ext uri="{BB962C8B-B14F-4D97-AF65-F5344CB8AC3E}">
        <p14:creationId xmlns:p14="http://schemas.microsoft.com/office/powerpoint/2010/main" val="3696874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E051AC-5B20-4733-8675-D262C3E98408}" type="slidenum">
              <a:rPr lang="en-US" smtClean="0"/>
              <a:t>9</a:t>
            </a:fld>
            <a:endParaRPr lang="en-US"/>
          </a:p>
        </p:txBody>
      </p:sp>
    </p:spTree>
    <p:extLst>
      <p:ext uri="{BB962C8B-B14F-4D97-AF65-F5344CB8AC3E}">
        <p14:creationId xmlns:p14="http://schemas.microsoft.com/office/powerpoint/2010/main" val="3984575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30" y="1788454"/>
            <a:ext cx="8361228"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80"/>
            <a:ext cx="6831673" cy="1086237"/>
          </a:xfrm>
        </p:spPr>
        <p:txBody>
          <a:bodyPr>
            <a:normAutofit/>
          </a:bodyPr>
          <a:lstStyle>
            <a:lvl1pPr marL="0" indent="0" algn="ctr">
              <a:lnSpc>
                <a:spcPct val="112000"/>
              </a:lnSpc>
              <a:spcBef>
                <a:spcPts val="0"/>
              </a:spcBef>
              <a:spcAft>
                <a:spcPts val="0"/>
              </a:spcAft>
              <a:buNone/>
              <a:defRPr sz="23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5" cy="404614"/>
          </a:xfrm>
        </p:spPr>
        <p:txBody>
          <a:bodyPr/>
          <a:lstStyle>
            <a:lvl1pPr>
              <a:defRPr baseline="0">
                <a:solidFill>
                  <a:schemeClr val="tx2"/>
                </a:solidFill>
              </a:defRPr>
            </a:lvl1pPr>
          </a:lstStyle>
          <a:p>
            <a:fld id="{4934B047-A02D-4DB6-874B-F92517418E09}" type="datetimeFigureOut">
              <a:rPr lang="en-US" smtClean="0"/>
              <a:t>6/12/2018</a:t>
            </a:fld>
            <a:endParaRPr lang="en-US"/>
          </a:p>
        </p:txBody>
      </p:sp>
      <p:sp>
        <p:nvSpPr>
          <p:cNvPr id="5" name="Footer Placeholder 4"/>
          <p:cNvSpPr>
            <a:spLocks noGrp="1"/>
          </p:cNvSpPr>
          <p:nvPr>
            <p:ph type="ftr" sz="quarter" idx="11"/>
          </p:nvPr>
        </p:nvSpPr>
        <p:spPr>
          <a:xfrm>
            <a:off x="2584053" y="6453386"/>
            <a:ext cx="7023378"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2" y="6453386"/>
            <a:ext cx="1596292" cy="404614"/>
          </a:xfrm>
        </p:spPr>
        <p:txBody>
          <a:bodyPr/>
          <a:lstStyle>
            <a:lvl1pPr>
              <a:defRPr baseline="0">
                <a:solidFill>
                  <a:schemeClr val="tx2"/>
                </a:solidFill>
              </a:defRPr>
            </a:lvl1pPr>
          </a:lstStyle>
          <a:p>
            <a:fld id="{C64F8657-2FD6-4509-BE74-A6E90B21D00F}" type="slidenum">
              <a:rPr lang="en-US" smtClean="0"/>
              <a:t>‹#›</a:t>
            </a:fld>
            <a:endParaRPr lang="en-US"/>
          </a:p>
        </p:txBody>
      </p:sp>
      <p:grpSp>
        <p:nvGrpSpPr>
          <p:cNvPr id="7" name="Group 6"/>
          <p:cNvGrpSpPr/>
          <p:nvPr/>
        </p:nvGrpSpPr>
        <p:grpSpPr>
          <a:xfrm>
            <a:off x="752860"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427929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1"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4B047-A02D-4DB6-874B-F92517418E0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F8657-2FD6-4509-BE74-A6E90B21D00F}" type="slidenum">
              <a:rPr lang="en-US" smtClean="0"/>
              <a:t>‹#›</a:t>
            </a:fld>
            <a:endParaRPr lang="en-US"/>
          </a:p>
        </p:txBody>
      </p:sp>
    </p:spTree>
    <p:extLst>
      <p:ext uri="{BB962C8B-B14F-4D97-AF65-F5344CB8AC3E}">
        <p14:creationId xmlns:p14="http://schemas.microsoft.com/office/powerpoint/2010/main" val="275713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3" y="624157"/>
            <a:ext cx="156576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7"/>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4B047-A02D-4DB6-874B-F92517418E0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F8657-2FD6-4509-BE74-A6E90B21D00F}" type="slidenum">
              <a:rPr lang="en-US" smtClean="0"/>
              <a:t>‹#›</a:t>
            </a:fld>
            <a:endParaRPr lang="en-US"/>
          </a:p>
        </p:txBody>
      </p:sp>
    </p:spTree>
    <p:extLst>
      <p:ext uri="{BB962C8B-B14F-4D97-AF65-F5344CB8AC3E}">
        <p14:creationId xmlns:p14="http://schemas.microsoft.com/office/powerpoint/2010/main" val="297804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4B047-A02D-4DB6-874B-F92517418E0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F8657-2FD6-4509-BE74-A6E90B21D00F}" type="slidenum">
              <a:rPr lang="en-US" smtClean="0"/>
              <a:t>‹#›</a:t>
            </a:fld>
            <a:endParaRPr lang="en-US"/>
          </a:p>
        </p:txBody>
      </p:sp>
    </p:spTree>
    <p:extLst>
      <p:ext uri="{BB962C8B-B14F-4D97-AF65-F5344CB8AC3E}">
        <p14:creationId xmlns:p14="http://schemas.microsoft.com/office/powerpoint/2010/main" val="380367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6" y="1301361"/>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6"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9" y="6453386"/>
            <a:ext cx="1622409" cy="404614"/>
          </a:xfrm>
        </p:spPr>
        <p:txBody>
          <a:bodyPr/>
          <a:lstStyle>
            <a:lvl1pPr>
              <a:defRPr>
                <a:solidFill>
                  <a:schemeClr val="tx2"/>
                </a:solidFill>
              </a:defRPr>
            </a:lvl1pPr>
          </a:lstStyle>
          <a:p>
            <a:fld id="{4934B047-A02D-4DB6-874B-F92517418E09}" type="datetimeFigureOut">
              <a:rPr lang="en-US" smtClean="0"/>
              <a:t>6/12/2018</a:t>
            </a:fld>
            <a:endParaRPr lang="en-US"/>
          </a:p>
        </p:txBody>
      </p:sp>
      <p:sp>
        <p:nvSpPr>
          <p:cNvPr id="5" name="Footer Placeholder 4"/>
          <p:cNvSpPr>
            <a:spLocks noGrp="1"/>
          </p:cNvSpPr>
          <p:nvPr>
            <p:ph type="ftr" sz="quarter" idx="11"/>
          </p:nvPr>
        </p:nvSpPr>
        <p:spPr>
          <a:xfrm>
            <a:off x="2584313" y="6453386"/>
            <a:ext cx="7023378"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2" y="6453386"/>
            <a:ext cx="1596292" cy="404614"/>
          </a:xfrm>
        </p:spPr>
        <p:txBody>
          <a:bodyPr/>
          <a:lstStyle>
            <a:lvl1pPr>
              <a:defRPr>
                <a:solidFill>
                  <a:schemeClr val="tx2"/>
                </a:solidFill>
              </a:defRPr>
            </a:lvl1pPr>
          </a:lstStyle>
          <a:p>
            <a:fld id="{C64F8657-2FD6-4509-BE74-A6E90B21D00F}" type="slidenum">
              <a:rPr lang="en-US" smtClean="0"/>
              <a:t>‹#›</a:t>
            </a:fld>
            <a:endParaRPr lang="en-US"/>
          </a:p>
        </p:txBody>
      </p:sp>
      <p:sp>
        <p:nvSpPr>
          <p:cNvPr id="7" name="Freeform 6" title="Crop Mark"/>
          <p:cNvSpPr/>
          <p:nvPr/>
        </p:nvSpPr>
        <p:spPr bwMode="auto">
          <a:xfrm>
            <a:off x="8151964"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174409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6000"/>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6000"/>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34B047-A02D-4DB6-874B-F92517418E09}"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F8657-2FD6-4509-BE74-A6E90B21D00F}" type="slidenum">
              <a:rPr lang="en-US" smtClean="0"/>
              <a:t>‹#›</a:t>
            </a:fld>
            <a:endParaRPr lang="en-US"/>
          </a:p>
        </p:txBody>
      </p:sp>
    </p:spTree>
    <p:extLst>
      <p:ext uri="{BB962C8B-B14F-4D97-AF65-F5344CB8AC3E}">
        <p14:creationId xmlns:p14="http://schemas.microsoft.com/office/powerpoint/2010/main" val="220201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1" y="2340864"/>
            <a:ext cx="4443984" cy="823912"/>
          </a:xfrm>
        </p:spPr>
        <p:txBody>
          <a:bodyPr anchor="b">
            <a:noAutofit/>
          </a:bodyPr>
          <a:lstStyle>
            <a:lvl1pPr marL="0" indent="0">
              <a:lnSpc>
                <a:spcPct val="84000"/>
              </a:lnSpc>
              <a:spcBef>
                <a:spcPts val="0"/>
              </a:spcBef>
              <a:spcAft>
                <a:spcPts val="0"/>
              </a:spcAft>
              <a:buNone/>
              <a:defRPr sz="3001" b="0" baseline="0">
                <a:solidFill>
                  <a:schemeClr val="tx2"/>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1"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1" b="0" baseline="0">
                <a:solidFill>
                  <a:schemeClr val="tx2"/>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4B047-A02D-4DB6-874B-F92517418E09}" type="datetimeFigureOut">
              <a:rPr lang="en-US" smtClean="0"/>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F8657-2FD6-4509-BE74-A6E90B21D00F}" type="slidenum">
              <a:rPr lang="en-US" smtClean="0"/>
              <a:t>‹#›</a:t>
            </a:fld>
            <a:endParaRPr lang="en-US"/>
          </a:p>
        </p:txBody>
      </p:sp>
    </p:spTree>
    <p:extLst>
      <p:ext uri="{BB962C8B-B14F-4D97-AF65-F5344CB8AC3E}">
        <p14:creationId xmlns:p14="http://schemas.microsoft.com/office/powerpoint/2010/main" val="277289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34B047-A02D-4DB6-874B-F92517418E09}" type="datetimeFigureOut">
              <a:rPr lang="en-US" smtClean="0"/>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F8657-2FD6-4509-BE74-A6E90B21D00F}" type="slidenum">
              <a:rPr lang="en-US" smtClean="0"/>
              <a:t>‹#›</a:t>
            </a:fld>
            <a:endParaRPr lang="en-US"/>
          </a:p>
        </p:txBody>
      </p:sp>
    </p:spTree>
    <p:extLst>
      <p:ext uri="{BB962C8B-B14F-4D97-AF65-F5344CB8AC3E}">
        <p14:creationId xmlns:p14="http://schemas.microsoft.com/office/powerpoint/2010/main" val="157427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B047-A02D-4DB6-874B-F92517418E09}" type="datetimeFigureOut">
              <a:rPr lang="en-US" smtClean="0"/>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F8657-2FD6-4509-BE74-A6E90B21D00F}" type="slidenum">
              <a:rPr lang="en-US" smtClean="0"/>
              <a:t>‹#›</a:t>
            </a:fld>
            <a:endParaRPr lang="en-US"/>
          </a:p>
        </p:txBody>
      </p:sp>
    </p:spTree>
    <p:extLst>
      <p:ext uri="{BB962C8B-B14F-4D97-AF65-F5344CB8AC3E}">
        <p14:creationId xmlns:p14="http://schemas.microsoft.com/office/powerpoint/2010/main" val="224414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1" y="685800"/>
            <a:ext cx="3855721"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1"/>
            </a:lvl3pPr>
            <a:lvl4pPr>
              <a:defRPr sz="1801"/>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1" y="2856344"/>
            <a:ext cx="3855721" cy="3011056"/>
          </a:xfrm>
        </p:spPr>
        <p:txBody>
          <a:bodyPr/>
          <a:lstStyle>
            <a:lvl1pPr marL="0" indent="0">
              <a:lnSpc>
                <a:spcPct val="113000"/>
              </a:lnSpc>
              <a:spcBef>
                <a:spcPts val="0"/>
              </a:spcBef>
              <a:spcAft>
                <a:spcPts val="1500"/>
              </a:spcAft>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Edit Master text styles</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4934B047-A02D-4DB6-874B-F92517418E09}" type="datetimeFigureOut">
              <a:rPr lang="en-US" smtClean="0"/>
              <a:t>6/12/2018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C64F8657-2FD6-4509-BE74-A6E90B21D00F}" type="slidenum">
              <a:rPr lang="en-US" smtClean="0"/>
              <a:t>‹#›</a:t>
            </a:fld>
            <a:endParaRPr lang="en-US"/>
          </a:p>
        </p:txBody>
      </p:sp>
      <p:sp>
        <p:nvSpPr>
          <p:cNvPr id="9" name="Rectangle 8" title="Divider Bar"/>
          <p:cNvSpPr/>
          <p:nvPr/>
        </p:nvSpPr>
        <p:spPr>
          <a:xfrm>
            <a:off x="5303520"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23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1" y="685800"/>
            <a:ext cx="3855721"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1"/>
            <a:ext cx="6659881" cy="6857999"/>
          </a:xfrm>
        </p:spPr>
        <p:txBody>
          <a:bodyPr anchor="t">
            <a:normAutofit/>
          </a:bodyPr>
          <a:lstStyle>
            <a:lvl1pPr marL="0" indent="0">
              <a:buNone/>
              <a:defRPr sz="2000"/>
            </a:lvl1pPr>
            <a:lvl2pPr marL="457206" indent="0">
              <a:buNone/>
              <a:defRPr sz="2000"/>
            </a:lvl2pPr>
            <a:lvl3pPr marL="914411" indent="0">
              <a:buNone/>
              <a:defRPr sz="20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1" y="2855968"/>
            <a:ext cx="3855721" cy="3011432"/>
          </a:xfrm>
        </p:spPr>
        <p:txBody>
          <a:bodyPr/>
          <a:lstStyle>
            <a:lvl1pPr marL="0" indent="0">
              <a:lnSpc>
                <a:spcPct val="113000"/>
              </a:lnSpc>
              <a:spcBef>
                <a:spcPts val="0"/>
              </a:spcBef>
              <a:spcAft>
                <a:spcPts val="1500"/>
              </a:spcAft>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Edit Master text styles</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4934B047-A02D-4DB6-874B-F92517418E09}" type="datetimeFigureOut">
              <a:rPr lang="en-US" smtClean="0"/>
              <a:t>6/12/2018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C64F8657-2FD6-4509-BE74-A6E90B21D00F}" type="slidenum">
              <a:rPr lang="en-US" smtClean="0"/>
              <a:t>‹#›</a:t>
            </a:fld>
            <a:endParaRPr lang="en-US"/>
          </a:p>
        </p:txBody>
      </p:sp>
      <p:sp>
        <p:nvSpPr>
          <p:cNvPr id="9" name="Rectangle 8" title="Divider Bar"/>
          <p:cNvSpPr/>
          <p:nvPr/>
        </p:nvSpPr>
        <p:spPr>
          <a:xfrm>
            <a:off x="5303520"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757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1"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1"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1"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34B047-A02D-4DB6-874B-F92517418E09}" type="datetimeFigureOut">
              <a:rPr lang="en-US" smtClean="0"/>
              <a:t>6/12/2018</a:t>
            </a:fld>
            <a:endParaRPr lang="en-US"/>
          </a:p>
        </p:txBody>
      </p:sp>
      <p:sp>
        <p:nvSpPr>
          <p:cNvPr id="5" name="Footer Placeholder 4"/>
          <p:cNvSpPr>
            <a:spLocks noGrp="1"/>
          </p:cNvSpPr>
          <p:nvPr>
            <p:ph type="ftr" sz="quarter" idx="3"/>
          </p:nvPr>
        </p:nvSpPr>
        <p:spPr>
          <a:xfrm>
            <a:off x="2893565"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64F8657-2FD6-4509-BE74-A6E90B21D00F}" type="slidenum">
              <a:rPr lang="en-US" smtClean="0"/>
              <a:t>‹#›</a:t>
            </a:fld>
            <a:endParaRPr lang="en-US"/>
          </a:p>
        </p:txBody>
      </p:sp>
      <p:sp>
        <p:nvSpPr>
          <p:cNvPr id="9" name="Rectangle 8" title="Side bar"/>
          <p:cNvSpPr/>
          <p:nvPr/>
        </p:nvSpPr>
        <p:spPr>
          <a:xfrm>
            <a:off x="478094"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898935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11"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53" indent="-384053" algn="l" defTabSz="914411" rtl="0" eaLnBrk="1" latinLnBrk="0" hangingPunct="1">
        <a:lnSpc>
          <a:spcPct val="94000"/>
        </a:lnSpc>
        <a:spcBef>
          <a:spcPts val="1001"/>
        </a:spcBef>
        <a:spcAft>
          <a:spcPts val="201"/>
        </a:spcAft>
        <a:buFont typeface="Franklin Gothic Book" panose="020B0503020102020204" pitchFamily="34" charset="0"/>
        <a:buChar char="■"/>
        <a:defRPr sz="2000" kern="1200" baseline="0">
          <a:solidFill>
            <a:schemeClr val="tx2"/>
          </a:solidFill>
          <a:latin typeface="+mn-lt"/>
          <a:ea typeface="+mn-ea"/>
          <a:cs typeface="+mn-cs"/>
        </a:defRPr>
      </a:lvl1pPr>
      <a:lvl2pPr marL="914411" indent="-384053" algn="l" defTabSz="914411" rtl="0" eaLnBrk="1" latinLnBrk="0" hangingPunct="1">
        <a:lnSpc>
          <a:spcPct val="94000"/>
        </a:lnSpc>
        <a:spcBef>
          <a:spcPts val="500"/>
        </a:spcBef>
        <a:spcAft>
          <a:spcPts val="201"/>
        </a:spcAft>
        <a:buFont typeface="Franklin Gothic Book" panose="020B0503020102020204" pitchFamily="34" charset="0"/>
        <a:buChar char="–"/>
        <a:defRPr sz="2000" i="1" kern="1200" baseline="0">
          <a:solidFill>
            <a:schemeClr val="tx2"/>
          </a:solidFill>
          <a:latin typeface="+mn-lt"/>
          <a:ea typeface="+mn-ea"/>
          <a:cs typeface="+mn-cs"/>
        </a:defRPr>
      </a:lvl2pPr>
      <a:lvl3pPr marL="1371617"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kern="1200" baseline="0">
          <a:solidFill>
            <a:schemeClr val="tx2"/>
          </a:solidFill>
          <a:latin typeface="+mn-lt"/>
          <a:ea typeface="+mn-ea"/>
          <a:cs typeface="+mn-cs"/>
        </a:defRPr>
      </a:lvl3pPr>
      <a:lvl4pPr marL="1828823"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i="1" kern="1200" baseline="0">
          <a:solidFill>
            <a:schemeClr val="tx2"/>
          </a:solidFill>
          <a:latin typeface="+mn-lt"/>
          <a:ea typeface="+mn-ea"/>
          <a:cs typeface="+mn-cs"/>
        </a:defRPr>
      </a:lvl4pPr>
      <a:lvl5pPr marL="2286029"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kern="1200" baseline="0">
          <a:solidFill>
            <a:schemeClr val="tx2"/>
          </a:solidFill>
          <a:latin typeface="+mn-lt"/>
          <a:ea typeface="+mn-ea"/>
          <a:cs typeface="+mn-cs"/>
        </a:defRPr>
      </a:lvl5pPr>
      <a:lvl6pPr marL="2743234"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i="1" kern="1200" baseline="0">
          <a:solidFill>
            <a:schemeClr val="tx2"/>
          </a:solidFill>
          <a:latin typeface="+mn-lt"/>
          <a:ea typeface="+mn-ea"/>
          <a:cs typeface="+mn-cs"/>
        </a:defRPr>
      </a:lvl6pPr>
      <a:lvl7pPr marL="3200440"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7pPr>
      <a:lvl8pPr marL="3657646"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i="1" kern="1200" baseline="0">
          <a:solidFill>
            <a:schemeClr val="tx2"/>
          </a:solidFill>
          <a:latin typeface="+mn-lt"/>
          <a:ea typeface="+mn-ea"/>
          <a:cs typeface="+mn-cs"/>
        </a:defRPr>
      </a:lvl8pPr>
      <a:lvl9pPr marL="4114851"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userDrawn="1">
          <p15:clr>
            <a:srgbClr val="F26B43"/>
          </p15:clr>
        </p15:guide>
        <p15:guide id="4" orient="horz" pos="1440" userDrawn="1">
          <p15:clr>
            <a:srgbClr val="F26B43"/>
          </p15:clr>
        </p15:guide>
        <p15:guide id="6" orient="horz" pos="3696" userDrawn="1">
          <p15:clr>
            <a:srgbClr val="F26B43"/>
          </p15:clr>
        </p15:guide>
        <p15:guide id="7" orient="horz" pos="432" userDrawn="1">
          <p15:clr>
            <a:srgbClr val="F26B43"/>
          </p15:clr>
        </p15:guide>
        <p15:guide id="8" orient="horz" pos="1512" userDrawn="1">
          <p15:clr>
            <a:srgbClr val="F26B43"/>
          </p15:clr>
        </p15:guide>
        <p15:guide id="9" pos="6912" userDrawn="1">
          <p15:clr>
            <a:srgbClr val="F26B43"/>
          </p15:clr>
        </p15:guide>
        <p15:guide id="10" pos="937" userDrawn="1">
          <p15:clr>
            <a:srgbClr val="F26B43"/>
          </p15:clr>
        </p15:guide>
        <p15:guide id="11" pos="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502.0185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1611.0543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hyperlink" Target="http://icml.cc/2016/tutorials/icml2016_tutorial_deep_residual_networks_kaiminghe.pdf" TargetMode="External"/><Relationship Id="rId7" Type="http://schemas.openxmlformats.org/officeDocument/2006/relationships/hyperlink" Target="https://www.coursera.org/learn/neural-networks-deep-learning/lecture/7dP6E/deep-l-layer-neural-network"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vision.stanford.edu/teaching/cs231n/" TargetMode="External"/><Relationship Id="rId5" Type="http://schemas.openxmlformats.org/officeDocument/2006/relationships/hyperlink" Target="http://image-net.org/challenges/posters/JKU_EN_RGB_Schwarz_poster.pdf" TargetMode="External"/><Relationship Id="rId4" Type="http://schemas.openxmlformats.org/officeDocument/2006/relationships/hyperlink" Target="https://cs231n.github.io/neural-networks-1/"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 703 : Deep Learning Seminar</a:t>
            </a:r>
            <a:br>
              <a:rPr lang="en-US" dirty="0" smtClean="0"/>
            </a:br>
            <a:endParaRPr lang="en-US" dirty="0"/>
          </a:p>
        </p:txBody>
      </p:sp>
      <p:sp>
        <p:nvSpPr>
          <p:cNvPr id="3" name="Subtitle 2"/>
          <p:cNvSpPr>
            <a:spLocks noGrp="1"/>
          </p:cNvSpPr>
          <p:nvPr>
            <p:ph type="subTitle" idx="1"/>
          </p:nvPr>
        </p:nvSpPr>
        <p:spPr/>
        <p:txBody>
          <a:bodyPr>
            <a:normAutofit fontScale="92500" lnSpcReduction="10000"/>
          </a:bodyPr>
          <a:lstStyle/>
          <a:p>
            <a:r>
              <a:rPr lang="en-US" dirty="0"/>
              <a:t>Jay Bakshi</a:t>
            </a:r>
            <a:br>
              <a:rPr lang="en-US" dirty="0"/>
            </a:br>
            <a:r>
              <a:rPr lang="en-US" dirty="0"/>
              <a:t>50206954</a:t>
            </a:r>
            <a:br>
              <a:rPr lang="en-US" dirty="0"/>
            </a:br>
            <a:r>
              <a:rPr lang="en-US" dirty="0"/>
              <a:t>jaybaksh@buffalo.edu</a:t>
            </a:r>
          </a:p>
        </p:txBody>
      </p:sp>
    </p:spTree>
    <p:extLst>
      <p:ext uri="{BB962C8B-B14F-4D97-AF65-F5344CB8AC3E}">
        <p14:creationId xmlns:p14="http://schemas.microsoft.com/office/powerpoint/2010/main" val="4036093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Results</a:t>
            </a:r>
            <a:endParaRPr lang="en-US" dirty="0"/>
          </a:p>
        </p:txBody>
      </p:sp>
      <p:sp>
        <p:nvSpPr>
          <p:cNvPr id="3" name="Content Placeholder 2"/>
          <p:cNvSpPr>
            <a:spLocks noGrp="1"/>
          </p:cNvSpPr>
          <p:nvPr>
            <p:ph idx="1"/>
          </p:nvPr>
        </p:nvSpPr>
        <p:spPr>
          <a:xfrm>
            <a:off x="838200" y="3674077"/>
            <a:ext cx="10431163" cy="2502885"/>
          </a:xfrm>
        </p:spPr>
        <p:txBody>
          <a:bodyPr/>
          <a:lstStyle/>
          <a:p>
            <a:r>
              <a:rPr lang="en-US" dirty="0" smtClean="0"/>
              <a:t>These comparisons are on a smaller model for ImageNet 2012 using 10-view testing with each view is 224x224.</a:t>
            </a:r>
          </a:p>
          <a:p>
            <a:r>
              <a:rPr lang="en-US" dirty="0" smtClean="0"/>
              <a:t>All models are trained using 75 epochs.</a:t>
            </a:r>
            <a:endParaRPr lang="en-US" dirty="0"/>
          </a:p>
        </p:txBody>
      </p:sp>
      <p:pic>
        <p:nvPicPr>
          <p:cNvPr id="5" name="Picture 4"/>
          <p:cNvPicPr>
            <a:picLocks noChangeAspect="1"/>
          </p:cNvPicPr>
          <p:nvPr/>
        </p:nvPicPr>
        <p:blipFill>
          <a:blip r:embed="rId3"/>
          <a:stretch>
            <a:fillRect/>
          </a:stretch>
        </p:blipFill>
        <p:spPr>
          <a:xfrm>
            <a:off x="3622331" y="1690690"/>
            <a:ext cx="4862900" cy="1716677"/>
          </a:xfrm>
          <a:prstGeom prst="rect">
            <a:avLst/>
          </a:prstGeom>
        </p:spPr>
      </p:pic>
    </p:spTree>
    <p:extLst>
      <p:ext uri="{BB962C8B-B14F-4D97-AF65-F5344CB8AC3E}">
        <p14:creationId xmlns:p14="http://schemas.microsoft.com/office/powerpoint/2010/main" val="3712434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22213"/>
          <a:stretch/>
        </p:blipFill>
        <p:spPr>
          <a:xfrm>
            <a:off x="3057834" y="620385"/>
            <a:ext cx="5683044" cy="4908562"/>
          </a:xfrm>
          <a:prstGeom prst="rect">
            <a:avLst/>
          </a:prstGeom>
        </p:spPr>
      </p:pic>
      <p:sp>
        <p:nvSpPr>
          <p:cNvPr id="5" name="TextBox 4"/>
          <p:cNvSpPr txBox="1"/>
          <p:nvPr/>
        </p:nvSpPr>
        <p:spPr>
          <a:xfrm>
            <a:off x="5319251" y="5633883"/>
            <a:ext cx="892424" cy="369460"/>
          </a:xfrm>
          <a:prstGeom prst="rect">
            <a:avLst/>
          </a:prstGeom>
          <a:noFill/>
        </p:spPr>
        <p:txBody>
          <a:bodyPr wrap="none" rtlCol="0">
            <a:spAutoFit/>
          </a:bodyPr>
          <a:lstStyle/>
          <a:p>
            <a:r>
              <a:rPr lang="en-US" sz="1801" dirty="0"/>
              <a:t>Table 1</a:t>
            </a:r>
          </a:p>
        </p:txBody>
      </p:sp>
    </p:spTree>
    <p:extLst>
      <p:ext uri="{BB962C8B-B14F-4D97-AF65-F5344CB8AC3E}">
        <p14:creationId xmlns:p14="http://schemas.microsoft.com/office/powerpoint/2010/main" val="292581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takeaways from Table 1 data</a:t>
            </a:r>
            <a:endParaRPr lang="en-US" dirty="0"/>
          </a:p>
        </p:txBody>
      </p:sp>
      <p:sp>
        <p:nvSpPr>
          <p:cNvPr id="3" name="Content Placeholder 2"/>
          <p:cNvSpPr>
            <a:spLocks noGrp="1"/>
          </p:cNvSpPr>
          <p:nvPr>
            <p:ph idx="1"/>
          </p:nvPr>
        </p:nvSpPr>
        <p:spPr/>
        <p:txBody>
          <a:bodyPr/>
          <a:lstStyle/>
          <a:p>
            <a:r>
              <a:rPr lang="en-US" dirty="0" smtClean="0"/>
              <a:t>+</a:t>
            </a:r>
            <a:r>
              <a:rPr lang="en-US" dirty="0" err="1" smtClean="0"/>
              <a:t>ve</a:t>
            </a:r>
            <a:r>
              <a:rPr lang="en-US" dirty="0" smtClean="0"/>
              <a:t> and –</a:t>
            </a:r>
            <a:r>
              <a:rPr lang="en-US" dirty="0" err="1" smtClean="0"/>
              <a:t>ve</a:t>
            </a:r>
            <a:r>
              <a:rPr lang="en-US" dirty="0" smtClean="0"/>
              <a:t> responses of the filters</a:t>
            </a:r>
          </a:p>
          <a:p>
            <a:r>
              <a:rPr lang="en-US" dirty="0" smtClean="0"/>
              <a:t>More discriminative in deeper stages</a:t>
            </a:r>
          </a:p>
          <a:p>
            <a:endParaRPr lang="en-US" dirty="0"/>
          </a:p>
        </p:txBody>
      </p:sp>
    </p:spTree>
    <p:extLst>
      <p:ext uri="{BB962C8B-B14F-4D97-AF65-F5344CB8AC3E}">
        <p14:creationId xmlns:p14="http://schemas.microsoft.com/office/powerpoint/2010/main" val="1509503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Robust Initialization</a:t>
            </a:r>
            <a:r>
              <a:rPr lang="en-US" dirty="0" smtClean="0"/>
              <a:t/>
            </a:r>
            <a:br>
              <a:rPr lang="en-US" dirty="0" smtClean="0"/>
            </a:br>
            <a:r>
              <a:rPr lang="en-US" sz="3600" dirty="0"/>
              <a:t>The 2</a:t>
            </a:r>
            <a:r>
              <a:rPr lang="en-US" sz="3600" baseline="30000" dirty="0"/>
              <a:t>nd</a:t>
            </a:r>
            <a:r>
              <a:rPr lang="en-US" sz="3600" dirty="0"/>
              <a:t> stage</a:t>
            </a:r>
            <a:br>
              <a:rPr lang="en-US" sz="3600" dirty="0"/>
            </a:br>
            <a:endParaRPr lang="en-US" dirty="0"/>
          </a:p>
        </p:txBody>
      </p:sp>
      <p:sp>
        <p:nvSpPr>
          <p:cNvPr id="3" name="Content Placeholder 2"/>
          <p:cNvSpPr>
            <a:spLocks noGrp="1"/>
          </p:cNvSpPr>
          <p:nvPr>
            <p:ph idx="1"/>
          </p:nvPr>
        </p:nvSpPr>
        <p:spPr/>
        <p:txBody>
          <a:bodyPr/>
          <a:lstStyle/>
          <a:p>
            <a:r>
              <a:rPr lang="en-US" dirty="0" smtClean="0"/>
              <a:t>Fixed std. deviation values for initialization have convergence issues.</a:t>
            </a:r>
          </a:p>
          <a:p>
            <a:pPr lvl="1"/>
            <a:r>
              <a:rPr lang="en-US" dirty="0" smtClean="0"/>
              <a:t>Pre-training. Usually 8 </a:t>
            </a:r>
            <a:r>
              <a:rPr lang="en-US" dirty="0" err="1" smtClean="0"/>
              <a:t>conv</a:t>
            </a:r>
            <a:r>
              <a:rPr lang="en-US" dirty="0" smtClean="0"/>
              <a:t> layers </a:t>
            </a:r>
            <a:r>
              <a:rPr lang="en-US" dirty="0" smtClean="0">
                <a:sym typeface="Wingdings" panose="05000000000000000000" pitchFamily="2" charset="2"/>
              </a:rPr>
              <a:t></a:t>
            </a:r>
            <a:r>
              <a:rPr lang="en-US" dirty="0" smtClean="0"/>
              <a:t> Training time issue.</a:t>
            </a:r>
          </a:p>
          <a:p>
            <a:pPr marL="530359" lvl="1" indent="0">
              <a:buNone/>
            </a:pPr>
            <a:endParaRPr lang="en-US" dirty="0" smtClean="0"/>
          </a:p>
          <a:p>
            <a:r>
              <a:rPr lang="en-US" dirty="0" err="1" smtClean="0"/>
              <a:t>Glorot</a:t>
            </a:r>
            <a:r>
              <a:rPr lang="en-US" dirty="0" smtClean="0"/>
              <a:t> and </a:t>
            </a:r>
            <a:r>
              <a:rPr lang="en-US" dirty="0" err="1" smtClean="0"/>
              <a:t>Bengio</a:t>
            </a:r>
            <a:r>
              <a:rPr lang="en-US" dirty="0" smtClean="0"/>
              <a:t> </a:t>
            </a:r>
            <a:r>
              <a:rPr lang="en-US" dirty="0" smtClean="0">
                <a:sym typeface="Wingdings" panose="05000000000000000000" pitchFamily="2" charset="2"/>
              </a:rPr>
              <a:t> </a:t>
            </a:r>
            <a:r>
              <a:rPr lang="en-US" sz="2400" b="1" i="1" dirty="0">
                <a:sym typeface="Wingdings" panose="05000000000000000000" pitchFamily="2" charset="2"/>
              </a:rPr>
              <a:t>“Xavier”</a:t>
            </a:r>
            <a:r>
              <a:rPr lang="en-US" dirty="0" smtClean="0">
                <a:sym typeface="Wingdings" panose="05000000000000000000" pitchFamily="2" charset="2"/>
              </a:rPr>
              <a:t> initialization</a:t>
            </a:r>
          </a:p>
          <a:p>
            <a:pPr lvl="1"/>
            <a:r>
              <a:rPr lang="en-US" dirty="0" smtClean="0">
                <a:sym typeface="Wingdings" panose="05000000000000000000" pitchFamily="2" charset="2"/>
              </a:rPr>
              <a:t>Assuming activations are linear  invalid for ReLU and PReLU</a:t>
            </a:r>
          </a:p>
          <a:p>
            <a:endParaRPr lang="en-US" dirty="0">
              <a:sym typeface="Wingdings" panose="05000000000000000000" pitchFamily="2" charset="2"/>
            </a:endParaRPr>
          </a:p>
          <a:p>
            <a:r>
              <a:rPr lang="en-US" dirty="0" smtClean="0">
                <a:sym typeface="Wingdings" panose="05000000000000000000" pitchFamily="2" charset="2"/>
              </a:rPr>
              <a:t>For PReLU experiment, initialization method helps converge for very deep models too (e.g. 30 </a:t>
            </a:r>
            <a:r>
              <a:rPr lang="en-US" dirty="0" err="1" smtClean="0">
                <a:sym typeface="Wingdings" panose="05000000000000000000" pitchFamily="2" charset="2"/>
              </a:rPr>
              <a:t>conv</a:t>
            </a:r>
            <a:r>
              <a:rPr lang="en-US" dirty="0" smtClean="0">
                <a:sym typeface="Wingdings" panose="05000000000000000000" pitchFamily="2" charset="2"/>
              </a:rPr>
              <a:t>/fc layers)</a:t>
            </a:r>
          </a:p>
        </p:txBody>
      </p:sp>
    </p:spTree>
    <p:extLst>
      <p:ext uri="{BB962C8B-B14F-4D97-AF65-F5344CB8AC3E}">
        <p14:creationId xmlns:p14="http://schemas.microsoft.com/office/powerpoint/2010/main" val="1026354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the Initialization values</a:t>
            </a:r>
            <a:br>
              <a:rPr lang="en-US" dirty="0" smtClean="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Variance of the responses in each layer. </a:t>
                </a:r>
              </a:p>
              <a:p>
                <a:pPr lvl="1"/>
                <a:r>
                  <a:rPr lang="en-US" dirty="0" smtClean="0"/>
                  <a:t>Response is </a:t>
                </a:r>
                <a:r>
                  <a:rPr lang="en-US" dirty="0" smtClean="0">
                    <a:sym typeface="Wingdings" panose="05000000000000000000" pitchFamily="2" charset="2"/>
                  </a:rPr>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𝑙</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𝑙</m:t>
                        </m:r>
                      </m:sub>
                    </m:sSub>
                  </m:oMath>
                </a14:m>
                <a:r>
                  <a:rPr lang="en-US" dirty="0" smtClean="0"/>
                  <a:t> </a:t>
                </a:r>
                <a14:m>
                  <m:oMath xmlns:m="http://schemas.openxmlformats.org/officeDocument/2006/math">
                    <m:r>
                      <a:rPr lang="en-US" i="1" smtClean="0">
                        <a:latin typeface="Cambria Math" panose="02040503050406030204" pitchFamily="18" charset="0"/>
                      </a:rPr>
                      <m:t>𝑋</m:t>
                    </m:r>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oMath>
                </a14:m>
                <a:endParaRPr lang="en-US" dirty="0" smtClean="0"/>
              </a:p>
              <a:p>
                <a:pPr marL="530359" lvl="1" indent="0">
                  <a:buNone/>
                </a:pPr>
                <a:r>
                  <a:rPr lang="en-US" dirty="0"/>
                  <a:t>X</a:t>
                </a:r>
                <a:r>
                  <a:rPr lang="en-US" dirty="0" smtClean="0"/>
                  <a:t> </a:t>
                </a:r>
                <a:r>
                  <a:rPr lang="en-US" dirty="0" smtClean="0">
                    <a:sym typeface="Wingdings" panose="05000000000000000000" pitchFamily="2" charset="2"/>
                  </a:rPr>
                  <a:t> </a:t>
                </a:r>
                <a14:m>
                  <m:oMath xmlns:m="http://schemas.openxmlformats.org/officeDocument/2006/math">
                    <m:sSup>
                      <m:sSupPr>
                        <m:ctrlPr>
                          <a:rPr lang="en-US"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𝑘</m:t>
                        </m:r>
                      </m:e>
                      <m:sup>
                        <m:r>
                          <a:rPr lang="en-US" b="0" i="1" smtClean="0">
                            <a:latin typeface="Cambria Math" panose="02040503050406030204" pitchFamily="18" charset="0"/>
                            <a:sym typeface="Wingdings" panose="05000000000000000000" pitchFamily="2" charset="2"/>
                          </a:rPr>
                          <m:t>2</m:t>
                        </m:r>
                      </m:sup>
                    </m:sSup>
                  </m:oMath>
                </a14:m>
                <a:r>
                  <a:rPr lang="en-US" dirty="0" smtClean="0"/>
                  <a:t> c-by-1 vector </a:t>
                </a:r>
                <a:r>
                  <a:rPr lang="en-US" dirty="0" smtClean="0">
                    <a:sym typeface="Wingdings" panose="05000000000000000000" pitchFamily="2" charset="2"/>
                  </a:rPr>
                  <a:t> k X k pixels in c input channels</a:t>
                </a:r>
              </a:p>
              <a:p>
                <a:pPr marL="530359" lvl="1" indent="0">
                  <a:buNone/>
                </a:pPr>
                <a:r>
                  <a:rPr lang="en-US" dirty="0" smtClean="0">
                    <a:sym typeface="Wingdings" panose="05000000000000000000" pitchFamily="2" charset="2"/>
                  </a:rPr>
                  <a:t>W  d-by-n matrix  d number of filters and each row is filter weight</a:t>
                </a:r>
              </a:p>
              <a:p>
                <a:pPr marL="530359" lvl="1" indent="0">
                  <a:buNone/>
                </a:pPr>
                <a:r>
                  <a:rPr lang="en-US" dirty="0" smtClean="0">
                    <a:sym typeface="Wingdings" panose="05000000000000000000" pitchFamily="2" charset="2"/>
                  </a:rPr>
                  <a:t>b  </a:t>
                </a:r>
                <a:r>
                  <a:rPr lang="en-US" dirty="0" smtClean="0"/>
                  <a:t> vector of biases</a:t>
                </a:r>
              </a:p>
              <a:p>
                <a:pPr marL="530359" lvl="1" indent="0">
                  <a:buNone/>
                </a:pPr>
                <a:r>
                  <a:rPr lang="en-US" dirty="0" smtClean="0">
                    <a:sym typeface="Wingdings" panose="05000000000000000000" pitchFamily="2" charset="2"/>
                  </a:rPr>
                  <a:t>l </a:t>
                </a:r>
                <a:r>
                  <a:rPr lang="en-US" dirty="0">
                    <a:sym typeface="Wingdings" panose="05000000000000000000" pitchFamily="2" charset="2"/>
                  </a:rPr>
                  <a:t> layer number (</a:t>
                </a:r>
                <a:r>
                  <a:rPr lang="en-US" dirty="0" smtClean="0">
                    <a:sym typeface="Wingdings" panose="05000000000000000000" pitchFamily="2" charset="2"/>
                  </a:rPr>
                  <a:t>index)</a:t>
                </a:r>
              </a:p>
              <a:p>
                <a:pPr marL="530359" lvl="1" indent="0">
                  <a:buNone/>
                </a:pPr>
                <a:r>
                  <a:rPr lang="en-US" dirty="0"/>
                  <a:t>Y</a:t>
                </a:r>
                <a:r>
                  <a:rPr lang="en-US" dirty="0" smtClean="0"/>
                  <a:t> </a:t>
                </a:r>
                <a:r>
                  <a:rPr lang="en-US" dirty="0" smtClean="0">
                    <a:sym typeface="Wingdings" panose="05000000000000000000" pitchFamily="2" charset="2"/>
                  </a:rPr>
                  <a:t> response at a pixel of the output map</a:t>
                </a:r>
              </a:p>
              <a:p>
                <a:pPr lvl="1"/>
                <a:r>
                  <a:rPr lang="en-US" dirty="0"/>
                  <a:t>Activation function </a:t>
                </a:r>
                <a:r>
                  <a:rPr lang="en-US" dirty="0">
                    <a:sym typeface="Wingdings" panose="05000000000000000000" pitchFamily="2" charset="2"/>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a:latin typeface="Cambria Math" panose="02040503050406030204" pitchFamily="18" charset="0"/>
                          </a:rPr>
                          <m:t>𝑙</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𝑓</m:t>
                        </m:r>
                        <m:r>
                          <a:rPr lang="en-US">
                            <a:latin typeface="Cambria Math" panose="02040503050406030204" pitchFamily="18" charset="0"/>
                          </a:rPr>
                          <m:t>(</m:t>
                        </m:r>
                        <m:r>
                          <a:rPr lang="en-US" b="0" i="1" smtClean="0">
                            <a:latin typeface="Cambria Math" panose="02040503050406030204" pitchFamily="18" charset="0"/>
                          </a:rPr>
                          <m:t>𝑌</m:t>
                        </m:r>
                      </m:e>
                      <m:sub>
                        <m:r>
                          <a:rPr lang="en-US">
                            <a:latin typeface="Cambria Math" panose="02040503050406030204" pitchFamily="18" charset="0"/>
                          </a:rPr>
                          <m:t>𝑙</m:t>
                        </m:r>
                        <m:r>
                          <a:rPr lang="en-US">
                            <a:latin typeface="Cambria Math" panose="02040503050406030204" pitchFamily="18" charset="0"/>
                          </a:rPr>
                          <m:t>−1</m:t>
                        </m:r>
                      </m:sub>
                    </m:sSub>
                    <m:r>
                      <a:rPr lang="en-US">
                        <a:latin typeface="Cambria Math" panose="02040503050406030204" pitchFamily="18" charset="0"/>
                      </a:rPr>
                      <m:t>)</m:t>
                    </m:r>
                  </m:oMath>
                </a14:m>
                <a:endParaRPr lang="en-US" dirty="0" smtClean="0"/>
              </a:p>
              <a:p>
                <a:pPr lvl="1"/>
                <a:r>
                  <a:rPr lang="en-US" dirty="0" smtClean="0"/>
                  <a:t>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a:latin typeface="Cambria Math" panose="02040503050406030204" pitchFamily="18" charset="0"/>
                          </a:rPr>
                          <m:t>𝑙</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a:latin typeface="Cambria Math" panose="02040503050406030204" pitchFamily="18" charset="0"/>
                          </a:rPr>
                          <m:t>𝑙</m:t>
                        </m:r>
                        <m:r>
                          <a:rPr lang="en-US">
                            <a:latin typeface="Cambria Math" panose="02040503050406030204" pitchFamily="18" charset="0"/>
                          </a:rPr>
                          <m:t>−1</m:t>
                        </m:r>
                      </m:sub>
                    </m:sSub>
                  </m:oMath>
                </a14:m>
                <a:endParaRPr lang="en-US" dirty="0"/>
              </a:p>
              <a:p>
                <a:pPr lvl="1"/>
                <a:endParaRPr lang="en-US" dirty="0"/>
              </a:p>
              <a:p>
                <a:pPr lvl="1"/>
                <a:endParaRPr lang="en-US" dirty="0" smtClean="0">
                  <a:sym typeface="Wingdings" panose="05000000000000000000" pitchFamily="2"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71" t="-1361"/>
                </a:stretch>
              </a:blipFill>
            </p:spPr>
            <p:txBody>
              <a:bodyPr/>
              <a:lstStyle/>
              <a:p>
                <a:r>
                  <a:rPr lang="en-US">
                    <a:noFill/>
                  </a:rPr>
                  <a:t> </a:t>
                </a:r>
              </a:p>
            </p:txBody>
          </p:sp>
        </mc:Fallback>
      </mc:AlternateContent>
    </p:spTree>
    <p:extLst>
      <p:ext uri="{BB962C8B-B14F-4D97-AF65-F5344CB8AC3E}">
        <p14:creationId xmlns:p14="http://schemas.microsoft.com/office/powerpoint/2010/main" val="1936242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1"/>
            <a:ext cx="9601200" cy="710380"/>
          </a:xfrm>
        </p:spPr>
        <p:txBody>
          <a:bodyPr/>
          <a:lstStyle/>
          <a:p>
            <a:r>
              <a:rPr lang="en-US" dirty="0" smtClean="0"/>
              <a:t>Derivation continued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3008671"/>
                <a:ext cx="4154130" cy="2379406"/>
              </a:xfrm>
            </p:spPr>
            <p:txBody>
              <a:bodyPr>
                <a:normAutofit/>
              </a:bodyPr>
              <a:lstStyle/>
              <a:p>
                <a:r>
                  <a:rPr lang="en-US" dirty="0" smtClean="0"/>
                  <a:t>Variance of the product of independent variables</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𝑙</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𝑙</m:t>
                        </m:r>
                      </m:sub>
                    </m:sSub>
                  </m:oMath>
                </a14:m>
                <a:r>
                  <a:rPr lang="en-US" dirty="0" smtClean="0"/>
                  <a:t> are random variables from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𝑙</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𝑙</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𝑙</m:t>
                        </m:r>
                      </m:sub>
                    </m:sSub>
                  </m:oMath>
                </a14:m>
                <a:endParaRPr lang="en-US" dirty="0" smtClean="0"/>
              </a:p>
              <a:p>
                <a:r>
                  <a:rPr lang="en-US" dirty="0"/>
                  <a:t>Zero-mean Gaussian with </a:t>
                </a:r>
                <a:r>
                  <a:rPr lang="en-US" dirty="0" smtClean="0"/>
                  <a:t>std. </a:t>
                </a:r>
                <a:r>
                  <a:rPr lang="en-US" dirty="0"/>
                  <a:t>deviation </a:t>
                </a:r>
                <a14:m>
                  <m:oMath xmlns:m="http://schemas.openxmlformats.org/officeDocument/2006/math">
                    <m:rad>
                      <m:radPr>
                        <m:degHide m:val="on"/>
                        <m:ctrlPr>
                          <a:rPr lang="en-US" i="1">
                            <a:latin typeface="Cambria Math" panose="02040503050406030204" pitchFamily="18" charset="0"/>
                          </a:rPr>
                        </m:ctrlPr>
                      </m:radPr>
                      <m:deg/>
                      <m:e>
                        <m:f>
                          <m:fPr>
                            <m:type m:val="lin"/>
                            <m:ctrlPr>
                              <a:rPr lang="en-US" i="1">
                                <a:latin typeface="Cambria Math" panose="02040503050406030204" pitchFamily="18" charset="0"/>
                              </a:rPr>
                            </m:ctrlPr>
                          </m:fPr>
                          <m:num>
                            <m:r>
                              <a:rPr lang="en-US" i="1">
                                <a:latin typeface="Cambria Math" panose="02040503050406030204" pitchFamily="18" charset="0"/>
                              </a:rPr>
                              <m:t>2</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den>
                        </m:f>
                      </m:e>
                    </m:ra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3008671"/>
                <a:ext cx="4154130" cy="2379406"/>
              </a:xfrm>
              <a:blipFill>
                <a:blip r:embed="rId3"/>
                <a:stretch>
                  <a:fillRect l="-1322" t="-2308" b="-21538"/>
                </a:stretch>
              </a:blipFill>
            </p:spPr>
            <p:txBody>
              <a:bodyPr/>
              <a:lstStyle/>
              <a:p>
                <a:r>
                  <a:rPr lang="en-US">
                    <a:noFill/>
                  </a:rPr>
                  <a:t> </a:t>
                </a:r>
              </a:p>
            </p:txBody>
          </p:sp>
        </mc:Fallback>
      </mc:AlternateContent>
      <p:sp>
        <p:nvSpPr>
          <p:cNvPr id="8" name="Content Placeholder 2"/>
          <p:cNvSpPr txBox="1">
            <a:spLocks/>
          </p:cNvSpPr>
          <p:nvPr/>
        </p:nvSpPr>
        <p:spPr>
          <a:xfrm>
            <a:off x="1371601" y="5142271"/>
            <a:ext cx="9601200" cy="1174955"/>
          </a:xfrm>
          <a:prstGeom prst="rect">
            <a:avLst/>
          </a:prstGeom>
        </p:spPr>
        <p:txBody>
          <a:bodyPr vert="horz" lIns="91440" tIns="45721" rIns="91440" bIns="45721"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pic>
        <p:nvPicPr>
          <p:cNvPr id="14" name="Picture 13"/>
          <p:cNvPicPr>
            <a:picLocks noChangeAspect="1"/>
          </p:cNvPicPr>
          <p:nvPr/>
        </p:nvPicPr>
        <p:blipFill>
          <a:blip r:embed="rId4"/>
          <a:stretch>
            <a:fillRect/>
          </a:stretch>
        </p:blipFill>
        <p:spPr>
          <a:xfrm>
            <a:off x="1479756" y="1396182"/>
            <a:ext cx="3583858" cy="883417"/>
          </a:xfrm>
          <a:prstGeom prst="rect">
            <a:avLst/>
          </a:prstGeom>
        </p:spPr>
      </p:pic>
      <p:sp>
        <p:nvSpPr>
          <p:cNvPr id="15" name="TextBox 14"/>
          <p:cNvSpPr txBox="1"/>
          <p:nvPr/>
        </p:nvSpPr>
        <p:spPr>
          <a:xfrm>
            <a:off x="1956621" y="2375894"/>
            <a:ext cx="2196499" cy="369460"/>
          </a:xfrm>
          <a:prstGeom prst="rect">
            <a:avLst/>
          </a:prstGeom>
          <a:noFill/>
        </p:spPr>
        <p:txBody>
          <a:bodyPr wrap="none" rtlCol="0">
            <a:spAutoFit/>
          </a:bodyPr>
          <a:lstStyle/>
          <a:p>
            <a:r>
              <a:rPr lang="en-US" sz="1801" dirty="0"/>
              <a:t>Forward Propagation</a:t>
            </a:r>
          </a:p>
        </p:txBody>
      </p:sp>
      <p:pic>
        <p:nvPicPr>
          <p:cNvPr id="16" name="Picture 15"/>
          <p:cNvPicPr>
            <a:picLocks noChangeAspect="1"/>
          </p:cNvPicPr>
          <p:nvPr/>
        </p:nvPicPr>
        <p:blipFill>
          <a:blip r:embed="rId5"/>
          <a:stretch>
            <a:fillRect/>
          </a:stretch>
        </p:blipFill>
        <p:spPr>
          <a:xfrm>
            <a:off x="7417364" y="1442446"/>
            <a:ext cx="3761915" cy="835980"/>
          </a:xfrm>
          <a:prstGeom prst="rect">
            <a:avLst/>
          </a:prstGeom>
        </p:spPr>
      </p:pic>
      <mc:AlternateContent xmlns:mc="http://schemas.openxmlformats.org/markup-compatibility/2006" xmlns:a14="http://schemas.microsoft.com/office/drawing/2010/main">
        <mc:Choice Requires="a14">
          <p:sp>
            <p:nvSpPr>
              <p:cNvPr id="17" name="Content Placeholder 2"/>
              <p:cNvSpPr txBox="1">
                <a:spLocks/>
              </p:cNvSpPr>
              <p:nvPr/>
            </p:nvSpPr>
            <p:spPr>
              <a:xfrm>
                <a:off x="6942649" y="3008671"/>
                <a:ext cx="4236629" cy="2379406"/>
              </a:xfrm>
              <a:prstGeom prst="rect">
                <a:avLst/>
              </a:prstGeom>
            </p:spPr>
            <p:txBody>
              <a:bodyPr vert="horz" lIns="91440" tIns="45721" rIns="91440" bIns="45721"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Variance of the product of independent variables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𝑙</m:t>
                        </m:r>
                        <m:r>
                          <a:rPr lang="en-US" i="1">
                            <a:latin typeface="Cambria Math" panose="02040503050406030204" pitchFamily="18" charset="0"/>
                          </a:rPr>
                          <m:t> </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𝑙</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𝑙</m:t>
                        </m:r>
                      </m:sub>
                    </m:sSub>
                  </m:oMath>
                </a14:m>
                <a:r>
                  <a:rPr lang="en-US" dirty="0"/>
                  <a:t> are random variables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𝑙</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𝑙</m:t>
                        </m:r>
                      </m:sub>
                    </m:sSub>
                  </m:oMath>
                </a14:m>
                <a:endParaRPr lang="en-US" dirty="0"/>
              </a:p>
              <a:p>
                <a:r>
                  <a:rPr lang="en-US" dirty="0"/>
                  <a:t>Zero-mean Gaussian with std. deviation </a:t>
                </a:r>
                <a14:m>
                  <m:oMath xmlns:m="http://schemas.openxmlformats.org/officeDocument/2006/math">
                    <m:rad>
                      <m:radPr>
                        <m:degHide m:val="on"/>
                        <m:ctrlPr>
                          <a:rPr lang="en-US" i="1">
                            <a:latin typeface="Cambria Math" panose="02040503050406030204" pitchFamily="18" charset="0"/>
                          </a:rPr>
                        </m:ctrlPr>
                      </m:radPr>
                      <m:deg/>
                      <m:e>
                        <m:f>
                          <m:fPr>
                            <m:type m:val="lin"/>
                            <m:ctrlPr>
                              <a:rPr lang="en-US" i="1">
                                <a:latin typeface="Cambria Math" panose="02040503050406030204" pitchFamily="18" charset="0"/>
                              </a:rPr>
                            </m:ctrlPr>
                          </m:fPr>
                          <m:num>
                            <m:r>
                              <a:rPr lang="en-US" i="1">
                                <a:latin typeface="Cambria Math" panose="02040503050406030204" pitchFamily="18" charset="0"/>
                              </a:rPr>
                              <m:t>2</m:t>
                            </m:r>
                          </m:num>
                          <m:den>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𝑙</m:t>
                                </m:r>
                              </m:sub>
                            </m:sSub>
                          </m:den>
                        </m:f>
                      </m:e>
                    </m:rad>
                  </m:oMath>
                </a14:m>
                <a:endParaRPr lang="en-US" dirty="0"/>
              </a:p>
              <a:p>
                <a:endParaRPr lang="en-US" dirty="0"/>
              </a:p>
            </p:txBody>
          </p:sp>
        </mc:Choice>
        <mc:Fallback xmlns="">
          <p:sp>
            <p:nvSpPr>
              <p:cNvPr id="17" name="Content Placeholder 2"/>
              <p:cNvSpPr txBox="1">
                <a:spLocks noRot="1" noChangeAspect="1" noMove="1" noResize="1" noEditPoints="1" noAdjustHandles="1" noChangeArrowheads="1" noChangeShapeType="1" noTextEdit="1"/>
              </p:cNvSpPr>
              <p:nvPr/>
            </p:nvSpPr>
            <p:spPr>
              <a:xfrm>
                <a:off x="6942649" y="3008671"/>
                <a:ext cx="4236629" cy="2379406"/>
              </a:xfrm>
              <a:prstGeom prst="rect">
                <a:avLst/>
              </a:prstGeom>
              <a:blipFill>
                <a:blip r:embed="rId6"/>
                <a:stretch>
                  <a:fillRect l="-1295" t="-2308" b="-21538"/>
                </a:stretch>
              </a:blipFill>
            </p:spPr>
            <p:txBody>
              <a:bodyPr/>
              <a:lstStyle/>
              <a:p>
                <a:r>
                  <a:rPr lang="en-US">
                    <a:noFill/>
                  </a:rPr>
                  <a:t> </a:t>
                </a:r>
              </a:p>
            </p:txBody>
          </p:sp>
        </mc:Fallback>
      </mc:AlternateContent>
      <p:sp>
        <p:nvSpPr>
          <p:cNvPr id="18" name="TextBox 17"/>
          <p:cNvSpPr txBox="1"/>
          <p:nvPr/>
        </p:nvSpPr>
        <p:spPr>
          <a:xfrm>
            <a:off x="8162353" y="2375894"/>
            <a:ext cx="2367123" cy="369460"/>
          </a:xfrm>
          <a:prstGeom prst="rect">
            <a:avLst/>
          </a:prstGeom>
          <a:noFill/>
        </p:spPr>
        <p:txBody>
          <a:bodyPr wrap="none" rtlCol="0">
            <a:spAutoFit/>
          </a:bodyPr>
          <a:lstStyle/>
          <a:p>
            <a:r>
              <a:rPr lang="en-US" sz="1801" dirty="0"/>
              <a:t>Backward Propagation</a:t>
            </a:r>
          </a:p>
        </p:txBody>
      </p:sp>
    </p:spTree>
    <p:extLst>
      <p:ext uri="{BB962C8B-B14F-4D97-AF65-F5344CB8AC3E}">
        <p14:creationId xmlns:p14="http://schemas.microsoft.com/office/powerpoint/2010/main" val="694783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0"/>
            <a:ext cx="9601200" cy="1025013"/>
          </a:xfrm>
        </p:spPr>
        <p:txBody>
          <a:bodyPr>
            <a:normAutofit fontScale="90000"/>
          </a:bodyPr>
          <a:lstStyle/>
          <a:p>
            <a:r>
              <a:rPr lang="en-US" dirty="0" smtClean="0"/>
              <a:t>Comparison with </a:t>
            </a:r>
            <a:r>
              <a:rPr lang="en-US" b="1" i="1" dirty="0" smtClean="0"/>
              <a:t>Xavier</a:t>
            </a:r>
            <a:r>
              <a:rPr lang="en-US" dirty="0" smtClean="0"/>
              <a:t> initialization</a:t>
            </a:r>
            <a:br>
              <a:rPr lang="en-US" dirty="0" smtClean="0"/>
            </a:br>
            <a:r>
              <a:rPr lang="en-US" sz="3600" dirty="0"/>
              <a:t>Accuracy</a:t>
            </a:r>
            <a:endParaRPr lang="en-US" dirty="0"/>
          </a:p>
        </p:txBody>
      </p:sp>
      <p:sp>
        <p:nvSpPr>
          <p:cNvPr id="3" name="Content Placeholder 2"/>
          <p:cNvSpPr>
            <a:spLocks noGrp="1"/>
          </p:cNvSpPr>
          <p:nvPr>
            <p:ph idx="1"/>
          </p:nvPr>
        </p:nvSpPr>
        <p:spPr>
          <a:xfrm>
            <a:off x="1371601" y="1946788"/>
            <a:ext cx="2954594" cy="3106994"/>
          </a:xfrm>
        </p:spPr>
        <p:txBody>
          <a:bodyPr/>
          <a:lstStyle/>
          <a:p>
            <a:r>
              <a:rPr lang="en-US" dirty="0" smtClean="0"/>
              <a:t>Xavier error</a:t>
            </a:r>
          </a:p>
          <a:p>
            <a:pPr lvl="1"/>
            <a:r>
              <a:rPr lang="en-US" dirty="0" smtClean="0"/>
              <a:t>Top-1 </a:t>
            </a:r>
            <a:r>
              <a:rPr lang="en-US" dirty="0" smtClean="0">
                <a:sym typeface="Wingdings" panose="05000000000000000000" pitchFamily="2" charset="2"/>
              </a:rPr>
              <a:t> 33.90</a:t>
            </a:r>
          </a:p>
          <a:p>
            <a:pPr lvl="1"/>
            <a:r>
              <a:rPr lang="en-US" dirty="0" smtClean="0">
                <a:sym typeface="Wingdings" panose="05000000000000000000" pitchFamily="2" charset="2"/>
              </a:rPr>
              <a:t>Top-5  13.44</a:t>
            </a:r>
          </a:p>
          <a:p>
            <a:pPr lvl="1"/>
            <a:endParaRPr lang="en-US" dirty="0">
              <a:sym typeface="Wingdings" panose="05000000000000000000" pitchFamily="2" charset="2"/>
            </a:endParaRPr>
          </a:p>
          <a:p>
            <a:r>
              <a:rPr lang="en-US" dirty="0" smtClean="0">
                <a:sym typeface="Wingdings" panose="05000000000000000000" pitchFamily="2" charset="2"/>
              </a:rPr>
              <a:t>PReLU error</a:t>
            </a:r>
          </a:p>
          <a:p>
            <a:pPr lvl="1"/>
            <a:r>
              <a:rPr lang="en-US" dirty="0" smtClean="0">
                <a:sym typeface="Wingdings" panose="05000000000000000000" pitchFamily="2" charset="2"/>
              </a:rPr>
              <a:t>Top-1  33.82</a:t>
            </a:r>
          </a:p>
          <a:p>
            <a:pPr lvl="1"/>
            <a:r>
              <a:rPr lang="en-US" dirty="0" smtClean="0">
                <a:sym typeface="Wingdings" panose="05000000000000000000" pitchFamily="2" charset="2"/>
              </a:rPr>
              <a:t>Top-5  13.34</a:t>
            </a:r>
          </a:p>
          <a:p>
            <a:endParaRPr lang="en-US" dirty="0"/>
          </a:p>
        </p:txBody>
      </p:sp>
      <p:pic>
        <p:nvPicPr>
          <p:cNvPr id="4" name="Picture 3"/>
          <p:cNvPicPr>
            <a:picLocks noChangeAspect="1"/>
          </p:cNvPicPr>
          <p:nvPr/>
        </p:nvPicPr>
        <p:blipFill>
          <a:blip r:embed="rId3"/>
          <a:stretch>
            <a:fillRect/>
          </a:stretch>
        </p:blipFill>
        <p:spPr>
          <a:xfrm>
            <a:off x="4975125" y="1945455"/>
            <a:ext cx="5997676" cy="3609771"/>
          </a:xfrm>
          <a:prstGeom prst="rect">
            <a:avLst/>
          </a:prstGeom>
        </p:spPr>
      </p:pic>
    </p:spTree>
    <p:extLst>
      <p:ext uri="{BB962C8B-B14F-4D97-AF65-F5344CB8AC3E}">
        <p14:creationId xmlns:p14="http://schemas.microsoft.com/office/powerpoint/2010/main" val="1117407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a:t>
            </a:r>
            <a:r>
              <a:rPr lang="en-US" b="1" i="1" dirty="0"/>
              <a:t>Xavier</a:t>
            </a:r>
            <a:r>
              <a:rPr lang="en-US" dirty="0"/>
              <a:t> initialization</a:t>
            </a:r>
            <a:br>
              <a:rPr lang="en-US" dirty="0"/>
            </a:br>
            <a:r>
              <a:rPr lang="en-US" sz="3600" dirty="0"/>
              <a:t>Extreme Deep Model</a:t>
            </a:r>
            <a:endParaRPr lang="en-US" dirty="0"/>
          </a:p>
        </p:txBody>
      </p:sp>
      <p:sp>
        <p:nvSpPr>
          <p:cNvPr id="3" name="Content Placeholder 2"/>
          <p:cNvSpPr>
            <a:spLocks noGrp="1"/>
          </p:cNvSpPr>
          <p:nvPr>
            <p:ph idx="1"/>
          </p:nvPr>
        </p:nvSpPr>
        <p:spPr>
          <a:xfrm>
            <a:off x="1288025" y="2285999"/>
            <a:ext cx="3441291" cy="3743324"/>
          </a:xfrm>
        </p:spPr>
        <p:txBody>
          <a:bodyPr/>
          <a:lstStyle/>
          <a:p>
            <a:r>
              <a:rPr lang="en-US" dirty="0" smtClean="0"/>
              <a:t>Xavier stalls completely on such deep-model (30 layer). Even after given more epochs.</a:t>
            </a:r>
          </a:p>
          <a:p>
            <a:r>
              <a:rPr lang="en-US" dirty="0" smtClean="0"/>
              <a:t>PReLU model converges.</a:t>
            </a:r>
            <a:endParaRPr lang="en-US" dirty="0"/>
          </a:p>
        </p:txBody>
      </p:sp>
      <p:pic>
        <p:nvPicPr>
          <p:cNvPr id="4" name="Picture 3"/>
          <p:cNvPicPr>
            <a:picLocks noChangeAspect="1"/>
          </p:cNvPicPr>
          <p:nvPr/>
        </p:nvPicPr>
        <p:blipFill>
          <a:blip r:embed="rId3"/>
          <a:stretch>
            <a:fillRect/>
          </a:stretch>
        </p:blipFill>
        <p:spPr>
          <a:xfrm>
            <a:off x="5207274" y="2286001"/>
            <a:ext cx="6259444" cy="3743324"/>
          </a:xfrm>
          <a:prstGeom prst="rect">
            <a:avLst/>
          </a:prstGeom>
        </p:spPr>
      </p:pic>
    </p:spTree>
    <p:extLst>
      <p:ext uri="{BB962C8B-B14F-4D97-AF65-F5344CB8AC3E}">
        <p14:creationId xmlns:p14="http://schemas.microsoft.com/office/powerpoint/2010/main" val="2208380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17" y="322007"/>
            <a:ext cx="3628102" cy="1201993"/>
          </a:xfrm>
        </p:spPr>
        <p:txBody>
          <a:bodyPr>
            <a:normAutofit fontScale="90000"/>
          </a:bodyPr>
          <a:lstStyle/>
          <a:p>
            <a:r>
              <a:rPr lang="en-US" dirty="0" smtClean="0"/>
              <a:t>Architecture &amp; Implementation</a:t>
            </a:r>
            <a:endParaRPr lang="en-US" dirty="0"/>
          </a:p>
        </p:txBody>
      </p:sp>
      <p:sp>
        <p:nvSpPr>
          <p:cNvPr id="3" name="Content Placeholder 2"/>
          <p:cNvSpPr>
            <a:spLocks noGrp="1"/>
          </p:cNvSpPr>
          <p:nvPr>
            <p:ph idx="1"/>
          </p:nvPr>
        </p:nvSpPr>
        <p:spPr>
          <a:xfrm>
            <a:off x="1071717" y="1681316"/>
            <a:ext cx="3628102" cy="4853596"/>
          </a:xfrm>
        </p:spPr>
        <p:txBody>
          <a:bodyPr>
            <a:normAutofit fontScale="92500" lnSpcReduction="10000"/>
          </a:bodyPr>
          <a:lstStyle/>
          <a:p>
            <a:r>
              <a:rPr lang="en-US" dirty="0" smtClean="0"/>
              <a:t>Baseline is 19-layer model</a:t>
            </a:r>
          </a:p>
          <a:p>
            <a:r>
              <a:rPr lang="en-US" dirty="0" smtClean="0"/>
              <a:t>Model A is Modified version of VGG-19 model</a:t>
            </a:r>
          </a:p>
          <a:p>
            <a:r>
              <a:rPr lang="en-US" dirty="0" smtClean="0"/>
              <a:t>Model A takes 2.6sec per mini-batch  (128) and VGG-19 takes 3.0sec over 4 NVIDIA K20 GPUs</a:t>
            </a:r>
          </a:p>
          <a:p>
            <a:r>
              <a:rPr lang="en-US" dirty="0" smtClean="0"/>
              <a:t>Model B is deeper version of Model A</a:t>
            </a:r>
          </a:p>
          <a:p>
            <a:r>
              <a:rPr lang="en-US" dirty="0" smtClean="0"/>
              <a:t>Model C is wider version of Model B, time complexity 2.3 x B</a:t>
            </a:r>
          </a:p>
          <a:p>
            <a:r>
              <a:rPr lang="en-US" dirty="0"/>
              <a:t>Training A/B on four K20 GPUs, or </a:t>
            </a:r>
            <a:r>
              <a:rPr lang="en-US" dirty="0" smtClean="0"/>
              <a:t>training C </a:t>
            </a:r>
            <a:r>
              <a:rPr lang="en-US" dirty="0"/>
              <a:t>on eight K40 GPUs, takes about 3-4 weeks.</a:t>
            </a:r>
          </a:p>
        </p:txBody>
      </p:sp>
      <p:pic>
        <p:nvPicPr>
          <p:cNvPr id="4" name="Picture 3"/>
          <p:cNvPicPr>
            <a:picLocks noChangeAspect="1"/>
          </p:cNvPicPr>
          <p:nvPr/>
        </p:nvPicPr>
        <p:blipFill>
          <a:blip r:embed="rId3"/>
          <a:stretch>
            <a:fillRect/>
          </a:stretch>
        </p:blipFill>
        <p:spPr>
          <a:xfrm>
            <a:off x="4857136" y="322007"/>
            <a:ext cx="6993500" cy="6212905"/>
          </a:xfrm>
          <a:prstGeom prst="rect">
            <a:avLst/>
          </a:prstGeom>
        </p:spPr>
      </p:pic>
    </p:spTree>
    <p:extLst>
      <p:ext uri="{BB962C8B-B14F-4D97-AF65-F5344CB8AC3E}">
        <p14:creationId xmlns:p14="http://schemas.microsoft.com/office/powerpoint/2010/main" val="344156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2" y="361949"/>
            <a:ext cx="4163960" cy="1485900"/>
          </a:xfrm>
        </p:spPr>
        <p:txBody>
          <a:bodyPr/>
          <a:lstStyle/>
          <a:p>
            <a:r>
              <a:rPr lang="en-US" dirty="0"/>
              <a:t>Experiments on ImageNet</a:t>
            </a:r>
          </a:p>
        </p:txBody>
      </p:sp>
      <p:pic>
        <p:nvPicPr>
          <p:cNvPr id="4" name="Picture 3"/>
          <p:cNvPicPr>
            <a:picLocks noChangeAspect="1"/>
          </p:cNvPicPr>
          <p:nvPr/>
        </p:nvPicPr>
        <p:blipFill>
          <a:blip r:embed="rId3"/>
          <a:stretch>
            <a:fillRect/>
          </a:stretch>
        </p:blipFill>
        <p:spPr>
          <a:xfrm>
            <a:off x="6257158" y="361949"/>
            <a:ext cx="5419724" cy="1924050"/>
          </a:xfrm>
          <a:prstGeom prst="rect">
            <a:avLst/>
          </a:prstGeom>
        </p:spPr>
      </p:pic>
      <p:pic>
        <p:nvPicPr>
          <p:cNvPr id="5" name="Picture 4"/>
          <p:cNvPicPr>
            <a:picLocks noChangeAspect="1"/>
          </p:cNvPicPr>
          <p:nvPr/>
        </p:nvPicPr>
        <p:blipFill>
          <a:blip r:embed="rId4"/>
          <a:stretch>
            <a:fillRect/>
          </a:stretch>
        </p:blipFill>
        <p:spPr>
          <a:xfrm>
            <a:off x="2278012" y="3037955"/>
            <a:ext cx="3257550" cy="2466974"/>
          </a:xfrm>
          <a:prstGeom prst="rect">
            <a:avLst/>
          </a:prstGeom>
        </p:spPr>
      </p:pic>
      <p:sp>
        <p:nvSpPr>
          <p:cNvPr id="6" name="TextBox 5"/>
          <p:cNvSpPr txBox="1"/>
          <p:nvPr/>
        </p:nvSpPr>
        <p:spPr>
          <a:xfrm>
            <a:off x="6257158" y="2300606"/>
            <a:ext cx="5419724" cy="646331"/>
          </a:xfrm>
          <a:prstGeom prst="rect">
            <a:avLst/>
          </a:prstGeom>
          <a:noFill/>
        </p:spPr>
        <p:txBody>
          <a:bodyPr wrap="square" rtlCol="0">
            <a:spAutoFit/>
          </a:bodyPr>
          <a:lstStyle/>
          <a:p>
            <a:r>
              <a:rPr lang="en-US" dirty="0"/>
              <a:t>Table 4. Comparisons between ReLU/PReLU on model A in </a:t>
            </a:r>
            <a:r>
              <a:rPr lang="en-US" dirty="0" smtClean="0"/>
              <a:t>ImageNet 2012 </a:t>
            </a:r>
            <a:r>
              <a:rPr lang="en-US" dirty="0"/>
              <a:t>using dense testing.</a:t>
            </a:r>
          </a:p>
        </p:txBody>
      </p:sp>
      <p:sp>
        <p:nvSpPr>
          <p:cNvPr id="7" name="TextBox 6"/>
          <p:cNvSpPr txBox="1"/>
          <p:nvPr/>
        </p:nvSpPr>
        <p:spPr>
          <a:xfrm>
            <a:off x="1089846" y="5664772"/>
            <a:ext cx="5748030" cy="646331"/>
          </a:xfrm>
          <a:prstGeom prst="rect">
            <a:avLst/>
          </a:prstGeom>
          <a:noFill/>
        </p:spPr>
        <p:txBody>
          <a:bodyPr wrap="square" rtlCol="0">
            <a:spAutoFit/>
          </a:bodyPr>
          <a:lstStyle/>
          <a:p>
            <a:r>
              <a:rPr lang="en-US" dirty="0"/>
              <a:t>Table 5. The single-model 10-view results for ImageNet 2012 </a:t>
            </a:r>
            <a:r>
              <a:rPr lang="en-US" dirty="0" err="1"/>
              <a:t>val</a:t>
            </a:r>
            <a:r>
              <a:rPr lang="en-US" dirty="0"/>
              <a:t> set. y: Based on our tests.</a:t>
            </a:r>
          </a:p>
        </p:txBody>
      </p:sp>
    </p:spTree>
    <p:extLst>
      <p:ext uri="{BB962C8B-B14F-4D97-AF65-F5344CB8AC3E}">
        <p14:creationId xmlns:p14="http://schemas.microsoft.com/office/powerpoint/2010/main" val="333129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Delving Deep Into Rectifiers</a:t>
            </a:r>
            <a:endParaRPr lang="en-US" dirty="0"/>
          </a:p>
        </p:txBody>
      </p:sp>
      <p:sp>
        <p:nvSpPr>
          <p:cNvPr id="3" name="Content Placeholder 2"/>
          <p:cNvSpPr>
            <a:spLocks noGrp="1"/>
          </p:cNvSpPr>
          <p:nvPr>
            <p:ph idx="1"/>
          </p:nvPr>
        </p:nvSpPr>
        <p:spPr/>
        <p:txBody>
          <a:bodyPr/>
          <a:lstStyle/>
          <a:p>
            <a:r>
              <a:rPr lang="en-US" dirty="0" smtClean="0">
                <a:hlinkClick r:id="rId3"/>
              </a:rPr>
              <a:t>https://arxiv.org/abs/1502.01852</a:t>
            </a:r>
            <a:endParaRPr lang="en-US" dirty="0" smtClean="0"/>
          </a:p>
          <a:p>
            <a:endParaRPr lang="en-US" dirty="0"/>
          </a:p>
        </p:txBody>
      </p:sp>
    </p:spTree>
    <p:extLst>
      <p:ext uri="{BB962C8B-B14F-4D97-AF65-F5344CB8AC3E}">
        <p14:creationId xmlns:p14="http://schemas.microsoft.com/office/powerpoint/2010/main" val="3951355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43715" y="275303"/>
            <a:ext cx="6071881" cy="3095468"/>
          </a:xfrm>
          <a:prstGeom prst="rect">
            <a:avLst/>
          </a:prstGeom>
        </p:spPr>
      </p:pic>
      <p:pic>
        <p:nvPicPr>
          <p:cNvPr id="5" name="Picture 4"/>
          <p:cNvPicPr>
            <a:picLocks noChangeAspect="1"/>
          </p:cNvPicPr>
          <p:nvPr/>
        </p:nvPicPr>
        <p:blipFill>
          <a:blip r:embed="rId4"/>
          <a:stretch>
            <a:fillRect/>
          </a:stretch>
        </p:blipFill>
        <p:spPr>
          <a:xfrm>
            <a:off x="1216590" y="3618271"/>
            <a:ext cx="6872375" cy="2874857"/>
          </a:xfrm>
          <a:prstGeom prst="rect">
            <a:avLst/>
          </a:prstGeom>
        </p:spPr>
      </p:pic>
    </p:spTree>
    <p:extLst>
      <p:ext uri="{BB962C8B-B14F-4D97-AF65-F5344CB8AC3E}">
        <p14:creationId xmlns:p14="http://schemas.microsoft.com/office/powerpoint/2010/main" val="3347380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 with Human Performance </a:t>
            </a:r>
          </a:p>
        </p:txBody>
      </p:sp>
      <p:sp>
        <p:nvSpPr>
          <p:cNvPr id="3" name="Content Placeholder 2"/>
          <p:cNvSpPr>
            <a:spLocks noGrp="1"/>
          </p:cNvSpPr>
          <p:nvPr>
            <p:ph idx="1"/>
          </p:nvPr>
        </p:nvSpPr>
        <p:spPr>
          <a:xfrm>
            <a:off x="1371601" y="2286000"/>
            <a:ext cx="3809999" cy="3581400"/>
          </a:xfrm>
        </p:spPr>
        <p:txBody>
          <a:bodyPr>
            <a:normAutofit lnSpcReduction="10000"/>
          </a:bodyPr>
          <a:lstStyle/>
          <a:p>
            <a:r>
              <a:rPr lang="en-US" dirty="0" err="1"/>
              <a:t>Russakovsky</a:t>
            </a:r>
            <a:r>
              <a:rPr lang="en-US" dirty="0"/>
              <a:t> et al. [22] recently reported that human </a:t>
            </a:r>
            <a:r>
              <a:rPr lang="en-US" dirty="0" smtClean="0"/>
              <a:t>performance yields </a:t>
            </a:r>
            <a:r>
              <a:rPr lang="en-US" dirty="0"/>
              <a:t>a 5.1% top-5 error on the ImageNet </a:t>
            </a:r>
            <a:r>
              <a:rPr lang="en-US" dirty="0" smtClean="0"/>
              <a:t>dataset.</a:t>
            </a:r>
          </a:p>
          <a:p>
            <a:r>
              <a:rPr lang="en-US" dirty="0">
                <a:solidFill>
                  <a:schemeClr val="tx1"/>
                </a:solidFill>
              </a:rPr>
              <a:t>While our algorithm produces a superior result on this particular dataset, this does not indicate that machine vision outperforms human vision on object recognition in general.</a:t>
            </a: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707472" y="1606498"/>
            <a:ext cx="2428875" cy="3133725"/>
          </a:xfrm>
          <a:prstGeom prst="rect">
            <a:avLst/>
          </a:prstGeom>
        </p:spPr>
      </p:pic>
      <p:pic>
        <p:nvPicPr>
          <p:cNvPr id="7" name="Picture 6"/>
          <p:cNvPicPr>
            <a:picLocks noChangeAspect="1"/>
          </p:cNvPicPr>
          <p:nvPr/>
        </p:nvPicPr>
        <p:blipFill>
          <a:blip r:embed="rId4"/>
          <a:stretch>
            <a:fillRect/>
          </a:stretch>
        </p:blipFill>
        <p:spPr>
          <a:xfrm>
            <a:off x="8662219" y="1606498"/>
            <a:ext cx="1943100" cy="3495675"/>
          </a:xfrm>
          <a:prstGeom prst="rect">
            <a:avLst/>
          </a:prstGeom>
        </p:spPr>
      </p:pic>
    </p:spTree>
    <p:extLst>
      <p:ext uri="{BB962C8B-B14F-4D97-AF65-F5344CB8AC3E}">
        <p14:creationId xmlns:p14="http://schemas.microsoft.com/office/powerpoint/2010/main" val="4173500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Aggregated Residual Transformations for Deep Neural Networks</a:t>
            </a:r>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arxiv.org/abs/1611.05431</a:t>
            </a:r>
            <a:endParaRPr lang="en-US" dirty="0" smtClean="0"/>
          </a:p>
          <a:p>
            <a:endParaRPr lang="en-US" dirty="0"/>
          </a:p>
        </p:txBody>
      </p:sp>
    </p:spTree>
    <p:extLst>
      <p:ext uri="{BB962C8B-B14F-4D97-AF65-F5344CB8AC3E}">
        <p14:creationId xmlns:p14="http://schemas.microsoft.com/office/powerpoint/2010/main" val="220161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overview</a:t>
            </a:r>
            <a:endParaRPr lang="en-US" dirty="0"/>
          </a:p>
        </p:txBody>
      </p:sp>
      <p:sp>
        <p:nvSpPr>
          <p:cNvPr id="3" name="Content Placeholder 2"/>
          <p:cNvSpPr>
            <a:spLocks noGrp="1"/>
          </p:cNvSpPr>
          <p:nvPr>
            <p:ph idx="1"/>
          </p:nvPr>
        </p:nvSpPr>
        <p:spPr/>
        <p:txBody>
          <a:bodyPr/>
          <a:lstStyle/>
          <a:p>
            <a:r>
              <a:rPr lang="en-US" dirty="0"/>
              <a:t>P</a:t>
            </a:r>
            <a:r>
              <a:rPr lang="en-US" dirty="0" smtClean="0"/>
              <a:t>resent </a:t>
            </a:r>
            <a:r>
              <a:rPr lang="en-US" dirty="0"/>
              <a:t>a simple, highly modularized network </a:t>
            </a:r>
            <a:r>
              <a:rPr lang="en-US" dirty="0" smtClean="0"/>
              <a:t>architecture for </a:t>
            </a:r>
            <a:r>
              <a:rPr lang="en-US" dirty="0"/>
              <a:t>image </a:t>
            </a:r>
            <a:r>
              <a:rPr lang="en-US" dirty="0" smtClean="0"/>
              <a:t>classification</a:t>
            </a:r>
          </a:p>
          <a:p>
            <a:r>
              <a:rPr lang="en-US" dirty="0"/>
              <a:t>N</a:t>
            </a:r>
            <a:r>
              <a:rPr lang="en-US" dirty="0" smtClean="0"/>
              <a:t>etwork </a:t>
            </a:r>
            <a:r>
              <a:rPr lang="en-US" dirty="0"/>
              <a:t>is </a:t>
            </a:r>
            <a:r>
              <a:rPr lang="en-US" dirty="0" smtClean="0"/>
              <a:t>constructed by </a:t>
            </a:r>
            <a:r>
              <a:rPr lang="en-US" dirty="0"/>
              <a:t>repeating a building block that aggregates a set of </a:t>
            </a:r>
            <a:r>
              <a:rPr lang="en-US" dirty="0" smtClean="0"/>
              <a:t>transformations with </a:t>
            </a:r>
            <a:r>
              <a:rPr lang="en-US" dirty="0"/>
              <a:t>the same </a:t>
            </a:r>
            <a:r>
              <a:rPr lang="en-US" dirty="0" smtClean="0"/>
              <a:t>topology</a:t>
            </a:r>
          </a:p>
          <a:p>
            <a:r>
              <a:rPr lang="en-US" dirty="0" smtClean="0"/>
              <a:t>“Cardinality”</a:t>
            </a:r>
          </a:p>
          <a:p>
            <a:r>
              <a:rPr lang="en-US" dirty="0"/>
              <a:t>increasing </a:t>
            </a:r>
            <a:r>
              <a:rPr lang="en-US" dirty="0" smtClean="0"/>
              <a:t>cardinality is </a:t>
            </a:r>
            <a:r>
              <a:rPr lang="en-US" dirty="0"/>
              <a:t>able to improve classification accuracy</a:t>
            </a:r>
            <a:r>
              <a:rPr lang="en-US" dirty="0" smtClean="0"/>
              <a:t>.</a:t>
            </a:r>
          </a:p>
          <a:p>
            <a:r>
              <a:rPr lang="en-US" dirty="0" smtClean="0"/>
              <a:t>ResNeXt</a:t>
            </a:r>
            <a:endParaRPr lang="en-US" dirty="0"/>
          </a:p>
        </p:txBody>
      </p:sp>
    </p:spTree>
    <p:extLst>
      <p:ext uri="{BB962C8B-B14F-4D97-AF65-F5344CB8AC3E}">
        <p14:creationId xmlns:p14="http://schemas.microsoft.com/office/powerpoint/2010/main" val="1135541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0"/>
            <a:ext cx="9601200" cy="848032"/>
          </a:xfrm>
        </p:spPr>
        <p:txBody>
          <a:bodyPr/>
          <a:lstStyle/>
          <a:p>
            <a:r>
              <a:rPr lang="en-US" dirty="0" smtClean="0"/>
              <a:t>ResNet, Inception Models and ResNeXt</a:t>
            </a:r>
            <a:endParaRPr lang="en-US" dirty="0"/>
          </a:p>
        </p:txBody>
      </p:sp>
      <p:sp>
        <p:nvSpPr>
          <p:cNvPr id="3" name="Content Placeholder 2"/>
          <p:cNvSpPr>
            <a:spLocks noGrp="1"/>
          </p:cNvSpPr>
          <p:nvPr>
            <p:ph idx="1"/>
          </p:nvPr>
        </p:nvSpPr>
        <p:spPr>
          <a:xfrm>
            <a:off x="1209368" y="1691148"/>
            <a:ext cx="4001729" cy="4866968"/>
          </a:xfrm>
        </p:spPr>
        <p:txBody>
          <a:bodyPr>
            <a:normAutofit/>
          </a:bodyPr>
          <a:lstStyle/>
          <a:p>
            <a:r>
              <a:rPr lang="en-US" dirty="0" smtClean="0"/>
              <a:t>ResNet stacks </a:t>
            </a:r>
            <a:r>
              <a:rPr lang="en-US" dirty="0"/>
              <a:t>modules of the same topology</a:t>
            </a:r>
            <a:r>
              <a:rPr lang="en-US" dirty="0" smtClean="0"/>
              <a:t>.</a:t>
            </a:r>
          </a:p>
          <a:p>
            <a:r>
              <a:rPr lang="en-US" dirty="0"/>
              <a:t>The Inception models </a:t>
            </a:r>
            <a:r>
              <a:rPr lang="en-US" dirty="0" smtClean="0"/>
              <a:t>is a </a:t>
            </a:r>
            <a:r>
              <a:rPr lang="en-US" dirty="0"/>
              <a:t>split-transform-merge strategy</a:t>
            </a:r>
            <a:r>
              <a:rPr lang="en-US" dirty="0" smtClean="0"/>
              <a:t>.</a:t>
            </a:r>
          </a:p>
          <a:p>
            <a:r>
              <a:rPr lang="en-US" dirty="0" smtClean="0"/>
              <a:t>ResNeXt adopts </a:t>
            </a:r>
            <a:r>
              <a:rPr lang="en-US" dirty="0"/>
              <a:t>VGG/</a:t>
            </a:r>
            <a:r>
              <a:rPr lang="en-US" dirty="0" err="1"/>
              <a:t>ResNets</a:t>
            </a:r>
            <a:r>
              <a:rPr lang="en-US" dirty="0"/>
              <a:t>’ strategy of repeating layers, </a:t>
            </a:r>
            <a:r>
              <a:rPr lang="en-US" dirty="0" smtClean="0"/>
              <a:t>while exploiting </a:t>
            </a:r>
            <a:r>
              <a:rPr lang="en-US" dirty="0"/>
              <a:t>the split-transform-merge strategy in an easy, </a:t>
            </a:r>
            <a:r>
              <a:rPr lang="en-US" dirty="0" smtClean="0"/>
              <a:t>extensible way</a:t>
            </a:r>
            <a:r>
              <a:rPr lang="en-US" dirty="0"/>
              <a:t>.</a:t>
            </a:r>
          </a:p>
        </p:txBody>
      </p:sp>
      <p:pic>
        <p:nvPicPr>
          <p:cNvPr id="4" name="Picture 3"/>
          <p:cNvPicPr>
            <a:picLocks noChangeAspect="1"/>
          </p:cNvPicPr>
          <p:nvPr/>
        </p:nvPicPr>
        <p:blipFill>
          <a:blip r:embed="rId3"/>
          <a:stretch>
            <a:fillRect/>
          </a:stretch>
        </p:blipFill>
        <p:spPr>
          <a:xfrm>
            <a:off x="5431360" y="2286001"/>
            <a:ext cx="6015257" cy="3581400"/>
          </a:xfrm>
          <a:prstGeom prst="rect">
            <a:avLst/>
          </a:prstGeom>
        </p:spPr>
      </p:pic>
    </p:spTree>
    <p:extLst>
      <p:ext uri="{BB962C8B-B14F-4D97-AF65-F5344CB8AC3E}">
        <p14:creationId xmlns:p14="http://schemas.microsoft.com/office/powerpoint/2010/main" val="3516923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014" y="331839"/>
            <a:ext cx="1912374" cy="533088"/>
          </a:xfrm>
        </p:spPr>
        <p:txBody>
          <a:bodyPr>
            <a:normAutofit fontScale="90000"/>
          </a:bodyPr>
          <a:lstStyle/>
          <a:p>
            <a:r>
              <a:rPr lang="en-US" dirty="0" smtClean="0"/>
              <a:t>Method</a:t>
            </a:r>
            <a:endParaRPr lang="en-US" dirty="0"/>
          </a:p>
        </p:txBody>
      </p:sp>
      <p:sp>
        <p:nvSpPr>
          <p:cNvPr id="3" name="Content Placeholder 2"/>
          <p:cNvSpPr>
            <a:spLocks noGrp="1"/>
          </p:cNvSpPr>
          <p:nvPr>
            <p:ph idx="1"/>
          </p:nvPr>
        </p:nvSpPr>
        <p:spPr>
          <a:xfrm>
            <a:off x="968479" y="1625711"/>
            <a:ext cx="2472812" cy="2533335"/>
          </a:xfrm>
        </p:spPr>
        <p:txBody>
          <a:bodyPr/>
          <a:lstStyle/>
          <a:p>
            <a:pPr marL="0" indent="0">
              <a:buNone/>
            </a:pPr>
            <a:r>
              <a:rPr lang="en-US" dirty="0" smtClean="0"/>
              <a:t>Rules</a:t>
            </a:r>
          </a:p>
          <a:p>
            <a:r>
              <a:rPr lang="en-US" dirty="0" smtClean="0"/>
              <a:t>Same size spatial maps </a:t>
            </a:r>
            <a:r>
              <a:rPr lang="en-US" dirty="0" smtClean="0">
                <a:sym typeface="Wingdings" panose="05000000000000000000" pitchFamily="2" charset="2"/>
              </a:rPr>
              <a:t> same hyper-parameters shared</a:t>
            </a:r>
          </a:p>
          <a:p>
            <a:r>
              <a:rPr lang="en-US" dirty="0" smtClean="0">
                <a:sym typeface="Wingdings" panose="05000000000000000000" pitchFamily="2" charset="2"/>
              </a:rPr>
              <a:t>(Spatial map) /2  width * 2</a:t>
            </a:r>
          </a:p>
          <a:p>
            <a:endParaRPr lang="en-US" dirty="0">
              <a:sym typeface="Wingdings" panose="05000000000000000000" pitchFamily="2" charset="2"/>
            </a:endParaRPr>
          </a:p>
          <a:p>
            <a:pPr marL="0" indent="0">
              <a:buNone/>
            </a:pPr>
            <a:endParaRPr lang="en-US" dirty="0"/>
          </a:p>
        </p:txBody>
      </p:sp>
      <p:sp>
        <p:nvSpPr>
          <p:cNvPr id="4" name="Rectangle 3"/>
          <p:cNvSpPr/>
          <p:nvPr/>
        </p:nvSpPr>
        <p:spPr>
          <a:xfrm>
            <a:off x="4038593" y="965325"/>
            <a:ext cx="2816943" cy="830997"/>
          </a:xfrm>
          <a:prstGeom prst="rect">
            <a:avLst/>
          </a:prstGeom>
        </p:spPr>
        <p:txBody>
          <a:bodyPr wrap="square">
            <a:spAutoFit/>
          </a:bodyPr>
          <a:lstStyle/>
          <a:p>
            <a:r>
              <a:rPr lang="en-US" sz="2400" dirty="0" smtClean="0">
                <a:latin typeface="NimbusRomNo9L-Medi"/>
              </a:rPr>
              <a:t>Revisiting Simple Neuron</a:t>
            </a:r>
            <a:endParaRPr lang="en-US" sz="2400" dirty="0"/>
          </a:p>
        </p:txBody>
      </p:sp>
      <p:sp>
        <p:nvSpPr>
          <p:cNvPr id="5" name="Rectangle 4"/>
          <p:cNvSpPr/>
          <p:nvPr/>
        </p:nvSpPr>
        <p:spPr>
          <a:xfrm>
            <a:off x="1524000" y="1017326"/>
            <a:ext cx="1735394" cy="461665"/>
          </a:xfrm>
          <a:prstGeom prst="rect">
            <a:avLst/>
          </a:prstGeom>
        </p:spPr>
        <p:txBody>
          <a:bodyPr wrap="square">
            <a:spAutoFit/>
          </a:bodyPr>
          <a:lstStyle/>
          <a:p>
            <a:r>
              <a:rPr lang="en-US" sz="2400" dirty="0">
                <a:latin typeface="NimbusRomNo9L-Medi"/>
              </a:rPr>
              <a:t>Template</a:t>
            </a:r>
            <a:endParaRPr lang="en-US" sz="2400" dirty="0"/>
          </a:p>
        </p:txBody>
      </p:sp>
      <p:sp>
        <p:nvSpPr>
          <p:cNvPr id="6" name="Content Placeholder 2"/>
          <p:cNvSpPr txBox="1">
            <a:spLocks/>
          </p:cNvSpPr>
          <p:nvPr/>
        </p:nvSpPr>
        <p:spPr>
          <a:xfrm>
            <a:off x="3996810" y="1896720"/>
            <a:ext cx="3153697" cy="2533335"/>
          </a:xfrm>
          <a:prstGeom prst="rect">
            <a:avLst/>
          </a:prstGeom>
        </p:spPr>
        <p:txBody>
          <a:bodyPr vert="horz" lIns="91440" tIns="45720" rIns="91440" bIns="45720" rtlCol="0">
            <a:normAutofit/>
          </a:bodyPr>
          <a:lstStyle>
            <a:lvl1pPr marL="384053" indent="-384053" algn="l" defTabSz="914411" rtl="0" eaLnBrk="1" latinLnBrk="0" hangingPunct="1">
              <a:lnSpc>
                <a:spcPct val="94000"/>
              </a:lnSpc>
              <a:spcBef>
                <a:spcPts val="1001"/>
              </a:spcBef>
              <a:spcAft>
                <a:spcPts val="201"/>
              </a:spcAft>
              <a:buFont typeface="Franklin Gothic Book" panose="020B0503020102020204" pitchFamily="34" charset="0"/>
              <a:buChar char="■"/>
              <a:defRPr sz="2000" kern="1200" baseline="0">
                <a:solidFill>
                  <a:schemeClr val="tx2"/>
                </a:solidFill>
                <a:latin typeface="+mn-lt"/>
                <a:ea typeface="+mn-ea"/>
                <a:cs typeface="+mn-cs"/>
              </a:defRPr>
            </a:lvl1pPr>
            <a:lvl2pPr marL="914411" indent="-384053" algn="l" defTabSz="914411" rtl="0" eaLnBrk="1" latinLnBrk="0" hangingPunct="1">
              <a:lnSpc>
                <a:spcPct val="94000"/>
              </a:lnSpc>
              <a:spcBef>
                <a:spcPts val="500"/>
              </a:spcBef>
              <a:spcAft>
                <a:spcPts val="201"/>
              </a:spcAft>
              <a:buFont typeface="Franklin Gothic Book" panose="020B0503020102020204" pitchFamily="34" charset="0"/>
              <a:buChar char="–"/>
              <a:defRPr sz="2000" i="1" kern="1200" baseline="0">
                <a:solidFill>
                  <a:schemeClr val="tx2"/>
                </a:solidFill>
                <a:latin typeface="+mn-lt"/>
                <a:ea typeface="+mn-ea"/>
                <a:cs typeface="+mn-cs"/>
              </a:defRPr>
            </a:lvl2pPr>
            <a:lvl3pPr marL="1371617"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kern="1200" baseline="0">
                <a:solidFill>
                  <a:schemeClr val="tx2"/>
                </a:solidFill>
                <a:latin typeface="+mn-lt"/>
                <a:ea typeface="+mn-ea"/>
                <a:cs typeface="+mn-cs"/>
              </a:defRPr>
            </a:lvl3pPr>
            <a:lvl4pPr marL="1828823"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i="1" kern="1200" baseline="0">
                <a:solidFill>
                  <a:schemeClr val="tx2"/>
                </a:solidFill>
                <a:latin typeface="+mn-lt"/>
                <a:ea typeface="+mn-ea"/>
                <a:cs typeface="+mn-cs"/>
              </a:defRPr>
            </a:lvl4pPr>
            <a:lvl5pPr marL="2286029"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kern="1200" baseline="0">
                <a:solidFill>
                  <a:schemeClr val="tx2"/>
                </a:solidFill>
                <a:latin typeface="+mn-lt"/>
                <a:ea typeface="+mn-ea"/>
                <a:cs typeface="+mn-cs"/>
              </a:defRPr>
            </a:lvl5pPr>
            <a:lvl6pPr marL="2743234"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i="1" kern="1200" baseline="0">
                <a:solidFill>
                  <a:schemeClr val="tx2"/>
                </a:solidFill>
                <a:latin typeface="+mn-lt"/>
                <a:ea typeface="+mn-ea"/>
                <a:cs typeface="+mn-cs"/>
              </a:defRPr>
            </a:lvl6pPr>
            <a:lvl7pPr marL="3200440"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7pPr>
            <a:lvl8pPr marL="3657646"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i="1" kern="1200" baseline="0">
                <a:solidFill>
                  <a:schemeClr val="tx2"/>
                </a:solidFill>
                <a:latin typeface="+mn-lt"/>
                <a:ea typeface="+mn-ea"/>
                <a:cs typeface="+mn-cs"/>
              </a:defRPr>
            </a:lvl8pPr>
            <a:lvl9pPr marL="4114851"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9pPr>
          </a:lstStyle>
          <a:p>
            <a:r>
              <a:rPr lang="en-US" dirty="0"/>
              <a:t>The simplest neurons in artificial neural networks </a:t>
            </a:r>
            <a:r>
              <a:rPr lang="en-US" dirty="0" smtClean="0"/>
              <a:t>perform inner product.</a:t>
            </a:r>
          </a:p>
          <a:p>
            <a:r>
              <a:rPr lang="en-US" dirty="0"/>
              <a:t>combination </a:t>
            </a:r>
            <a:r>
              <a:rPr lang="en-US" dirty="0" smtClean="0"/>
              <a:t>of splitting</a:t>
            </a:r>
            <a:r>
              <a:rPr lang="en-US" dirty="0"/>
              <a:t>, transforming, and aggregating.</a:t>
            </a:r>
            <a:endParaRPr lang="en-US" dirty="0" smtClean="0">
              <a:sym typeface="Wingdings" panose="05000000000000000000" pitchFamily="2" charset="2"/>
            </a:endParaRPr>
          </a:p>
          <a:p>
            <a:pPr marL="0" indent="0">
              <a:buFont typeface="Franklin Gothic Book" panose="020B0503020102020204" pitchFamily="34" charset="0"/>
              <a:buNone/>
            </a:pPr>
            <a:endParaRPr lang="en-US" dirty="0"/>
          </a:p>
        </p:txBody>
      </p:sp>
      <p:pic>
        <p:nvPicPr>
          <p:cNvPr id="7" name="Picture 6"/>
          <p:cNvPicPr>
            <a:picLocks noChangeAspect="1"/>
          </p:cNvPicPr>
          <p:nvPr/>
        </p:nvPicPr>
        <p:blipFill>
          <a:blip r:embed="rId3"/>
          <a:stretch>
            <a:fillRect/>
          </a:stretch>
        </p:blipFill>
        <p:spPr>
          <a:xfrm>
            <a:off x="3996810" y="4430055"/>
            <a:ext cx="3153697" cy="1812957"/>
          </a:xfrm>
          <a:prstGeom prst="rect">
            <a:avLst/>
          </a:prstGeom>
        </p:spPr>
      </p:pic>
      <p:sp>
        <p:nvSpPr>
          <p:cNvPr id="8" name="Rectangle 7"/>
          <p:cNvSpPr/>
          <p:nvPr/>
        </p:nvSpPr>
        <p:spPr>
          <a:xfrm>
            <a:off x="7725690" y="868766"/>
            <a:ext cx="2816943" cy="830997"/>
          </a:xfrm>
          <a:prstGeom prst="rect">
            <a:avLst/>
          </a:prstGeom>
        </p:spPr>
        <p:txBody>
          <a:bodyPr wrap="square">
            <a:spAutoFit/>
          </a:bodyPr>
          <a:lstStyle/>
          <a:p>
            <a:r>
              <a:rPr lang="en-US" sz="2400" dirty="0" smtClean="0">
                <a:latin typeface="NimbusRomNo9L-Medi"/>
              </a:rPr>
              <a:t>Aggregated Transformations</a:t>
            </a:r>
            <a:endParaRPr lang="en-US" sz="2400" dirty="0"/>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7725690" y="2892378"/>
                <a:ext cx="3153697" cy="2533335"/>
              </a:xfrm>
              <a:prstGeom prst="rect">
                <a:avLst/>
              </a:prstGeom>
            </p:spPr>
            <p:txBody>
              <a:bodyPr vert="horz" lIns="91440" tIns="45720" rIns="91440" bIns="45720" rtlCol="0">
                <a:normAutofit/>
              </a:bodyPr>
              <a:lstStyle>
                <a:lvl1pPr marL="384053" indent="-384053" algn="l" defTabSz="914411" rtl="0" eaLnBrk="1" latinLnBrk="0" hangingPunct="1">
                  <a:lnSpc>
                    <a:spcPct val="94000"/>
                  </a:lnSpc>
                  <a:spcBef>
                    <a:spcPts val="1001"/>
                  </a:spcBef>
                  <a:spcAft>
                    <a:spcPts val="201"/>
                  </a:spcAft>
                  <a:buFont typeface="Franklin Gothic Book" panose="020B0503020102020204" pitchFamily="34" charset="0"/>
                  <a:buChar char="■"/>
                  <a:defRPr sz="2000" kern="1200" baseline="0">
                    <a:solidFill>
                      <a:schemeClr val="tx2"/>
                    </a:solidFill>
                    <a:latin typeface="+mn-lt"/>
                    <a:ea typeface="+mn-ea"/>
                    <a:cs typeface="+mn-cs"/>
                  </a:defRPr>
                </a:lvl1pPr>
                <a:lvl2pPr marL="914411" indent="-384053" algn="l" defTabSz="914411" rtl="0" eaLnBrk="1" latinLnBrk="0" hangingPunct="1">
                  <a:lnSpc>
                    <a:spcPct val="94000"/>
                  </a:lnSpc>
                  <a:spcBef>
                    <a:spcPts val="500"/>
                  </a:spcBef>
                  <a:spcAft>
                    <a:spcPts val="201"/>
                  </a:spcAft>
                  <a:buFont typeface="Franklin Gothic Book" panose="020B0503020102020204" pitchFamily="34" charset="0"/>
                  <a:buChar char="–"/>
                  <a:defRPr sz="2000" i="1" kern="1200" baseline="0">
                    <a:solidFill>
                      <a:schemeClr val="tx2"/>
                    </a:solidFill>
                    <a:latin typeface="+mn-lt"/>
                    <a:ea typeface="+mn-ea"/>
                    <a:cs typeface="+mn-cs"/>
                  </a:defRPr>
                </a:lvl2pPr>
                <a:lvl3pPr marL="1371617"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kern="1200" baseline="0">
                    <a:solidFill>
                      <a:schemeClr val="tx2"/>
                    </a:solidFill>
                    <a:latin typeface="+mn-lt"/>
                    <a:ea typeface="+mn-ea"/>
                    <a:cs typeface="+mn-cs"/>
                  </a:defRPr>
                </a:lvl3pPr>
                <a:lvl4pPr marL="1828823"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i="1" kern="1200" baseline="0">
                    <a:solidFill>
                      <a:schemeClr val="tx2"/>
                    </a:solidFill>
                    <a:latin typeface="+mn-lt"/>
                    <a:ea typeface="+mn-ea"/>
                    <a:cs typeface="+mn-cs"/>
                  </a:defRPr>
                </a:lvl4pPr>
                <a:lvl5pPr marL="2286029"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kern="1200" baseline="0">
                    <a:solidFill>
                      <a:schemeClr val="tx2"/>
                    </a:solidFill>
                    <a:latin typeface="+mn-lt"/>
                    <a:ea typeface="+mn-ea"/>
                    <a:cs typeface="+mn-cs"/>
                  </a:defRPr>
                </a:lvl5pPr>
                <a:lvl6pPr marL="2743234"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i="1" kern="1200" baseline="0">
                    <a:solidFill>
                      <a:schemeClr val="tx2"/>
                    </a:solidFill>
                    <a:latin typeface="+mn-lt"/>
                    <a:ea typeface="+mn-ea"/>
                    <a:cs typeface="+mn-cs"/>
                  </a:defRPr>
                </a:lvl6pPr>
                <a:lvl7pPr marL="3200440"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7pPr>
                <a:lvl8pPr marL="3657646"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i="1" kern="1200" baseline="0">
                    <a:solidFill>
                      <a:schemeClr val="tx2"/>
                    </a:solidFill>
                    <a:latin typeface="+mn-lt"/>
                    <a:ea typeface="+mn-ea"/>
                    <a:cs typeface="+mn-cs"/>
                  </a:defRPr>
                </a:lvl8pPr>
                <a:lvl9pPr marL="4114851"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9p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smtClean="0"/>
                  <a:t> can </a:t>
                </a:r>
                <a:r>
                  <a:rPr lang="en-US" dirty="0"/>
                  <a:t>be an arbitrary function</a:t>
                </a:r>
                <a:r>
                  <a:rPr lang="en-US" dirty="0" smtClean="0"/>
                  <a:t>.</a:t>
                </a:r>
              </a:p>
              <a:p>
                <a:r>
                  <a:rPr lang="en-US" dirty="0"/>
                  <a:t>C as </a:t>
                </a:r>
                <a:r>
                  <a:rPr lang="en-US" dirty="0" smtClean="0"/>
                  <a:t>cardinality and controls number of complex transformations.</a:t>
                </a:r>
              </a:p>
              <a:p>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7725690" y="2892378"/>
                <a:ext cx="3153697" cy="2533335"/>
              </a:xfrm>
              <a:prstGeom prst="rect">
                <a:avLst/>
              </a:prstGeom>
              <a:blipFill>
                <a:blip r:embed="rId4"/>
                <a:stretch>
                  <a:fillRect l="-1737" t="-1923"/>
                </a:stretch>
              </a:blipFill>
            </p:spPr>
            <p:txBody>
              <a:bodyPr/>
              <a:lstStyle/>
              <a:p>
                <a:r>
                  <a:rPr lang="en-US">
                    <a:noFill/>
                  </a:rPr>
                  <a:t> </a:t>
                </a:r>
              </a:p>
            </p:txBody>
          </p:sp>
        </mc:Fallback>
      </mc:AlternateContent>
      <p:pic>
        <p:nvPicPr>
          <p:cNvPr id="10" name="Picture 9"/>
          <p:cNvPicPr>
            <a:picLocks noChangeAspect="1"/>
          </p:cNvPicPr>
          <p:nvPr/>
        </p:nvPicPr>
        <p:blipFill>
          <a:blip r:embed="rId5"/>
          <a:stretch>
            <a:fillRect/>
          </a:stretch>
        </p:blipFill>
        <p:spPr>
          <a:xfrm>
            <a:off x="7929706" y="1796322"/>
            <a:ext cx="2114550" cy="923925"/>
          </a:xfrm>
          <a:prstGeom prst="rect">
            <a:avLst/>
          </a:prstGeom>
        </p:spPr>
      </p:pic>
    </p:spTree>
    <p:extLst>
      <p:ext uri="{BB962C8B-B14F-4D97-AF65-F5344CB8AC3E}">
        <p14:creationId xmlns:p14="http://schemas.microsoft.com/office/powerpoint/2010/main" val="146558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637" y="3765755"/>
            <a:ext cx="10905786" cy="1868129"/>
          </a:xfrm>
        </p:spPr>
        <p:txBody>
          <a:bodyPr>
            <a:noAutofit/>
          </a:bodyPr>
          <a:lstStyle/>
          <a:p>
            <a:pPr marL="0" indent="0">
              <a:buNone/>
            </a:pPr>
            <a:r>
              <a:rPr lang="en-US" sz="1600" dirty="0"/>
              <a:t>Figure 3. Equivalent building blocks of ResNeXt. </a:t>
            </a:r>
            <a:endParaRPr lang="en-US" sz="1600" dirty="0" smtClean="0"/>
          </a:p>
          <a:p>
            <a:pPr marL="0" indent="0">
              <a:buNone/>
            </a:pPr>
            <a:r>
              <a:rPr lang="en-US" sz="1600" dirty="0" smtClean="0"/>
              <a:t>(</a:t>
            </a:r>
            <a:r>
              <a:rPr lang="en-US" sz="1600" dirty="0"/>
              <a:t>a): Aggregated residual transformations, the same as Fig. 1 right. </a:t>
            </a:r>
            <a:endParaRPr lang="en-US" sz="1600" dirty="0" smtClean="0"/>
          </a:p>
          <a:p>
            <a:pPr marL="0" indent="0">
              <a:buNone/>
            </a:pPr>
            <a:r>
              <a:rPr lang="en-US" sz="1600" dirty="0" smtClean="0"/>
              <a:t>(</a:t>
            </a:r>
            <a:r>
              <a:rPr lang="en-US" sz="1600" dirty="0"/>
              <a:t>b): A block </a:t>
            </a:r>
            <a:r>
              <a:rPr lang="en-US" sz="1600" dirty="0" smtClean="0"/>
              <a:t>equivalent to </a:t>
            </a:r>
            <a:r>
              <a:rPr lang="en-US" sz="1600" dirty="0"/>
              <a:t>(a), implemented as early concatenation. </a:t>
            </a:r>
            <a:endParaRPr lang="en-US" sz="1600" dirty="0" smtClean="0"/>
          </a:p>
          <a:p>
            <a:pPr marL="0" indent="0">
              <a:buNone/>
            </a:pPr>
            <a:r>
              <a:rPr lang="en-US" sz="1600" dirty="0" smtClean="0"/>
              <a:t>(</a:t>
            </a:r>
            <a:r>
              <a:rPr lang="en-US" sz="1600" dirty="0"/>
              <a:t>c): A block equivalent to (</a:t>
            </a:r>
            <a:r>
              <a:rPr lang="en-US" sz="1600" dirty="0" err="1"/>
              <a:t>a,b</a:t>
            </a:r>
            <a:r>
              <a:rPr lang="en-US" sz="1600" dirty="0"/>
              <a:t>), implemented as grouped </a:t>
            </a:r>
            <a:r>
              <a:rPr lang="en-US" sz="1600" dirty="0" smtClean="0"/>
              <a:t>convolutions. </a:t>
            </a:r>
            <a:r>
              <a:rPr lang="en-US" sz="1600" dirty="0"/>
              <a:t>Notations in </a:t>
            </a:r>
            <a:r>
              <a:rPr lang="en-US" sz="1600" dirty="0" smtClean="0"/>
              <a:t>bold text </a:t>
            </a:r>
            <a:r>
              <a:rPr lang="en-US" sz="1600" dirty="0"/>
              <a:t>highlight the reformulation changes. A layer is denoted as (# input channels, filter size, # output channels).</a:t>
            </a:r>
          </a:p>
        </p:txBody>
      </p:sp>
      <p:pic>
        <p:nvPicPr>
          <p:cNvPr id="4" name="Picture 3"/>
          <p:cNvPicPr>
            <a:picLocks noChangeAspect="1"/>
          </p:cNvPicPr>
          <p:nvPr/>
        </p:nvPicPr>
        <p:blipFill>
          <a:blip r:embed="rId3"/>
          <a:stretch>
            <a:fillRect/>
          </a:stretch>
        </p:blipFill>
        <p:spPr>
          <a:xfrm>
            <a:off x="963637" y="326769"/>
            <a:ext cx="10905786" cy="3291502"/>
          </a:xfrm>
          <a:prstGeom prst="rect">
            <a:avLst/>
          </a:prstGeom>
        </p:spPr>
      </p:pic>
    </p:spTree>
    <p:extLst>
      <p:ext uri="{BB962C8B-B14F-4D97-AF65-F5344CB8AC3E}">
        <p14:creationId xmlns:p14="http://schemas.microsoft.com/office/powerpoint/2010/main" val="344260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a:t>implementation </a:t>
            </a:r>
            <a:r>
              <a:rPr lang="en-US" dirty="0" smtClean="0"/>
              <a:t>follows </a:t>
            </a:r>
            <a:r>
              <a:rPr lang="en-US" dirty="0"/>
              <a:t>and the publicly </a:t>
            </a:r>
            <a:r>
              <a:rPr lang="en-US" dirty="0" smtClean="0"/>
              <a:t>available code </a:t>
            </a:r>
            <a:r>
              <a:rPr lang="en-US" dirty="0"/>
              <a:t>of </a:t>
            </a:r>
            <a:r>
              <a:rPr lang="en-US" b="1" i="1" dirty="0" err="1" smtClean="0"/>
              <a:t>fb.resnet.torch</a:t>
            </a:r>
            <a:endParaRPr lang="en-US" b="1" i="1" dirty="0" smtClean="0"/>
          </a:p>
          <a:p>
            <a:r>
              <a:rPr lang="en-US" dirty="0"/>
              <a:t>the input image is </a:t>
            </a:r>
            <a:r>
              <a:rPr lang="en-US" dirty="0" smtClean="0"/>
              <a:t>224x224</a:t>
            </a:r>
          </a:p>
          <a:p>
            <a:r>
              <a:rPr lang="en-US" dirty="0" err="1" smtClean="0"/>
              <a:t>downsampling</a:t>
            </a:r>
            <a:r>
              <a:rPr lang="en-US" dirty="0" smtClean="0"/>
              <a:t> of </a:t>
            </a:r>
            <a:r>
              <a:rPr lang="en-US" dirty="0" err="1" smtClean="0"/>
              <a:t>conv</a:t>
            </a:r>
            <a:r>
              <a:rPr lang="en-US" dirty="0" smtClean="0"/>
              <a:t> 3</a:t>
            </a:r>
            <a:r>
              <a:rPr lang="en-US" dirty="0"/>
              <a:t>, 4, and </a:t>
            </a:r>
            <a:r>
              <a:rPr lang="en-US" dirty="0" smtClean="0"/>
              <a:t>5</a:t>
            </a:r>
          </a:p>
          <a:p>
            <a:r>
              <a:rPr lang="en-US" dirty="0" smtClean="0"/>
              <a:t>mini-batch size of 256 on 8 GPUs</a:t>
            </a:r>
          </a:p>
          <a:p>
            <a:r>
              <a:rPr lang="en-US" dirty="0" smtClean="0"/>
              <a:t>weight </a:t>
            </a:r>
            <a:r>
              <a:rPr lang="en-US" dirty="0"/>
              <a:t>decay is 0.0001 and the </a:t>
            </a:r>
            <a:r>
              <a:rPr lang="en-US" dirty="0" smtClean="0"/>
              <a:t>momentum is </a:t>
            </a:r>
            <a:r>
              <a:rPr lang="en-US" dirty="0"/>
              <a:t>0.9</a:t>
            </a:r>
            <a:r>
              <a:rPr lang="en-US" dirty="0" smtClean="0"/>
              <a:t>.</a:t>
            </a:r>
          </a:p>
          <a:p>
            <a:r>
              <a:rPr lang="en-US" dirty="0"/>
              <a:t>start from a learning rate of </a:t>
            </a:r>
            <a:r>
              <a:rPr lang="en-US" dirty="0" smtClean="0"/>
              <a:t>0.1</a:t>
            </a:r>
          </a:p>
          <a:p>
            <a:endParaRPr lang="en-US" dirty="0"/>
          </a:p>
        </p:txBody>
      </p:sp>
    </p:spTree>
    <p:extLst>
      <p:ext uri="{BB962C8B-B14F-4D97-AF65-F5344CB8AC3E}">
        <p14:creationId xmlns:p14="http://schemas.microsoft.com/office/powerpoint/2010/main" val="3843245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890" y="293739"/>
            <a:ext cx="4601497" cy="1230261"/>
          </a:xfrm>
        </p:spPr>
        <p:txBody>
          <a:bodyPr/>
          <a:lstStyle/>
          <a:p>
            <a:r>
              <a:rPr lang="en-US" dirty="0"/>
              <a:t>Method</a:t>
            </a:r>
            <a:br>
              <a:rPr lang="en-US" dirty="0"/>
            </a:br>
            <a:r>
              <a:rPr lang="en-US" sz="3200" dirty="0"/>
              <a:t>Template</a:t>
            </a:r>
            <a:endParaRPr lang="en-US" dirty="0"/>
          </a:p>
        </p:txBody>
      </p:sp>
      <p:sp>
        <p:nvSpPr>
          <p:cNvPr id="3" name="Content Placeholder 2"/>
          <p:cNvSpPr>
            <a:spLocks noGrp="1"/>
          </p:cNvSpPr>
          <p:nvPr>
            <p:ph idx="1"/>
          </p:nvPr>
        </p:nvSpPr>
        <p:spPr>
          <a:xfrm>
            <a:off x="1002890" y="1661653"/>
            <a:ext cx="4601497" cy="4975188"/>
          </a:xfrm>
        </p:spPr>
        <p:txBody>
          <a:bodyPr/>
          <a:lstStyle/>
          <a:p>
            <a:r>
              <a:rPr lang="en-US" dirty="0" smtClean="0"/>
              <a:t>Cardinality = 32</a:t>
            </a:r>
          </a:p>
          <a:p>
            <a:r>
              <a:rPr lang="en-US" dirty="0" smtClean="0"/>
              <a:t>Width = 4d</a:t>
            </a:r>
          </a:p>
          <a:p>
            <a:r>
              <a:rPr lang="en-US" dirty="0"/>
              <a:t>input/output width of </a:t>
            </a:r>
            <a:r>
              <a:rPr lang="en-US" dirty="0" smtClean="0"/>
              <a:t>the template </a:t>
            </a:r>
            <a:r>
              <a:rPr lang="en-US" dirty="0"/>
              <a:t>is fixed as </a:t>
            </a:r>
            <a:r>
              <a:rPr lang="en-US" dirty="0" smtClean="0"/>
              <a:t>256-d</a:t>
            </a:r>
          </a:p>
          <a:p>
            <a:r>
              <a:rPr lang="en-US" dirty="0"/>
              <a:t>all widths are </a:t>
            </a:r>
            <a:r>
              <a:rPr lang="en-US" dirty="0" smtClean="0"/>
              <a:t>doubled each </a:t>
            </a:r>
            <a:r>
              <a:rPr lang="en-US" dirty="0"/>
              <a:t>time when the feature map is subsampled</a:t>
            </a:r>
          </a:p>
        </p:txBody>
      </p:sp>
      <p:pic>
        <p:nvPicPr>
          <p:cNvPr id="4" name="Picture 3"/>
          <p:cNvPicPr>
            <a:picLocks noChangeAspect="1"/>
          </p:cNvPicPr>
          <p:nvPr/>
        </p:nvPicPr>
        <p:blipFill rotWithShape="1">
          <a:blip r:embed="rId3"/>
          <a:srcRect b="23415"/>
          <a:stretch/>
        </p:blipFill>
        <p:spPr>
          <a:xfrm>
            <a:off x="6510134" y="293739"/>
            <a:ext cx="4705171" cy="4671552"/>
          </a:xfrm>
          <a:prstGeom prst="rect">
            <a:avLst/>
          </a:prstGeom>
        </p:spPr>
      </p:pic>
      <p:sp>
        <p:nvSpPr>
          <p:cNvPr id="5" name="TextBox 4"/>
          <p:cNvSpPr txBox="1"/>
          <p:nvPr/>
        </p:nvSpPr>
        <p:spPr>
          <a:xfrm>
            <a:off x="5912137" y="5067181"/>
            <a:ext cx="5807915" cy="1569660"/>
          </a:xfrm>
          <a:prstGeom prst="rect">
            <a:avLst/>
          </a:prstGeom>
          <a:noFill/>
        </p:spPr>
        <p:txBody>
          <a:bodyPr wrap="square" rtlCol="0">
            <a:spAutoFit/>
          </a:bodyPr>
          <a:lstStyle/>
          <a:p>
            <a:r>
              <a:rPr lang="en-US" sz="1600" dirty="0"/>
              <a:t>Table 1. (Left) ResNet-50. (Right) ResNeXt-50 with a </a:t>
            </a:r>
            <a:r>
              <a:rPr lang="en-US" sz="1600" dirty="0" smtClean="0"/>
              <a:t>32x4d template. </a:t>
            </a:r>
            <a:r>
              <a:rPr lang="en-US" sz="1600" dirty="0"/>
              <a:t>Inside the </a:t>
            </a:r>
            <a:r>
              <a:rPr lang="en-US" sz="1600" dirty="0" smtClean="0"/>
              <a:t>brackets are </a:t>
            </a:r>
            <a:r>
              <a:rPr lang="en-US" sz="1600" dirty="0"/>
              <a:t>the shape of a residual block, and outside the brackets is </a:t>
            </a:r>
            <a:r>
              <a:rPr lang="en-US" sz="1600" dirty="0" smtClean="0"/>
              <a:t>the number </a:t>
            </a:r>
            <a:r>
              <a:rPr lang="en-US" sz="1600" dirty="0"/>
              <a:t>of stacked blocks on a stage. “C=32” suggests </a:t>
            </a:r>
            <a:r>
              <a:rPr lang="en-US" sz="1600" dirty="0" smtClean="0"/>
              <a:t>grouped convolutions </a:t>
            </a:r>
            <a:r>
              <a:rPr lang="en-US" sz="1600" dirty="0"/>
              <a:t>[24] with 32 groups. The numbers of parameters </a:t>
            </a:r>
            <a:r>
              <a:rPr lang="en-US" sz="1600" dirty="0" smtClean="0"/>
              <a:t>and FLOPs </a:t>
            </a:r>
            <a:r>
              <a:rPr lang="en-US" sz="1600" dirty="0"/>
              <a:t>are similar between these two models.</a:t>
            </a:r>
          </a:p>
        </p:txBody>
      </p:sp>
    </p:spTree>
    <p:extLst>
      <p:ext uri="{BB962C8B-B14F-4D97-AF65-F5344CB8AC3E}">
        <p14:creationId xmlns:p14="http://schemas.microsoft.com/office/powerpoint/2010/main" val="2846276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439" y="460887"/>
            <a:ext cx="9601200" cy="827139"/>
          </a:xfrm>
        </p:spPr>
        <p:txBody>
          <a:bodyPr/>
          <a:lstStyle/>
          <a:p>
            <a:r>
              <a:rPr lang="en-US" dirty="0"/>
              <a:t>Experiments on ImageNet1K</a:t>
            </a:r>
          </a:p>
        </p:txBody>
      </p:sp>
      <p:sp>
        <p:nvSpPr>
          <p:cNvPr id="3" name="Content Placeholder 2"/>
          <p:cNvSpPr>
            <a:spLocks noGrp="1"/>
          </p:cNvSpPr>
          <p:nvPr>
            <p:ph idx="1"/>
          </p:nvPr>
        </p:nvSpPr>
        <p:spPr>
          <a:xfrm>
            <a:off x="7511845" y="1669948"/>
            <a:ext cx="4372589" cy="4394097"/>
          </a:xfrm>
        </p:spPr>
        <p:txBody>
          <a:bodyPr/>
          <a:lstStyle/>
          <a:p>
            <a:pPr marL="0" indent="0">
              <a:buNone/>
            </a:pPr>
            <a:r>
              <a:rPr lang="en-US" dirty="0"/>
              <a:t>Cardinality vs. Width.</a:t>
            </a:r>
            <a:endParaRPr lang="en-US" dirty="0" smtClean="0"/>
          </a:p>
          <a:p>
            <a:r>
              <a:rPr lang="en-US" dirty="0" smtClean="0"/>
              <a:t>ResNet-50 baseline has top-1 error at 23.9% and the 32x4-d ResNeXt-50 has error at 22.2% . A 1.7% lower</a:t>
            </a:r>
          </a:p>
          <a:p>
            <a:r>
              <a:rPr lang="en-US" dirty="0"/>
              <a:t>the 324d </a:t>
            </a:r>
            <a:r>
              <a:rPr lang="en-US" dirty="0" smtClean="0"/>
              <a:t>ResNeXt-101 </a:t>
            </a:r>
            <a:r>
              <a:rPr lang="en-US" dirty="0"/>
              <a:t>outperforms the ResNet-101 counterpart by 0.8</a:t>
            </a:r>
            <a:r>
              <a:rPr lang="en-US" dirty="0" smtClean="0"/>
              <a:t>%</a:t>
            </a:r>
          </a:p>
          <a:p>
            <a:r>
              <a:rPr lang="en-US" dirty="0"/>
              <a:t>adopt a bottleneck </a:t>
            </a:r>
            <a:r>
              <a:rPr lang="en-US" dirty="0" smtClean="0"/>
              <a:t>width no </a:t>
            </a:r>
            <a:r>
              <a:rPr lang="en-US" dirty="0"/>
              <a:t>smaller than 4d</a:t>
            </a:r>
            <a:endParaRPr lang="en-US" dirty="0" smtClean="0"/>
          </a:p>
          <a:p>
            <a:endParaRPr lang="en-US" dirty="0"/>
          </a:p>
        </p:txBody>
      </p:sp>
      <p:pic>
        <p:nvPicPr>
          <p:cNvPr id="4" name="Picture 3"/>
          <p:cNvPicPr>
            <a:picLocks noChangeAspect="1"/>
          </p:cNvPicPr>
          <p:nvPr/>
        </p:nvPicPr>
        <p:blipFill>
          <a:blip r:embed="rId3"/>
          <a:stretch>
            <a:fillRect/>
          </a:stretch>
        </p:blipFill>
        <p:spPr>
          <a:xfrm>
            <a:off x="1059425" y="1502799"/>
            <a:ext cx="6181725" cy="4895850"/>
          </a:xfrm>
          <a:prstGeom prst="rect">
            <a:avLst/>
          </a:prstGeom>
        </p:spPr>
      </p:pic>
    </p:spTree>
    <p:extLst>
      <p:ext uri="{BB962C8B-B14F-4D97-AF65-F5344CB8AC3E}">
        <p14:creationId xmlns:p14="http://schemas.microsoft.com/office/powerpoint/2010/main" val="422589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a:t>
            </a:r>
            <a:endParaRPr lang="en-US" dirty="0"/>
          </a:p>
        </p:txBody>
      </p:sp>
      <p:sp>
        <p:nvSpPr>
          <p:cNvPr id="3" name="Content Placeholder 2"/>
          <p:cNvSpPr>
            <a:spLocks noGrp="1"/>
          </p:cNvSpPr>
          <p:nvPr>
            <p:ph idx="1"/>
          </p:nvPr>
        </p:nvSpPr>
        <p:spPr/>
        <p:txBody>
          <a:bodyPr/>
          <a:lstStyle/>
          <a:p>
            <a:r>
              <a:rPr lang="en-US" dirty="0" smtClean="0"/>
              <a:t>The paper focuses on experiments and studies done by the authors on </a:t>
            </a:r>
            <a:r>
              <a:rPr lang="en-US" b="1" i="1" dirty="0" smtClean="0"/>
              <a:t>Rectifier </a:t>
            </a:r>
            <a:r>
              <a:rPr lang="en-US" b="1" i="1" dirty="0"/>
              <a:t>N</a:t>
            </a:r>
            <a:r>
              <a:rPr lang="en-US" b="1" i="1" dirty="0" smtClean="0"/>
              <a:t>eural </a:t>
            </a:r>
            <a:r>
              <a:rPr lang="en-US" b="1" i="1" dirty="0"/>
              <a:t>N</a:t>
            </a:r>
            <a:r>
              <a:rPr lang="en-US" b="1" i="1" dirty="0" smtClean="0"/>
              <a:t>etworks</a:t>
            </a:r>
            <a:r>
              <a:rPr lang="en-US" dirty="0" smtClean="0"/>
              <a:t> for Image Classification</a:t>
            </a:r>
          </a:p>
          <a:p>
            <a:r>
              <a:rPr lang="en-US" dirty="0" smtClean="0"/>
              <a:t>They do this in 2 stages –</a:t>
            </a:r>
          </a:p>
          <a:p>
            <a:pPr lvl="1"/>
            <a:r>
              <a:rPr lang="en-US" dirty="0" smtClean="0"/>
              <a:t>Propose a PReLU – Parametric Rectified Linear Unit</a:t>
            </a:r>
          </a:p>
          <a:p>
            <a:pPr lvl="1"/>
            <a:r>
              <a:rPr lang="en-US" dirty="0" smtClean="0"/>
              <a:t>Derive a robust initialization method considering rectifier non-</a:t>
            </a:r>
            <a:r>
              <a:rPr lang="en-US" dirty="0" err="1" smtClean="0"/>
              <a:t>linearities</a:t>
            </a:r>
            <a:endParaRPr lang="en-US" dirty="0" smtClean="0"/>
          </a:p>
          <a:p>
            <a:endParaRPr lang="en-US" dirty="0"/>
          </a:p>
        </p:txBody>
      </p:sp>
    </p:spTree>
    <p:extLst>
      <p:ext uri="{BB962C8B-B14F-4D97-AF65-F5344CB8AC3E}">
        <p14:creationId xmlns:p14="http://schemas.microsoft.com/office/powerpoint/2010/main" val="1692368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on ImageNet1K</a:t>
            </a:r>
          </a:p>
        </p:txBody>
      </p:sp>
      <p:pic>
        <p:nvPicPr>
          <p:cNvPr id="4" name="Content Placeholder 3"/>
          <p:cNvPicPr>
            <a:picLocks noGrp="1" noChangeAspect="1"/>
          </p:cNvPicPr>
          <p:nvPr>
            <p:ph idx="1"/>
          </p:nvPr>
        </p:nvPicPr>
        <p:blipFill>
          <a:blip r:embed="rId3"/>
          <a:stretch>
            <a:fillRect/>
          </a:stretch>
        </p:blipFill>
        <p:spPr>
          <a:xfrm>
            <a:off x="1034886" y="1457018"/>
            <a:ext cx="10757077" cy="4845459"/>
          </a:xfrm>
          <a:prstGeom prst="rect">
            <a:avLst/>
          </a:prstGeom>
        </p:spPr>
      </p:pic>
    </p:spTree>
    <p:extLst>
      <p:ext uri="{BB962C8B-B14F-4D97-AF65-F5344CB8AC3E}">
        <p14:creationId xmlns:p14="http://schemas.microsoft.com/office/powerpoint/2010/main" val="467255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962" y="361335"/>
            <a:ext cx="9601200" cy="1093839"/>
          </a:xfrm>
        </p:spPr>
        <p:txBody>
          <a:bodyPr/>
          <a:lstStyle/>
          <a:p>
            <a:r>
              <a:rPr lang="en-US" dirty="0"/>
              <a:t>Experiments on ImageNet1K</a:t>
            </a:r>
            <a:r>
              <a:rPr lang="en-US" dirty="0" smtClean="0"/>
              <a:t/>
            </a:r>
            <a:br>
              <a:rPr lang="en-US" dirty="0" smtClean="0"/>
            </a:br>
            <a:r>
              <a:rPr lang="en-US" sz="2800" dirty="0"/>
              <a:t>Increasing Cardinality vs. Deeper/Wider</a:t>
            </a:r>
            <a:endParaRPr lang="en-US" sz="2000" dirty="0"/>
          </a:p>
        </p:txBody>
      </p:sp>
      <p:sp>
        <p:nvSpPr>
          <p:cNvPr id="3" name="Content Placeholder 2"/>
          <p:cNvSpPr>
            <a:spLocks noGrp="1"/>
          </p:cNvSpPr>
          <p:nvPr>
            <p:ph idx="1"/>
          </p:nvPr>
        </p:nvSpPr>
        <p:spPr>
          <a:xfrm>
            <a:off x="953729" y="1909761"/>
            <a:ext cx="4473677" cy="4333875"/>
          </a:xfrm>
        </p:spPr>
        <p:txBody>
          <a:bodyPr/>
          <a:lstStyle/>
          <a:p>
            <a:pPr marL="514350" indent="-514350">
              <a:buFont typeface="+mj-lt"/>
              <a:buAutoNum type="romanLcPeriod"/>
            </a:pPr>
            <a:r>
              <a:rPr lang="en-US" dirty="0" smtClean="0"/>
              <a:t>Going </a:t>
            </a:r>
            <a:r>
              <a:rPr lang="en-US" dirty="0"/>
              <a:t>deeper to 200 layers</a:t>
            </a:r>
            <a:r>
              <a:rPr lang="en-US" dirty="0" smtClean="0"/>
              <a:t>. We </a:t>
            </a:r>
            <a:r>
              <a:rPr lang="en-US" dirty="0"/>
              <a:t>adopt the ResNet-200 [15</a:t>
            </a:r>
            <a:r>
              <a:rPr lang="en-US" dirty="0" smtClean="0"/>
              <a:t>].</a:t>
            </a:r>
          </a:p>
          <a:p>
            <a:pPr marL="514350" indent="-514350">
              <a:buFont typeface="+mj-lt"/>
              <a:buAutoNum type="romanLcPeriod"/>
            </a:pPr>
            <a:r>
              <a:rPr lang="en-US" dirty="0" smtClean="0"/>
              <a:t>Going </a:t>
            </a:r>
            <a:r>
              <a:rPr lang="en-US" dirty="0"/>
              <a:t>wider by increasing the bottleneck width</a:t>
            </a:r>
            <a:r>
              <a:rPr lang="en-US" dirty="0" smtClean="0"/>
              <a:t>.</a:t>
            </a:r>
            <a:endParaRPr lang="en-US" dirty="0"/>
          </a:p>
          <a:p>
            <a:pPr marL="514350" indent="-514350">
              <a:buFont typeface="+mj-lt"/>
              <a:buAutoNum type="romanLcPeriod"/>
            </a:pPr>
            <a:r>
              <a:rPr lang="en-US" dirty="0"/>
              <a:t>Increasing cardinality by doubling C.</a:t>
            </a:r>
          </a:p>
        </p:txBody>
      </p:sp>
      <p:pic>
        <p:nvPicPr>
          <p:cNvPr id="4" name="Picture 3"/>
          <p:cNvPicPr>
            <a:picLocks noChangeAspect="1"/>
          </p:cNvPicPr>
          <p:nvPr/>
        </p:nvPicPr>
        <p:blipFill>
          <a:blip r:embed="rId3"/>
          <a:stretch>
            <a:fillRect/>
          </a:stretch>
        </p:blipFill>
        <p:spPr>
          <a:xfrm>
            <a:off x="5660462" y="1909762"/>
            <a:ext cx="6219825" cy="4333875"/>
          </a:xfrm>
          <a:prstGeom prst="rect">
            <a:avLst/>
          </a:prstGeom>
        </p:spPr>
      </p:pic>
    </p:spTree>
    <p:extLst>
      <p:ext uri="{BB962C8B-B14F-4D97-AF65-F5344CB8AC3E}">
        <p14:creationId xmlns:p14="http://schemas.microsoft.com/office/powerpoint/2010/main" val="1085740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0"/>
            <a:ext cx="9601200" cy="631723"/>
          </a:xfrm>
        </p:spPr>
        <p:txBody>
          <a:bodyPr>
            <a:normAutofit fontScale="90000"/>
          </a:bodyPr>
          <a:lstStyle/>
          <a:p>
            <a:r>
              <a:rPr lang="en-US" dirty="0" smtClean="0"/>
              <a:t>Residual Connections</a:t>
            </a:r>
            <a:endParaRPr lang="en-US" dirty="0"/>
          </a:p>
        </p:txBody>
      </p:sp>
      <p:sp>
        <p:nvSpPr>
          <p:cNvPr id="4" name="Content Placeholder 3"/>
          <p:cNvSpPr>
            <a:spLocks noGrp="1"/>
          </p:cNvSpPr>
          <p:nvPr>
            <p:ph idx="1"/>
          </p:nvPr>
        </p:nvSpPr>
        <p:spPr>
          <a:xfrm>
            <a:off x="1371601" y="1523999"/>
            <a:ext cx="4852218" cy="4542503"/>
          </a:xfrm>
        </p:spPr>
        <p:txBody>
          <a:bodyPr/>
          <a:lstStyle/>
          <a:p>
            <a:r>
              <a:rPr lang="en-US" dirty="0"/>
              <a:t>Removing shortcuts from the ResNeXt-50 increases the </a:t>
            </a:r>
            <a:r>
              <a:rPr lang="en-US" dirty="0" smtClean="0"/>
              <a:t>error by </a:t>
            </a:r>
            <a:r>
              <a:rPr lang="en-US" dirty="0"/>
              <a:t>3.9 points to 26.1</a:t>
            </a:r>
            <a:r>
              <a:rPr lang="en-US" dirty="0" smtClean="0"/>
              <a:t>%.</a:t>
            </a:r>
          </a:p>
          <a:p>
            <a:r>
              <a:rPr lang="en-US" dirty="0"/>
              <a:t>Removing shortcuts from </a:t>
            </a:r>
            <a:r>
              <a:rPr lang="en-US" dirty="0" smtClean="0"/>
              <a:t>its ResNet-50 </a:t>
            </a:r>
            <a:r>
              <a:rPr lang="en-US" dirty="0"/>
              <a:t>counterpart is much worse (31.2</a:t>
            </a:r>
            <a:r>
              <a:rPr lang="en-US" dirty="0" smtClean="0"/>
              <a:t>%).</a:t>
            </a:r>
          </a:p>
          <a:p>
            <a:r>
              <a:rPr lang="en-US" dirty="0"/>
              <a:t>residual connections are </a:t>
            </a:r>
            <a:r>
              <a:rPr lang="en-US" dirty="0" smtClean="0"/>
              <a:t>helpful for optimization</a:t>
            </a:r>
          </a:p>
          <a:p>
            <a:r>
              <a:rPr lang="en-US" dirty="0"/>
              <a:t>whereas aggregated transformations </a:t>
            </a:r>
            <a:r>
              <a:rPr lang="en-US" dirty="0" smtClean="0"/>
              <a:t>are stronger representations, they perform </a:t>
            </a:r>
            <a:r>
              <a:rPr lang="en-US" dirty="0"/>
              <a:t>consistently better than their counterparts with </a:t>
            </a:r>
            <a:r>
              <a:rPr lang="en-US" dirty="0" smtClean="0"/>
              <a:t>or without </a:t>
            </a:r>
            <a:r>
              <a:rPr lang="en-US" dirty="0"/>
              <a:t>residual connections.</a:t>
            </a:r>
            <a:endParaRPr lang="en-US" dirty="0" smtClean="0"/>
          </a:p>
          <a:p>
            <a:endParaRPr lang="en-US" dirty="0"/>
          </a:p>
        </p:txBody>
      </p:sp>
      <p:pic>
        <p:nvPicPr>
          <p:cNvPr id="7" name="Picture 6"/>
          <p:cNvPicPr>
            <a:picLocks noChangeAspect="1"/>
          </p:cNvPicPr>
          <p:nvPr/>
        </p:nvPicPr>
        <p:blipFill>
          <a:blip r:embed="rId3"/>
          <a:stretch>
            <a:fillRect/>
          </a:stretch>
        </p:blipFill>
        <p:spPr>
          <a:xfrm>
            <a:off x="6427685" y="1917291"/>
            <a:ext cx="5019675" cy="1152525"/>
          </a:xfrm>
          <a:prstGeom prst="rect">
            <a:avLst/>
          </a:prstGeom>
        </p:spPr>
      </p:pic>
    </p:spTree>
    <p:extLst>
      <p:ext uri="{BB962C8B-B14F-4D97-AF65-F5344CB8AC3E}">
        <p14:creationId xmlns:p14="http://schemas.microsoft.com/office/powerpoint/2010/main" val="925404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433" y="282677"/>
            <a:ext cx="6936657" cy="661219"/>
          </a:xfrm>
        </p:spPr>
        <p:txBody>
          <a:bodyPr>
            <a:normAutofit fontScale="90000"/>
          </a:bodyPr>
          <a:lstStyle/>
          <a:p>
            <a:r>
              <a:rPr lang="en-US" dirty="0"/>
              <a:t>Experiments on ImageNet1K</a:t>
            </a:r>
          </a:p>
        </p:txBody>
      </p:sp>
      <p:sp>
        <p:nvSpPr>
          <p:cNvPr id="3" name="Content Placeholder 2"/>
          <p:cNvSpPr>
            <a:spLocks noGrp="1"/>
          </p:cNvSpPr>
          <p:nvPr>
            <p:ph idx="1"/>
          </p:nvPr>
        </p:nvSpPr>
        <p:spPr>
          <a:xfrm>
            <a:off x="953729" y="1366685"/>
            <a:ext cx="5053781" cy="5211096"/>
          </a:xfrm>
        </p:spPr>
        <p:txBody>
          <a:bodyPr/>
          <a:lstStyle/>
          <a:p>
            <a:pPr marL="0" indent="0">
              <a:buNone/>
            </a:pPr>
            <a:r>
              <a:rPr lang="en-US" sz="2800" dirty="0" smtClean="0"/>
              <a:t>Performance</a:t>
            </a:r>
            <a:endParaRPr lang="en-US" sz="2800" dirty="0"/>
          </a:p>
          <a:p>
            <a:endParaRPr lang="en-US" dirty="0"/>
          </a:p>
          <a:p>
            <a:r>
              <a:rPr lang="en-US" dirty="0" smtClean="0"/>
              <a:t>On </a:t>
            </a:r>
            <a:r>
              <a:rPr lang="en-US" dirty="0"/>
              <a:t>8 GPUs of </a:t>
            </a:r>
            <a:r>
              <a:rPr lang="en-US" dirty="0" smtClean="0"/>
              <a:t>NVIDIA M40</a:t>
            </a:r>
            <a:r>
              <a:rPr lang="en-US" dirty="0"/>
              <a:t>, training 324d ResNeXt-101 in Table 3 takes </a:t>
            </a:r>
            <a:r>
              <a:rPr lang="en-US" dirty="0" smtClean="0"/>
              <a:t>0.95s per </a:t>
            </a:r>
            <a:r>
              <a:rPr lang="en-US" dirty="0"/>
              <a:t>mini-batch, vs. 0.70s of ResNet-101 baseline that </a:t>
            </a:r>
            <a:r>
              <a:rPr lang="en-US" dirty="0" smtClean="0"/>
              <a:t>has similar </a:t>
            </a:r>
            <a:r>
              <a:rPr lang="en-US" dirty="0"/>
              <a:t>FLOPs</a:t>
            </a:r>
            <a:r>
              <a:rPr lang="en-US" dirty="0" smtClean="0"/>
              <a:t>.</a:t>
            </a:r>
          </a:p>
          <a:p>
            <a:r>
              <a:rPr lang="en-US" dirty="0"/>
              <a:t>Training the 2complexity model (644d ResNeXt-101</a:t>
            </a:r>
            <a:r>
              <a:rPr lang="en-US" dirty="0" smtClean="0"/>
              <a:t>) takes </a:t>
            </a:r>
            <a:r>
              <a:rPr lang="en-US" dirty="0"/>
              <a:t>1.7s per mini-batch and 10 days total on 8 GPUs.</a:t>
            </a:r>
          </a:p>
        </p:txBody>
      </p:sp>
      <p:sp>
        <p:nvSpPr>
          <p:cNvPr id="4" name="Content Placeholder 2"/>
          <p:cNvSpPr txBox="1">
            <a:spLocks/>
          </p:cNvSpPr>
          <p:nvPr/>
        </p:nvSpPr>
        <p:spPr>
          <a:xfrm>
            <a:off x="6373761" y="1140544"/>
            <a:ext cx="5053781" cy="973392"/>
          </a:xfrm>
          <a:prstGeom prst="rect">
            <a:avLst/>
          </a:prstGeom>
        </p:spPr>
        <p:txBody>
          <a:bodyPr vert="horz" lIns="91440" tIns="45720" rIns="91440" bIns="45720" rtlCol="0">
            <a:normAutofit/>
          </a:bodyPr>
          <a:lstStyle>
            <a:lvl1pPr marL="384053" indent="-384053" algn="l" defTabSz="914411" rtl="0" eaLnBrk="1" latinLnBrk="0" hangingPunct="1">
              <a:lnSpc>
                <a:spcPct val="94000"/>
              </a:lnSpc>
              <a:spcBef>
                <a:spcPts val="1001"/>
              </a:spcBef>
              <a:spcAft>
                <a:spcPts val="201"/>
              </a:spcAft>
              <a:buFont typeface="Franklin Gothic Book" panose="020B0503020102020204" pitchFamily="34" charset="0"/>
              <a:buChar char="■"/>
              <a:defRPr sz="2000" kern="1200" baseline="0">
                <a:solidFill>
                  <a:schemeClr val="tx2"/>
                </a:solidFill>
                <a:latin typeface="+mn-lt"/>
                <a:ea typeface="+mn-ea"/>
                <a:cs typeface="+mn-cs"/>
              </a:defRPr>
            </a:lvl1pPr>
            <a:lvl2pPr marL="914411" indent="-384053" algn="l" defTabSz="914411" rtl="0" eaLnBrk="1" latinLnBrk="0" hangingPunct="1">
              <a:lnSpc>
                <a:spcPct val="94000"/>
              </a:lnSpc>
              <a:spcBef>
                <a:spcPts val="500"/>
              </a:spcBef>
              <a:spcAft>
                <a:spcPts val="201"/>
              </a:spcAft>
              <a:buFont typeface="Franklin Gothic Book" panose="020B0503020102020204" pitchFamily="34" charset="0"/>
              <a:buChar char="–"/>
              <a:defRPr sz="2000" i="1" kern="1200" baseline="0">
                <a:solidFill>
                  <a:schemeClr val="tx2"/>
                </a:solidFill>
                <a:latin typeface="+mn-lt"/>
                <a:ea typeface="+mn-ea"/>
                <a:cs typeface="+mn-cs"/>
              </a:defRPr>
            </a:lvl2pPr>
            <a:lvl3pPr marL="1371617"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kern="1200" baseline="0">
                <a:solidFill>
                  <a:schemeClr val="tx2"/>
                </a:solidFill>
                <a:latin typeface="+mn-lt"/>
                <a:ea typeface="+mn-ea"/>
                <a:cs typeface="+mn-cs"/>
              </a:defRPr>
            </a:lvl3pPr>
            <a:lvl4pPr marL="1828823" indent="-384053" algn="l" defTabSz="914411" rtl="0" eaLnBrk="1" latinLnBrk="0" hangingPunct="1">
              <a:lnSpc>
                <a:spcPct val="94000"/>
              </a:lnSpc>
              <a:spcBef>
                <a:spcPts val="500"/>
              </a:spcBef>
              <a:spcAft>
                <a:spcPts val="201"/>
              </a:spcAft>
              <a:buFont typeface="Franklin Gothic Book" panose="020B0503020102020204" pitchFamily="34" charset="0"/>
              <a:buChar char="–"/>
              <a:defRPr sz="1801" i="1" kern="1200" baseline="0">
                <a:solidFill>
                  <a:schemeClr val="tx2"/>
                </a:solidFill>
                <a:latin typeface="+mn-lt"/>
                <a:ea typeface="+mn-ea"/>
                <a:cs typeface="+mn-cs"/>
              </a:defRPr>
            </a:lvl4pPr>
            <a:lvl5pPr marL="2286029"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kern="1200" baseline="0">
                <a:solidFill>
                  <a:schemeClr val="tx2"/>
                </a:solidFill>
                <a:latin typeface="+mn-lt"/>
                <a:ea typeface="+mn-ea"/>
                <a:cs typeface="+mn-cs"/>
              </a:defRPr>
            </a:lvl5pPr>
            <a:lvl6pPr marL="2743234" indent="-384053" algn="l" defTabSz="914411" rtl="0" eaLnBrk="1" latinLnBrk="0" hangingPunct="1">
              <a:lnSpc>
                <a:spcPct val="94000"/>
              </a:lnSpc>
              <a:spcBef>
                <a:spcPts val="500"/>
              </a:spcBef>
              <a:spcAft>
                <a:spcPts val="201"/>
              </a:spcAft>
              <a:buFont typeface="Franklin Gothic Book" panose="020B0503020102020204" pitchFamily="34" charset="0"/>
              <a:buChar char="–"/>
              <a:defRPr sz="1600" i="1" kern="1200" baseline="0">
                <a:solidFill>
                  <a:schemeClr val="tx2"/>
                </a:solidFill>
                <a:latin typeface="+mn-lt"/>
                <a:ea typeface="+mn-ea"/>
                <a:cs typeface="+mn-cs"/>
              </a:defRPr>
            </a:lvl6pPr>
            <a:lvl7pPr marL="3200440"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7pPr>
            <a:lvl8pPr marL="3657646"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i="1" kern="1200" baseline="0">
                <a:solidFill>
                  <a:schemeClr val="tx2"/>
                </a:solidFill>
                <a:latin typeface="+mn-lt"/>
                <a:ea typeface="+mn-ea"/>
                <a:cs typeface="+mn-cs"/>
              </a:defRPr>
            </a:lvl8pPr>
            <a:lvl9pPr marL="4114851" indent="-384053" algn="l" defTabSz="914411" rtl="0" eaLnBrk="1" latinLnBrk="0" hangingPunct="1">
              <a:lnSpc>
                <a:spcPct val="94000"/>
              </a:lnSpc>
              <a:spcBef>
                <a:spcPts val="500"/>
              </a:spcBef>
              <a:spcAft>
                <a:spcPts val="201"/>
              </a:spcAft>
              <a:buFont typeface="Franklin Gothic Book" panose="020B0503020102020204" pitchFamily="34" charset="0"/>
              <a:buChar char="■"/>
              <a:defRPr sz="1401" kern="1200" baseline="0">
                <a:solidFill>
                  <a:schemeClr val="tx2"/>
                </a:solidFill>
                <a:latin typeface="+mn-lt"/>
                <a:ea typeface="+mn-ea"/>
                <a:cs typeface="+mn-cs"/>
              </a:defRPr>
            </a:lvl9pPr>
          </a:lstStyle>
          <a:p>
            <a:pPr marL="0" indent="0">
              <a:buNone/>
            </a:pPr>
            <a:r>
              <a:rPr lang="en-US" sz="2800" dirty="0"/>
              <a:t>Comparisons with state-of-the-art </a:t>
            </a:r>
            <a:r>
              <a:rPr lang="en-US" sz="2800" dirty="0" smtClean="0"/>
              <a:t>results</a:t>
            </a:r>
            <a:endParaRPr lang="en-US" sz="2800" dirty="0"/>
          </a:p>
        </p:txBody>
      </p:sp>
      <p:pic>
        <p:nvPicPr>
          <p:cNvPr id="5" name="Picture 4"/>
          <p:cNvPicPr>
            <a:picLocks noChangeAspect="1"/>
          </p:cNvPicPr>
          <p:nvPr/>
        </p:nvPicPr>
        <p:blipFill>
          <a:blip r:embed="rId3"/>
          <a:stretch>
            <a:fillRect/>
          </a:stretch>
        </p:blipFill>
        <p:spPr>
          <a:xfrm>
            <a:off x="6373761" y="2310584"/>
            <a:ext cx="5385619" cy="3481358"/>
          </a:xfrm>
          <a:prstGeom prst="rect">
            <a:avLst/>
          </a:prstGeom>
        </p:spPr>
      </p:pic>
    </p:spTree>
    <p:extLst>
      <p:ext uri="{BB962C8B-B14F-4D97-AF65-F5344CB8AC3E}">
        <p14:creationId xmlns:p14="http://schemas.microsoft.com/office/powerpoint/2010/main" val="1418821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0"/>
            <a:ext cx="9601200" cy="897194"/>
          </a:xfrm>
        </p:spPr>
        <p:txBody>
          <a:bodyPr/>
          <a:lstStyle/>
          <a:p>
            <a:r>
              <a:rPr lang="en-US" dirty="0"/>
              <a:t>Experiments on ImageNet5K</a:t>
            </a:r>
          </a:p>
        </p:txBody>
      </p:sp>
      <p:pic>
        <p:nvPicPr>
          <p:cNvPr id="4" name="Content Placeholder 3"/>
          <p:cNvPicPr>
            <a:picLocks noGrp="1" noChangeAspect="1"/>
          </p:cNvPicPr>
          <p:nvPr>
            <p:ph idx="1"/>
          </p:nvPr>
        </p:nvPicPr>
        <p:blipFill>
          <a:blip r:embed="rId3"/>
          <a:stretch>
            <a:fillRect/>
          </a:stretch>
        </p:blipFill>
        <p:spPr>
          <a:xfrm>
            <a:off x="1010788" y="1382507"/>
            <a:ext cx="4867053" cy="5037957"/>
          </a:xfrm>
          <a:prstGeom prst="rect">
            <a:avLst/>
          </a:prstGeom>
        </p:spPr>
      </p:pic>
      <p:pic>
        <p:nvPicPr>
          <p:cNvPr id="5" name="Picture 4"/>
          <p:cNvPicPr>
            <a:picLocks noChangeAspect="1"/>
          </p:cNvPicPr>
          <p:nvPr/>
        </p:nvPicPr>
        <p:blipFill>
          <a:blip r:embed="rId4"/>
          <a:stretch>
            <a:fillRect/>
          </a:stretch>
        </p:blipFill>
        <p:spPr>
          <a:xfrm>
            <a:off x="6215865" y="1782251"/>
            <a:ext cx="5582845" cy="3271530"/>
          </a:xfrm>
          <a:prstGeom prst="rect">
            <a:avLst/>
          </a:prstGeom>
        </p:spPr>
      </p:pic>
    </p:spTree>
    <p:extLst>
      <p:ext uri="{BB962C8B-B14F-4D97-AF65-F5344CB8AC3E}">
        <p14:creationId xmlns:p14="http://schemas.microsoft.com/office/powerpoint/2010/main" val="686404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on </a:t>
            </a:r>
            <a:r>
              <a:rPr lang="en-US" dirty="0" smtClean="0"/>
              <a:t>CIFAR and COCO Object detection</a:t>
            </a:r>
            <a:endParaRPr lang="en-US" dirty="0"/>
          </a:p>
        </p:txBody>
      </p:sp>
      <p:sp>
        <p:nvSpPr>
          <p:cNvPr id="3" name="Content Placeholder 2"/>
          <p:cNvSpPr>
            <a:spLocks noGrp="1"/>
          </p:cNvSpPr>
          <p:nvPr>
            <p:ph idx="1"/>
          </p:nvPr>
        </p:nvSpPr>
        <p:spPr/>
        <p:txBody>
          <a:bodyPr>
            <a:normAutofit lnSpcReduction="10000"/>
          </a:bodyPr>
          <a:lstStyle/>
          <a:p>
            <a:r>
              <a:rPr lang="en-US" dirty="0" smtClean="0"/>
              <a:t>CIFAR-10 and CIFAR-100 datasets experimented</a:t>
            </a:r>
          </a:p>
          <a:p>
            <a:r>
              <a:rPr lang="en-US" dirty="0"/>
              <a:t>S</a:t>
            </a:r>
            <a:r>
              <a:rPr lang="en-US" dirty="0" smtClean="0"/>
              <a:t>ingle </a:t>
            </a:r>
            <a:r>
              <a:rPr lang="en-US" dirty="0"/>
              <a:t>33 </a:t>
            </a:r>
            <a:r>
              <a:rPr lang="en-US" dirty="0" err="1" smtClean="0"/>
              <a:t>conv</a:t>
            </a:r>
            <a:r>
              <a:rPr lang="en-US" dirty="0" smtClean="0"/>
              <a:t> layer</a:t>
            </a:r>
            <a:r>
              <a:rPr lang="en-US" dirty="0"/>
              <a:t>, followed by 3 stages </a:t>
            </a:r>
            <a:r>
              <a:rPr lang="en-US" dirty="0" smtClean="0"/>
              <a:t>of 3 </a:t>
            </a:r>
            <a:r>
              <a:rPr lang="en-US" dirty="0"/>
              <a:t>residual blocks</a:t>
            </a:r>
            <a:r>
              <a:rPr lang="en-US" dirty="0" smtClean="0"/>
              <a:t>, and </a:t>
            </a:r>
            <a:r>
              <a:rPr lang="en-US" dirty="0"/>
              <a:t>end with average pooling and a fully-connected </a:t>
            </a:r>
            <a:r>
              <a:rPr lang="en-US" dirty="0" smtClean="0"/>
              <a:t>classifier (</a:t>
            </a:r>
            <a:r>
              <a:rPr lang="en-US" dirty="0"/>
              <a:t>total 29-layer deep)</a:t>
            </a:r>
            <a:endParaRPr lang="en-US" dirty="0" smtClean="0"/>
          </a:p>
          <a:p>
            <a:r>
              <a:rPr lang="en-US" dirty="0" smtClean="0"/>
              <a:t>The test results points to the consistent statement – increasing cardinality is more effective</a:t>
            </a:r>
          </a:p>
          <a:p>
            <a:r>
              <a:rPr lang="en-US" dirty="0" smtClean="0"/>
              <a:t>Evaluating </a:t>
            </a:r>
            <a:r>
              <a:rPr lang="en-US" dirty="0"/>
              <a:t>the generalizability on the COCO </a:t>
            </a:r>
            <a:r>
              <a:rPr lang="en-US" dirty="0" smtClean="0"/>
              <a:t>object detection set</a:t>
            </a:r>
          </a:p>
          <a:p>
            <a:r>
              <a:rPr lang="en-US" dirty="0" smtClean="0"/>
              <a:t>Models trained on </a:t>
            </a:r>
            <a:r>
              <a:rPr lang="en-US" dirty="0" err="1" smtClean="0"/>
              <a:t>minival</a:t>
            </a:r>
            <a:r>
              <a:rPr lang="en-US" dirty="0" smtClean="0"/>
              <a:t> set - 80k training set </a:t>
            </a:r>
            <a:r>
              <a:rPr lang="en-US" dirty="0"/>
              <a:t>plus a 35k </a:t>
            </a:r>
            <a:r>
              <a:rPr lang="en-US" dirty="0" err="1"/>
              <a:t>val</a:t>
            </a:r>
            <a:r>
              <a:rPr lang="en-US" dirty="0"/>
              <a:t> subset and evaluate on a 5k </a:t>
            </a:r>
            <a:r>
              <a:rPr lang="en-US" dirty="0" err="1"/>
              <a:t>val</a:t>
            </a:r>
            <a:r>
              <a:rPr lang="en-US" dirty="0"/>
              <a:t> </a:t>
            </a:r>
            <a:r>
              <a:rPr lang="en-US" dirty="0" smtClean="0"/>
              <a:t>subset</a:t>
            </a:r>
          </a:p>
          <a:p>
            <a:r>
              <a:rPr lang="en-US" dirty="0" smtClean="0"/>
              <a:t>AP is improved over both 50 and 101 layers, with conclusion being </a:t>
            </a:r>
            <a:r>
              <a:rPr lang="en-US" dirty="0"/>
              <a:t>more training data will </a:t>
            </a:r>
            <a:r>
              <a:rPr lang="en-US" dirty="0" smtClean="0"/>
              <a:t>lead to even better results without increasing complexity much.</a:t>
            </a:r>
            <a:endParaRPr lang="en-US" dirty="0"/>
          </a:p>
        </p:txBody>
      </p:sp>
    </p:spTree>
    <p:extLst>
      <p:ext uri="{BB962C8B-B14F-4D97-AF65-F5344CB8AC3E}">
        <p14:creationId xmlns:p14="http://schemas.microsoft.com/office/powerpoint/2010/main" val="176130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8706" y="479168"/>
            <a:ext cx="6210300" cy="2124075"/>
          </a:xfrm>
          <a:prstGeom prst="rect">
            <a:avLst/>
          </a:prstGeom>
        </p:spPr>
      </p:pic>
      <p:pic>
        <p:nvPicPr>
          <p:cNvPr id="5" name="Picture 4"/>
          <p:cNvPicPr>
            <a:picLocks noChangeAspect="1"/>
          </p:cNvPicPr>
          <p:nvPr/>
        </p:nvPicPr>
        <p:blipFill>
          <a:blip r:embed="rId4"/>
          <a:stretch>
            <a:fillRect/>
          </a:stretch>
        </p:blipFill>
        <p:spPr>
          <a:xfrm>
            <a:off x="2548706" y="3457267"/>
            <a:ext cx="6229350" cy="2362200"/>
          </a:xfrm>
          <a:prstGeom prst="rect">
            <a:avLst/>
          </a:prstGeom>
        </p:spPr>
      </p:pic>
    </p:spTree>
    <p:extLst>
      <p:ext uri="{BB962C8B-B14F-4D97-AF65-F5344CB8AC3E}">
        <p14:creationId xmlns:p14="http://schemas.microsoft.com/office/powerpoint/2010/main" val="4128207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0"/>
            <a:ext cx="9601200" cy="592394"/>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icml.cc/2016/tutorials/icml2016_tutorial_deep_residual_networks_kaiminghe.pdf</a:t>
            </a:r>
            <a:endParaRPr lang="en-US" dirty="0" smtClean="0"/>
          </a:p>
          <a:p>
            <a:r>
              <a:rPr lang="en-US" dirty="0">
                <a:hlinkClick r:id="rId4"/>
              </a:rPr>
              <a:t>https://cs231n.github.io/neural-networks-1</a:t>
            </a:r>
            <a:r>
              <a:rPr lang="en-US" dirty="0" smtClean="0">
                <a:hlinkClick r:id="rId4"/>
              </a:rPr>
              <a:t>/</a:t>
            </a:r>
            <a:endParaRPr lang="en-US" dirty="0" smtClean="0"/>
          </a:p>
          <a:p>
            <a:r>
              <a:rPr lang="en-US" dirty="0">
                <a:hlinkClick r:id="rId5"/>
              </a:rPr>
              <a:t>http://</a:t>
            </a:r>
            <a:r>
              <a:rPr lang="en-US" dirty="0" smtClean="0">
                <a:hlinkClick r:id="rId5"/>
              </a:rPr>
              <a:t>image-net.org/challenges/posters/JKU_EN_RGB_Schwarz_poster.pdf</a:t>
            </a:r>
            <a:endParaRPr lang="en-US" dirty="0" smtClean="0"/>
          </a:p>
          <a:p>
            <a:r>
              <a:rPr lang="en-US" dirty="0">
                <a:hlinkClick r:id="rId6"/>
              </a:rPr>
              <a:t>http://vision.stanford.edu/teaching/cs231n</a:t>
            </a:r>
            <a:r>
              <a:rPr lang="en-US" dirty="0" smtClean="0">
                <a:hlinkClick r:id="rId6"/>
              </a:rPr>
              <a:t>/</a:t>
            </a:r>
            <a:endParaRPr lang="en-US" dirty="0" smtClean="0"/>
          </a:p>
          <a:p>
            <a:r>
              <a:rPr lang="en-US" dirty="0">
                <a:hlinkClick r:id="rId7"/>
              </a:rPr>
              <a:t>https://</a:t>
            </a:r>
            <a:r>
              <a:rPr lang="en-US" dirty="0" smtClean="0">
                <a:hlinkClick r:id="rId7"/>
              </a:rPr>
              <a:t>www.coursera.org/learn/neural-networks-deep-learning/lecture/7dP6E/deep-l-layer-neural-network</a:t>
            </a:r>
            <a:endParaRPr lang="en-US" dirty="0" smtClean="0"/>
          </a:p>
          <a:p>
            <a:endParaRPr lang="en-US" dirty="0"/>
          </a:p>
        </p:txBody>
      </p:sp>
    </p:spTree>
    <p:extLst>
      <p:ext uri="{BB962C8B-B14F-4D97-AF65-F5344CB8AC3E}">
        <p14:creationId xmlns:p14="http://schemas.microsoft.com/office/powerpoint/2010/main" val="1041118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362" y="2406445"/>
            <a:ext cx="9601199" cy="14859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28192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a:t>
            </a:r>
            <a:r>
              <a:rPr lang="en-US" dirty="0"/>
              <a:t> </a:t>
            </a:r>
            <a:r>
              <a:rPr lang="en-US" dirty="0" smtClean="0"/>
              <a:t>– Parametric Rectified Linear Unit</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Definition: PReLU are learned parametric activation units</a:t>
            </a:r>
          </a:p>
          <a:p>
            <a:r>
              <a:rPr lang="en-US" sz="2400" dirty="0"/>
              <a:t>The paper proposes to replace parameter-free ReLU units with these PReLU units.</a:t>
            </a:r>
          </a:p>
          <a:p>
            <a:r>
              <a:rPr lang="en-US" sz="2400" dirty="0"/>
              <a:t>Advantages :</a:t>
            </a:r>
          </a:p>
          <a:p>
            <a:pPr lvl="1"/>
            <a:r>
              <a:rPr lang="en-US" dirty="0"/>
              <a:t>Better model fitting</a:t>
            </a:r>
          </a:p>
          <a:p>
            <a:pPr lvl="1"/>
            <a:r>
              <a:rPr lang="en-US" dirty="0"/>
              <a:t>Negligible additional computational cost and overfitting risk</a:t>
            </a:r>
          </a:p>
          <a:p>
            <a:pPr lvl="1"/>
            <a:r>
              <a:rPr lang="en-US" dirty="0"/>
              <a:t>In experiments, this model achieved a 5.71% top-5 error (single-model) and a 4.94% top-5 error (multi-model)</a:t>
            </a:r>
          </a:p>
          <a:p>
            <a:pPr lvl="1"/>
            <a:r>
              <a:rPr lang="en-US" dirty="0"/>
              <a:t>That is a whooping 26% relative improvement compared to </a:t>
            </a:r>
            <a:r>
              <a:rPr lang="en-US" dirty="0" err="1"/>
              <a:t>GoogLeNet</a:t>
            </a:r>
            <a:r>
              <a:rPr lang="en-US" dirty="0"/>
              <a:t> (ILSVRC 2014 winner)</a:t>
            </a:r>
            <a:endParaRPr lang="en-US" sz="2800" dirty="0"/>
          </a:p>
          <a:p>
            <a:pPr lvl="1"/>
            <a:r>
              <a:rPr lang="en-US" dirty="0"/>
              <a:t>It is 1</a:t>
            </a:r>
            <a:r>
              <a:rPr lang="en-US" baseline="30000" dirty="0"/>
              <a:t>st</a:t>
            </a:r>
            <a:r>
              <a:rPr lang="en-US" dirty="0"/>
              <a:t> to report results that surpass human-level performance</a:t>
            </a:r>
          </a:p>
        </p:txBody>
      </p:sp>
    </p:spTree>
    <p:extLst>
      <p:ext uri="{BB962C8B-B14F-4D97-AF65-F5344CB8AC3E}">
        <p14:creationId xmlns:p14="http://schemas.microsoft.com/office/powerpoint/2010/main" val="4279778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PReLU’s</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825624"/>
                <a:ext cx="4016992" cy="4351339"/>
              </a:xfrm>
            </p:spPr>
            <p:txBody>
              <a:bodyPr>
                <a:normAutofit fontScale="92500" lnSpcReduction="10000"/>
              </a:bodyPr>
              <a:lstStyle/>
              <a:p>
                <a:pPr marL="0" indent="0">
                  <a:buNone/>
                </a:pPr>
                <a:r>
                  <a:rPr lang="en-US" dirty="0"/>
                  <a:t>Formally activation functions are defined as –</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dirty="0"/>
              </a:p>
              <a:p>
                <a:pPr marL="0" indent="0">
                  <a:buNone/>
                </a:pPr>
                <a:r>
                  <a:rPr lang="en-US" dirty="0"/>
                  <a:t>Or also written as</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e>
                          </m:func>
                        </m:e>
                      </m:func>
                    </m:oMath>
                  </m:oMathPara>
                </a14:m>
                <a:endParaRPr lang="en-US" dirty="0"/>
              </a:p>
              <a:p>
                <a:pPr marL="0" indent="0">
                  <a:buNone/>
                </a:pPr>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coefficient that controls the slope of –</a:t>
                </a:r>
                <a:r>
                  <a:rPr lang="en-US" dirty="0" err="1"/>
                  <a:t>ve</a:t>
                </a:r>
                <a:r>
                  <a:rPr lang="en-US" dirty="0"/>
                  <a:t> part as seen in adjoining Fig.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825624"/>
                <a:ext cx="4016992" cy="4351339"/>
              </a:xfrm>
              <a:blipFill>
                <a:blip r:embed="rId3"/>
                <a:stretch>
                  <a:fillRect l="-1520" t="-1821" r="-2736"/>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4855194" y="2438442"/>
            <a:ext cx="6374007" cy="3112487"/>
          </a:xfrm>
          <a:prstGeom prst="rect">
            <a:avLst/>
          </a:prstGeom>
        </p:spPr>
      </p:pic>
      <p:pic>
        <p:nvPicPr>
          <p:cNvPr id="8" name="Picture 7"/>
          <p:cNvPicPr>
            <a:picLocks noChangeAspect="1"/>
          </p:cNvPicPr>
          <p:nvPr/>
        </p:nvPicPr>
        <p:blipFill>
          <a:blip r:embed="rId5"/>
          <a:stretch>
            <a:fillRect/>
          </a:stretch>
        </p:blipFill>
        <p:spPr>
          <a:xfrm>
            <a:off x="1133718" y="2438443"/>
            <a:ext cx="3218967" cy="926672"/>
          </a:xfrm>
          <a:prstGeom prst="rect">
            <a:avLst/>
          </a:prstGeom>
        </p:spPr>
      </p:pic>
    </p:spTree>
    <p:extLst>
      <p:ext uri="{BB962C8B-B14F-4D97-AF65-F5344CB8AC3E}">
        <p14:creationId xmlns:p14="http://schemas.microsoft.com/office/powerpoint/2010/main" val="493401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7"/>
            <a:ext cx="10515600" cy="1167113"/>
          </a:xfrm>
        </p:spPr>
        <p:txBody>
          <a:bodyPr/>
          <a:lstStyle/>
          <a:p>
            <a:r>
              <a:rPr lang="en-US" dirty="0" smtClean="0"/>
              <a:t>More on </a:t>
            </a:r>
            <a:r>
              <a:rPr lang="en-US" dirty="0" err="1" smtClean="0"/>
              <a:t>PReLU’s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Variable non-linear activation on different channels allowed</a:t>
                </a:r>
              </a:p>
              <a:p>
                <a:r>
                  <a:rPr lang="en-US" dirty="0"/>
                  <a:t>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=0</m:t>
                    </m:r>
                  </m:oMath>
                </a14:m>
                <a:r>
                  <a:rPr lang="en-US" dirty="0"/>
                  <a:t> 		this becomes ReLU</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r>
                  <a:rPr lang="en-US" i="1" dirty="0">
                    <a:latin typeface="Cambria Math" panose="02040503050406030204" pitchFamily="18" charset="0"/>
                  </a:rPr>
                  <a:t> 		</a:t>
                </a:r>
                <a:r>
                  <a:rPr lang="en-US" dirty="0"/>
                  <a:t>this is PReLU …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a learnable parameter</a:t>
                </a:r>
              </a:p>
              <a:p>
                <a:endParaRPr lang="en-US" dirty="0"/>
              </a:p>
              <a:p>
                <a:pPr marL="0" indent="0">
                  <a:buNone/>
                </a:pPr>
                <a:r>
                  <a:rPr lang="en-US" dirty="0"/>
                  <a:t>NOTE: </a:t>
                </a:r>
              </a:p>
              <a:p>
                <a:r>
                  <a:rPr lang="en-US" dirty="0"/>
                  <a:t>PReLU adds only a small number of new parameters.</a:t>
                </a:r>
              </a:p>
              <a:p>
                <a:r>
                  <a:rPr lang="en-US" dirty="0"/>
                  <a:t>Basically 1 for each channel.</a:t>
                </a:r>
              </a:p>
              <a:p>
                <a:r>
                  <a:rPr lang="en-US" dirty="0"/>
                  <a:t>In case of channel-shared, 1 for each layer.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5" t="-1361"/>
                </a:stretch>
              </a:blipFill>
            </p:spPr>
            <p:txBody>
              <a:bodyPr/>
              <a:lstStyle/>
              <a:p>
                <a:r>
                  <a:rPr lang="en-US">
                    <a:noFill/>
                  </a:rPr>
                  <a:t> </a:t>
                </a:r>
              </a:p>
            </p:txBody>
          </p:sp>
        </mc:Fallback>
      </mc:AlternateContent>
      <p:sp>
        <p:nvSpPr>
          <p:cNvPr id="4" name="Right Arrow 3"/>
          <p:cNvSpPr/>
          <p:nvPr/>
        </p:nvSpPr>
        <p:spPr>
          <a:xfrm>
            <a:off x="4384125" y="2879793"/>
            <a:ext cx="584885" cy="1235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ln w="0"/>
              <a:solidFill>
                <a:schemeClr val="tx1"/>
              </a:solidFill>
              <a:effectLst>
                <a:outerShdw blurRad="38100" dist="19050" dir="2700000" algn="tl" rotWithShape="0">
                  <a:schemeClr val="dk1">
                    <a:alpha val="40000"/>
                  </a:schemeClr>
                </a:outerShdw>
              </a:effectLst>
            </a:endParaRPr>
          </a:p>
        </p:txBody>
      </p:sp>
      <p:sp>
        <p:nvSpPr>
          <p:cNvPr id="5" name="Right Arrow 4"/>
          <p:cNvSpPr/>
          <p:nvPr/>
        </p:nvSpPr>
        <p:spPr>
          <a:xfrm>
            <a:off x="3503870" y="3304573"/>
            <a:ext cx="584885" cy="1235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2153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 Optimization</a:t>
            </a:r>
            <a:endParaRPr lang="en-US" dirty="0"/>
          </a:p>
        </p:txBody>
      </p:sp>
      <p:sp>
        <p:nvSpPr>
          <p:cNvPr id="3" name="Content Placeholder 2"/>
          <p:cNvSpPr>
            <a:spLocks noGrp="1"/>
          </p:cNvSpPr>
          <p:nvPr>
            <p:ph idx="1"/>
          </p:nvPr>
        </p:nvSpPr>
        <p:spPr>
          <a:xfrm>
            <a:off x="838202" y="1580052"/>
            <a:ext cx="10353762" cy="4594608"/>
          </a:xfrm>
        </p:spPr>
        <p:txBody>
          <a:bodyPr>
            <a:normAutofit/>
          </a:bodyPr>
          <a:lstStyle/>
          <a:p>
            <a:r>
              <a:rPr lang="en-US" dirty="0" smtClean="0"/>
              <a:t>Trained using backpropagation, and</a:t>
            </a:r>
          </a:p>
          <a:p>
            <a:r>
              <a:rPr lang="en-US" dirty="0" smtClean="0"/>
              <a:t>Optimized simultaneously with other layers</a:t>
            </a:r>
          </a:p>
          <a:p>
            <a:endParaRPr lang="en-US" dirty="0"/>
          </a:p>
          <a:p>
            <a:pPr marL="0" indent="0">
              <a:buNone/>
            </a:pPr>
            <a:r>
              <a:rPr lang="en-US" dirty="0" smtClean="0"/>
              <a:t>Gradient for 1 layer   </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r>
              <a:rPr lang="en-US" dirty="0" smtClean="0">
                <a:sym typeface="Wingdings" panose="05000000000000000000" pitchFamily="2" charset="2"/>
              </a:rPr>
              <a:t>Where  	 	is objective function, and</a:t>
            </a:r>
          </a:p>
          <a:p>
            <a:pPr marL="0" indent="0">
              <a:buNone/>
            </a:pPr>
            <a:endParaRPr lang="en-US" dirty="0" smtClean="0">
              <a:sym typeface="Wingdings" panose="05000000000000000000" pitchFamily="2" charset="2"/>
            </a:endParaRPr>
          </a:p>
          <a:p>
            <a:pPr marL="0" indent="0">
              <a:buNone/>
            </a:pPr>
            <a:r>
              <a:rPr lang="en-US" dirty="0" smtClean="0">
                <a:sym typeface="Wingdings" panose="05000000000000000000" pitchFamily="2" charset="2"/>
              </a:rPr>
              <a:t>		gradient propagated from the deeper layer</a:t>
            </a:r>
          </a:p>
          <a:p>
            <a:pPr marL="0" indent="0">
              <a:buNone/>
            </a:pPr>
            <a:endParaRPr lang="en-US" dirty="0" smtClean="0">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1487686" y="3547097"/>
            <a:ext cx="3038796" cy="862526"/>
          </a:xfrm>
          <a:prstGeom prst="rect">
            <a:avLst/>
          </a:prstGeom>
        </p:spPr>
      </p:pic>
      <p:pic>
        <p:nvPicPr>
          <p:cNvPr id="5" name="Picture 4"/>
          <p:cNvPicPr>
            <a:picLocks noChangeAspect="1"/>
          </p:cNvPicPr>
          <p:nvPr/>
        </p:nvPicPr>
        <p:blipFill>
          <a:blip r:embed="rId4"/>
          <a:stretch>
            <a:fillRect/>
          </a:stretch>
        </p:blipFill>
        <p:spPr>
          <a:xfrm>
            <a:off x="1818067" y="4732076"/>
            <a:ext cx="420190" cy="370018"/>
          </a:xfrm>
          <a:prstGeom prst="rect">
            <a:avLst/>
          </a:prstGeom>
        </p:spPr>
      </p:pic>
      <p:pic>
        <p:nvPicPr>
          <p:cNvPr id="7" name="Picture 6"/>
          <p:cNvPicPr>
            <a:picLocks noChangeAspect="1"/>
          </p:cNvPicPr>
          <p:nvPr/>
        </p:nvPicPr>
        <p:blipFill>
          <a:blip r:embed="rId5"/>
          <a:stretch>
            <a:fillRect/>
          </a:stretch>
        </p:blipFill>
        <p:spPr>
          <a:xfrm>
            <a:off x="1613822" y="5303872"/>
            <a:ext cx="828676" cy="666750"/>
          </a:xfrm>
          <a:prstGeom prst="rect">
            <a:avLst/>
          </a:prstGeom>
        </p:spPr>
      </p:pic>
    </p:spTree>
    <p:extLst>
      <p:ext uri="{BB962C8B-B14F-4D97-AF65-F5344CB8AC3E}">
        <p14:creationId xmlns:p14="http://schemas.microsoft.com/office/powerpoint/2010/main" val="447005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7"/>
            <a:ext cx="10515600" cy="1153282"/>
          </a:xfrm>
        </p:spPr>
        <p:txBody>
          <a:bodyPr/>
          <a:lstStyle/>
          <a:p>
            <a:r>
              <a:rPr lang="en-US" dirty="0" smtClean="0"/>
              <a:t>Channel-shared variant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42002" y="3260295"/>
                <a:ext cx="5763936" cy="506363"/>
              </a:xfrm>
            </p:spPr>
            <p:txBody>
              <a:bodyPr/>
              <a:lstStyle/>
              <a:p>
                <a:pPr marL="0" indent="0" algn="ctr">
                  <a:buNone/>
                </a:pPr>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𝑖</m:t>
                        </m:r>
                      </m:e>
                    </m:nary>
                  </m:oMath>
                </a14:m>
                <a:r>
                  <a:rPr lang="en-US" dirty="0" smtClean="0"/>
                  <a:t> sums over all channels of the layer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42002" y="3260295"/>
                <a:ext cx="5763936" cy="506363"/>
              </a:xfrm>
              <a:blipFill>
                <a:blip r:embed="rId3"/>
                <a:stretch>
                  <a:fillRect t="-100000" b="-121687"/>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2399252" y="1718702"/>
            <a:ext cx="6849436" cy="1010242"/>
          </a:xfrm>
          <a:prstGeom prst="rect">
            <a:avLst/>
          </a:prstGeom>
        </p:spPr>
      </p:pic>
    </p:spTree>
    <p:extLst>
      <p:ext uri="{BB962C8B-B14F-4D97-AF65-F5344CB8AC3E}">
        <p14:creationId xmlns:p14="http://schemas.microsoft.com/office/powerpoint/2010/main" val="327735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Updating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smtClean="0"/>
                  <a:t> </a:t>
                </a:r>
                <a:br>
                  <a:rPr lang="en-US" dirty="0" smtClean="0"/>
                </a:br>
                <a:r>
                  <a:rPr lang="en-US" sz="2800" dirty="0"/>
                  <a:t>using momentum method</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540" t="-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2" y="3229762"/>
                <a:ext cx="10515600" cy="2947202"/>
              </a:xfrm>
            </p:spPr>
            <p:txBody>
              <a:bodyPr>
                <a:norm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oMath>
                </a14:m>
                <a:r>
                  <a:rPr lang="en-US" dirty="0" smtClean="0"/>
                  <a:t> momentum</a:t>
                </a:r>
              </a:p>
              <a:p>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oMath>
                </a14:m>
                <a:r>
                  <a:rPr lang="en-US" dirty="0" smtClean="0"/>
                  <a:t> learning rate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smtClean="0"/>
                  <a:t> = 0.25 is used as initialization throughout the paper</a:t>
                </a:r>
              </a:p>
              <a:p>
                <a:r>
                  <a:rPr lang="en-US" dirty="0" smtClean="0"/>
                  <a:t>No weight decay i.e. l2 regularization is used to avoid pushing PReLU towards ReLU.</a:t>
                </a:r>
              </a:p>
              <a:p>
                <a:r>
                  <a:rPr lang="en-US" dirty="0" smtClean="0"/>
                  <a:t>Momentum method is used to get a better / faster convergence. Since it damps out the vertical oscillations and takes stronger horizontal ones observed in a gradient descent.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2" y="3229762"/>
                <a:ext cx="10515600" cy="2947202"/>
              </a:xfrm>
              <a:blipFill>
                <a:blip r:embed="rId4"/>
                <a:stretch>
                  <a:fillRect l="-522" t="-1863"/>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3523377" y="1690688"/>
            <a:ext cx="4639113" cy="1299849"/>
          </a:xfrm>
          <a:prstGeom prst="rect">
            <a:avLst/>
          </a:prstGeom>
        </p:spPr>
      </p:pic>
    </p:spTree>
    <p:extLst>
      <p:ext uri="{BB962C8B-B14F-4D97-AF65-F5344CB8AC3E}">
        <p14:creationId xmlns:p14="http://schemas.microsoft.com/office/powerpoint/2010/main" val="159974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981</TotalTime>
  <Words>3484</Words>
  <Application>Microsoft Office PowerPoint</Application>
  <PresentationFormat>Widescreen</PresentationFormat>
  <Paragraphs>344</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vt:lpstr>
      <vt:lpstr>Cambria Math</vt:lpstr>
      <vt:lpstr>Franklin Gothic Book</vt:lpstr>
      <vt:lpstr>NimbusRomNo9L-Medi</vt:lpstr>
      <vt:lpstr>NimbusRomNo9L-Regu</vt:lpstr>
      <vt:lpstr>Wingdings</vt:lpstr>
      <vt:lpstr>Crop</vt:lpstr>
      <vt:lpstr>CSE 703 : Deep Learning Seminar </vt:lpstr>
      <vt:lpstr>Delving Deep Into Rectifiers</vt:lpstr>
      <vt:lpstr>Brief Overview</vt:lpstr>
      <vt:lpstr>PReLU – Parametric Rectified Linear Unit</vt:lpstr>
      <vt:lpstr>What are PReLU’s?</vt:lpstr>
      <vt:lpstr>More on PReLU’s</vt:lpstr>
      <vt:lpstr>PReLU Optimization</vt:lpstr>
      <vt:lpstr>Channel-shared variant</vt:lpstr>
      <vt:lpstr>Updating a_i  using momentum method</vt:lpstr>
      <vt:lpstr>Comparing Results</vt:lpstr>
      <vt:lpstr>PowerPoint Presentation</vt:lpstr>
      <vt:lpstr>More takeaways from Table 1 data</vt:lpstr>
      <vt:lpstr>Robust Initialization The 2nd stage </vt:lpstr>
      <vt:lpstr>Deriving the Initialization values </vt:lpstr>
      <vt:lpstr>Derivation continued ..</vt:lpstr>
      <vt:lpstr>Comparison with Xavier initialization Accuracy</vt:lpstr>
      <vt:lpstr>Comparison with Xavier initialization Extreme Deep Model</vt:lpstr>
      <vt:lpstr>Architecture &amp; Implementation</vt:lpstr>
      <vt:lpstr>Experiments on ImageNet</vt:lpstr>
      <vt:lpstr>PowerPoint Presentation</vt:lpstr>
      <vt:lpstr>Comparisons with Human Performance </vt:lpstr>
      <vt:lpstr>Aggregated Residual Transformations for Deep Neural Networks</vt:lpstr>
      <vt:lpstr>A brief overview</vt:lpstr>
      <vt:lpstr>ResNet, Inception Models and ResNeXt</vt:lpstr>
      <vt:lpstr>Method</vt:lpstr>
      <vt:lpstr>PowerPoint Presentation</vt:lpstr>
      <vt:lpstr>Implementation</vt:lpstr>
      <vt:lpstr>Method Template</vt:lpstr>
      <vt:lpstr>Experiments on ImageNet1K</vt:lpstr>
      <vt:lpstr>Experiments on ImageNet1K</vt:lpstr>
      <vt:lpstr>Experiments on ImageNet1K Increasing Cardinality vs. Deeper/Wider</vt:lpstr>
      <vt:lpstr>Residual Connections</vt:lpstr>
      <vt:lpstr>Experiments on ImageNet1K</vt:lpstr>
      <vt:lpstr>Experiments on ImageNet5K</vt:lpstr>
      <vt:lpstr>Experiments on CIFAR and COCO Object detection</vt:lpstr>
      <vt:lpstr>PowerPoint Presentation</vt:lpstr>
      <vt:lpstr>References</vt:lpstr>
      <vt:lpstr>THANK YOU</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703 : Deep Learning Seminar</dc:title>
  <dc:creator>Jay Bakshi</dc:creator>
  <cp:lastModifiedBy>Jay Bakshi</cp:lastModifiedBy>
  <cp:revision>51</cp:revision>
  <dcterms:created xsi:type="dcterms:W3CDTF">2017-09-20T21:06:29Z</dcterms:created>
  <dcterms:modified xsi:type="dcterms:W3CDTF">2018-06-12T19:22:25Z</dcterms:modified>
</cp:coreProperties>
</file>