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8" r:id="rId2"/>
    <p:sldId id="259" r:id="rId3"/>
    <p:sldId id="260" r:id="rId4"/>
    <p:sldId id="261" r:id="rId5"/>
    <p:sldId id="262" r:id="rId6"/>
    <p:sldId id="263" r:id="rId7"/>
    <p:sldId id="264" r:id="rId8"/>
    <p:sldId id="272" r:id="rId9"/>
    <p:sldId id="267"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47" autoAdjust="0"/>
    <p:restoredTop sz="94660"/>
  </p:normalViewPr>
  <p:slideViewPr>
    <p:cSldViewPr snapToGrid="0">
      <p:cViewPr varScale="1">
        <p:scale>
          <a:sx n="105" d="100"/>
          <a:sy n="105" d="100"/>
        </p:scale>
        <p:origin x="5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30090-8DF5-4B7D-92CC-CCFB7721572F}" type="datetimeFigureOut">
              <a:rPr lang="en-IN" smtClean="0"/>
              <a:t>24-12-2024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9E3EA4-C35B-483A-B630-9396D6CF2208}" type="slidenum">
              <a:rPr lang="en-IN" smtClean="0"/>
              <a:t>‹#›</a:t>
            </a:fld>
            <a:endParaRPr lang="en-IN"/>
          </a:p>
        </p:txBody>
      </p:sp>
    </p:spTree>
    <p:extLst>
      <p:ext uri="{BB962C8B-B14F-4D97-AF65-F5344CB8AC3E}">
        <p14:creationId xmlns:p14="http://schemas.microsoft.com/office/powerpoint/2010/main" val="283673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D9E3EA4-C35B-483A-B630-9396D6CF2208}" type="slidenum">
              <a:rPr lang="en-IN" smtClean="0"/>
              <a:t>1</a:t>
            </a:fld>
            <a:endParaRPr lang="en-IN"/>
          </a:p>
        </p:txBody>
      </p:sp>
    </p:spTree>
    <p:extLst>
      <p:ext uri="{BB962C8B-B14F-4D97-AF65-F5344CB8AC3E}">
        <p14:creationId xmlns:p14="http://schemas.microsoft.com/office/powerpoint/2010/main" val="493053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AC0ED-AAF4-1104-CF0F-9B89E543C6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1EF9A8-FEE8-A59D-2EC3-F167D2F99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FD5373-6677-A4F4-6CD8-E7D20487A20E}"/>
              </a:ext>
            </a:extLst>
          </p:cNvPr>
          <p:cNvSpPr>
            <a:spLocks noGrp="1"/>
          </p:cNvSpPr>
          <p:nvPr>
            <p:ph type="dt" sz="half" idx="10"/>
          </p:nvPr>
        </p:nvSpPr>
        <p:spPr/>
        <p:txBody>
          <a:bodyPr/>
          <a:lstStyle/>
          <a:p>
            <a:fld id="{61E015BE-2473-4343-94D3-DE68D365B417}" type="datetimeFigureOut">
              <a:rPr lang="en-IN" smtClean="0"/>
              <a:t>24-12-2024</a:t>
            </a:fld>
            <a:endParaRPr lang="en-IN"/>
          </a:p>
        </p:txBody>
      </p:sp>
      <p:sp>
        <p:nvSpPr>
          <p:cNvPr id="5" name="Footer Placeholder 4">
            <a:extLst>
              <a:ext uri="{FF2B5EF4-FFF2-40B4-BE49-F238E27FC236}">
                <a16:creationId xmlns:a16="http://schemas.microsoft.com/office/drawing/2014/main" id="{10716138-69AD-049B-F806-1DA30A6ECD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B2CFFA-0612-8D1D-0773-365A4162D2B4}"/>
              </a:ext>
            </a:extLst>
          </p:cNvPr>
          <p:cNvSpPr>
            <a:spLocks noGrp="1"/>
          </p:cNvSpPr>
          <p:nvPr>
            <p:ph type="sldNum" sz="quarter" idx="12"/>
          </p:nvPr>
        </p:nvSpPr>
        <p:spPr/>
        <p:txBody>
          <a:bodyPr/>
          <a:lstStyle/>
          <a:p>
            <a:fld id="{D534D741-BFE8-4374-B532-40D2B0454FEB}" type="slidenum">
              <a:rPr lang="en-IN" smtClean="0"/>
              <a:t>‹#›</a:t>
            </a:fld>
            <a:endParaRPr lang="en-IN"/>
          </a:p>
        </p:txBody>
      </p:sp>
    </p:spTree>
    <p:extLst>
      <p:ext uri="{BB962C8B-B14F-4D97-AF65-F5344CB8AC3E}">
        <p14:creationId xmlns:p14="http://schemas.microsoft.com/office/powerpoint/2010/main" val="295851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CB1D5-D570-155F-29D3-8D21F16C9C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E7940B-6A48-69B3-3343-F7E665AA8F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BBE08B-BB86-6BB8-8CE9-E52CA2B1DCDF}"/>
              </a:ext>
            </a:extLst>
          </p:cNvPr>
          <p:cNvSpPr>
            <a:spLocks noGrp="1"/>
          </p:cNvSpPr>
          <p:nvPr>
            <p:ph type="dt" sz="half" idx="10"/>
          </p:nvPr>
        </p:nvSpPr>
        <p:spPr/>
        <p:txBody>
          <a:bodyPr/>
          <a:lstStyle/>
          <a:p>
            <a:fld id="{61E015BE-2473-4343-94D3-DE68D365B417}" type="datetimeFigureOut">
              <a:rPr lang="en-IN" smtClean="0"/>
              <a:t>24-12-2024</a:t>
            </a:fld>
            <a:endParaRPr lang="en-IN"/>
          </a:p>
        </p:txBody>
      </p:sp>
      <p:sp>
        <p:nvSpPr>
          <p:cNvPr id="5" name="Footer Placeholder 4">
            <a:extLst>
              <a:ext uri="{FF2B5EF4-FFF2-40B4-BE49-F238E27FC236}">
                <a16:creationId xmlns:a16="http://schemas.microsoft.com/office/drawing/2014/main" id="{08304463-2242-E905-221D-8D9ED1E888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7E9FC1-D164-C25A-8B22-D0C585B902DE}"/>
              </a:ext>
            </a:extLst>
          </p:cNvPr>
          <p:cNvSpPr>
            <a:spLocks noGrp="1"/>
          </p:cNvSpPr>
          <p:nvPr>
            <p:ph type="sldNum" sz="quarter" idx="12"/>
          </p:nvPr>
        </p:nvSpPr>
        <p:spPr/>
        <p:txBody>
          <a:bodyPr/>
          <a:lstStyle/>
          <a:p>
            <a:fld id="{D534D741-BFE8-4374-B532-40D2B0454FEB}" type="slidenum">
              <a:rPr lang="en-IN" smtClean="0"/>
              <a:t>‹#›</a:t>
            </a:fld>
            <a:endParaRPr lang="en-IN"/>
          </a:p>
        </p:txBody>
      </p:sp>
    </p:spTree>
    <p:extLst>
      <p:ext uri="{BB962C8B-B14F-4D97-AF65-F5344CB8AC3E}">
        <p14:creationId xmlns:p14="http://schemas.microsoft.com/office/powerpoint/2010/main" val="3648380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04D5C1-B569-4BE6-91F2-CA0C198B9D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6351A9-D11C-D928-AFA0-7A4C0CABE8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E8520E-8315-56F2-1CC4-59D6449CEA47}"/>
              </a:ext>
            </a:extLst>
          </p:cNvPr>
          <p:cNvSpPr>
            <a:spLocks noGrp="1"/>
          </p:cNvSpPr>
          <p:nvPr>
            <p:ph type="dt" sz="half" idx="10"/>
          </p:nvPr>
        </p:nvSpPr>
        <p:spPr/>
        <p:txBody>
          <a:bodyPr/>
          <a:lstStyle/>
          <a:p>
            <a:fld id="{61E015BE-2473-4343-94D3-DE68D365B417}" type="datetimeFigureOut">
              <a:rPr lang="en-IN" smtClean="0"/>
              <a:t>24-12-2024</a:t>
            </a:fld>
            <a:endParaRPr lang="en-IN"/>
          </a:p>
        </p:txBody>
      </p:sp>
      <p:sp>
        <p:nvSpPr>
          <p:cNvPr id="5" name="Footer Placeholder 4">
            <a:extLst>
              <a:ext uri="{FF2B5EF4-FFF2-40B4-BE49-F238E27FC236}">
                <a16:creationId xmlns:a16="http://schemas.microsoft.com/office/drawing/2014/main" id="{26D2C384-2103-7B9A-30BD-66719F1FD1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E55E80-4207-86FF-F38D-7D254F9CA3B4}"/>
              </a:ext>
            </a:extLst>
          </p:cNvPr>
          <p:cNvSpPr>
            <a:spLocks noGrp="1"/>
          </p:cNvSpPr>
          <p:nvPr>
            <p:ph type="sldNum" sz="quarter" idx="12"/>
          </p:nvPr>
        </p:nvSpPr>
        <p:spPr/>
        <p:txBody>
          <a:bodyPr/>
          <a:lstStyle/>
          <a:p>
            <a:fld id="{D534D741-BFE8-4374-B532-40D2B0454FEB}" type="slidenum">
              <a:rPr lang="en-IN" smtClean="0"/>
              <a:t>‹#›</a:t>
            </a:fld>
            <a:endParaRPr lang="en-IN"/>
          </a:p>
        </p:txBody>
      </p:sp>
    </p:spTree>
    <p:extLst>
      <p:ext uri="{BB962C8B-B14F-4D97-AF65-F5344CB8AC3E}">
        <p14:creationId xmlns:p14="http://schemas.microsoft.com/office/powerpoint/2010/main" val="56691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0EE2-9F2D-C8D7-8634-DD1DD2E97C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A6168E-AB2D-1902-FE55-F139CC236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A2C203-C101-C227-A12B-04B3960B532F}"/>
              </a:ext>
            </a:extLst>
          </p:cNvPr>
          <p:cNvSpPr>
            <a:spLocks noGrp="1"/>
          </p:cNvSpPr>
          <p:nvPr>
            <p:ph type="dt" sz="half" idx="10"/>
          </p:nvPr>
        </p:nvSpPr>
        <p:spPr/>
        <p:txBody>
          <a:bodyPr/>
          <a:lstStyle/>
          <a:p>
            <a:fld id="{61E015BE-2473-4343-94D3-DE68D365B417}" type="datetimeFigureOut">
              <a:rPr lang="en-IN" smtClean="0"/>
              <a:t>24-12-2024</a:t>
            </a:fld>
            <a:endParaRPr lang="en-IN"/>
          </a:p>
        </p:txBody>
      </p:sp>
      <p:sp>
        <p:nvSpPr>
          <p:cNvPr id="5" name="Footer Placeholder 4">
            <a:extLst>
              <a:ext uri="{FF2B5EF4-FFF2-40B4-BE49-F238E27FC236}">
                <a16:creationId xmlns:a16="http://schemas.microsoft.com/office/drawing/2014/main" id="{7F1BA40F-A8B1-974A-3C9C-D89E449EFB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33C413-3004-8818-FE02-2E51706D99CB}"/>
              </a:ext>
            </a:extLst>
          </p:cNvPr>
          <p:cNvSpPr>
            <a:spLocks noGrp="1"/>
          </p:cNvSpPr>
          <p:nvPr>
            <p:ph type="sldNum" sz="quarter" idx="12"/>
          </p:nvPr>
        </p:nvSpPr>
        <p:spPr/>
        <p:txBody>
          <a:bodyPr/>
          <a:lstStyle/>
          <a:p>
            <a:fld id="{D534D741-BFE8-4374-B532-40D2B0454FEB}" type="slidenum">
              <a:rPr lang="en-IN" smtClean="0"/>
              <a:t>‹#›</a:t>
            </a:fld>
            <a:endParaRPr lang="en-IN"/>
          </a:p>
        </p:txBody>
      </p:sp>
    </p:spTree>
    <p:extLst>
      <p:ext uri="{BB962C8B-B14F-4D97-AF65-F5344CB8AC3E}">
        <p14:creationId xmlns:p14="http://schemas.microsoft.com/office/powerpoint/2010/main" val="73554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3B605-E2ED-7CD5-1D45-51072A76D8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517ADB-EDBF-E2DF-8DF9-04F554E2F27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733527-C901-ACDF-BFE9-12109B5E5A8C}"/>
              </a:ext>
            </a:extLst>
          </p:cNvPr>
          <p:cNvSpPr>
            <a:spLocks noGrp="1"/>
          </p:cNvSpPr>
          <p:nvPr>
            <p:ph type="dt" sz="half" idx="10"/>
          </p:nvPr>
        </p:nvSpPr>
        <p:spPr/>
        <p:txBody>
          <a:bodyPr/>
          <a:lstStyle/>
          <a:p>
            <a:fld id="{61E015BE-2473-4343-94D3-DE68D365B417}" type="datetimeFigureOut">
              <a:rPr lang="en-IN" smtClean="0"/>
              <a:t>24-12-2024</a:t>
            </a:fld>
            <a:endParaRPr lang="en-IN"/>
          </a:p>
        </p:txBody>
      </p:sp>
      <p:sp>
        <p:nvSpPr>
          <p:cNvPr id="5" name="Footer Placeholder 4">
            <a:extLst>
              <a:ext uri="{FF2B5EF4-FFF2-40B4-BE49-F238E27FC236}">
                <a16:creationId xmlns:a16="http://schemas.microsoft.com/office/drawing/2014/main" id="{12CEA144-C105-66CE-0F76-9E9C250F61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1A5BAB-203E-58CD-8954-A5B6F6049FA2}"/>
              </a:ext>
            </a:extLst>
          </p:cNvPr>
          <p:cNvSpPr>
            <a:spLocks noGrp="1"/>
          </p:cNvSpPr>
          <p:nvPr>
            <p:ph type="sldNum" sz="quarter" idx="12"/>
          </p:nvPr>
        </p:nvSpPr>
        <p:spPr/>
        <p:txBody>
          <a:bodyPr/>
          <a:lstStyle/>
          <a:p>
            <a:fld id="{D534D741-BFE8-4374-B532-40D2B0454FEB}" type="slidenum">
              <a:rPr lang="en-IN" smtClean="0"/>
              <a:t>‹#›</a:t>
            </a:fld>
            <a:endParaRPr lang="en-IN"/>
          </a:p>
        </p:txBody>
      </p:sp>
    </p:spTree>
    <p:extLst>
      <p:ext uri="{BB962C8B-B14F-4D97-AF65-F5344CB8AC3E}">
        <p14:creationId xmlns:p14="http://schemas.microsoft.com/office/powerpoint/2010/main" val="1976185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AD4DE-B873-BB2E-EAD7-D9DBDB315A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C3AF4B-DDAC-996C-38F0-325B55C1C3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0752486-B3D8-46DB-7A48-2B51EC7C2C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1668D5-99A9-710F-828B-364112957A6B}"/>
              </a:ext>
            </a:extLst>
          </p:cNvPr>
          <p:cNvSpPr>
            <a:spLocks noGrp="1"/>
          </p:cNvSpPr>
          <p:nvPr>
            <p:ph type="dt" sz="half" idx="10"/>
          </p:nvPr>
        </p:nvSpPr>
        <p:spPr/>
        <p:txBody>
          <a:bodyPr/>
          <a:lstStyle/>
          <a:p>
            <a:fld id="{61E015BE-2473-4343-94D3-DE68D365B417}" type="datetimeFigureOut">
              <a:rPr lang="en-IN" smtClean="0"/>
              <a:t>24-12-2024</a:t>
            </a:fld>
            <a:endParaRPr lang="en-IN"/>
          </a:p>
        </p:txBody>
      </p:sp>
      <p:sp>
        <p:nvSpPr>
          <p:cNvPr id="6" name="Footer Placeholder 5">
            <a:extLst>
              <a:ext uri="{FF2B5EF4-FFF2-40B4-BE49-F238E27FC236}">
                <a16:creationId xmlns:a16="http://schemas.microsoft.com/office/drawing/2014/main" id="{41C53EE1-8A21-DDD1-A469-E6031579FE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2F7D4F-424B-F967-E502-5E209B89B41C}"/>
              </a:ext>
            </a:extLst>
          </p:cNvPr>
          <p:cNvSpPr>
            <a:spLocks noGrp="1"/>
          </p:cNvSpPr>
          <p:nvPr>
            <p:ph type="sldNum" sz="quarter" idx="12"/>
          </p:nvPr>
        </p:nvSpPr>
        <p:spPr/>
        <p:txBody>
          <a:bodyPr/>
          <a:lstStyle/>
          <a:p>
            <a:fld id="{D534D741-BFE8-4374-B532-40D2B0454FEB}" type="slidenum">
              <a:rPr lang="en-IN" smtClean="0"/>
              <a:t>‹#›</a:t>
            </a:fld>
            <a:endParaRPr lang="en-IN"/>
          </a:p>
        </p:txBody>
      </p:sp>
    </p:spTree>
    <p:extLst>
      <p:ext uri="{BB962C8B-B14F-4D97-AF65-F5344CB8AC3E}">
        <p14:creationId xmlns:p14="http://schemas.microsoft.com/office/powerpoint/2010/main" val="1938547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142F-8319-FC34-D27E-1A6722B47A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4571AC-38C7-BFE7-F934-7F0BAC25A0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815E65-5A0F-C818-1481-C13681B752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D496C6-2A79-E7C1-E836-867881D00B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D5E0EC-D9D5-D6F8-C852-FA7D8E67D6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A431FB-B3E2-762C-F31F-A3BE2296CDF6}"/>
              </a:ext>
            </a:extLst>
          </p:cNvPr>
          <p:cNvSpPr>
            <a:spLocks noGrp="1"/>
          </p:cNvSpPr>
          <p:nvPr>
            <p:ph type="dt" sz="half" idx="10"/>
          </p:nvPr>
        </p:nvSpPr>
        <p:spPr/>
        <p:txBody>
          <a:bodyPr/>
          <a:lstStyle/>
          <a:p>
            <a:fld id="{61E015BE-2473-4343-94D3-DE68D365B417}" type="datetimeFigureOut">
              <a:rPr lang="en-IN" smtClean="0"/>
              <a:t>24-12-2024</a:t>
            </a:fld>
            <a:endParaRPr lang="en-IN"/>
          </a:p>
        </p:txBody>
      </p:sp>
      <p:sp>
        <p:nvSpPr>
          <p:cNvPr id="8" name="Footer Placeholder 7">
            <a:extLst>
              <a:ext uri="{FF2B5EF4-FFF2-40B4-BE49-F238E27FC236}">
                <a16:creationId xmlns:a16="http://schemas.microsoft.com/office/drawing/2014/main" id="{07E3C355-7471-6BF3-B768-1178EC17C0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315CC4D-5D47-F0AB-CA67-60CDB2D314E7}"/>
              </a:ext>
            </a:extLst>
          </p:cNvPr>
          <p:cNvSpPr>
            <a:spLocks noGrp="1"/>
          </p:cNvSpPr>
          <p:nvPr>
            <p:ph type="sldNum" sz="quarter" idx="12"/>
          </p:nvPr>
        </p:nvSpPr>
        <p:spPr/>
        <p:txBody>
          <a:bodyPr/>
          <a:lstStyle/>
          <a:p>
            <a:fld id="{D534D741-BFE8-4374-B532-40D2B0454FEB}" type="slidenum">
              <a:rPr lang="en-IN" smtClean="0"/>
              <a:t>‹#›</a:t>
            </a:fld>
            <a:endParaRPr lang="en-IN"/>
          </a:p>
        </p:txBody>
      </p:sp>
    </p:spTree>
    <p:extLst>
      <p:ext uri="{BB962C8B-B14F-4D97-AF65-F5344CB8AC3E}">
        <p14:creationId xmlns:p14="http://schemas.microsoft.com/office/powerpoint/2010/main" val="261900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951F-5326-22C4-50E6-EE5D8C6869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A947A8-0103-37E0-970E-BB98CD9847EF}"/>
              </a:ext>
            </a:extLst>
          </p:cNvPr>
          <p:cNvSpPr>
            <a:spLocks noGrp="1"/>
          </p:cNvSpPr>
          <p:nvPr>
            <p:ph type="dt" sz="half" idx="10"/>
          </p:nvPr>
        </p:nvSpPr>
        <p:spPr/>
        <p:txBody>
          <a:bodyPr/>
          <a:lstStyle/>
          <a:p>
            <a:fld id="{61E015BE-2473-4343-94D3-DE68D365B417}" type="datetimeFigureOut">
              <a:rPr lang="en-IN" smtClean="0"/>
              <a:t>24-12-2024</a:t>
            </a:fld>
            <a:endParaRPr lang="en-IN"/>
          </a:p>
        </p:txBody>
      </p:sp>
      <p:sp>
        <p:nvSpPr>
          <p:cNvPr id="4" name="Footer Placeholder 3">
            <a:extLst>
              <a:ext uri="{FF2B5EF4-FFF2-40B4-BE49-F238E27FC236}">
                <a16:creationId xmlns:a16="http://schemas.microsoft.com/office/drawing/2014/main" id="{D15E88BA-4B2B-2956-F1F8-3B53BE470B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547972-130E-9919-6043-537268755029}"/>
              </a:ext>
            </a:extLst>
          </p:cNvPr>
          <p:cNvSpPr>
            <a:spLocks noGrp="1"/>
          </p:cNvSpPr>
          <p:nvPr>
            <p:ph type="sldNum" sz="quarter" idx="12"/>
          </p:nvPr>
        </p:nvSpPr>
        <p:spPr/>
        <p:txBody>
          <a:bodyPr/>
          <a:lstStyle/>
          <a:p>
            <a:fld id="{D534D741-BFE8-4374-B532-40D2B0454FEB}" type="slidenum">
              <a:rPr lang="en-IN" smtClean="0"/>
              <a:t>‹#›</a:t>
            </a:fld>
            <a:endParaRPr lang="en-IN"/>
          </a:p>
        </p:txBody>
      </p:sp>
    </p:spTree>
    <p:extLst>
      <p:ext uri="{BB962C8B-B14F-4D97-AF65-F5344CB8AC3E}">
        <p14:creationId xmlns:p14="http://schemas.microsoft.com/office/powerpoint/2010/main" val="116937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6B4947-B6FF-D218-947E-1F1324A0F818}"/>
              </a:ext>
            </a:extLst>
          </p:cNvPr>
          <p:cNvSpPr>
            <a:spLocks noGrp="1"/>
          </p:cNvSpPr>
          <p:nvPr>
            <p:ph type="dt" sz="half" idx="10"/>
          </p:nvPr>
        </p:nvSpPr>
        <p:spPr/>
        <p:txBody>
          <a:bodyPr/>
          <a:lstStyle/>
          <a:p>
            <a:fld id="{61E015BE-2473-4343-94D3-DE68D365B417}" type="datetimeFigureOut">
              <a:rPr lang="en-IN" smtClean="0"/>
              <a:t>24-12-2024</a:t>
            </a:fld>
            <a:endParaRPr lang="en-IN"/>
          </a:p>
        </p:txBody>
      </p:sp>
      <p:sp>
        <p:nvSpPr>
          <p:cNvPr id="3" name="Footer Placeholder 2">
            <a:extLst>
              <a:ext uri="{FF2B5EF4-FFF2-40B4-BE49-F238E27FC236}">
                <a16:creationId xmlns:a16="http://schemas.microsoft.com/office/drawing/2014/main" id="{EFEA26D3-32C2-AE8D-4029-0363F9E300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355B0B-EA2A-4F20-2FFF-CA35B8F60F08}"/>
              </a:ext>
            </a:extLst>
          </p:cNvPr>
          <p:cNvSpPr>
            <a:spLocks noGrp="1"/>
          </p:cNvSpPr>
          <p:nvPr>
            <p:ph type="sldNum" sz="quarter" idx="12"/>
          </p:nvPr>
        </p:nvSpPr>
        <p:spPr/>
        <p:txBody>
          <a:bodyPr/>
          <a:lstStyle/>
          <a:p>
            <a:fld id="{D534D741-BFE8-4374-B532-40D2B0454FEB}" type="slidenum">
              <a:rPr lang="en-IN" smtClean="0"/>
              <a:t>‹#›</a:t>
            </a:fld>
            <a:endParaRPr lang="en-IN"/>
          </a:p>
        </p:txBody>
      </p:sp>
    </p:spTree>
    <p:extLst>
      <p:ext uri="{BB962C8B-B14F-4D97-AF65-F5344CB8AC3E}">
        <p14:creationId xmlns:p14="http://schemas.microsoft.com/office/powerpoint/2010/main" val="3546775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0F6F-128D-FFC5-FA03-1207D786E6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26E938-E6B2-B78F-9430-E7651D8A0B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0D636F-283B-03E5-F887-20D2F1C616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65CFB0-DF63-9927-FF54-96C1CD94C352}"/>
              </a:ext>
            </a:extLst>
          </p:cNvPr>
          <p:cNvSpPr>
            <a:spLocks noGrp="1"/>
          </p:cNvSpPr>
          <p:nvPr>
            <p:ph type="dt" sz="half" idx="10"/>
          </p:nvPr>
        </p:nvSpPr>
        <p:spPr/>
        <p:txBody>
          <a:bodyPr/>
          <a:lstStyle/>
          <a:p>
            <a:fld id="{61E015BE-2473-4343-94D3-DE68D365B417}" type="datetimeFigureOut">
              <a:rPr lang="en-IN" smtClean="0"/>
              <a:t>24-12-2024</a:t>
            </a:fld>
            <a:endParaRPr lang="en-IN"/>
          </a:p>
        </p:txBody>
      </p:sp>
      <p:sp>
        <p:nvSpPr>
          <p:cNvPr id="6" name="Footer Placeholder 5">
            <a:extLst>
              <a:ext uri="{FF2B5EF4-FFF2-40B4-BE49-F238E27FC236}">
                <a16:creationId xmlns:a16="http://schemas.microsoft.com/office/drawing/2014/main" id="{37D5C096-7976-1C9F-C183-642CA403AA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A7E412-D073-53C4-3B13-DD9C3F25A367}"/>
              </a:ext>
            </a:extLst>
          </p:cNvPr>
          <p:cNvSpPr>
            <a:spLocks noGrp="1"/>
          </p:cNvSpPr>
          <p:nvPr>
            <p:ph type="sldNum" sz="quarter" idx="12"/>
          </p:nvPr>
        </p:nvSpPr>
        <p:spPr/>
        <p:txBody>
          <a:bodyPr/>
          <a:lstStyle/>
          <a:p>
            <a:fld id="{D534D741-BFE8-4374-B532-40D2B0454FEB}" type="slidenum">
              <a:rPr lang="en-IN" smtClean="0"/>
              <a:t>‹#›</a:t>
            </a:fld>
            <a:endParaRPr lang="en-IN"/>
          </a:p>
        </p:txBody>
      </p:sp>
    </p:spTree>
    <p:extLst>
      <p:ext uri="{BB962C8B-B14F-4D97-AF65-F5344CB8AC3E}">
        <p14:creationId xmlns:p14="http://schemas.microsoft.com/office/powerpoint/2010/main" val="273465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B75C6-4225-5225-FDDA-D0784586C2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30A1F4-1B9B-BDEF-A35E-B2BE657FB8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9EDBBE-E929-F71B-0542-815777428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2BFC95-2923-BA0A-19AF-B5119184F560}"/>
              </a:ext>
            </a:extLst>
          </p:cNvPr>
          <p:cNvSpPr>
            <a:spLocks noGrp="1"/>
          </p:cNvSpPr>
          <p:nvPr>
            <p:ph type="dt" sz="half" idx="10"/>
          </p:nvPr>
        </p:nvSpPr>
        <p:spPr/>
        <p:txBody>
          <a:bodyPr/>
          <a:lstStyle/>
          <a:p>
            <a:fld id="{61E015BE-2473-4343-94D3-DE68D365B417}" type="datetimeFigureOut">
              <a:rPr lang="en-IN" smtClean="0"/>
              <a:t>24-12-2024</a:t>
            </a:fld>
            <a:endParaRPr lang="en-IN"/>
          </a:p>
        </p:txBody>
      </p:sp>
      <p:sp>
        <p:nvSpPr>
          <p:cNvPr id="6" name="Footer Placeholder 5">
            <a:extLst>
              <a:ext uri="{FF2B5EF4-FFF2-40B4-BE49-F238E27FC236}">
                <a16:creationId xmlns:a16="http://schemas.microsoft.com/office/drawing/2014/main" id="{16724E20-AB3D-1D67-DF8E-7CC2BEE610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FC97E2-6E4A-A28C-0B54-DD44C027B99D}"/>
              </a:ext>
            </a:extLst>
          </p:cNvPr>
          <p:cNvSpPr>
            <a:spLocks noGrp="1"/>
          </p:cNvSpPr>
          <p:nvPr>
            <p:ph type="sldNum" sz="quarter" idx="12"/>
          </p:nvPr>
        </p:nvSpPr>
        <p:spPr/>
        <p:txBody>
          <a:bodyPr/>
          <a:lstStyle/>
          <a:p>
            <a:fld id="{D534D741-BFE8-4374-B532-40D2B0454FEB}" type="slidenum">
              <a:rPr lang="en-IN" smtClean="0"/>
              <a:t>‹#›</a:t>
            </a:fld>
            <a:endParaRPr lang="en-IN"/>
          </a:p>
        </p:txBody>
      </p:sp>
    </p:spTree>
    <p:extLst>
      <p:ext uri="{BB962C8B-B14F-4D97-AF65-F5344CB8AC3E}">
        <p14:creationId xmlns:p14="http://schemas.microsoft.com/office/powerpoint/2010/main" val="283387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CC9A8A-7B80-8081-EA6B-72DC7228E3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206756-3A39-31F7-9064-F4F48DD378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C46FED-E111-89F3-E25A-6ECA0FCB41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E015BE-2473-4343-94D3-DE68D365B417}" type="datetimeFigureOut">
              <a:rPr lang="en-IN" smtClean="0"/>
              <a:t>24-12-2024</a:t>
            </a:fld>
            <a:endParaRPr lang="en-IN"/>
          </a:p>
        </p:txBody>
      </p:sp>
      <p:sp>
        <p:nvSpPr>
          <p:cNvPr id="5" name="Footer Placeholder 4">
            <a:extLst>
              <a:ext uri="{FF2B5EF4-FFF2-40B4-BE49-F238E27FC236}">
                <a16:creationId xmlns:a16="http://schemas.microsoft.com/office/drawing/2014/main" id="{FEF8E8D6-F5EF-1022-D7B3-98336978E8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870DBF5-13AB-3660-DE9B-998C3E8E9A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34D741-BFE8-4374-B532-40D2B0454FEB}" type="slidenum">
              <a:rPr lang="en-IN" smtClean="0"/>
              <a:t>‹#›</a:t>
            </a:fld>
            <a:endParaRPr lang="en-IN"/>
          </a:p>
        </p:txBody>
      </p:sp>
    </p:spTree>
    <p:extLst>
      <p:ext uri="{BB962C8B-B14F-4D97-AF65-F5344CB8AC3E}">
        <p14:creationId xmlns:p14="http://schemas.microsoft.com/office/powerpoint/2010/main" val="3350585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een corner with a white background&#10;&#10;Description automatically generated">
            <a:extLst>
              <a:ext uri="{FF2B5EF4-FFF2-40B4-BE49-F238E27FC236}">
                <a16:creationId xmlns:a16="http://schemas.microsoft.com/office/drawing/2014/main" id="{FA1A3A94-8B50-15B1-E435-F188E7094C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26F91EB-75A9-7485-90D1-9469CE591C60}"/>
              </a:ext>
            </a:extLst>
          </p:cNvPr>
          <p:cNvSpPr>
            <a:spLocks noGrp="1"/>
          </p:cNvSpPr>
          <p:nvPr>
            <p:ph type="ctrTitle"/>
          </p:nvPr>
        </p:nvSpPr>
        <p:spPr>
          <a:xfrm>
            <a:off x="1524000" y="440267"/>
            <a:ext cx="9144000" cy="1655762"/>
          </a:xfrm>
        </p:spPr>
        <p:txBody>
          <a:bodyPr>
            <a:normAutofit/>
          </a:bodyPr>
          <a:lstStyle/>
          <a:p>
            <a:pPr algn="ctr">
              <a:spcBef>
                <a:spcPts val="295"/>
              </a:spcBef>
            </a:pPr>
            <a:r>
              <a:rPr lang="en-US" sz="2400" b="1" dirty="0">
                <a:effectLst/>
                <a:latin typeface="Times New Roman" panose="02020603050405020304" pitchFamily="18" charset="0"/>
                <a:ea typeface="Times New Roman" panose="02020603050405020304" pitchFamily="18" charset="0"/>
              </a:rPr>
              <a:t>SANJIVANI</a:t>
            </a:r>
            <a:r>
              <a:rPr lang="en-US" sz="2400" b="1" spc="-1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UNIVERSITY</a:t>
            </a:r>
            <a:br>
              <a:rPr lang="en-IN" sz="2400" dirty="0">
                <a:effectLst/>
                <a:latin typeface="Times New Roman" panose="02020603050405020304" pitchFamily="18" charset="0"/>
                <a:ea typeface="Times New Roman" panose="02020603050405020304" pitchFamily="18" charset="0"/>
              </a:rPr>
            </a:br>
            <a:r>
              <a:rPr lang="en-US" sz="2400" b="1" dirty="0">
                <a:effectLst/>
                <a:latin typeface="Times New Roman" panose="02020603050405020304" pitchFamily="18" charset="0"/>
                <a:ea typeface="Times New Roman" panose="02020603050405020304" pitchFamily="18" charset="0"/>
              </a:rPr>
              <a:t>School</a:t>
            </a:r>
            <a:r>
              <a:rPr lang="en-US" sz="2400" b="1" spc="-1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of</a:t>
            </a:r>
            <a:r>
              <a:rPr lang="en-US" sz="2400" b="1" spc="-1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Engineering</a:t>
            </a:r>
            <a:r>
              <a:rPr lang="en-US" sz="2400" b="1" spc="-1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&amp;</a:t>
            </a:r>
            <a:r>
              <a:rPr lang="en-US" sz="2400" b="1" spc="-1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Technology (SET)</a:t>
            </a:r>
            <a:br>
              <a:rPr lang="en-US" sz="1800" b="1"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US" sz="1600" b="1" dirty="0">
                <a:effectLst/>
                <a:latin typeface="Times New Roman" panose="02020603050405020304" pitchFamily="18" charset="0"/>
                <a:ea typeface="Times New Roman" panose="02020603050405020304" pitchFamily="18" charset="0"/>
              </a:rPr>
              <a:t>DEPARTMENT</a:t>
            </a:r>
            <a:br>
              <a:rPr lang="en-IN" sz="1600" dirty="0">
                <a:effectLst/>
                <a:latin typeface="Times New Roman" panose="02020603050405020304" pitchFamily="18" charset="0"/>
                <a:ea typeface="Times New Roman" panose="02020603050405020304" pitchFamily="18" charset="0"/>
              </a:rPr>
            </a:br>
            <a:r>
              <a:rPr lang="en-US" sz="1600" b="1" dirty="0">
                <a:effectLst/>
                <a:latin typeface="Times New Roman" panose="02020603050405020304" pitchFamily="18" charset="0"/>
                <a:ea typeface="Times New Roman" panose="02020603050405020304" pitchFamily="18" charset="0"/>
              </a:rPr>
              <a:t>ARTIFICIAL</a:t>
            </a:r>
            <a:r>
              <a:rPr lang="en-US" sz="1600" b="1" spc="-2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INTELLIGENCE</a:t>
            </a:r>
            <a:r>
              <a:rPr lang="en-US" sz="1600" b="1" spc="-2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&amp;</a:t>
            </a:r>
            <a:r>
              <a:rPr lang="en-US" sz="1600" b="1" spc="-4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DATA</a:t>
            </a:r>
            <a:r>
              <a:rPr lang="en-US" sz="1600" b="1" spc="-2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SCIENCE</a:t>
            </a:r>
            <a:r>
              <a:rPr lang="en-US" sz="1600" b="1" spc="-385" dirty="0">
                <a:effectLst/>
                <a:latin typeface="Times New Roman" panose="02020603050405020304" pitchFamily="18" charset="0"/>
                <a:ea typeface="Times New Roman" panose="02020603050405020304" pitchFamily="18" charset="0"/>
              </a:rPr>
              <a:t> </a:t>
            </a:r>
            <a:endParaRPr lang="en-IN" dirty="0"/>
          </a:p>
        </p:txBody>
      </p:sp>
      <p:sp>
        <p:nvSpPr>
          <p:cNvPr id="3" name="Subtitle 2">
            <a:extLst>
              <a:ext uri="{FF2B5EF4-FFF2-40B4-BE49-F238E27FC236}">
                <a16:creationId xmlns:a16="http://schemas.microsoft.com/office/drawing/2014/main" id="{5FFB19B3-F63A-0A20-9AE0-987DE2983993}"/>
              </a:ext>
            </a:extLst>
          </p:cNvPr>
          <p:cNvSpPr>
            <a:spLocks noGrp="1"/>
          </p:cNvSpPr>
          <p:nvPr>
            <p:ph type="subTitle" idx="1"/>
          </p:nvPr>
        </p:nvSpPr>
        <p:spPr>
          <a:xfrm>
            <a:off x="1524000" y="3014133"/>
            <a:ext cx="9144000" cy="3183467"/>
          </a:xfrm>
        </p:spPr>
        <p:txBody>
          <a:bodyPr>
            <a:normAutofit fontScale="85000" lnSpcReduction="10000"/>
          </a:bodyPr>
          <a:lstStyle/>
          <a:p>
            <a:r>
              <a:rPr lang="en-US" sz="1800" b="1" dirty="0">
                <a:effectLst/>
                <a:latin typeface="Times New Roman" panose="02020603050405020304" pitchFamily="18" charset="0"/>
                <a:ea typeface="Times New Roman" panose="02020603050405020304" pitchFamily="18" charset="0"/>
              </a:rPr>
              <a:t>“The Quantum Leap</a:t>
            </a:r>
            <a:r>
              <a:rPr lang="en-US" sz="1800" b="1" dirty="0">
                <a:latin typeface="Times New Roman" panose="02020603050405020304" pitchFamily="18" charset="0"/>
                <a:ea typeface="Times New Roman" panose="02020603050405020304" pitchFamily="18" charset="0"/>
              </a:rPr>
              <a:t>”</a:t>
            </a:r>
          </a:p>
          <a:p>
            <a:r>
              <a:rPr lang="en-US" sz="1800" b="1" dirty="0">
                <a:effectLst/>
                <a:latin typeface="Times New Roman" panose="02020603050405020304" pitchFamily="18" charset="0"/>
                <a:ea typeface="Times New Roman" panose="02020603050405020304" pitchFamily="18" charset="0"/>
              </a:rPr>
              <a:t>“Transforming the technology through Quantum Computing”</a:t>
            </a:r>
            <a:endParaRPr lang="en-IN" sz="1800" dirty="0">
              <a:effectLst/>
              <a:latin typeface="Times New Roman" panose="02020603050405020304" pitchFamily="18" charset="0"/>
              <a:ea typeface="Times New Roman" panose="02020603050405020304" pitchFamily="18" charset="0"/>
            </a:endParaRPr>
          </a:p>
          <a:p>
            <a:pPr marL="699135" marR="754380" algn="ctr">
              <a:spcAft>
                <a:spcPts val="600"/>
              </a:spcAft>
            </a:pPr>
            <a:r>
              <a:rPr lang="en-US" sz="1800" dirty="0">
                <a:effectLst/>
                <a:latin typeface="Times New Roman" panose="02020603050405020304" pitchFamily="18" charset="0"/>
                <a:ea typeface="Times New Roman" panose="02020603050405020304" pitchFamily="18" charset="0"/>
              </a:rPr>
              <a:t>Submitted by</a:t>
            </a:r>
            <a:r>
              <a:rPr lang="en-US" sz="1800" spc="-3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699770" marR="754380" algn="ctr">
              <a:spcBef>
                <a:spcPts val="720"/>
              </a:spcBef>
            </a:pPr>
            <a:r>
              <a:rPr lang="en-US" sz="1800" b="1" dirty="0">
                <a:effectLst/>
                <a:latin typeface="Times New Roman" panose="02020603050405020304" pitchFamily="18" charset="0"/>
                <a:ea typeface="Times New Roman" panose="02020603050405020304" pitchFamily="18" charset="0"/>
              </a:rPr>
              <a:t>Jay </a:t>
            </a:r>
            <a:r>
              <a:rPr lang="en-US" sz="1800" b="1" dirty="0" err="1">
                <a:effectLst/>
                <a:latin typeface="Times New Roman" panose="02020603050405020304" pitchFamily="18" charset="0"/>
                <a:ea typeface="Times New Roman" panose="02020603050405020304" pitchFamily="18" charset="0"/>
              </a:rPr>
              <a:t>Raosaheb</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Bankar</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(2124UDSM2077)</a:t>
            </a:r>
          </a:p>
          <a:p>
            <a:pPr marL="699770" marR="754380" algn="ctr">
              <a:spcBef>
                <a:spcPts val="720"/>
              </a:spcBef>
            </a:pPr>
            <a:endParaRPr lang="en-US" sz="1800" b="1" dirty="0">
              <a:latin typeface="Times New Roman" panose="02020603050405020304" pitchFamily="18" charset="0"/>
              <a:ea typeface="Times New Roman" panose="02020603050405020304" pitchFamily="18" charset="0"/>
            </a:endParaRPr>
          </a:p>
          <a:p>
            <a:pPr marL="2345055" marR="1433195" indent="-725805" algn="ctr">
              <a:lnSpc>
                <a:spcPct val="177000"/>
              </a:lnSpc>
              <a:spcBef>
                <a:spcPts val="1235"/>
              </a:spcBef>
            </a:pPr>
            <a:r>
              <a:rPr lang="en-US" sz="1800" b="1" dirty="0">
                <a:effectLst/>
                <a:latin typeface="Times New Roman" panose="02020603050405020304" pitchFamily="18" charset="0"/>
                <a:ea typeface="Times New Roman" panose="02020603050405020304" pitchFamily="18" charset="0"/>
              </a:rPr>
              <a:t>Under</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Guidance</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endParaRPr lang="en-IN" sz="1800" dirty="0">
              <a:effectLst/>
              <a:latin typeface="Times New Roman" panose="02020603050405020304" pitchFamily="18" charset="0"/>
              <a:ea typeface="Times New Roman" panose="02020603050405020304" pitchFamily="18" charset="0"/>
            </a:endParaRPr>
          </a:p>
          <a:p>
            <a:pPr algn="ctr">
              <a:lnSpc>
                <a:spcPts val="1580"/>
              </a:lnSpc>
            </a:pPr>
            <a:r>
              <a:rPr lang="en-US" sz="1800" dirty="0">
                <a:effectLst/>
                <a:latin typeface="Times New Roman" panose="02020603050405020304" pitchFamily="18" charset="0"/>
                <a:ea typeface="Times New Roman" panose="02020603050405020304" pitchFamily="18" charset="0"/>
              </a:rPr>
              <a:t>Prof.</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Chaitanya</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Kale</a:t>
            </a:r>
            <a:endParaRPr lang="en-IN" sz="1800" dirty="0">
              <a:effectLst/>
              <a:latin typeface="Times New Roman" panose="02020603050405020304" pitchFamily="18" charset="0"/>
              <a:ea typeface="Times New Roman" panose="02020603050405020304" pitchFamily="18" charset="0"/>
            </a:endParaRPr>
          </a:p>
          <a:p>
            <a:pPr algn="ctr">
              <a:lnSpc>
                <a:spcPts val="1580"/>
              </a:lnSpc>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Dr.Vengat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Vengatesan</a:t>
            </a:r>
            <a:endParaRPr lang="en-IN" sz="1800" dirty="0">
              <a:effectLst/>
              <a:latin typeface="Times New Roman" panose="02020603050405020304" pitchFamily="18" charset="0"/>
              <a:ea typeface="Times New Roman" panose="02020603050405020304" pitchFamily="18" charset="0"/>
            </a:endParaRPr>
          </a:p>
          <a:p>
            <a:pPr marL="699770" marR="754380" algn="ctr">
              <a:spcBef>
                <a:spcPts val="720"/>
              </a:spcBef>
            </a:pPr>
            <a:endParaRPr lang="en-IN" sz="1800" dirty="0">
              <a:effectLst/>
              <a:latin typeface="Times New Roman" panose="02020603050405020304" pitchFamily="18" charset="0"/>
              <a:ea typeface="Times New Roman" panose="02020603050405020304" pitchFamily="18" charset="0"/>
            </a:endParaRPr>
          </a:p>
          <a:p>
            <a:pPr algn="ctr">
              <a:spcBef>
                <a:spcPts val="50"/>
              </a:spcBef>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image1.jpeg" descr="A logo with horses and a shield&#10;&#10;Description automatically generated">
            <a:extLst>
              <a:ext uri="{FF2B5EF4-FFF2-40B4-BE49-F238E27FC236}">
                <a16:creationId xmlns:a16="http://schemas.microsoft.com/office/drawing/2014/main" id="{B0CF2D5D-2D38-388F-2E92-6BE757CCA119}"/>
              </a:ext>
            </a:extLst>
          </p:cNvPr>
          <p:cNvPicPr>
            <a:picLocks noChangeAspect="1"/>
          </p:cNvPicPr>
          <p:nvPr/>
        </p:nvPicPr>
        <p:blipFill>
          <a:blip r:embed="rId4" cstate="print"/>
          <a:stretch>
            <a:fillRect/>
          </a:stretch>
        </p:blipFill>
        <p:spPr>
          <a:xfrm>
            <a:off x="601662" y="440267"/>
            <a:ext cx="1844675" cy="1542415"/>
          </a:xfrm>
          <a:prstGeom prst="rect">
            <a:avLst/>
          </a:prstGeom>
        </p:spPr>
      </p:pic>
    </p:spTree>
    <p:extLst>
      <p:ext uri="{BB962C8B-B14F-4D97-AF65-F5344CB8AC3E}">
        <p14:creationId xmlns:p14="http://schemas.microsoft.com/office/powerpoint/2010/main" val="4214897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D5A6EE-31C9-0122-C709-F9B2DA97E98B}"/>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Conclusion </a:t>
            </a:r>
          </a:p>
        </p:txBody>
      </p:sp>
      <p:sp>
        <p:nvSpPr>
          <p:cNvPr id="3" name="Content Placeholder 2">
            <a:extLst>
              <a:ext uri="{FF2B5EF4-FFF2-40B4-BE49-F238E27FC236}">
                <a16:creationId xmlns:a16="http://schemas.microsoft.com/office/drawing/2014/main" id="{AFBFE774-073F-F724-E388-CACE41F89D9B}"/>
              </a:ext>
            </a:extLst>
          </p:cNvPr>
          <p:cNvSpPr>
            <a:spLocks noGrp="1"/>
          </p:cNvSpPr>
          <p:nvPr>
            <p:ph idx="1"/>
          </p:nvPr>
        </p:nvSpPr>
        <p:spPr>
          <a:xfrm>
            <a:off x="1371599" y="2318197"/>
            <a:ext cx="9724031" cy="3683358"/>
          </a:xfrm>
        </p:spPr>
        <p:txBody>
          <a:bodyPr anchor="ctr">
            <a:normAutofit/>
          </a:bodyPr>
          <a:lstStyle/>
          <a:p>
            <a:pPr marL="0" indent="0">
              <a:spcAft>
                <a:spcPts val="800"/>
              </a:spcAft>
              <a:buNone/>
            </a:pPr>
            <a:r>
              <a:rPr lang="en-US" sz="1600" b="0" i="0" u="none" strike="noStrike" baseline="0" dirty="0">
                <a:latin typeface="Times New Roman" panose="02020603050405020304" pitchFamily="18" charset="0"/>
              </a:rPr>
              <a:t>In conclusion, while quantum computing is still in the early stages of development and its practical applications remain limited, it holds enormous promise for revolutionizing industries across multiple domains. Fields such as cryptography, where quantum computing could potentially break existing encryption methods, artificial intelligence, where it could enhance machine learning algorithms by processing massive </a:t>
            </a:r>
            <a:r>
              <a:rPr lang="en-US" sz="1800" b="0" i="0" u="none" strike="noStrike" baseline="0" dirty="0">
                <a:latin typeface="Times New Roman" panose="02020603050405020304" pitchFamily="18" charset="0"/>
              </a:rPr>
              <a:t>datasets more efficiently, and drug discovery, where it could simulate complex molecular structures to accelerate the development of new medicines, are poised to be transformed by this technology. The ability of quantum computing to solve highly intricate data processing and optimization tasks positions as a cornerstone for future technological advancements, making it an area of intense focus and investment in both academia and industry. As research continues to address current technical hurdles, the widespread deployment of quantum computers could usher in a new era of innovation with far-reaching implications for science, engineering, and society. </a:t>
            </a:r>
            <a:endParaRPr lang="en-IN" sz="1800" dirty="0"/>
          </a:p>
        </p:txBody>
      </p:sp>
    </p:spTree>
    <p:extLst>
      <p:ext uri="{BB962C8B-B14F-4D97-AF65-F5344CB8AC3E}">
        <p14:creationId xmlns:p14="http://schemas.microsoft.com/office/powerpoint/2010/main" val="2388335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5B991-C2EC-E9A0-7C3C-61C6AD8008CB}"/>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Reference </a:t>
            </a:r>
          </a:p>
        </p:txBody>
      </p:sp>
      <p:sp>
        <p:nvSpPr>
          <p:cNvPr id="3" name="Content Placeholder 2">
            <a:extLst>
              <a:ext uri="{FF2B5EF4-FFF2-40B4-BE49-F238E27FC236}">
                <a16:creationId xmlns:a16="http://schemas.microsoft.com/office/drawing/2014/main" id="{E1C2CE60-5AE6-6523-3EBC-FC178F9B58A3}"/>
              </a:ext>
            </a:extLst>
          </p:cNvPr>
          <p:cNvSpPr>
            <a:spLocks noGrp="1"/>
          </p:cNvSpPr>
          <p:nvPr>
            <p:ph idx="1"/>
          </p:nvPr>
        </p:nvSpPr>
        <p:spPr>
          <a:xfrm>
            <a:off x="914400" y="1885278"/>
            <a:ext cx="10451591" cy="4524665"/>
          </a:xfrm>
        </p:spPr>
        <p:txBody>
          <a:bodyPr anchor="ctr">
            <a:noAutofit/>
          </a:bodyPr>
          <a:lstStyle/>
          <a:p>
            <a:endParaRPr lang="en-IN" sz="1400" b="0" i="0" u="none" strike="noStrike" baseline="0" dirty="0">
              <a:latin typeface="Times New Roman" panose="02020603050405020304" pitchFamily="18" charset="0"/>
            </a:endParaRPr>
          </a:p>
          <a:p>
            <a:r>
              <a:rPr lang="en-US" sz="1400" b="1" i="0" u="none" strike="noStrike" baseline="0" dirty="0">
                <a:latin typeface="Times New Roman" panose="02020603050405020304" pitchFamily="18" charset="0"/>
              </a:rPr>
              <a:t>Steane, A. (1997)</a:t>
            </a:r>
            <a:r>
              <a:rPr lang="en-US" sz="1400" b="0" i="0" u="none" strike="noStrike" baseline="0" dirty="0">
                <a:latin typeface="Times New Roman" panose="02020603050405020304" pitchFamily="18" charset="0"/>
              </a:rPr>
              <a:t>. Quantum computing. </a:t>
            </a:r>
            <a:r>
              <a:rPr lang="en-US" sz="1400" b="0" i="1" u="none" strike="noStrike" baseline="0" dirty="0">
                <a:latin typeface="Times New Roman" panose="02020603050405020304" pitchFamily="18" charset="0"/>
              </a:rPr>
              <a:t>Proceedings of the Royal Society A: Mathematical, Physical and Engineering Sciences, 453</a:t>
            </a:r>
            <a:r>
              <a:rPr lang="en-US" sz="1400" b="0" i="0" u="none" strike="noStrike" baseline="0" dirty="0">
                <a:latin typeface="Times New Roman" panose="02020603050405020304" pitchFamily="18" charset="0"/>
              </a:rPr>
              <a:t>(1969), 2551-2577. </a:t>
            </a:r>
          </a:p>
          <a:p>
            <a:r>
              <a:rPr lang="en-US" sz="1400" b="1" i="0" u="none" strike="noStrike" baseline="0" dirty="0">
                <a:latin typeface="Times New Roman" panose="02020603050405020304" pitchFamily="18" charset="0"/>
              </a:rPr>
              <a:t>Ying, M. (2009). </a:t>
            </a:r>
            <a:r>
              <a:rPr lang="en-US" sz="1400" b="0" i="0" u="none" strike="noStrike" baseline="0" dirty="0">
                <a:latin typeface="Times New Roman" panose="02020603050405020304" pitchFamily="18" charset="0"/>
              </a:rPr>
              <a:t>Quantum computation, quantum theory, and AI. </a:t>
            </a:r>
            <a:r>
              <a:rPr lang="en-US" sz="1400" b="0" i="1" u="none" strike="noStrike" baseline="0" dirty="0">
                <a:latin typeface="Times New Roman" panose="02020603050405020304" pitchFamily="18" charset="0"/>
              </a:rPr>
              <a:t>Proceedings of the 18th International Symposium on Artificial Intelligence and Mathematics </a:t>
            </a:r>
            <a:r>
              <a:rPr lang="en-US" sz="1400" b="0" i="0" u="none" strike="noStrike" baseline="0" dirty="0">
                <a:latin typeface="Times New Roman" panose="02020603050405020304" pitchFamily="18" charset="0"/>
              </a:rPr>
              <a:t>(pp. 1-20). </a:t>
            </a:r>
          </a:p>
          <a:p>
            <a:r>
              <a:rPr lang="en-US" sz="1400" b="1" i="0" u="none" strike="noStrike" baseline="0" dirty="0">
                <a:latin typeface="Times New Roman" panose="02020603050405020304" pitchFamily="18" charset="0"/>
              </a:rPr>
              <a:t>Moret-Bonillo, V. (2014). </a:t>
            </a:r>
            <a:r>
              <a:rPr lang="en-US" sz="1400" b="0" i="0" u="none" strike="noStrike" baseline="0" dirty="0">
                <a:latin typeface="Times New Roman" panose="02020603050405020304" pitchFamily="18" charset="0"/>
              </a:rPr>
              <a:t>Can artificial intelligence benefit from quantum computing? </a:t>
            </a:r>
            <a:r>
              <a:rPr lang="en-US" sz="1400" b="0" i="1" u="none" strike="noStrike" baseline="0" dirty="0">
                <a:latin typeface="Times New Roman" panose="02020603050405020304" pitchFamily="18" charset="0"/>
              </a:rPr>
              <a:t>Progress in Artificial Intelligence, 3</a:t>
            </a:r>
            <a:r>
              <a:rPr lang="en-US" sz="1400" b="0" i="0" u="none" strike="noStrike" baseline="0" dirty="0">
                <a:latin typeface="Times New Roman" panose="02020603050405020304" pitchFamily="18" charset="0"/>
              </a:rPr>
              <a:t>(2), 1-18. </a:t>
            </a:r>
          </a:p>
          <a:p>
            <a:r>
              <a:rPr lang="en-IN" sz="1400" b="1" i="0" u="none" strike="noStrike" baseline="0" dirty="0">
                <a:latin typeface="Times New Roman" panose="02020603050405020304" pitchFamily="18" charset="0"/>
              </a:rPr>
              <a:t>Rayhan, A., &amp; Rayhan, S. (n.d.). </a:t>
            </a:r>
            <a:r>
              <a:rPr lang="en-IN" sz="1400" b="0" i="0" u="none" strike="noStrike" baseline="0" dirty="0">
                <a:latin typeface="Times New Roman" panose="02020603050405020304" pitchFamily="18" charset="0"/>
              </a:rPr>
              <a:t>Quantum computing and AI: A quantum leap in intelligence. </a:t>
            </a:r>
            <a:r>
              <a:rPr lang="en-IN" sz="1400" b="0" i="1" u="none" strike="noStrike" baseline="0" dirty="0">
                <a:latin typeface="Times New Roman" panose="02020603050405020304" pitchFamily="18" charset="0"/>
              </a:rPr>
              <a:t>Springer Handbook of Quantum Computing </a:t>
            </a:r>
            <a:r>
              <a:rPr lang="en-IN" sz="1400" b="0" i="0" u="none" strike="noStrike" baseline="0" dirty="0">
                <a:latin typeface="Times New Roman" panose="02020603050405020304" pitchFamily="18" charset="0"/>
              </a:rPr>
              <a:t>(pp. 75-89). Springer. </a:t>
            </a:r>
          </a:p>
          <a:p>
            <a:r>
              <a:rPr lang="en-IN" sz="1400" b="1" i="0" u="none" strike="noStrike" baseline="0" dirty="0" err="1">
                <a:latin typeface="Times New Roman" panose="02020603050405020304" pitchFamily="18" charset="0"/>
              </a:rPr>
              <a:t>Massoli</a:t>
            </a:r>
            <a:r>
              <a:rPr lang="en-IN" sz="1400" b="1" i="0" u="none" strike="noStrike" baseline="0" dirty="0">
                <a:latin typeface="Times New Roman" panose="02020603050405020304" pitchFamily="18" charset="0"/>
              </a:rPr>
              <a:t>, F. V., </a:t>
            </a:r>
            <a:r>
              <a:rPr lang="en-IN" sz="1400" b="1" i="0" u="none" strike="noStrike" baseline="0" dirty="0" err="1">
                <a:latin typeface="Times New Roman" panose="02020603050405020304" pitchFamily="18" charset="0"/>
              </a:rPr>
              <a:t>Vadicamo</a:t>
            </a:r>
            <a:r>
              <a:rPr lang="en-IN" sz="1400" b="1" i="0" u="none" strike="noStrike" baseline="0" dirty="0">
                <a:latin typeface="Times New Roman" panose="02020603050405020304" pitchFamily="18" charset="0"/>
              </a:rPr>
              <a:t>, L., Amato, G., &amp; Falchi, F. (2021). </a:t>
            </a:r>
            <a:r>
              <a:rPr lang="en-IN" sz="1400" b="0" i="0" u="none" strike="noStrike" baseline="0" dirty="0">
                <a:latin typeface="Times New Roman" panose="02020603050405020304" pitchFamily="18" charset="0"/>
              </a:rPr>
              <a:t>A leap among quantum computing and quantum neural networks: A survey. </a:t>
            </a:r>
            <a:r>
              <a:rPr lang="en-IN" sz="1400" b="0" i="1" u="none" strike="noStrike" baseline="0" dirty="0">
                <a:latin typeface="Times New Roman" panose="02020603050405020304" pitchFamily="18" charset="0"/>
              </a:rPr>
              <a:t>Quantum Machine Learning, 45</a:t>
            </a:r>
            <a:r>
              <a:rPr lang="en-IN" sz="1400" b="0" i="0" u="none" strike="noStrike" baseline="0" dirty="0">
                <a:latin typeface="Times New Roman" panose="02020603050405020304" pitchFamily="18" charset="0"/>
              </a:rPr>
              <a:t>(1), 123-146. </a:t>
            </a:r>
          </a:p>
          <a:p>
            <a:r>
              <a:rPr lang="en-US" sz="1400" b="1" i="0" u="none" strike="noStrike" baseline="0" dirty="0">
                <a:latin typeface="Times New Roman" panose="02020603050405020304" pitchFamily="18" charset="0"/>
              </a:rPr>
              <a:t>Celsi, M. R., &amp; Celsi, L. R. (2024). </a:t>
            </a:r>
            <a:r>
              <a:rPr lang="en-US" sz="1400" b="0" i="0" u="none" strike="noStrike" baseline="0" dirty="0">
                <a:latin typeface="Times New Roman" panose="02020603050405020304" pitchFamily="18" charset="0"/>
              </a:rPr>
              <a:t>Quantum computing as a game changer on the path toward a net-zero economy: A review of the main challenges in the energy domain. </a:t>
            </a:r>
            <a:r>
              <a:rPr lang="en-US" sz="1400" b="0" i="1" u="none" strike="noStrike" baseline="0" dirty="0">
                <a:latin typeface="Times New Roman" panose="02020603050405020304" pitchFamily="18" charset="0"/>
              </a:rPr>
              <a:t>Energy Reports, 10</a:t>
            </a:r>
            <a:r>
              <a:rPr lang="en-US" sz="1400" b="0" i="0" u="none" strike="noStrike" baseline="0" dirty="0">
                <a:latin typeface="Times New Roman" panose="02020603050405020304" pitchFamily="18" charset="0"/>
              </a:rPr>
              <a:t>, 1524-1545. </a:t>
            </a:r>
          </a:p>
          <a:p>
            <a:r>
              <a:rPr lang="en-US" sz="1400" b="1" i="0" u="none" strike="noStrike" baseline="0" dirty="0" err="1">
                <a:latin typeface="Times New Roman" panose="02020603050405020304" pitchFamily="18" charset="0"/>
              </a:rPr>
              <a:t>Möller</a:t>
            </a:r>
            <a:r>
              <a:rPr lang="en-US" sz="1400" b="1" i="0" u="none" strike="noStrike" baseline="0" dirty="0">
                <a:latin typeface="Times New Roman" panose="02020603050405020304" pitchFamily="18" charset="0"/>
              </a:rPr>
              <a:t>, M., &amp; </a:t>
            </a:r>
            <a:r>
              <a:rPr lang="en-US" sz="1400" b="1" i="0" u="none" strike="noStrike" baseline="0" dirty="0" err="1">
                <a:latin typeface="Times New Roman" panose="02020603050405020304" pitchFamily="18" charset="0"/>
              </a:rPr>
              <a:t>Vuik</a:t>
            </a:r>
            <a:r>
              <a:rPr lang="en-US" sz="1400" b="1" i="0" u="none" strike="noStrike" baseline="0" dirty="0">
                <a:latin typeface="Times New Roman" panose="02020603050405020304" pitchFamily="18" charset="0"/>
              </a:rPr>
              <a:t>, C. (n.d.). </a:t>
            </a:r>
            <a:r>
              <a:rPr lang="en-US" sz="1400" b="0" i="0" u="none" strike="noStrike" baseline="0" dirty="0">
                <a:latin typeface="Times New Roman" panose="02020603050405020304" pitchFamily="18" charset="0"/>
              </a:rPr>
              <a:t>On the impact of quantum computing technology on future developments in high-performance scientific computing. </a:t>
            </a:r>
            <a:r>
              <a:rPr lang="en-US" sz="1400" b="0" i="1" u="none" strike="noStrike" baseline="0" dirty="0">
                <a:latin typeface="Times New Roman" panose="02020603050405020304" pitchFamily="18" charset="0"/>
              </a:rPr>
              <a:t>Journal of High-Performance Computing, 32</a:t>
            </a:r>
            <a:r>
              <a:rPr lang="en-US" sz="1400" b="0" i="0" u="none" strike="noStrike" baseline="0" dirty="0">
                <a:latin typeface="Times New Roman" panose="02020603050405020304" pitchFamily="18" charset="0"/>
              </a:rPr>
              <a:t>(6), 1-14. </a:t>
            </a:r>
          </a:p>
          <a:p>
            <a:r>
              <a:rPr lang="en-IN" sz="1400" b="1" i="0" u="none" strike="noStrike" baseline="0" dirty="0" err="1">
                <a:latin typeface="Times New Roman" panose="02020603050405020304" pitchFamily="18" charset="0"/>
              </a:rPr>
              <a:t>Atadoga</a:t>
            </a:r>
            <a:r>
              <a:rPr lang="en-IN" sz="1400" b="1" i="0" u="none" strike="noStrike" baseline="0" dirty="0">
                <a:latin typeface="Times New Roman" panose="02020603050405020304" pitchFamily="18" charset="0"/>
              </a:rPr>
              <a:t>, A., Obi, O. C., </a:t>
            </a:r>
            <a:r>
              <a:rPr lang="en-IN" sz="1400" b="1" i="0" u="none" strike="noStrike" baseline="0" dirty="0" err="1">
                <a:latin typeface="Times New Roman" panose="02020603050405020304" pitchFamily="18" charset="0"/>
              </a:rPr>
              <a:t>Osasona</a:t>
            </a:r>
            <a:r>
              <a:rPr lang="en-IN" sz="1400" b="1" i="0" u="none" strike="noStrike" baseline="0" dirty="0">
                <a:latin typeface="Times New Roman" panose="02020603050405020304" pitchFamily="18" charset="0"/>
              </a:rPr>
              <a:t>, F., </a:t>
            </a:r>
            <a:r>
              <a:rPr lang="en-IN" sz="1400" b="1" i="0" u="none" strike="noStrike" baseline="0" dirty="0" err="1">
                <a:latin typeface="Times New Roman" panose="02020603050405020304" pitchFamily="18" charset="0"/>
              </a:rPr>
              <a:t>Onwusinkwue</a:t>
            </a:r>
            <a:r>
              <a:rPr lang="en-IN" sz="1400" b="1" i="0" u="none" strike="noStrike" baseline="0" dirty="0">
                <a:latin typeface="Times New Roman" panose="02020603050405020304" pitchFamily="18" charset="0"/>
              </a:rPr>
              <a:t>, S., </a:t>
            </a:r>
            <a:r>
              <a:rPr lang="en-IN" sz="1400" b="1" i="0" u="none" strike="noStrike" baseline="0" dirty="0" err="1">
                <a:latin typeface="Times New Roman" panose="02020603050405020304" pitchFamily="18" charset="0"/>
              </a:rPr>
              <a:t>Daraojimba</a:t>
            </a:r>
            <a:r>
              <a:rPr lang="en-IN" sz="1400" b="1" i="0" u="none" strike="noStrike" baseline="0" dirty="0">
                <a:latin typeface="Times New Roman" panose="02020603050405020304" pitchFamily="18" charset="0"/>
              </a:rPr>
              <a:t>, A. I., &amp; </a:t>
            </a:r>
            <a:r>
              <a:rPr lang="en-IN" sz="1400" b="1" i="0" u="none" strike="noStrike" baseline="0" dirty="0" err="1">
                <a:latin typeface="Times New Roman" panose="02020603050405020304" pitchFamily="18" charset="0"/>
              </a:rPr>
              <a:t>Dawodu</a:t>
            </a:r>
            <a:r>
              <a:rPr lang="en-IN" sz="1400" b="1" i="0" u="none" strike="noStrike" baseline="0" dirty="0">
                <a:latin typeface="Times New Roman" panose="02020603050405020304" pitchFamily="18" charset="0"/>
              </a:rPr>
              <a:t>, S. O. (2024). </a:t>
            </a:r>
            <a:r>
              <a:rPr lang="en-IN" sz="1400" b="0" i="0" u="none" strike="noStrike" baseline="0" dirty="0">
                <a:latin typeface="Times New Roman" panose="02020603050405020304" pitchFamily="18" charset="0"/>
              </a:rPr>
              <a:t>Quantum computing in big data analytics: A comprehensive review. </a:t>
            </a:r>
            <a:r>
              <a:rPr lang="en-IN" sz="1400" b="0" i="1" u="none" strike="noStrike" baseline="0" dirty="0">
                <a:latin typeface="Times New Roman" panose="02020603050405020304" pitchFamily="18" charset="0"/>
              </a:rPr>
              <a:t>Journal of Quantum Computing, 2</a:t>
            </a:r>
            <a:r>
              <a:rPr lang="en-IN" sz="1400" b="0" i="0" u="none" strike="noStrike" baseline="0" dirty="0">
                <a:latin typeface="Times New Roman" panose="02020603050405020304" pitchFamily="18" charset="0"/>
              </a:rPr>
              <a:t>(1), 17-32 </a:t>
            </a:r>
          </a:p>
        </p:txBody>
      </p:sp>
    </p:spTree>
    <p:extLst>
      <p:ext uri="{BB962C8B-B14F-4D97-AF65-F5344CB8AC3E}">
        <p14:creationId xmlns:p14="http://schemas.microsoft.com/office/powerpoint/2010/main" val="898573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3723DE-36CA-8AB5-309E-0987F6ADC9AE}"/>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Introduction </a:t>
            </a:r>
          </a:p>
        </p:txBody>
      </p:sp>
      <p:sp>
        <p:nvSpPr>
          <p:cNvPr id="3" name="Content Placeholder 2">
            <a:extLst>
              <a:ext uri="{FF2B5EF4-FFF2-40B4-BE49-F238E27FC236}">
                <a16:creationId xmlns:a16="http://schemas.microsoft.com/office/drawing/2014/main" id="{037B36B8-AFF6-F427-604F-E75E66C4331A}"/>
              </a:ext>
            </a:extLst>
          </p:cNvPr>
          <p:cNvSpPr>
            <a:spLocks noGrp="1"/>
          </p:cNvSpPr>
          <p:nvPr>
            <p:ph idx="1"/>
          </p:nvPr>
        </p:nvSpPr>
        <p:spPr>
          <a:xfrm>
            <a:off x="1042416" y="1885279"/>
            <a:ext cx="10225133" cy="4116276"/>
          </a:xfrm>
        </p:spPr>
        <p:txBody>
          <a:bodyPr anchor="ctr">
            <a:normAutofit/>
          </a:bodyPr>
          <a:lstStyle/>
          <a:p>
            <a:pPr indent="0">
              <a:buNone/>
            </a:pPr>
            <a:r>
              <a:rPr lang="en-IN" sz="1600" dirty="0">
                <a:effectLst/>
                <a:latin typeface="Times New Roman" panose="02020603050405020304" pitchFamily="18" charset="0"/>
                <a:ea typeface="Times New Roman" panose="02020603050405020304" pitchFamily="18" charset="0"/>
              </a:rPr>
              <a:t>For decades, classical computers have driven the technology that powers our daily lives. These systems </a:t>
            </a:r>
            <a:r>
              <a:rPr lang="en-IN" sz="1600" u="sng" dirty="0">
                <a:effectLst/>
                <a:latin typeface="Times New Roman" panose="02020603050405020304" pitchFamily="18" charset="0"/>
                <a:ea typeface="Times New Roman" panose="02020603050405020304" pitchFamily="18" charset="0"/>
              </a:rPr>
              <a:t>use binary bits, represented as 0s </a:t>
            </a:r>
            <a:r>
              <a:rPr lang="en-IN" sz="1600" u="sng" dirty="0">
                <a:latin typeface="Times New Roman" panose="02020603050405020304" pitchFamily="18" charset="0"/>
                <a:ea typeface="Times New Roman" panose="02020603050405020304" pitchFamily="18" charset="0"/>
              </a:rPr>
              <a:t>or</a:t>
            </a:r>
            <a:r>
              <a:rPr lang="en-IN" sz="1600" u="sng" dirty="0">
                <a:effectLst/>
                <a:latin typeface="Times New Roman" panose="02020603050405020304" pitchFamily="18" charset="0"/>
                <a:ea typeface="Times New Roman" panose="02020603050405020304" pitchFamily="18" charset="0"/>
              </a:rPr>
              <a:t> 1s, to process information</a:t>
            </a:r>
            <a:r>
              <a:rPr lang="en-IN" sz="1600" dirty="0">
                <a:effectLst/>
                <a:latin typeface="Times New Roman" panose="02020603050405020304" pitchFamily="18" charset="0"/>
                <a:ea typeface="Times New Roman" panose="02020603050405020304" pitchFamily="18" charset="0"/>
              </a:rPr>
              <a:t>. Quantum computing, a groundbreaking technological advancement, offers a completely different approach based on the principles of quantum mechanics—the science that governs the </a:t>
            </a:r>
            <a:r>
              <a:rPr lang="en-IN" sz="1600" dirty="0" err="1">
                <a:effectLst/>
                <a:latin typeface="Times New Roman" panose="02020603050405020304" pitchFamily="18" charset="0"/>
                <a:ea typeface="Times New Roman" panose="02020603050405020304" pitchFamily="18" charset="0"/>
              </a:rPr>
              <a:t>behavior</a:t>
            </a:r>
            <a:r>
              <a:rPr lang="en-IN" sz="1600" dirty="0">
                <a:effectLst/>
                <a:latin typeface="Times New Roman" panose="02020603050405020304" pitchFamily="18" charset="0"/>
                <a:ea typeface="Times New Roman" panose="02020603050405020304" pitchFamily="18" charset="0"/>
              </a:rPr>
              <a:t> of particles at the atomic and subatomic </a:t>
            </a:r>
            <a:r>
              <a:rPr lang="en-IN" sz="1600" dirty="0" err="1">
                <a:effectLst/>
                <a:latin typeface="Times New Roman" panose="02020603050405020304" pitchFamily="18" charset="0"/>
                <a:ea typeface="Times New Roman" panose="02020603050405020304" pitchFamily="18" charset="0"/>
              </a:rPr>
              <a:t>levels.Quantum</a:t>
            </a:r>
            <a:r>
              <a:rPr lang="en-IN" sz="1600" dirty="0">
                <a:effectLst/>
                <a:latin typeface="Times New Roman" panose="02020603050405020304" pitchFamily="18" charset="0"/>
                <a:ea typeface="Times New Roman" panose="02020603050405020304" pitchFamily="18" charset="0"/>
              </a:rPr>
              <a:t> computing has the potential to </a:t>
            </a:r>
            <a:r>
              <a:rPr lang="en-IN" sz="1600" u="sng" dirty="0">
                <a:effectLst/>
                <a:latin typeface="Times New Roman" panose="02020603050405020304" pitchFamily="18" charset="0"/>
                <a:ea typeface="Times New Roman" panose="02020603050405020304" pitchFamily="18" charset="0"/>
              </a:rPr>
              <a:t>revolutionize industries such as healthcare, finance, artificial intelligence (AI), and cybersecurity by addressing problems that are too complex for today’s computers</a:t>
            </a:r>
            <a:r>
              <a:rPr lang="en-IN" sz="1600" dirty="0">
                <a:effectLst/>
                <a:latin typeface="Times New Roman" panose="02020603050405020304" pitchFamily="18" charset="0"/>
                <a:ea typeface="Times New Roman" panose="02020603050405020304" pitchFamily="18" charset="0"/>
              </a:rPr>
              <a:t>. Unlike classical computers, quantum computers </a:t>
            </a:r>
            <a:r>
              <a:rPr lang="en-IN" sz="1600" b="1" dirty="0">
                <a:effectLst/>
                <a:latin typeface="Times New Roman" panose="02020603050405020304" pitchFamily="18" charset="0"/>
                <a:ea typeface="Times New Roman" panose="02020603050405020304" pitchFamily="18" charset="0"/>
              </a:rPr>
              <a:t>use quantum bits, or "qubits,</a:t>
            </a:r>
            <a:r>
              <a:rPr lang="en-IN" sz="1600" dirty="0">
                <a:effectLst/>
                <a:latin typeface="Times New Roman" panose="02020603050405020304" pitchFamily="18" charset="0"/>
                <a:ea typeface="Times New Roman" panose="02020603050405020304" pitchFamily="18" charset="0"/>
              </a:rPr>
              <a:t>" which leverage unique </a:t>
            </a:r>
            <a:r>
              <a:rPr lang="en-IN" sz="1600" u="sng" dirty="0">
                <a:effectLst/>
                <a:latin typeface="Times New Roman" panose="02020603050405020304" pitchFamily="18" charset="0"/>
                <a:ea typeface="Times New Roman" panose="02020603050405020304" pitchFamily="18" charset="0"/>
              </a:rPr>
              <a:t>properties like superposition (where qubits can exist as both 0 and 1 simultaneously) and entanglement (</a:t>
            </a:r>
            <a:r>
              <a:rPr lang="en-US" sz="1600" u="sng" dirty="0">
                <a:effectLst/>
                <a:latin typeface="Times New Roman" panose="02020603050405020304" pitchFamily="18" charset="0"/>
                <a:ea typeface="Times New Roman" panose="02020603050405020304" pitchFamily="18" charset="0"/>
              </a:rPr>
              <a:t>state of one qubit instantly affects the state of the other</a:t>
            </a:r>
            <a:r>
              <a:rPr lang="en-IN" sz="1600" u="sng" dirty="0">
                <a:effectLst/>
                <a:latin typeface="Times New Roman" panose="02020603050405020304" pitchFamily="18" charset="0"/>
                <a:ea typeface="Times New Roman" panose="02020603050405020304" pitchFamily="18" charset="0"/>
              </a:rPr>
              <a:t>). </a:t>
            </a:r>
            <a:r>
              <a:rPr lang="en-IN" sz="1600" dirty="0">
                <a:effectLst/>
                <a:latin typeface="Times New Roman" panose="02020603050405020304" pitchFamily="18" charset="0"/>
                <a:ea typeface="Times New Roman" panose="02020603050405020304" pitchFamily="18" charset="0"/>
              </a:rPr>
              <a:t>These properties enable quantum computers to </a:t>
            </a:r>
            <a:r>
              <a:rPr lang="en-IN" sz="1600" u="sng" dirty="0">
                <a:effectLst/>
                <a:latin typeface="Times New Roman" panose="02020603050405020304" pitchFamily="18" charset="0"/>
                <a:ea typeface="Times New Roman" panose="02020603050405020304" pitchFamily="18" charset="0"/>
              </a:rPr>
              <a:t>perform many calculations simultaneously, </a:t>
            </a:r>
            <a:r>
              <a:rPr lang="en-IN" sz="1600" dirty="0">
                <a:effectLst/>
                <a:latin typeface="Times New Roman" panose="02020603050405020304" pitchFamily="18" charset="0"/>
                <a:ea typeface="Times New Roman" panose="02020603050405020304" pitchFamily="18" charset="0"/>
              </a:rPr>
              <a:t>processing information in entirely new ways. The transformative potential of quantum computing lies in its ability to solve problems faster and more efficiently. </a:t>
            </a:r>
          </a:p>
        </p:txBody>
      </p:sp>
    </p:spTree>
    <p:extLst>
      <p:ext uri="{BB962C8B-B14F-4D97-AF65-F5344CB8AC3E}">
        <p14:creationId xmlns:p14="http://schemas.microsoft.com/office/powerpoint/2010/main" val="3757575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25C056-B6F5-17CF-5226-745F28275C36}"/>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Objective </a:t>
            </a:r>
          </a:p>
        </p:txBody>
      </p:sp>
      <p:sp>
        <p:nvSpPr>
          <p:cNvPr id="3" name="Content Placeholder 2">
            <a:extLst>
              <a:ext uri="{FF2B5EF4-FFF2-40B4-BE49-F238E27FC236}">
                <a16:creationId xmlns:a16="http://schemas.microsoft.com/office/drawing/2014/main" id="{6F3E53FC-8BE1-7B1F-5D22-FFDBED189A23}"/>
              </a:ext>
            </a:extLst>
          </p:cNvPr>
          <p:cNvSpPr>
            <a:spLocks noGrp="1"/>
          </p:cNvSpPr>
          <p:nvPr>
            <p:ph idx="1"/>
          </p:nvPr>
        </p:nvSpPr>
        <p:spPr>
          <a:xfrm>
            <a:off x="1371599" y="2318197"/>
            <a:ext cx="9724031" cy="3683358"/>
          </a:xfrm>
        </p:spPr>
        <p:txBody>
          <a:bodyPr anchor="ctr">
            <a:noAutofit/>
          </a:bodyPr>
          <a:lstStyle/>
          <a:p>
            <a:pPr marL="342900" lvl="0" indent="-342900">
              <a:spcAft>
                <a:spcPts val="800"/>
              </a:spcAft>
              <a:buFont typeface="+mj-lt"/>
              <a:buAutoNum type="arabicPeriod"/>
              <a:tabLst>
                <a:tab pos="457200" algn="l"/>
              </a:tabLst>
            </a:pPr>
            <a:r>
              <a:rPr lang="en-US" sz="1500" b="1" dirty="0">
                <a:effectLst/>
                <a:latin typeface="Times New Roman" panose="02020603050405020304" pitchFamily="18" charset="0"/>
                <a:ea typeface="Times New Roman" panose="02020603050405020304" pitchFamily="18" charset="0"/>
              </a:rPr>
              <a:t>Solve Complex Problems</a:t>
            </a:r>
            <a:r>
              <a:rPr lang="en-US" sz="1500" dirty="0">
                <a:effectLst/>
                <a:latin typeface="Times New Roman" panose="02020603050405020304" pitchFamily="18" charset="0"/>
                <a:ea typeface="Times New Roman" panose="02020603050405020304" pitchFamily="18" charset="0"/>
              </a:rPr>
              <a:t>:</a:t>
            </a:r>
            <a:endParaRPr lang="en-IN" sz="1500" dirty="0">
              <a:effectLst/>
              <a:latin typeface="Times New Roman" panose="02020603050405020304" pitchFamily="18" charset="0"/>
              <a:ea typeface="Times New Roman" panose="02020603050405020304" pitchFamily="18" charset="0"/>
            </a:endParaRPr>
          </a:p>
          <a:p>
            <a:pPr marL="742950" lvl="1" indent="-285750">
              <a:spcAft>
                <a:spcPts val="800"/>
              </a:spcAft>
              <a:buSzPts val="1000"/>
              <a:buFont typeface="Courier New" panose="02070309020205020404" pitchFamily="49" charset="0"/>
              <a:buChar char="o"/>
              <a:tabLst>
                <a:tab pos="914400" algn="l"/>
              </a:tabLst>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To explore how quantum computing can address challenges that are impossible or inefficient for classical computers, such as large-scale simulations, optimization problems, and </a:t>
            </a:r>
            <a:r>
              <a:rPr lang="en-US" sz="1500" u="sng" dirty="0">
                <a:effectLst/>
                <a:latin typeface="Times New Roman" panose="02020603050405020304" pitchFamily="18" charset="0"/>
                <a:ea typeface="Times New Roman" panose="02020603050405020304" pitchFamily="18" charset="0"/>
                <a:cs typeface="Times New Roman" panose="02020603050405020304" pitchFamily="18" charset="0"/>
              </a:rPr>
              <a:t>complex mathematical calculations.</a:t>
            </a:r>
            <a:endParaRPr lang="en-IN" sz="1500"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spcAft>
                <a:spcPts val="800"/>
              </a:spcAft>
              <a:buFont typeface="+mj-lt"/>
              <a:buAutoNum type="arabicPeriod"/>
              <a:tabLst>
                <a:tab pos="457200" algn="l"/>
              </a:tabLst>
            </a:pPr>
            <a:r>
              <a:rPr lang="en-US" sz="1500" b="1" dirty="0">
                <a:effectLst/>
                <a:latin typeface="Times New Roman" panose="02020603050405020304" pitchFamily="18" charset="0"/>
                <a:ea typeface="Times New Roman" panose="02020603050405020304" pitchFamily="18" charset="0"/>
              </a:rPr>
              <a:t>Achieving Quantum Advantage in Technology</a:t>
            </a:r>
            <a:r>
              <a:rPr lang="en-US" sz="1500" dirty="0">
                <a:effectLst/>
                <a:latin typeface="Times New Roman" panose="02020603050405020304" pitchFamily="18" charset="0"/>
                <a:ea typeface="Times New Roman" panose="02020603050405020304" pitchFamily="18" charset="0"/>
              </a:rPr>
              <a:t>:</a:t>
            </a:r>
            <a:endParaRPr lang="en-IN" sz="1500" dirty="0">
              <a:effectLst/>
              <a:latin typeface="Times New Roman" panose="02020603050405020304" pitchFamily="18" charset="0"/>
              <a:ea typeface="Times New Roman" panose="02020603050405020304" pitchFamily="18" charset="0"/>
            </a:endParaRPr>
          </a:p>
          <a:p>
            <a:pPr marL="742950" lvl="1" indent="-285750">
              <a:spcAft>
                <a:spcPts val="800"/>
              </a:spcAft>
              <a:buSzPts val="1000"/>
              <a:buFont typeface="Courier New" panose="02070309020205020404" pitchFamily="49" charset="0"/>
              <a:buChar char="o"/>
              <a:tabLst>
                <a:tab pos="914400" algn="l"/>
              </a:tabLst>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To demonstrate the concept of "quantum advantage," showing how quantum computing outperforms classical technology in specific areas, thereby leading to breakthroughs in </a:t>
            </a:r>
            <a:r>
              <a:rPr lang="en-US" sz="1500" u="sng" dirty="0">
                <a:effectLst/>
                <a:latin typeface="Times New Roman" panose="02020603050405020304" pitchFamily="18" charset="0"/>
                <a:ea typeface="Times New Roman" panose="02020603050405020304" pitchFamily="18" charset="0"/>
                <a:cs typeface="Times New Roman" panose="02020603050405020304" pitchFamily="18" charset="0"/>
              </a:rPr>
              <a:t>various fields like cryptography, AI, and ML</a:t>
            </a:r>
            <a:endParaRPr lang="en-IN" sz="1500"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spcAft>
                <a:spcPts val="800"/>
              </a:spcAft>
              <a:buFont typeface="+mj-lt"/>
              <a:buAutoNum type="arabicPeriod"/>
              <a:tabLst>
                <a:tab pos="457200" algn="l"/>
              </a:tabLst>
            </a:pPr>
            <a:r>
              <a:rPr lang="en-IN" sz="1500" b="1" dirty="0">
                <a:latin typeface="Times New Roman" panose="02020603050405020304" pitchFamily="18" charset="0"/>
                <a:ea typeface="Times New Roman" panose="02020603050405020304" pitchFamily="18" charset="0"/>
              </a:rPr>
              <a:t>Transforming</a:t>
            </a:r>
            <a:r>
              <a:rPr lang="en-US" sz="1500" b="1" dirty="0">
                <a:effectLst/>
                <a:latin typeface="Times New Roman" panose="02020603050405020304" pitchFamily="18" charset="0"/>
                <a:ea typeface="Times New Roman" panose="02020603050405020304" pitchFamily="18" charset="0"/>
              </a:rPr>
              <a:t> Cryptography and Security</a:t>
            </a:r>
            <a:r>
              <a:rPr lang="en-US" sz="1500" dirty="0">
                <a:effectLst/>
                <a:latin typeface="Times New Roman" panose="02020603050405020304" pitchFamily="18" charset="0"/>
                <a:ea typeface="Times New Roman" panose="02020603050405020304" pitchFamily="18" charset="0"/>
              </a:rPr>
              <a:t>:</a:t>
            </a:r>
            <a:endParaRPr lang="en-IN" sz="1500" dirty="0">
              <a:effectLst/>
              <a:latin typeface="Times New Roman" panose="02020603050405020304" pitchFamily="18" charset="0"/>
              <a:ea typeface="Times New Roman" panose="02020603050405020304" pitchFamily="18" charset="0"/>
            </a:endParaRPr>
          </a:p>
          <a:p>
            <a:pPr marL="742950" lvl="1" indent="-285750">
              <a:spcAft>
                <a:spcPts val="800"/>
              </a:spcAft>
              <a:buSzPts val="1000"/>
              <a:buFont typeface="Courier New" panose="02070309020205020404" pitchFamily="49" charset="0"/>
              <a:buChar char="o"/>
              <a:tabLst>
                <a:tab pos="914400" algn="l"/>
              </a:tabLst>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To discuss how quantum computing will transform data security, introducing both risks </a:t>
            </a:r>
            <a:r>
              <a:rPr lang="en-US" sz="1500" u="sng" dirty="0">
                <a:effectLst/>
                <a:latin typeface="Times New Roman" panose="02020603050405020304" pitchFamily="18" charset="0"/>
                <a:ea typeface="Times New Roman" panose="02020603050405020304" pitchFamily="18" charset="0"/>
                <a:cs typeface="Times New Roman" panose="02020603050405020304" pitchFamily="18" charset="0"/>
              </a:rPr>
              <a:t>(breaking classical encryption methods) and opportunities (developing quantum-resistant encryption).</a:t>
            </a:r>
            <a:endParaRPr lang="en-IN" sz="1500"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500" dirty="0"/>
          </a:p>
        </p:txBody>
      </p:sp>
    </p:spTree>
    <p:extLst>
      <p:ext uri="{BB962C8B-B14F-4D97-AF65-F5344CB8AC3E}">
        <p14:creationId xmlns:p14="http://schemas.microsoft.com/office/powerpoint/2010/main" val="1571532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515DF6-7632-E470-EFA7-F14081B2581A}"/>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Real Time Application </a:t>
            </a:r>
          </a:p>
        </p:txBody>
      </p:sp>
      <p:sp>
        <p:nvSpPr>
          <p:cNvPr id="3" name="Content Placeholder 2">
            <a:extLst>
              <a:ext uri="{FF2B5EF4-FFF2-40B4-BE49-F238E27FC236}">
                <a16:creationId xmlns:a16="http://schemas.microsoft.com/office/drawing/2014/main" id="{22171C22-6EFD-4BB5-ECA6-682C184381DB}"/>
              </a:ext>
            </a:extLst>
          </p:cNvPr>
          <p:cNvSpPr>
            <a:spLocks noGrp="1"/>
          </p:cNvSpPr>
          <p:nvPr>
            <p:ph idx="1"/>
          </p:nvPr>
        </p:nvSpPr>
        <p:spPr>
          <a:xfrm>
            <a:off x="1371599" y="2318197"/>
            <a:ext cx="9724031" cy="3683358"/>
          </a:xfrm>
        </p:spPr>
        <p:txBody>
          <a:bodyPr anchor="ctr">
            <a:noAutofit/>
          </a:bodyPr>
          <a:lstStyle/>
          <a:p>
            <a:endParaRPr lang="en-US" sz="1500" b="1" dirty="0">
              <a:effectLst/>
              <a:latin typeface="Times New Roman" panose="02020603050405020304" pitchFamily="18" charset="0"/>
              <a:ea typeface="Times New Roman" panose="02020603050405020304" pitchFamily="18" charset="0"/>
            </a:endParaRPr>
          </a:p>
          <a:p>
            <a:endParaRPr lang="en-US" sz="1500" b="1" dirty="0">
              <a:effectLst/>
              <a:latin typeface="Times New Roman" panose="02020603050405020304" pitchFamily="18" charset="0"/>
              <a:ea typeface="Times New Roman" panose="02020603050405020304" pitchFamily="18" charset="0"/>
            </a:endParaRPr>
          </a:p>
          <a:p>
            <a:endParaRPr lang="en-US" sz="1500" b="1" dirty="0">
              <a:effectLst/>
              <a:latin typeface="Times New Roman" panose="02020603050405020304" pitchFamily="18" charset="0"/>
              <a:ea typeface="Times New Roman" panose="02020603050405020304" pitchFamily="18" charset="0"/>
            </a:endParaRPr>
          </a:p>
          <a:p>
            <a:r>
              <a:rPr lang="en-US" sz="1500" b="1" dirty="0">
                <a:effectLst/>
                <a:latin typeface="Times New Roman" panose="02020603050405020304" pitchFamily="18" charset="0"/>
                <a:ea typeface="Times New Roman" panose="02020603050405020304" pitchFamily="18" charset="0"/>
              </a:rPr>
              <a:t>Financial Services: </a:t>
            </a:r>
            <a:r>
              <a:rPr lang="en-US" sz="1500" dirty="0">
                <a:effectLst/>
                <a:latin typeface="Times New Roman" panose="02020603050405020304" pitchFamily="18" charset="0"/>
                <a:ea typeface="Times New Roman" panose="02020603050405020304" pitchFamily="18" charset="0"/>
              </a:rPr>
              <a:t>Quantum computing </a:t>
            </a:r>
            <a:r>
              <a:rPr lang="en-US" sz="1500" u="sng" dirty="0">
                <a:effectLst/>
                <a:latin typeface="Times New Roman" panose="02020603050405020304" pitchFamily="18" charset="0"/>
                <a:ea typeface="Times New Roman" panose="02020603050405020304" pitchFamily="18" charset="0"/>
              </a:rPr>
              <a:t>enhances risk analysis, fraud detection</a:t>
            </a:r>
            <a:r>
              <a:rPr lang="en-US" sz="1500" dirty="0">
                <a:effectLst/>
                <a:latin typeface="Times New Roman" panose="02020603050405020304" pitchFamily="18" charset="0"/>
                <a:ea typeface="Times New Roman" panose="02020603050405020304" pitchFamily="18" charset="0"/>
              </a:rPr>
              <a:t>, and portfolio optimization by </a:t>
            </a:r>
            <a:r>
              <a:rPr lang="en-US" sz="1500" u="sng" dirty="0">
                <a:effectLst/>
                <a:latin typeface="Times New Roman" panose="02020603050405020304" pitchFamily="18" charset="0"/>
                <a:ea typeface="Times New Roman" panose="02020603050405020304" pitchFamily="18" charset="0"/>
              </a:rPr>
              <a:t>processing complex data faster.</a:t>
            </a:r>
          </a:p>
          <a:p>
            <a:pPr marL="0" indent="0">
              <a:buNone/>
            </a:pPr>
            <a:endParaRPr lang="en-US" sz="1500" dirty="0">
              <a:effectLst/>
              <a:latin typeface="Times New Roman" panose="02020603050405020304" pitchFamily="18" charset="0"/>
              <a:ea typeface="Times New Roman" panose="02020603050405020304" pitchFamily="18" charset="0"/>
            </a:endParaRPr>
          </a:p>
          <a:p>
            <a:r>
              <a:rPr lang="en-US" sz="1500" b="1" dirty="0">
                <a:effectLst/>
                <a:latin typeface="Times New Roman" panose="02020603050405020304" pitchFamily="18" charset="0"/>
                <a:ea typeface="Times New Roman" panose="02020603050405020304" pitchFamily="18" charset="0"/>
              </a:rPr>
              <a:t>Drug Discovery: </a:t>
            </a:r>
            <a:r>
              <a:rPr lang="en-US" sz="1500" dirty="0">
                <a:effectLst/>
                <a:latin typeface="Times New Roman" panose="02020603050405020304" pitchFamily="18" charset="0"/>
                <a:ea typeface="Times New Roman" panose="02020603050405020304" pitchFamily="18" charset="0"/>
              </a:rPr>
              <a:t>It accelerates the </a:t>
            </a:r>
            <a:r>
              <a:rPr lang="en-US" sz="1500" u="sng" dirty="0">
                <a:effectLst/>
                <a:latin typeface="Times New Roman" panose="02020603050405020304" pitchFamily="18" charset="0"/>
                <a:ea typeface="Times New Roman" panose="02020603050405020304" pitchFamily="18" charset="0"/>
              </a:rPr>
              <a:t>discovery of new medicines </a:t>
            </a:r>
            <a:r>
              <a:rPr lang="en-US" sz="1500" dirty="0">
                <a:effectLst/>
                <a:latin typeface="Times New Roman" panose="02020603050405020304" pitchFamily="18" charset="0"/>
                <a:ea typeface="Times New Roman" panose="02020603050405020304" pitchFamily="18" charset="0"/>
              </a:rPr>
              <a:t>by simulating molecular interactions at a quantum level.</a:t>
            </a:r>
          </a:p>
          <a:p>
            <a:pPr marL="0" indent="0">
              <a:buNone/>
            </a:pPr>
            <a:endParaRPr lang="en-US" sz="1500" dirty="0">
              <a:effectLst/>
              <a:latin typeface="Times New Roman" panose="02020603050405020304" pitchFamily="18" charset="0"/>
              <a:ea typeface="Times New Roman" panose="02020603050405020304" pitchFamily="18" charset="0"/>
            </a:endParaRPr>
          </a:p>
          <a:p>
            <a:r>
              <a:rPr lang="en-US" sz="1500" b="1" dirty="0">
                <a:effectLst/>
                <a:latin typeface="Times New Roman" panose="02020603050405020304" pitchFamily="18" charset="0"/>
                <a:ea typeface="Times New Roman" panose="02020603050405020304" pitchFamily="18" charset="0"/>
              </a:rPr>
              <a:t>Climate Modeling: </a:t>
            </a:r>
            <a:r>
              <a:rPr lang="en-US" sz="1500" dirty="0">
                <a:effectLst/>
                <a:latin typeface="Times New Roman" panose="02020603050405020304" pitchFamily="18" charset="0"/>
                <a:ea typeface="Times New Roman" panose="02020603050405020304" pitchFamily="18" charset="0"/>
              </a:rPr>
              <a:t>Quantum computing </a:t>
            </a:r>
            <a:r>
              <a:rPr lang="en-US" sz="1500" u="sng" dirty="0">
                <a:effectLst/>
                <a:latin typeface="Times New Roman" panose="02020603050405020304" pitchFamily="18" charset="0"/>
                <a:ea typeface="Times New Roman" panose="02020603050405020304" pitchFamily="18" charset="0"/>
              </a:rPr>
              <a:t>improves climate predictions</a:t>
            </a:r>
            <a:r>
              <a:rPr lang="en-US" sz="1500" dirty="0">
                <a:effectLst/>
                <a:latin typeface="Times New Roman" panose="02020603050405020304" pitchFamily="18" charset="0"/>
                <a:ea typeface="Times New Roman" panose="02020603050405020304" pitchFamily="18" charset="0"/>
              </a:rPr>
              <a:t> by analyzing vast amounts of environmental data with greater accuracy.</a:t>
            </a:r>
          </a:p>
          <a:p>
            <a:pPr marL="0" indent="0">
              <a:buNone/>
            </a:pPr>
            <a:endParaRPr lang="en-US" sz="1500" dirty="0">
              <a:effectLst/>
              <a:latin typeface="Times New Roman" panose="02020603050405020304" pitchFamily="18" charset="0"/>
              <a:ea typeface="Times New Roman" panose="02020603050405020304" pitchFamily="18" charset="0"/>
            </a:endParaRPr>
          </a:p>
          <a:p>
            <a:r>
              <a:rPr lang="en-US" sz="1500" b="1" dirty="0">
                <a:effectLst/>
                <a:latin typeface="Times New Roman" panose="02020603050405020304" pitchFamily="18" charset="0"/>
                <a:ea typeface="Times New Roman" panose="02020603050405020304" pitchFamily="18" charset="0"/>
              </a:rPr>
              <a:t>Telecommunications:</a:t>
            </a:r>
            <a:r>
              <a:rPr lang="en-US" sz="1500" dirty="0">
                <a:effectLst/>
                <a:latin typeface="Times New Roman" panose="02020603050405020304" pitchFamily="18" charset="0"/>
                <a:ea typeface="Times New Roman" panose="02020603050405020304" pitchFamily="18" charset="0"/>
              </a:rPr>
              <a:t> Quantum Communication: </a:t>
            </a:r>
            <a:r>
              <a:rPr lang="en-US" sz="1500" u="sng" dirty="0">
                <a:effectLst/>
                <a:latin typeface="Times New Roman" panose="02020603050405020304" pitchFamily="18" charset="0"/>
                <a:ea typeface="Times New Roman" panose="02020603050405020304" pitchFamily="18" charset="0"/>
              </a:rPr>
              <a:t>It provides ultra-secure communication </a:t>
            </a:r>
            <a:r>
              <a:rPr lang="en-US" sz="1500" dirty="0">
                <a:effectLst/>
                <a:latin typeface="Times New Roman" panose="02020603050405020304" pitchFamily="18" charset="0"/>
                <a:ea typeface="Times New Roman" panose="02020603050405020304" pitchFamily="18" charset="0"/>
              </a:rPr>
              <a:t>through quantum encryption, preventing data breaches.</a:t>
            </a:r>
          </a:p>
          <a:p>
            <a:endParaRPr lang="en-US" sz="1500" b="1" dirty="0">
              <a:effectLst/>
              <a:latin typeface="Times New Roman" panose="02020603050405020304" pitchFamily="18" charset="0"/>
              <a:ea typeface="Times New Roman" panose="02020603050405020304" pitchFamily="18" charset="0"/>
            </a:endParaRPr>
          </a:p>
          <a:p>
            <a:endParaRPr lang="en-US" sz="1500" b="1" dirty="0">
              <a:effectLst/>
              <a:latin typeface="Times New Roman" panose="02020603050405020304" pitchFamily="18" charset="0"/>
              <a:ea typeface="Times New Roman" panose="02020603050405020304" pitchFamily="18" charset="0"/>
            </a:endParaRPr>
          </a:p>
          <a:p>
            <a:endParaRPr lang="en-US" sz="1500" b="1" dirty="0">
              <a:effectLst/>
              <a:latin typeface="Times New Roman" panose="02020603050405020304" pitchFamily="18" charset="0"/>
              <a:ea typeface="Times New Roman" panose="02020603050405020304" pitchFamily="18" charset="0"/>
            </a:endParaRPr>
          </a:p>
          <a:p>
            <a:endParaRPr lang="en-US" sz="1500" b="1" dirty="0">
              <a:effectLst/>
              <a:latin typeface="Times New Roman" panose="02020603050405020304" pitchFamily="18" charset="0"/>
              <a:ea typeface="Times New Roman" panose="02020603050405020304" pitchFamily="18" charset="0"/>
            </a:endParaRPr>
          </a:p>
          <a:p>
            <a:endParaRPr lang="en-US" sz="15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56988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C3B619-DEC3-F289-BB49-D4D5115AE1CF}"/>
              </a:ext>
            </a:extLst>
          </p:cNvPr>
          <p:cNvSpPr>
            <a:spLocks noGrp="1"/>
          </p:cNvSpPr>
          <p:nvPr>
            <p:ph type="title"/>
          </p:nvPr>
        </p:nvSpPr>
        <p:spPr>
          <a:xfrm>
            <a:off x="1371599" y="294538"/>
            <a:ext cx="9895951" cy="1033669"/>
          </a:xfrm>
        </p:spPr>
        <p:txBody>
          <a:bodyPr>
            <a:normAutofit/>
          </a:bodyPr>
          <a:lstStyle/>
          <a:p>
            <a:r>
              <a:rPr lang="en-IN" sz="4000">
                <a:solidFill>
                  <a:srgbClr val="FFFFFF"/>
                </a:solidFill>
              </a:rPr>
              <a:t>Advantage &amp; Disadvantages </a:t>
            </a:r>
          </a:p>
        </p:txBody>
      </p:sp>
      <p:sp>
        <p:nvSpPr>
          <p:cNvPr id="3" name="Content Placeholder 2">
            <a:extLst>
              <a:ext uri="{FF2B5EF4-FFF2-40B4-BE49-F238E27FC236}">
                <a16:creationId xmlns:a16="http://schemas.microsoft.com/office/drawing/2014/main" id="{84BA103D-AFB9-440B-76EB-71C725B766C2}"/>
              </a:ext>
            </a:extLst>
          </p:cNvPr>
          <p:cNvSpPr>
            <a:spLocks noGrp="1"/>
          </p:cNvSpPr>
          <p:nvPr>
            <p:ph idx="1"/>
          </p:nvPr>
        </p:nvSpPr>
        <p:spPr>
          <a:xfrm>
            <a:off x="1371599" y="2318197"/>
            <a:ext cx="9724031" cy="3683358"/>
          </a:xfrm>
        </p:spPr>
        <p:txBody>
          <a:bodyPr anchor="ctr">
            <a:normAutofit/>
          </a:bodyPr>
          <a:lstStyle/>
          <a:p>
            <a:pPr marL="0" indent="0">
              <a:buNone/>
            </a:pPr>
            <a:r>
              <a:rPr lang="en-US" sz="1500" b="1" dirty="0">
                <a:effectLst/>
                <a:latin typeface="Times New Roman" panose="02020603050405020304" pitchFamily="18" charset="0"/>
                <a:ea typeface="Times New Roman" panose="02020603050405020304" pitchFamily="18" charset="0"/>
              </a:rPr>
              <a:t>Advantages</a:t>
            </a:r>
          </a:p>
          <a:p>
            <a:r>
              <a:rPr lang="en-US" sz="1500" dirty="0">
                <a:effectLst/>
                <a:latin typeface="Times New Roman" panose="02020603050405020304" pitchFamily="18" charset="0"/>
                <a:ea typeface="Times New Roman" panose="02020603050405020304" pitchFamily="18" charset="0"/>
              </a:rPr>
              <a:t>Speedup for Complex Problems</a:t>
            </a:r>
            <a:endParaRPr lang="en-IN" sz="1500" dirty="0">
              <a:effectLst/>
              <a:latin typeface="Times New Roman" panose="02020603050405020304" pitchFamily="18" charset="0"/>
              <a:ea typeface="Times New Roman" panose="02020603050405020304" pitchFamily="18" charset="0"/>
            </a:endParaRPr>
          </a:p>
          <a:p>
            <a:r>
              <a:rPr lang="en-US" sz="1500" dirty="0">
                <a:effectLst/>
                <a:latin typeface="Times New Roman" panose="02020603050405020304" pitchFamily="18" charset="0"/>
                <a:ea typeface="Times New Roman" panose="02020603050405020304" pitchFamily="18" charset="0"/>
              </a:rPr>
              <a:t>Breakthroughs in Cryptography</a:t>
            </a:r>
          </a:p>
          <a:p>
            <a:r>
              <a:rPr lang="en-US" sz="1500" dirty="0">
                <a:effectLst/>
                <a:latin typeface="Times New Roman" panose="02020603050405020304" pitchFamily="18" charset="0"/>
                <a:ea typeface="Times New Roman" panose="02020603050405020304" pitchFamily="18" charset="0"/>
              </a:rPr>
              <a:t>Improvement in Artificial Intelligence and Machine Learning</a:t>
            </a:r>
            <a:endParaRPr lang="en-US" sz="1500" dirty="0">
              <a:latin typeface="Times New Roman" panose="02020603050405020304" pitchFamily="18" charset="0"/>
              <a:ea typeface="Times New Roman" panose="02020603050405020304" pitchFamily="18" charset="0"/>
            </a:endParaRPr>
          </a:p>
          <a:p>
            <a:pPr marL="0" indent="0">
              <a:buNone/>
            </a:pPr>
            <a:endParaRPr lang="en-US" sz="1500" b="1" dirty="0">
              <a:latin typeface="Times New Roman" panose="02020603050405020304" pitchFamily="18" charset="0"/>
            </a:endParaRPr>
          </a:p>
          <a:p>
            <a:pPr marL="0" indent="0">
              <a:buNone/>
            </a:pPr>
            <a:r>
              <a:rPr lang="en-IN" sz="1500" b="1" dirty="0">
                <a:latin typeface="Times New Roman" panose="02020603050405020304" pitchFamily="18" charset="0"/>
              </a:rPr>
              <a:t>Disadvantages</a:t>
            </a:r>
          </a:p>
          <a:p>
            <a:r>
              <a:rPr lang="en-IN" sz="1500" dirty="0">
                <a:latin typeface="Times New Roman" panose="02020603050405020304" pitchFamily="18" charset="0"/>
              </a:rPr>
              <a:t>Sensitive </a:t>
            </a:r>
          </a:p>
          <a:p>
            <a:r>
              <a:rPr lang="en-US" sz="1500" dirty="0">
                <a:effectLst/>
                <a:latin typeface="Times New Roman" panose="02020603050405020304" pitchFamily="18" charset="0"/>
                <a:ea typeface="Times New Roman" panose="02020603050405020304" pitchFamily="18" charset="0"/>
              </a:rPr>
              <a:t>Error Rates</a:t>
            </a:r>
            <a:r>
              <a:rPr lang="en-US" sz="1500" dirty="0">
                <a:latin typeface="Times New Roman" panose="02020603050405020304" pitchFamily="18" charset="0"/>
                <a:ea typeface="Times New Roman" panose="02020603050405020304" pitchFamily="18" charset="0"/>
              </a:rPr>
              <a:t> </a:t>
            </a:r>
            <a:endParaRPr lang="en-IN" sz="1500" dirty="0">
              <a:effectLst/>
              <a:latin typeface="Times New Roman" panose="02020603050405020304" pitchFamily="18" charset="0"/>
              <a:ea typeface="Times New Roman" panose="02020603050405020304" pitchFamily="18" charset="0"/>
            </a:endParaRPr>
          </a:p>
          <a:p>
            <a:r>
              <a:rPr lang="en-US" sz="1500" dirty="0">
                <a:effectLst/>
                <a:latin typeface="Times New Roman" panose="02020603050405020304" pitchFamily="18" charset="0"/>
                <a:ea typeface="Times New Roman" panose="02020603050405020304" pitchFamily="18" charset="0"/>
              </a:rPr>
              <a:t>Limited Current Applications</a:t>
            </a:r>
            <a:endParaRPr lang="en-IN" sz="1500" dirty="0"/>
          </a:p>
          <a:p>
            <a:endParaRPr lang="en-IN" sz="1500" dirty="0"/>
          </a:p>
        </p:txBody>
      </p:sp>
    </p:spTree>
    <p:extLst>
      <p:ext uri="{BB962C8B-B14F-4D97-AF65-F5344CB8AC3E}">
        <p14:creationId xmlns:p14="http://schemas.microsoft.com/office/powerpoint/2010/main" val="3867800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971152-7C8E-B8CA-6543-7C7F14349D93}"/>
              </a:ext>
            </a:extLst>
          </p:cNvPr>
          <p:cNvSpPr>
            <a:spLocks noGrp="1"/>
          </p:cNvSpPr>
          <p:nvPr>
            <p:ph type="title"/>
          </p:nvPr>
        </p:nvSpPr>
        <p:spPr>
          <a:xfrm>
            <a:off x="1371597" y="348865"/>
            <a:ext cx="10044023" cy="877729"/>
          </a:xfrm>
        </p:spPr>
        <p:txBody>
          <a:bodyPr anchor="ctr">
            <a:normAutofit/>
          </a:bodyPr>
          <a:lstStyle/>
          <a:p>
            <a:r>
              <a:rPr lang="en-IN" sz="4000" dirty="0">
                <a:solidFill>
                  <a:srgbClr val="FFFFFF"/>
                </a:solidFill>
              </a:rPr>
              <a:t>Literature Survey </a:t>
            </a:r>
          </a:p>
        </p:txBody>
      </p:sp>
      <p:graphicFrame>
        <p:nvGraphicFramePr>
          <p:cNvPr id="5" name="Content Placeholder 4">
            <a:extLst>
              <a:ext uri="{FF2B5EF4-FFF2-40B4-BE49-F238E27FC236}">
                <a16:creationId xmlns:a16="http://schemas.microsoft.com/office/drawing/2014/main" id="{700B5BB0-76A5-24A8-8902-BD42606AB54B}"/>
              </a:ext>
            </a:extLst>
          </p:cNvPr>
          <p:cNvGraphicFramePr>
            <a:graphicFrameLocks noGrp="1"/>
          </p:cNvGraphicFramePr>
          <p:nvPr>
            <p:ph idx="1"/>
            <p:extLst>
              <p:ext uri="{D42A27DB-BD31-4B8C-83A1-F6EECF244321}">
                <p14:modId xmlns:p14="http://schemas.microsoft.com/office/powerpoint/2010/main" val="3848125752"/>
              </p:ext>
            </p:extLst>
          </p:nvPr>
        </p:nvGraphicFramePr>
        <p:xfrm>
          <a:off x="644056" y="1746504"/>
          <a:ext cx="10927830" cy="4965192"/>
        </p:xfrm>
        <a:graphic>
          <a:graphicData uri="http://schemas.openxmlformats.org/drawingml/2006/table">
            <a:tbl>
              <a:tblPr firstRow="1" bandRow="1">
                <a:tableStyleId>{5C22544A-7EE6-4342-B048-85BDC9FD1C3A}</a:tableStyleId>
              </a:tblPr>
              <a:tblGrid>
                <a:gridCol w="1523772">
                  <a:extLst>
                    <a:ext uri="{9D8B030D-6E8A-4147-A177-3AD203B41FA5}">
                      <a16:colId xmlns:a16="http://schemas.microsoft.com/office/drawing/2014/main" val="2340339348"/>
                    </a:ext>
                  </a:extLst>
                </a:gridCol>
                <a:gridCol w="1422669">
                  <a:extLst>
                    <a:ext uri="{9D8B030D-6E8A-4147-A177-3AD203B41FA5}">
                      <a16:colId xmlns:a16="http://schemas.microsoft.com/office/drawing/2014/main" val="1115168043"/>
                    </a:ext>
                  </a:extLst>
                </a:gridCol>
                <a:gridCol w="1422669">
                  <a:extLst>
                    <a:ext uri="{9D8B030D-6E8A-4147-A177-3AD203B41FA5}">
                      <a16:colId xmlns:a16="http://schemas.microsoft.com/office/drawing/2014/main" val="1759083474"/>
                    </a:ext>
                  </a:extLst>
                </a:gridCol>
                <a:gridCol w="1901589">
                  <a:extLst>
                    <a:ext uri="{9D8B030D-6E8A-4147-A177-3AD203B41FA5}">
                      <a16:colId xmlns:a16="http://schemas.microsoft.com/office/drawing/2014/main" val="3088543561"/>
                    </a:ext>
                  </a:extLst>
                </a:gridCol>
                <a:gridCol w="1671132">
                  <a:extLst>
                    <a:ext uri="{9D8B030D-6E8A-4147-A177-3AD203B41FA5}">
                      <a16:colId xmlns:a16="http://schemas.microsoft.com/office/drawing/2014/main" val="3189161663"/>
                    </a:ext>
                  </a:extLst>
                </a:gridCol>
                <a:gridCol w="2985999">
                  <a:extLst>
                    <a:ext uri="{9D8B030D-6E8A-4147-A177-3AD203B41FA5}">
                      <a16:colId xmlns:a16="http://schemas.microsoft.com/office/drawing/2014/main" val="836157107"/>
                    </a:ext>
                  </a:extLst>
                </a:gridCol>
              </a:tblGrid>
              <a:tr h="637895">
                <a:tc>
                  <a:txBody>
                    <a:bodyPr/>
                    <a:lstStyle/>
                    <a:p>
                      <a:r>
                        <a:rPr lang="en-IN" sz="1600">
                          <a:latin typeface="Times New Roman" panose="02020603050405020304" pitchFamily="18" charset="0"/>
                          <a:cs typeface="Times New Roman" panose="02020603050405020304" pitchFamily="18" charset="0"/>
                        </a:rPr>
                        <a:t>Title</a:t>
                      </a:r>
                    </a:p>
                  </a:txBody>
                  <a:tcPr marL="83026" marR="83026" marT="41513" marB="41513"/>
                </a:tc>
                <a:tc>
                  <a:txBody>
                    <a:bodyPr/>
                    <a:lstStyle/>
                    <a:p>
                      <a:r>
                        <a:rPr lang="en-IN" sz="1600">
                          <a:latin typeface="Times New Roman" panose="02020603050405020304" pitchFamily="18" charset="0"/>
                          <a:cs typeface="Times New Roman" panose="02020603050405020304" pitchFamily="18" charset="0"/>
                        </a:rPr>
                        <a:t>Author Name</a:t>
                      </a:r>
                    </a:p>
                  </a:txBody>
                  <a:tcPr marL="83026" marR="83026" marT="41513" marB="41513"/>
                </a:tc>
                <a:tc>
                  <a:txBody>
                    <a:bodyPr/>
                    <a:lstStyle/>
                    <a:p>
                      <a:r>
                        <a:rPr lang="en-IN" sz="1600" dirty="0">
                          <a:latin typeface="Times New Roman" panose="02020603050405020304" pitchFamily="18" charset="0"/>
                          <a:cs typeface="Times New Roman" panose="02020603050405020304" pitchFamily="18" charset="0"/>
                        </a:rPr>
                        <a:t>Publication Year</a:t>
                      </a:r>
                    </a:p>
                  </a:txBody>
                  <a:tcPr marL="83026" marR="83026" marT="41513" marB="41513"/>
                </a:tc>
                <a:tc>
                  <a:txBody>
                    <a:bodyPr/>
                    <a:lstStyle/>
                    <a:p>
                      <a:r>
                        <a:rPr lang="en-IN" sz="1600">
                          <a:latin typeface="Times New Roman" panose="02020603050405020304" pitchFamily="18" charset="0"/>
                          <a:cs typeface="Times New Roman" panose="02020603050405020304" pitchFamily="18" charset="0"/>
                        </a:rPr>
                        <a:t>Methodology </a:t>
                      </a:r>
                    </a:p>
                  </a:txBody>
                  <a:tcPr marL="83026" marR="83026" marT="41513" marB="41513"/>
                </a:tc>
                <a:tc>
                  <a:txBody>
                    <a:bodyPr/>
                    <a:lstStyle/>
                    <a:p>
                      <a:r>
                        <a:rPr lang="en-IN" sz="1600">
                          <a:latin typeface="Times New Roman" panose="02020603050405020304" pitchFamily="18" charset="0"/>
                          <a:cs typeface="Times New Roman" panose="02020603050405020304" pitchFamily="18" charset="0"/>
                        </a:rPr>
                        <a:t>Algorithm </a:t>
                      </a:r>
                    </a:p>
                  </a:txBody>
                  <a:tcPr marL="83026" marR="83026" marT="41513" marB="41513"/>
                </a:tc>
                <a:tc>
                  <a:txBody>
                    <a:bodyPr/>
                    <a:lstStyle/>
                    <a:p>
                      <a:r>
                        <a:rPr lang="en-IN" sz="1600">
                          <a:latin typeface="Times New Roman" panose="02020603050405020304" pitchFamily="18" charset="0"/>
                          <a:cs typeface="Times New Roman" panose="02020603050405020304" pitchFamily="18" charset="0"/>
                        </a:rPr>
                        <a:t>Summary </a:t>
                      </a:r>
                    </a:p>
                  </a:txBody>
                  <a:tcPr marL="83026" marR="83026" marT="41513" marB="41513"/>
                </a:tc>
                <a:extLst>
                  <a:ext uri="{0D108BD9-81ED-4DB2-BD59-A6C34878D82A}">
                    <a16:rowId xmlns:a16="http://schemas.microsoft.com/office/drawing/2014/main" val="861121673"/>
                  </a:ext>
                </a:extLst>
              </a:tr>
              <a:tr h="4327297">
                <a:tc>
                  <a:txBody>
                    <a:bodyPr/>
                    <a:lstStyle/>
                    <a:p>
                      <a:r>
                        <a:rPr lang="en-IN" sz="1600" b="1" kern="1200" dirty="0">
                          <a:solidFill>
                            <a:schemeClr val="dk1"/>
                          </a:solidFill>
                          <a:effectLst/>
                          <a:latin typeface="Times New Roman" panose="02020603050405020304" pitchFamily="18" charset="0"/>
                          <a:ea typeface="+mn-ea"/>
                          <a:cs typeface="Times New Roman" panose="02020603050405020304" pitchFamily="18" charset="0"/>
                        </a:rPr>
                        <a:t>Quantum Computing</a:t>
                      </a:r>
                      <a:endParaRPr lang="en-IN" sz="1600" dirty="0">
                        <a:latin typeface="Times New Roman" panose="02020603050405020304" pitchFamily="18" charset="0"/>
                        <a:cs typeface="Times New Roman" panose="02020603050405020304" pitchFamily="18" charset="0"/>
                      </a:endParaRPr>
                    </a:p>
                  </a:txBody>
                  <a:tcPr marL="83026" marR="83026" marT="41513" marB="41513"/>
                </a:tc>
                <a:tc>
                  <a:txBody>
                    <a:bodyPr/>
                    <a:lstStyle/>
                    <a:p>
                      <a:r>
                        <a:rPr lang="en-IN" sz="1600" kern="1200" dirty="0">
                          <a:solidFill>
                            <a:schemeClr val="dk1"/>
                          </a:solidFill>
                          <a:effectLst/>
                          <a:latin typeface="Times New Roman" panose="02020603050405020304" pitchFamily="18" charset="0"/>
                          <a:ea typeface="+mn-ea"/>
                          <a:cs typeface="Times New Roman" panose="02020603050405020304" pitchFamily="18" charset="0"/>
                        </a:rPr>
                        <a:t>Andrew Steane</a:t>
                      </a:r>
                      <a:endParaRPr lang="en-IN" sz="1600" dirty="0">
                        <a:latin typeface="Times New Roman" panose="02020603050405020304" pitchFamily="18" charset="0"/>
                        <a:cs typeface="Times New Roman" panose="02020603050405020304" pitchFamily="18" charset="0"/>
                      </a:endParaRPr>
                    </a:p>
                  </a:txBody>
                  <a:tcPr marL="83026" marR="83026" marT="41513" marB="41513"/>
                </a:tc>
                <a:tc>
                  <a:txBody>
                    <a:bodyPr/>
                    <a:lstStyle/>
                    <a:p>
                      <a:r>
                        <a:rPr lang="en-IN" sz="1600" dirty="0">
                          <a:latin typeface="Times New Roman" panose="02020603050405020304" pitchFamily="18" charset="0"/>
                          <a:cs typeface="Times New Roman" panose="02020603050405020304" pitchFamily="18" charset="0"/>
                        </a:rPr>
                        <a:t>1997</a:t>
                      </a:r>
                    </a:p>
                  </a:txBody>
                  <a:tcPr marL="83026" marR="83026" marT="41513" marB="41513"/>
                </a:tc>
                <a:tc>
                  <a:txBody>
                    <a:bodyPr/>
                    <a:lstStyle/>
                    <a:p>
                      <a:r>
                        <a:rPr lang="en-IN" sz="1600" kern="1200" dirty="0">
                          <a:solidFill>
                            <a:schemeClr val="dk1"/>
                          </a:solidFill>
                          <a:effectLst/>
                          <a:latin typeface="Times New Roman" panose="02020603050405020304" pitchFamily="18" charset="0"/>
                          <a:ea typeface="+mn-ea"/>
                          <a:cs typeface="Times New Roman" panose="02020603050405020304" pitchFamily="18" charset="0"/>
                        </a:rPr>
                        <a:t>The paper uses a </a:t>
                      </a:r>
                      <a:r>
                        <a:rPr lang="en-IN" sz="1600" u="sng" kern="1200" dirty="0">
                          <a:solidFill>
                            <a:schemeClr val="dk1"/>
                          </a:solidFill>
                          <a:effectLst/>
                          <a:latin typeface="Times New Roman" panose="02020603050405020304" pitchFamily="18" charset="0"/>
                          <a:ea typeface="+mn-ea"/>
                          <a:cs typeface="Times New Roman" panose="02020603050405020304" pitchFamily="18" charset="0"/>
                        </a:rPr>
                        <a:t>theoretical approach</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to integrate classical computing principles with quantum mechanics, focusing on how </a:t>
                      </a:r>
                      <a:r>
                        <a:rPr lang="en-IN" sz="1600" u="sng" kern="1200" dirty="0">
                          <a:solidFill>
                            <a:schemeClr val="dk1"/>
                          </a:solidFill>
                          <a:effectLst/>
                          <a:latin typeface="Times New Roman" panose="02020603050405020304" pitchFamily="18" charset="0"/>
                          <a:ea typeface="+mn-ea"/>
                          <a:cs typeface="Times New Roman" panose="02020603050405020304" pitchFamily="18" charset="0"/>
                        </a:rPr>
                        <a:t>quantum algorithms </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can improve computational tasks.</a:t>
                      </a:r>
                      <a:endParaRPr lang="en-IN" sz="1600" dirty="0">
                        <a:latin typeface="Times New Roman" panose="02020603050405020304" pitchFamily="18" charset="0"/>
                        <a:cs typeface="Times New Roman" panose="02020603050405020304" pitchFamily="18" charset="0"/>
                      </a:endParaRPr>
                    </a:p>
                  </a:txBody>
                  <a:tcPr marL="83026" marR="83026" marT="41513" marB="41513"/>
                </a:tc>
                <a:tc>
                  <a:txBody>
                    <a:bodyPr/>
                    <a:lstStyle/>
                    <a:p>
                      <a:r>
                        <a:rPr lang="en-IN" sz="1600" kern="1200" dirty="0">
                          <a:solidFill>
                            <a:schemeClr val="dk1"/>
                          </a:solidFill>
                          <a:effectLst/>
                          <a:latin typeface="Times New Roman" panose="02020603050405020304" pitchFamily="18" charset="0"/>
                          <a:ea typeface="+mn-ea"/>
                          <a:cs typeface="Times New Roman" panose="02020603050405020304" pitchFamily="18" charset="0"/>
                        </a:rPr>
                        <a:t>Quantum algorithms like </a:t>
                      </a:r>
                      <a:r>
                        <a:rPr lang="en-IN" sz="1600" u="sng" kern="1200" dirty="0">
                          <a:solidFill>
                            <a:schemeClr val="dk1"/>
                          </a:solidFill>
                          <a:effectLst/>
                          <a:latin typeface="Times New Roman" panose="02020603050405020304" pitchFamily="18" charset="0"/>
                          <a:ea typeface="+mn-ea"/>
                          <a:cs typeface="Times New Roman" panose="02020603050405020304" pitchFamily="18" charset="0"/>
                        </a:rPr>
                        <a:t>Shor's algorithm </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for period finding, </a:t>
                      </a:r>
                      <a:r>
                        <a:rPr lang="en-IN" sz="1600" u="sng" kern="1200" dirty="0">
                          <a:solidFill>
                            <a:schemeClr val="dk1"/>
                          </a:solidFill>
                          <a:effectLst/>
                          <a:latin typeface="Times New Roman" panose="02020603050405020304" pitchFamily="18" charset="0"/>
                          <a:ea typeface="+mn-ea"/>
                          <a:cs typeface="Times New Roman" panose="02020603050405020304" pitchFamily="18" charset="0"/>
                        </a:rPr>
                        <a:t>Grover’s search algorithm</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and quantum error correction (QEC) methods are discussed.</a:t>
                      </a:r>
                      <a:endParaRPr lang="en-IN" sz="1600" dirty="0">
                        <a:latin typeface="Times New Roman" panose="02020603050405020304" pitchFamily="18" charset="0"/>
                        <a:cs typeface="Times New Roman" panose="02020603050405020304" pitchFamily="18" charset="0"/>
                      </a:endParaRPr>
                    </a:p>
                  </a:txBody>
                  <a:tcPr marL="83026" marR="83026" marT="41513" marB="4151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Times New Roman" panose="02020603050405020304" pitchFamily="18" charset="0"/>
                          <a:ea typeface="+mn-ea"/>
                          <a:cs typeface="Times New Roman" panose="02020603050405020304" pitchFamily="18" charset="0"/>
                        </a:rPr>
                        <a:t>This review covers quantum computing by merging classical information theory, computer science, and quantum physics. It introduces key quantum concepts like </a:t>
                      </a:r>
                      <a:r>
                        <a:rPr lang="en-IN" sz="1600" u="sng" kern="1200" dirty="0">
                          <a:solidFill>
                            <a:schemeClr val="dk1"/>
                          </a:solidFill>
                          <a:effectLst/>
                          <a:latin typeface="Times New Roman" panose="02020603050405020304" pitchFamily="18" charset="0"/>
                          <a:ea typeface="+mn-ea"/>
                          <a:cs typeface="Times New Roman" panose="02020603050405020304" pitchFamily="18" charset="0"/>
                        </a:rPr>
                        <a:t>qubits, quantum gates, error correction, and quantum entanglement</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Steane explores quantum algorithms for tasks like </a:t>
                      </a:r>
                      <a:r>
                        <a:rPr lang="en-IN" sz="1600" u="sng" kern="1200" dirty="0">
                          <a:solidFill>
                            <a:schemeClr val="dk1"/>
                          </a:solidFill>
                          <a:effectLst/>
                          <a:latin typeface="Times New Roman" panose="02020603050405020304" pitchFamily="18" charset="0"/>
                          <a:ea typeface="+mn-ea"/>
                          <a:cs typeface="Times New Roman" panose="02020603050405020304" pitchFamily="18" charset="0"/>
                        </a:rPr>
                        <a:t>period finding(repetition), and quantum cryptography</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emphasizing quantum error correction (QEC) as a solution to maintaining quantum coherence. Experimental efforts such as ion traps are also discussed.</a:t>
                      </a:r>
                    </a:p>
                    <a:p>
                      <a:endParaRPr lang="en-IN" sz="1600" dirty="0">
                        <a:latin typeface="Times New Roman" panose="02020603050405020304" pitchFamily="18" charset="0"/>
                        <a:cs typeface="Times New Roman" panose="02020603050405020304" pitchFamily="18" charset="0"/>
                      </a:endParaRPr>
                    </a:p>
                  </a:txBody>
                  <a:tcPr marL="83026" marR="83026" marT="41513" marB="41513"/>
                </a:tc>
                <a:extLst>
                  <a:ext uri="{0D108BD9-81ED-4DB2-BD59-A6C34878D82A}">
                    <a16:rowId xmlns:a16="http://schemas.microsoft.com/office/drawing/2014/main" val="2891112450"/>
                  </a:ext>
                </a:extLst>
              </a:tr>
            </a:tbl>
          </a:graphicData>
        </a:graphic>
      </p:graphicFrame>
    </p:spTree>
    <p:extLst>
      <p:ext uri="{BB962C8B-B14F-4D97-AF65-F5344CB8AC3E}">
        <p14:creationId xmlns:p14="http://schemas.microsoft.com/office/powerpoint/2010/main" val="2301107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AA041F-6C70-6F00-84FA-89BC3032B462}"/>
              </a:ext>
            </a:extLst>
          </p:cNvPr>
          <p:cNvSpPr>
            <a:spLocks noGrp="1"/>
          </p:cNvSpPr>
          <p:nvPr>
            <p:ph type="title"/>
          </p:nvPr>
        </p:nvSpPr>
        <p:spPr>
          <a:xfrm>
            <a:off x="1371597" y="348865"/>
            <a:ext cx="10044023" cy="877729"/>
          </a:xfrm>
        </p:spPr>
        <p:txBody>
          <a:bodyPr anchor="ctr">
            <a:normAutofit/>
          </a:bodyPr>
          <a:lstStyle/>
          <a:p>
            <a:r>
              <a:rPr lang="en-IN" sz="4000" dirty="0">
                <a:solidFill>
                  <a:srgbClr val="FFFFFF"/>
                </a:solidFill>
              </a:rPr>
              <a:t>Literature Survey </a:t>
            </a:r>
          </a:p>
        </p:txBody>
      </p:sp>
      <p:graphicFrame>
        <p:nvGraphicFramePr>
          <p:cNvPr id="8" name="Content Placeholder 7">
            <a:extLst>
              <a:ext uri="{FF2B5EF4-FFF2-40B4-BE49-F238E27FC236}">
                <a16:creationId xmlns:a16="http://schemas.microsoft.com/office/drawing/2014/main" id="{2DDCDC8C-FBD4-D1E1-565A-B0CD0F63BFE0}"/>
              </a:ext>
            </a:extLst>
          </p:cNvPr>
          <p:cNvGraphicFramePr>
            <a:graphicFrameLocks noGrp="1"/>
          </p:cNvGraphicFramePr>
          <p:nvPr>
            <p:ph idx="1"/>
            <p:extLst>
              <p:ext uri="{D42A27DB-BD31-4B8C-83A1-F6EECF244321}">
                <p14:modId xmlns:p14="http://schemas.microsoft.com/office/powerpoint/2010/main" val="3851307839"/>
              </p:ext>
            </p:extLst>
          </p:nvPr>
        </p:nvGraphicFramePr>
        <p:xfrm>
          <a:off x="365760" y="1924821"/>
          <a:ext cx="11558017" cy="4695436"/>
        </p:xfrm>
        <a:graphic>
          <a:graphicData uri="http://schemas.openxmlformats.org/drawingml/2006/table">
            <a:tbl>
              <a:tblPr firstRow="1" bandRow="1">
                <a:tableStyleId>{5C22544A-7EE6-4342-B048-85BDC9FD1C3A}</a:tableStyleId>
              </a:tblPr>
              <a:tblGrid>
                <a:gridCol w="1482574">
                  <a:extLst>
                    <a:ext uri="{9D8B030D-6E8A-4147-A177-3AD203B41FA5}">
                      <a16:colId xmlns:a16="http://schemas.microsoft.com/office/drawing/2014/main" val="1459431573"/>
                    </a:ext>
                  </a:extLst>
                </a:gridCol>
                <a:gridCol w="1664005">
                  <a:extLst>
                    <a:ext uri="{9D8B030D-6E8A-4147-A177-3AD203B41FA5}">
                      <a16:colId xmlns:a16="http://schemas.microsoft.com/office/drawing/2014/main" val="3723178512"/>
                    </a:ext>
                  </a:extLst>
                </a:gridCol>
                <a:gridCol w="1664005">
                  <a:extLst>
                    <a:ext uri="{9D8B030D-6E8A-4147-A177-3AD203B41FA5}">
                      <a16:colId xmlns:a16="http://schemas.microsoft.com/office/drawing/2014/main" val="1615225970"/>
                    </a:ext>
                  </a:extLst>
                </a:gridCol>
                <a:gridCol w="1935065">
                  <a:extLst>
                    <a:ext uri="{9D8B030D-6E8A-4147-A177-3AD203B41FA5}">
                      <a16:colId xmlns:a16="http://schemas.microsoft.com/office/drawing/2014/main" val="602739940"/>
                    </a:ext>
                  </a:extLst>
                </a:gridCol>
                <a:gridCol w="2063213">
                  <a:extLst>
                    <a:ext uri="{9D8B030D-6E8A-4147-A177-3AD203B41FA5}">
                      <a16:colId xmlns:a16="http://schemas.microsoft.com/office/drawing/2014/main" val="1898739319"/>
                    </a:ext>
                  </a:extLst>
                </a:gridCol>
                <a:gridCol w="2749155">
                  <a:extLst>
                    <a:ext uri="{9D8B030D-6E8A-4147-A177-3AD203B41FA5}">
                      <a16:colId xmlns:a16="http://schemas.microsoft.com/office/drawing/2014/main" val="814221818"/>
                    </a:ext>
                  </a:extLst>
                </a:gridCol>
              </a:tblGrid>
              <a:tr h="343371">
                <a:tc>
                  <a:txBody>
                    <a:bodyPr/>
                    <a:lstStyle/>
                    <a:p>
                      <a:r>
                        <a:rPr lang="en-IN" sz="1600">
                          <a:latin typeface="Times New Roman" panose="02020603050405020304" pitchFamily="18" charset="0"/>
                          <a:cs typeface="Times New Roman" panose="02020603050405020304" pitchFamily="18" charset="0"/>
                        </a:rPr>
                        <a:t>Title </a:t>
                      </a:r>
                    </a:p>
                  </a:txBody>
                  <a:tcPr marL="83729" marR="83729" marT="41865" marB="41865"/>
                </a:tc>
                <a:tc>
                  <a:txBody>
                    <a:bodyPr/>
                    <a:lstStyle/>
                    <a:p>
                      <a:r>
                        <a:rPr lang="en-IN" sz="1600">
                          <a:latin typeface="Times New Roman" panose="02020603050405020304" pitchFamily="18" charset="0"/>
                          <a:cs typeface="Times New Roman" panose="02020603050405020304" pitchFamily="18" charset="0"/>
                        </a:rPr>
                        <a:t>Author Name</a:t>
                      </a:r>
                    </a:p>
                  </a:txBody>
                  <a:tcPr marL="83729" marR="83729" marT="41865" marB="41865"/>
                </a:tc>
                <a:tc>
                  <a:txBody>
                    <a:bodyPr/>
                    <a:lstStyle/>
                    <a:p>
                      <a:r>
                        <a:rPr lang="en-IN" sz="1600" dirty="0">
                          <a:latin typeface="Times New Roman" panose="02020603050405020304" pitchFamily="18" charset="0"/>
                          <a:cs typeface="Times New Roman" panose="02020603050405020304" pitchFamily="18" charset="0"/>
                        </a:rPr>
                        <a:t>Publication Year</a:t>
                      </a:r>
                    </a:p>
                  </a:txBody>
                  <a:tcPr marL="83729" marR="83729" marT="41865" marB="41865"/>
                </a:tc>
                <a:tc>
                  <a:txBody>
                    <a:bodyPr/>
                    <a:lstStyle/>
                    <a:p>
                      <a:r>
                        <a:rPr lang="en-IN" sz="1600">
                          <a:latin typeface="Times New Roman" panose="02020603050405020304" pitchFamily="18" charset="0"/>
                          <a:cs typeface="Times New Roman" panose="02020603050405020304" pitchFamily="18" charset="0"/>
                        </a:rPr>
                        <a:t>Methodology </a:t>
                      </a:r>
                    </a:p>
                  </a:txBody>
                  <a:tcPr marL="83729" marR="83729" marT="41865" marB="41865"/>
                </a:tc>
                <a:tc>
                  <a:txBody>
                    <a:bodyPr/>
                    <a:lstStyle/>
                    <a:p>
                      <a:r>
                        <a:rPr lang="en-IN" sz="1600">
                          <a:latin typeface="Times New Roman" panose="02020603050405020304" pitchFamily="18" charset="0"/>
                          <a:cs typeface="Times New Roman" panose="02020603050405020304" pitchFamily="18" charset="0"/>
                        </a:rPr>
                        <a:t>Algorithm</a:t>
                      </a:r>
                    </a:p>
                  </a:txBody>
                  <a:tcPr marL="83729" marR="83729" marT="41865" marB="41865"/>
                </a:tc>
                <a:tc>
                  <a:txBody>
                    <a:bodyPr/>
                    <a:lstStyle/>
                    <a:p>
                      <a:r>
                        <a:rPr lang="en-IN" sz="1600">
                          <a:latin typeface="Times New Roman" panose="02020603050405020304" pitchFamily="18" charset="0"/>
                          <a:cs typeface="Times New Roman" panose="02020603050405020304" pitchFamily="18" charset="0"/>
                        </a:rPr>
                        <a:t>Summary </a:t>
                      </a:r>
                    </a:p>
                  </a:txBody>
                  <a:tcPr marL="83729" marR="83729" marT="41865" marB="41865"/>
                </a:tc>
                <a:extLst>
                  <a:ext uri="{0D108BD9-81ED-4DB2-BD59-A6C34878D82A}">
                    <a16:rowId xmlns:a16="http://schemas.microsoft.com/office/drawing/2014/main" val="1384956560"/>
                  </a:ext>
                </a:extLst>
              </a:tr>
              <a:tr h="4352065">
                <a:tc>
                  <a:txBody>
                    <a:bodyPr/>
                    <a:lstStyle/>
                    <a:p>
                      <a:r>
                        <a:rPr lang="en-IN" sz="1600" b="1" kern="1200">
                          <a:solidFill>
                            <a:schemeClr val="dk1"/>
                          </a:solidFill>
                          <a:effectLst/>
                          <a:latin typeface="Times New Roman" panose="02020603050405020304" pitchFamily="18" charset="0"/>
                          <a:ea typeface="+mn-ea"/>
                          <a:cs typeface="Times New Roman" panose="02020603050405020304" pitchFamily="18" charset="0"/>
                        </a:rPr>
                        <a:t>Quantum Computation, Quantum Theory, and AI</a:t>
                      </a:r>
                      <a:endParaRPr lang="en-IN" sz="1600">
                        <a:latin typeface="Times New Roman" panose="02020603050405020304" pitchFamily="18" charset="0"/>
                        <a:cs typeface="Times New Roman" panose="02020603050405020304" pitchFamily="18" charset="0"/>
                      </a:endParaRPr>
                    </a:p>
                  </a:txBody>
                  <a:tcPr marL="83729" marR="83729" marT="41865" marB="41865"/>
                </a:tc>
                <a:tc>
                  <a:txBody>
                    <a:bodyPr/>
                    <a:lstStyle/>
                    <a:p>
                      <a:r>
                        <a:rPr lang="en-IN" sz="1600" kern="1200" dirty="0" err="1">
                          <a:solidFill>
                            <a:schemeClr val="dk1"/>
                          </a:solidFill>
                          <a:effectLst/>
                          <a:latin typeface="Times New Roman" panose="02020603050405020304" pitchFamily="18" charset="0"/>
                          <a:ea typeface="+mn-ea"/>
                          <a:cs typeface="Times New Roman" panose="02020603050405020304" pitchFamily="18" charset="0"/>
                        </a:rPr>
                        <a:t>Mingsheng</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Ying</a:t>
                      </a:r>
                      <a:endParaRPr lang="en-IN" sz="1600" dirty="0">
                        <a:latin typeface="Times New Roman" panose="02020603050405020304" pitchFamily="18" charset="0"/>
                        <a:cs typeface="Times New Roman" panose="02020603050405020304" pitchFamily="18" charset="0"/>
                      </a:endParaRPr>
                    </a:p>
                  </a:txBody>
                  <a:tcPr marL="83729" marR="83729" marT="41865" marB="41865"/>
                </a:tc>
                <a:tc>
                  <a:txBody>
                    <a:bodyPr/>
                    <a:lstStyle/>
                    <a:p>
                      <a:r>
                        <a:rPr lang="en-IN" sz="1600" dirty="0">
                          <a:latin typeface="Times New Roman" panose="02020603050405020304" pitchFamily="18" charset="0"/>
                          <a:cs typeface="Times New Roman" panose="02020603050405020304" pitchFamily="18" charset="0"/>
                        </a:rPr>
                        <a:t>2009</a:t>
                      </a:r>
                    </a:p>
                  </a:txBody>
                  <a:tcPr marL="83729" marR="83729" marT="41865" marB="41865"/>
                </a:tc>
                <a:tc>
                  <a:txBody>
                    <a:bodyPr/>
                    <a:lstStyle/>
                    <a:p>
                      <a:r>
                        <a:rPr lang="en-IN" sz="1600" kern="1200" dirty="0">
                          <a:solidFill>
                            <a:schemeClr val="dk1"/>
                          </a:solidFill>
                          <a:effectLst/>
                          <a:latin typeface="Times New Roman" panose="02020603050405020304" pitchFamily="18" charset="0"/>
                          <a:ea typeface="+mn-ea"/>
                          <a:cs typeface="Times New Roman" panose="02020603050405020304" pitchFamily="18" charset="0"/>
                        </a:rPr>
                        <a:t>The paper introduces </a:t>
                      </a:r>
                      <a:r>
                        <a:rPr lang="en-IN" sz="1600" u="sng" kern="1200" dirty="0">
                          <a:solidFill>
                            <a:schemeClr val="dk1"/>
                          </a:solidFill>
                          <a:effectLst/>
                          <a:latin typeface="Times New Roman" panose="02020603050405020304" pitchFamily="18" charset="0"/>
                          <a:ea typeface="+mn-ea"/>
                          <a:cs typeface="Times New Roman" panose="02020603050405020304" pitchFamily="18" charset="0"/>
                        </a:rPr>
                        <a:t>quantum computing concepts and surveys AI applications, </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suggesting that </a:t>
                      </a:r>
                      <a:r>
                        <a:rPr lang="en-IN" sz="1600" u="sng" kern="1200" dirty="0">
                          <a:solidFill>
                            <a:schemeClr val="dk1"/>
                          </a:solidFill>
                          <a:effectLst/>
                          <a:latin typeface="Times New Roman" panose="02020603050405020304" pitchFamily="18" charset="0"/>
                          <a:ea typeface="+mn-ea"/>
                          <a:cs typeface="Times New Roman" panose="02020603050405020304" pitchFamily="18" charset="0"/>
                        </a:rPr>
                        <a:t>quantum algorithms can solve complex AI problems more efficiently.</a:t>
                      </a:r>
                      <a:br>
                        <a:rPr lang="en-IN" sz="1600" kern="1200" dirty="0">
                          <a:solidFill>
                            <a:schemeClr val="dk1"/>
                          </a:solidFill>
                          <a:effectLst/>
                          <a:latin typeface="Times New Roman" panose="02020603050405020304" pitchFamily="18" charset="0"/>
                          <a:ea typeface="+mn-ea"/>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a:txBody>
                  <a:tcPr marL="83729" marR="83729" marT="41865" marB="4186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Times New Roman" panose="02020603050405020304" pitchFamily="18" charset="0"/>
                          <a:ea typeface="+mn-ea"/>
                          <a:cs typeface="Times New Roman" panose="02020603050405020304" pitchFamily="18" charset="0"/>
                        </a:rPr>
                        <a:t>Quantum algorithms such as </a:t>
                      </a:r>
                      <a:r>
                        <a:rPr lang="en-IN" sz="1600" u="sng" kern="1200" dirty="0">
                          <a:solidFill>
                            <a:schemeClr val="dk1"/>
                          </a:solidFill>
                          <a:effectLst/>
                          <a:latin typeface="Times New Roman" panose="02020603050405020304" pitchFamily="18" charset="0"/>
                          <a:ea typeface="+mn-ea"/>
                          <a:cs typeface="Times New Roman" panose="02020603050405020304" pitchFamily="18" charset="0"/>
                        </a:rPr>
                        <a:t>Grover's algorithm (for search)</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and their applications in </a:t>
                      </a:r>
                      <a:r>
                        <a:rPr lang="en-IN" sz="1600" u="sng" kern="1200" dirty="0">
                          <a:solidFill>
                            <a:schemeClr val="dk1"/>
                          </a:solidFill>
                          <a:effectLst/>
                          <a:latin typeface="Times New Roman" panose="02020603050405020304" pitchFamily="18" charset="0"/>
                          <a:ea typeface="+mn-ea"/>
                          <a:cs typeface="Times New Roman" panose="02020603050405020304" pitchFamily="18" charset="0"/>
                        </a:rPr>
                        <a:t>Bayesian networks, semantic analysis,</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and AI-based communication tasks.</a:t>
                      </a:r>
                    </a:p>
                    <a:p>
                      <a:endParaRPr lang="en-IN" sz="1600" dirty="0">
                        <a:latin typeface="Times New Roman" panose="02020603050405020304" pitchFamily="18" charset="0"/>
                        <a:cs typeface="Times New Roman" panose="02020603050405020304" pitchFamily="18" charset="0"/>
                      </a:endParaRPr>
                    </a:p>
                  </a:txBody>
                  <a:tcPr marL="83729" marR="83729" marT="41865" marB="41865"/>
                </a:tc>
                <a:tc>
                  <a:txBody>
                    <a:bodyPr/>
                    <a:lstStyle/>
                    <a:p>
                      <a:r>
                        <a:rPr lang="en-IN" sz="1600" kern="1200" dirty="0">
                          <a:solidFill>
                            <a:schemeClr val="dk1"/>
                          </a:solidFill>
                          <a:effectLst/>
                          <a:latin typeface="Times New Roman" panose="02020603050405020304" pitchFamily="18" charset="0"/>
                          <a:ea typeface="+mn-ea"/>
                          <a:cs typeface="Times New Roman" panose="02020603050405020304" pitchFamily="18" charset="0"/>
                        </a:rPr>
                        <a:t>This explores the relationship between </a:t>
                      </a:r>
                      <a:r>
                        <a:rPr lang="en-IN" sz="1600" u="sng" kern="1200" dirty="0">
                          <a:solidFill>
                            <a:schemeClr val="dk1"/>
                          </a:solidFill>
                          <a:effectLst/>
                          <a:latin typeface="Times New Roman" panose="02020603050405020304" pitchFamily="18" charset="0"/>
                          <a:ea typeface="+mn-ea"/>
                          <a:cs typeface="Times New Roman" panose="02020603050405020304" pitchFamily="18" charset="0"/>
                        </a:rPr>
                        <a:t>quantum computing and AI,</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introducing quantum algorithms and their applications in </a:t>
                      </a:r>
                      <a:r>
                        <a:rPr lang="en-IN" sz="1600" u="sng" kern="1200" dirty="0">
                          <a:solidFill>
                            <a:schemeClr val="dk1"/>
                          </a:solidFill>
                          <a:effectLst/>
                          <a:latin typeface="Times New Roman" panose="02020603050405020304" pitchFamily="18" charset="0"/>
                          <a:ea typeface="+mn-ea"/>
                          <a:cs typeface="Times New Roman" panose="02020603050405020304" pitchFamily="18" charset="0"/>
                        </a:rPr>
                        <a:t>AI tasks like search, learning, and recognition</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The paper provides a survey on how quantum computing could improve AI, particularly in areas such as Bayesian networks(</a:t>
                      </a:r>
                      <a:r>
                        <a:rPr lang="en-IN" sz="1600" dirty="0">
                          <a:latin typeface="Times New Roman" panose="02020603050405020304" pitchFamily="18" charset="0"/>
                          <a:cs typeface="Times New Roman" panose="02020603050405020304" pitchFamily="18" charset="0"/>
                        </a:rPr>
                        <a:t>decision-making </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and semantic analysis(</a:t>
                      </a:r>
                      <a:r>
                        <a:rPr lang="en-IN" sz="1600" dirty="0"/>
                        <a:t>understanding meanings in language</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 and invites further exploration into this interdisciplinary field.</a:t>
                      </a:r>
                      <a:endParaRPr lang="en-IN" sz="1600" dirty="0">
                        <a:latin typeface="Times New Roman" panose="02020603050405020304" pitchFamily="18" charset="0"/>
                        <a:cs typeface="Times New Roman" panose="02020603050405020304" pitchFamily="18" charset="0"/>
                      </a:endParaRPr>
                    </a:p>
                  </a:txBody>
                  <a:tcPr marL="83729" marR="83729" marT="41865" marB="41865"/>
                </a:tc>
                <a:extLst>
                  <a:ext uri="{0D108BD9-81ED-4DB2-BD59-A6C34878D82A}">
                    <a16:rowId xmlns:a16="http://schemas.microsoft.com/office/drawing/2014/main" val="1655683093"/>
                  </a:ext>
                </a:extLst>
              </a:tr>
            </a:tbl>
          </a:graphicData>
        </a:graphic>
      </p:graphicFrame>
    </p:spTree>
    <p:extLst>
      <p:ext uri="{BB962C8B-B14F-4D97-AF65-F5344CB8AC3E}">
        <p14:creationId xmlns:p14="http://schemas.microsoft.com/office/powerpoint/2010/main" val="3249754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CB2845-4CE5-E334-8368-E08D9F01C384}"/>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rPr>
              <a:t>Literature Review  </a:t>
            </a:r>
          </a:p>
        </p:txBody>
      </p:sp>
      <p:sp>
        <p:nvSpPr>
          <p:cNvPr id="3" name="Content Placeholder 2">
            <a:extLst>
              <a:ext uri="{FF2B5EF4-FFF2-40B4-BE49-F238E27FC236}">
                <a16:creationId xmlns:a16="http://schemas.microsoft.com/office/drawing/2014/main" id="{BF76D955-CBE0-FF90-0A9E-F20B7EE52EF8}"/>
              </a:ext>
            </a:extLst>
          </p:cNvPr>
          <p:cNvSpPr>
            <a:spLocks noGrp="1"/>
          </p:cNvSpPr>
          <p:nvPr>
            <p:ph idx="1"/>
          </p:nvPr>
        </p:nvSpPr>
        <p:spPr>
          <a:xfrm>
            <a:off x="1371599" y="2318197"/>
            <a:ext cx="9724031" cy="3683358"/>
          </a:xfrm>
        </p:spPr>
        <p:txBody>
          <a:bodyPr anchor="ctr">
            <a:normAutofit/>
          </a:bodyPr>
          <a:lstStyle/>
          <a:p>
            <a:pPr marL="0" indent="0" algn="just">
              <a:buNone/>
            </a:pPr>
            <a:r>
              <a:rPr lang="en-IN" sz="2000" b="1" kern="1200" dirty="0">
                <a:solidFill>
                  <a:schemeClr val="dk1"/>
                </a:solidFill>
                <a:effectLst/>
                <a:latin typeface="Times New Roman" panose="02020603050405020304" pitchFamily="18" charset="0"/>
                <a:ea typeface="+mn-ea"/>
                <a:cs typeface="Times New Roman" panose="02020603050405020304" pitchFamily="18" charset="0"/>
              </a:rPr>
              <a:t>Can Artificial Intelligence Benefit from Quantum Computing?</a:t>
            </a:r>
            <a:endParaRPr lang="en-IN" sz="2000" b="1" dirty="0">
              <a:latin typeface="Times New Roman" panose="02020603050405020304" pitchFamily="18" charset="0"/>
              <a:cs typeface="Times New Roman" panose="02020603050405020304" pitchFamily="18" charset="0"/>
            </a:endParaRPr>
          </a:p>
          <a:p>
            <a:pPr marL="0" indent="0" algn="just">
              <a:buNone/>
            </a:pPr>
            <a:r>
              <a:rPr lang="en-IN" sz="1600" b="1" dirty="0">
                <a:latin typeface="Times New Roman" panose="02020603050405020304" pitchFamily="18" charset="0"/>
                <a:cs typeface="Times New Roman" panose="02020603050405020304" pitchFamily="18" charset="0"/>
              </a:rPr>
              <a:t>Author Name : </a:t>
            </a:r>
            <a:r>
              <a:rPr lang="en-IN" sz="1600" kern="1200" dirty="0">
                <a:solidFill>
                  <a:schemeClr val="dk1"/>
                </a:solidFill>
                <a:effectLst/>
                <a:latin typeface="Times New Roman" panose="02020603050405020304" pitchFamily="18" charset="0"/>
                <a:ea typeface="+mn-ea"/>
                <a:cs typeface="Times New Roman" panose="02020603050405020304" pitchFamily="18" charset="0"/>
              </a:rPr>
              <a:t>Vicente Moret-Bonillo</a:t>
            </a:r>
            <a:endParaRPr lang="en-IN" sz="1600" dirty="0">
              <a:latin typeface="Times New Roman" panose="02020603050405020304" pitchFamily="18" charset="0"/>
              <a:cs typeface="Times New Roman" panose="02020603050405020304" pitchFamily="18" charset="0"/>
            </a:endParaRPr>
          </a:p>
          <a:p>
            <a:pPr marL="0" indent="0" algn="just">
              <a:buNone/>
            </a:pPr>
            <a:r>
              <a:rPr lang="en-IN" sz="1600" dirty="0">
                <a:latin typeface="Times New Roman" panose="02020603050405020304" pitchFamily="18" charset="0"/>
                <a:cs typeface="Times New Roman" panose="02020603050405020304" pitchFamily="18" charset="0"/>
              </a:rPr>
              <a:t>The integration of AI and quantum computing promises to solve complex problems more efficiently by combining </a:t>
            </a:r>
            <a:r>
              <a:rPr lang="en-IN" sz="1600" u="sng" dirty="0">
                <a:latin typeface="Times New Roman" panose="02020603050405020304" pitchFamily="18" charset="0"/>
                <a:cs typeface="Times New Roman" panose="02020603050405020304" pitchFamily="18" charset="0"/>
              </a:rPr>
              <a:t>AI's transformative techniques with quantum principles like superposition and entanglement</a:t>
            </a:r>
            <a:r>
              <a:rPr lang="en-IN" sz="1600" dirty="0">
                <a:latin typeface="Times New Roman" panose="02020603050405020304" pitchFamily="18" charset="0"/>
                <a:cs typeface="Times New Roman" panose="02020603050405020304" pitchFamily="18" charset="0"/>
              </a:rPr>
              <a:t>. This review examines how quantum computing enhances AI, focusing on computational speed, optimization, and learning efficiency.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766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66A07B91-2D59-3C14-9472-51FCF360080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Flow </a:t>
            </a:r>
            <a:r>
              <a:rPr lang="en-IN" sz="3600" kern="1200" dirty="0">
                <a:solidFill>
                  <a:srgbClr val="FFFFFF"/>
                </a:solidFill>
                <a:latin typeface="+mj-lt"/>
                <a:ea typeface="+mj-ea"/>
                <a:cs typeface="+mj-cs"/>
              </a:rPr>
              <a:t>Diagram</a:t>
            </a:r>
            <a:r>
              <a:rPr lang="en-US" sz="3600" kern="1200" dirty="0">
                <a:solidFill>
                  <a:srgbClr val="FFFFFF"/>
                </a:solidFill>
                <a:latin typeface="+mj-lt"/>
                <a:ea typeface="+mj-ea"/>
                <a:cs typeface="+mj-cs"/>
              </a:rPr>
              <a:t> </a:t>
            </a:r>
          </a:p>
        </p:txBody>
      </p:sp>
      <p:pic>
        <p:nvPicPr>
          <p:cNvPr id="3" name="Content Placeholder 2" descr="A diagram of a process&#10;&#10;Description automatically generated">
            <a:extLst>
              <a:ext uri="{FF2B5EF4-FFF2-40B4-BE49-F238E27FC236}">
                <a16:creationId xmlns:a16="http://schemas.microsoft.com/office/drawing/2014/main" id="{A8D465F1-ADA7-2A68-935C-3521842FD1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316" y="1180929"/>
            <a:ext cx="6780700" cy="4493813"/>
          </a:xfrm>
          <a:prstGeom prst="rect">
            <a:avLst/>
          </a:prstGeom>
        </p:spPr>
      </p:pic>
    </p:spTree>
    <p:extLst>
      <p:ext uri="{BB962C8B-B14F-4D97-AF65-F5344CB8AC3E}">
        <p14:creationId xmlns:p14="http://schemas.microsoft.com/office/powerpoint/2010/main" val="1483633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585</TotalTime>
  <Words>1262</Words>
  <Application>Microsoft Office PowerPoint</Application>
  <PresentationFormat>Widescreen</PresentationFormat>
  <Paragraphs>88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Courier New</vt:lpstr>
      <vt:lpstr>Times New Roman</vt:lpstr>
      <vt:lpstr>Office Theme</vt:lpstr>
      <vt:lpstr>SANJIVANI UNIVERSITY School of Engineering &amp; Technology (SET)  DEPARTMENT ARTIFICIAL INTELLIGENCE &amp; DATA SCIENCE </vt:lpstr>
      <vt:lpstr>Introduction </vt:lpstr>
      <vt:lpstr>Objective </vt:lpstr>
      <vt:lpstr>Real Time Application </vt:lpstr>
      <vt:lpstr>Advantage &amp; Disadvantages </vt:lpstr>
      <vt:lpstr>Literature Survey </vt:lpstr>
      <vt:lpstr>Literature Survey </vt:lpstr>
      <vt:lpstr>Literature Review  </vt:lpstr>
      <vt:lpstr>Flow Diagram </vt:lpstr>
      <vt:lpstr>Conclusion </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 BANKAR</dc:creator>
  <cp:lastModifiedBy>JAY BANKAR</cp:lastModifiedBy>
  <cp:revision>30</cp:revision>
  <dcterms:created xsi:type="dcterms:W3CDTF">2024-12-15T11:55:20Z</dcterms:created>
  <dcterms:modified xsi:type="dcterms:W3CDTF">2024-12-24T05:56:59Z</dcterms:modified>
</cp:coreProperties>
</file>