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9" r:id="rId8"/>
    <p:sldId id="261" r:id="rId9"/>
    <p:sldId id="271" r:id="rId10"/>
    <p:sldId id="262" r:id="rId11"/>
    <p:sldId id="263" r:id="rId12"/>
    <p:sldId id="264" r:id="rId13"/>
    <p:sldId id="265" r:id="rId14"/>
    <p:sldId id="266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7" y="3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449328" y="325936"/>
            <a:ext cx="1430266" cy="3798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77767"/>
            <a:ext cx="1268277" cy="8150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14147" y="776428"/>
            <a:ext cx="2763704" cy="520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7506" y="1628241"/>
            <a:ext cx="11816987" cy="4455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0978" y="2115545"/>
            <a:ext cx="504202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Cambria" panose="02040503050406030204" pitchFamily="18" charset="0"/>
                <a:ea typeface="Cambria" panose="02040503050406030204" pitchFamily="18" charset="0"/>
              </a:rPr>
              <a:t>Lending</a:t>
            </a:r>
            <a:r>
              <a:rPr sz="3200" spc="-10" dirty="0"/>
              <a:t> </a:t>
            </a:r>
            <a:r>
              <a:rPr sz="3200" spc="-5" dirty="0"/>
              <a:t>Club Case</a:t>
            </a:r>
            <a:r>
              <a:rPr sz="3200" spc="-80" dirty="0"/>
              <a:t> </a:t>
            </a:r>
            <a:r>
              <a:rPr sz="3200" spc="-5" dirty="0"/>
              <a:t>Study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4675028" y="2993367"/>
            <a:ext cx="25774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SUBMISSION</a:t>
            </a:r>
            <a:endParaRPr sz="3200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3505" y="4428335"/>
            <a:ext cx="2130425" cy="1193275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1485"/>
              </a:spcBef>
            </a:pPr>
            <a:r>
              <a:rPr sz="2050" b="1" spc="-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Group</a:t>
            </a:r>
            <a:r>
              <a:rPr sz="2050" b="1" spc="-9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sz="2050" b="1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Member:</a:t>
            </a:r>
            <a:r>
              <a:rPr sz="1850" b="1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-</a:t>
            </a:r>
            <a:endParaRPr sz="1850" dirty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7665" indent="-355600">
              <a:lnSpc>
                <a:spcPct val="100000"/>
              </a:lnSpc>
              <a:spcBef>
                <a:spcPts val="1115"/>
              </a:spcBef>
              <a:buChar char="●"/>
              <a:tabLst>
                <a:tab pos="367665" algn="l"/>
                <a:tab pos="368300" algn="l"/>
              </a:tabLst>
            </a:pPr>
            <a:r>
              <a:rPr lang="en-US" sz="1650" spc="-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Digvijay Banerjee</a:t>
            </a:r>
            <a:endParaRPr sz="1650" dirty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367665" indent="-355600">
              <a:lnSpc>
                <a:spcPct val="100000"/>
              </a:lnSpc>
              <a:spcBef>
                <a:spcPts val="300"/>
              </a:spcBef>
              <a:buChar char="●"/>
              <a:tabLst>
                <a:tab pos="367665" algn="l"/>
                <a:tab pos="368300" algn="l"/>
              </a:tabLst>
            </a:pPr>
            <a:r>
              <a:rPr lang="en-US" sz="1650" spc="-5" dirty="0" err="1" smtClean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Suraj</a:t>
            </a:r>
            <a:r>
              <a:rPr lang="en-US" sz="1650" spc="-5" dirty="0" smtClean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B.S.</a:t>
            </a:r>
            <a:endParaRPr sz="1650" dirty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1931458"/>
            <a:ext cx="4495799" cy="1364476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420"/>
              </a:spcBef>
              <a:buSzPct val="61111"/>
              <a:tabLst>
                <a:tab pos="357505" algn="l"/>
                <a:tab pos="358140" algn="l"/>
              </a:tabLst>
            </a:pPr>
            <a:r>
              <a:rPr lang="en-IN" sz="16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Continuing previous observations on loan amount  and found that</a:t>
            </a:r>
          </a:p>
          <a:p>
            <a:pPr marL="12065">
              <a:lnSpc>
                <a:spcPct val="100000"/>
              </a:lnSpc>
              <a:spcBef>
                <a:spcPts val="420"/>
              </a:spcBef>
              <a:buSzPct val="61111"/>
              <a:tabLst>
                <a:tab pos="357505" algn="l"/>
                <a:tab pos="358140" algn="l"/>
              </a:tabLst>
            </a:pPr>
            <a:endParaRPr lang="en-IN" sz="1600" spc="-5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marL="357505" indent="-345440">
              <a:lnSpc>
                <a:spcPct val="100000"/>
              </a:lnSpc>
              <a:spcBef>
                <a:spcPts val="420"/>
              </a:spcBef>
              <a:buSzPct val="61111"/>
              <a:buFont typeface="Wingdings" panose="05000000000000000000" pitchFamily="2" charset="2"/>
              <a:buChar char="Ø"/>
              <a:tabLst>
                <a:tab pos="357505" algn="l"/>
                <a:tab pos="358140" algn="l"/>
              </a:tabLst>
            </a:pPr>
            <a:r>
              <a:rPr sz="14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Higher the loan amount, </a:t>
            </a:r>
            <a:r>
              <a:rPr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higher </a:t>
            </a:r>
            <a:r>
              <a:rPr sz="14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the</a:t>
            </a:r>
            <a:r>
              <a:rPr sz="1400" spc="-7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14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tenure.</a:t>
            </a:r>
            <a:endParaRPr sz="1400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marL="357505" indent="-345440">
              <a:lnSpc>
                <a:spcPct val="100000"/>
              </a:lnSpc>
              <a:spcBef>
                <a:spcPts val="325"/>
              </a:spcBef>
              <a:buSzPct val="61111"/>
              <a:buFont typeface="Wingdings" panose="05000000000000000000" pitchFamily="2" charset="2"/>
              <a:buChar char="Ø"/>
              <a:tabLst>
                <a:tab pos="357505" algn="l"/>
                <a:tab pos="358140" algn="l"/>
              </a:tabLst>
            </a:pPr>
            <a:r>
              <a:rPr sz="14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Lower the </a:t>
            </a:r>
            <a:r>
              <a:rPr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grade, higher </a:t>
            </a:r>
            <a:r>
              <a:rPr sz="14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the loan</a:t>
            </a:r>
            <a:r>
              <a:rPr sz="1400" spc="-6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14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amount</a:t>
            </a:r>
            <a:endParaRPr sz="1400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9497" y="746406"/>
            <a:ext cx="96304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75015" algn="l"/>
              </a:tabLst>
            </a:pPr>
            <a:endParaRPr sz="3600" dirty="0"/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xmlns="" id="{31867368-96BB-4A32-B1D7-A9EA765B9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057400"/>
            <a:ext cx="7056447" cy="1984626"/>
          </a:xfrm>
          <a:prstGeom prst="rect">
            <a:avLst/>
          </a:prstGeom>
        </p:spPr>
      </p:pic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xmlns="" id="{2183312C-BBAD-48E9-89C5-E8F90D30B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155" y="4495800"/>
            <a:ext cx="6996850" cy="19846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AF40966-AD75-474D-9E35-2529C5580361}"/>
              </a:ext>
            </a:extLst>
          </p:cNvPr>
          <p:cNvSpPr txBox="1"/>
          <p:nvPr/>
        </p:nvSpPr>
        <p:spPr>
          <a:xfrm>
            <a:off x="304800" y="4495800"/>
            <a:ext cx="429276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spcBef>
                <a:spcPts val="420"/>
              </a:spcBef>
              <a:buSzPct val="61111"/>
              <a:tabLst>
                <a:tab pos="357505" algn="l"/>
                <a:tab pos="358140" algn="l"/>
              </a:tabLst>
            </a:pPr>
            <a:r>
              <a:rPr lang="en-US" sz="16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We try to observe rate in this way and found that</a:t>
            </a:r>
          </a:p>
          <a:p>
            <a:pPr marL="12065">
              <a:lnSpc>
                <a:spcPct val="100000"/>
              </a:lnSpc>
              <a:spcBef>
                <a:spcPts val="420"/>
              </a:spcBef>
              <a:buSzPct val="61111"/>
              <a:tabLst>
                <a:tab pos="357505" algn="l"/>
                <a:tab pos="358140" algn="l"/>
              </a:tabLst>
            </a:pPr>
            <a:endParaRPr lang="en-US" sz="2000" spc="-5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marL="357505" indent="-345440">
              <a:lnSpc>
                <a:spcPct val="100000"/>
              </a:lnSpc>
              <a:spcBef>
                <a:spcPts val="420"/>
              </a:spcBef>
              <a:buSzPct val="61111"/>
              <a:buFont typeface="Wingdings" panose="05000000000000000000" pitchFamily="2" charset="2"/>
              <a:buChar char="Ø"/>
              <a:tabLst>
                <a:tab pos="357505" algn="l"/>
                <a:tab pos="358140" algn="l"/>
              </a:tabLst>
            </a:pPr>
            <a:r>
              <a:rPr lang="en-US" sz="14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Both tenure have different minimum rates.</a:t>
            </a:r>
          </a:p>
          <a:p>
            <a:pPr marL="357505" indent="-345440">
              <a:lnSpc>
                <a:spcPct val="100000"/>
              </a:lnSpc>
              <a:spcBef>
                <a:spcPts val="420"/>
              </a:spcBef>
              <a:buSzPct val="61111"/>
              <a:buFont typeface="Wingdings" panose="05000000000000000000" pitchFamily="2" charset="2"/>
              <a:buChar char="Ø"/>
              <a:tabLst>
                <a:tab pos="357505" algn="l"/>
                <a:tab pos="358140" algn="l"/>
              </a:tabLst>
            </a:pPr>
            <a:r>
              <a:rPr lang="en-US" sz="14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Lower the grade, higher the rates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7023" y="1834222"/>
            <a:ext cx="9360535" cy="850874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450850" indent="-438150">
              <a:lnSpc>
                <a:spcPct val="100000"/>
              </a:lnSpc>
              <a:spcBef>
                <a:spcPts val="395"/>
              </a:spcBef>
              <a:buFont typeface="AoyagiKouzanFontT"/>
              <a:buChar char="➢"/>
              <a:tabLst>
                <a:tab pos="450215" algn="l"/>
                <a:tab pos="450850" algn="l"/>
              </a:tabLst>
            </a:pPr>
            <a:r>
              <a:rPr sz="165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For lower </a:t>
            </a:r>
            <a:r>
              <a:rPr sz="165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grades </a:t>
            </a:r>
            <a:r>
              <a:rPr sz="165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'F' and 'G' there are more difference </a:t>
            </a:r>
            <a:r>
              <a:rPr sz="165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between </a:t>
            </a:r>
            <a:r>
              <a:rPr sz="1650" spc="-1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charged-off </a:t>
            </a:r>
            <a:r>
              <a:rPr sz="165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and </a:t>
            </a:r>
            <a:r>
              <a:rPr sz="165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fully</a:t>
            </a:r>
            <a:r>
              <a:rPr sz="1650" spc="1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165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paid.</a:t>
            </a:r>
          </a:p>
          <a:p>
            <a:pPr marL="450850" indent="-438150">
              <a:lnSpc>
                <a:spcPct val="100000"/>
              </a:lnSpc>
              <a:spcBef>
                <a:spcPts val="295"/>
              </a:spcBef>
              <a:buFont typeface="AoyagiKouzanFontT"/>
              <a:buChar char="➢"/>
              <a:tabLst>
                <a:tab pos="450215" algn="l"/>
                <a:tab pos="450850" algn="l"/>
              </a:tabLst>
            </a:pPr>
            <a:r>
              <a:rPr sz="165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The lower </a:t>
            </a:r>
            <a:r>
              <a:rPr sz="165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grade people has </a:t>
            </a:r>
            <a:r>
              <a:rPr sz="165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taken </a:t>
            </a:r>
            <a:r>
              <a:rPr sz="165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higher </a:t>
            </a:r>
            <a:r>
              <a:rPr sz="165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amount </a:t>
            </a:r>
            <a:r>
              <a:rPr sz="165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of </a:t>
            </a:r>
            <a:r>
              <a:rPr sz="165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loans and also they are more </a:t>
            </a:r>
            <a:r>
              <a:rPr sz="165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prone </a:t>
            </a:r>
            <a:r>
              <a:rPr sz="165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to </a:t>
            </a:r>
            <a:r>
              <a:rPr sz="165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default </a:t>
            </a:r>
            <a:r>
              <a:rPr sz="165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the</a:t>
            </a:r>
            <a:r>
              <a:rPr sz="1650" spc="-4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165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loan</a:t>
            </a:r>
            <a:r>
              <a:rPr sz="1650" spc="-5" dirty="0">
                <a:latin typeface="Times New Roman"/>
                <a:cs typeface="Times New Roman"/>
              </a:rPr>
              <a:t>.</a:t>
            </a:r>
            <a:endParaRPr sz="16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9886" y="776428"/>
            <a:ext cx="8504713" cy="5129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</a:rPr>
              <a:t>Analysis</a:t>
            </a:r>
            <a:r>
              <a:rPr spc="-5" dirty="0"/>
              <a:t> </a:t>
            </a:r>
            <a:r>
              <a:rPr dirty="0"/>
              <a:t>on </a:t>
            </a:r>
            <a:r>
              <a:rPr spc="-5" dirty="0"/>
              <a:t>the basis </a:t>
            </a:r>
            <a:r>
              <a:rPr dirty="0"/>
              <a:t>of grade and </a:t>
            </a:r>
            <a:r>
              <a:rPr spc="-10" dirty="0"/>
              <a:t>loan</a:t>
            </a:r>
            <a:r>
              <a:rPr spc="-80" dirty="0"/>
              <a:t> </a:t>
            </a:r>
            <a:r>
              <a:rPr dirty="0"/>
              <a:t>amount</a:t>
            </a:r>
          </a:p>
        </p:txBody>
      </p:sp>
      <p:sp>
        <p:nvSpPr>
          <p:cNvPr id="4" name="object 4"/>
          <p:cNvSpPr/>
          <p:nvPr/>
        </p:nvSpPr>
        <p:spPr>
          <a:xfrm>
            <a:off x="615886" y="2874969"/>
            <a:ext cx="11191852" cy="3352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7023" y="1493123"/>
            <a:ext cx="9024620" cy="779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0" indent="-438150">
              <a:lnSpc>
                <a:spcPts val="1960"/>
              </a:lnSpc>
              <a:spcBef>
                <a:spcPts val="100"/>
              </a:spcBef>
              <a:buFont typeface="AoyagiKouzanFontT"/>
              <a:buChar char="➢"/>
              <a:tabLst>
                <a:tab pos="450215" algn="l"/>
                <a:tab pos="450850" algn="l"/>
              </a:tabLst>
            </a:pPr>
            <a:r>
              <a:rPr sz="14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More </a:t>
            </a:r>
            <a:r>
              <a:rPr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number of borrowers defaulted </a:t>
            </a:r>
            <a:r>
              <a:rPr sz="14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in CA </a:t>
            </a:r>
            <a:r>
              <a:rPr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, </a:t>
            </a:r>
            <a:r>
              <a:rPr sz="14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FL and NY</a:t>
            </a:r>
            <a:r>
              <a:rPr sz="1400" spc="-22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14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states.</a:t>
            </a:r>
            <a:endParaRPr sz="1400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marL="450850" indent="-438150">
              <a:lnSpc>
                <a:spcPts val="1960"/>
              </a:lnSpc>
              <a:buFont typeface="AoyagiKouzanFontT"/>
              <a:buChar char="➢"/>
              <a:tabLst>
                <a:tab pos="450215" algn="l"/>
                <a:tab pos="450850" algn="l"/>
              </a:tabLst>
            </a:pPr>
            <a:r>
              <a:rPr sz="1400" spc="-3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Verified </a:t>
            </a:r>
            <a:r>
              <a:rPr sz="14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loans are </a:t>
            </a:r>
            <a:r>
              <a:rPr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given </a:t>
            </a:r>
            <a:r>
              <a:rPr sz="14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more loan amounts compared to</a:t>
            </a:r>
            <a:r>
              <a:rPr sz="1400" spc="1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others.</a:t>
            </a:r>
          </a:p>
          <a:p>
            <a:pPr marL="450850" indent="-438150">
              <a:lnSpc>
                <a:spcPct val="100000"/>
              </a:lnSpc>
              <a:spcBef>
                <a:spcPts val="295"/>
              </a:spcBef>
              <a:buFont typeface="AoyagiKouzanFontT"/>
              <a:buChar char="➢"/>
              <a:tabLst>
                <a:tab pos="450215" algn="l"/>
                <a:tab pos="450850" algn="l"/>
              </a:tabLst>
            </a:pPr>
            <a:r>
              <a:rPr sz="14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There is </a:t>
            </a:r>
            <a:r>
              <a:rPr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 </a:t>
            </a:r>
            <a:r>
              <a:rPr sz="14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slight increase in loan amount </a:t>
            </a:r>
            <a:r>
              <a:rPr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for verified </a:t>
            </a:r>
            <a:r>
              <a:rPr sz="14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and source </a:t>
            </a:r>
            <a:r>
              <a:rPr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verified </a:t>
            </a:r>
            <a:r>
              <a:rPr sz="14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loan when they are</a:t>
            </a:r>
            <a:r>
              <a:rPr sz="1400" spc="-4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defaulted</a:t>
            </a:r>
            <a:r>
              <a:rPr sz="14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2757" y="695469"/>
            <a:ext cx="780748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ambria" panose="02040503050406030204" pitchFamily="18" charset="0"/>
                <a:ea typeface="Cambria" panose="02040503050406030204" pitchFamily="18" charset="0"/>
              </a:rPr>
              <a:t>Analysis </a:t>
            </a:r>
            <a:r>
              <a:rPr sz="3200" dirty="0">
                <a:latin typeface="Cambria" panose="02040503050406030204" pitchFamily="18" charset="0"/>
                <a:ea typeface="Cambria" panose="02040503050406030204" pitchFamily="18" charset="0"/>
              </a:rPr>
              <a:t>on </a:t>
            </a:r>
            <a:r>
              <a:rPr sz="3200" spc="-5" dirty="0">
                <a:latin typeface="Cambria" panose="02040503050406030204" pitchFamily="18" charset="0"/>
                <a:ea typeface="Cambria" panose="02040503050406030204" pitchFamily="18" charset="0"/>
              </a:rPr>
              <a:t>the basis </a:t>
            </a:r>
            <a:r>
              <a:rPr sz="3200" dirty="0">
                <a:latin typeface="Cambria" panose="02040503050406030204" pitchFamily="18" charset="0"/>
                <a:ea typeface="Cambria" panose="02040503050406030204" pitchFamily="18" charset="0"/>
              </a:rPr>
              <a:t>of </a:t>
            </a:r>
            <a:r>
              <a:rPr sz="3200" spc="-10" dirty="0">
                <a:latin typeface="Cambria" panose="02040503050406030204" pitchFamily="18" charset="0"/>
                <a:ea typeface="Cambria" panose="02040503050406030204" pitchFamily="18" charset="0"/>
              </a:rPr>
              <a:t>location </a:t>
            </a:r>
            <a:r>
              <a:rPr sz="3200" dirty="0">
                <a:latin typeface="Cambria" panose="02040503050406030204" pitchFamily="18" charset="0"/>
                <a:ea typeface="Cambria" panose="02040503050406030204" pitchFamily="18" charset="0"/>
              </a:rPr>
              <a:t>&amp;</a:t>
            </a:r>
            <a:r>
              <a:rPr sz="3200" spc="-65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3200" spc="-15" dirty="0">
                <a:latin typeface="Cambria" panose="02040503050406030204" pitchFamily="18" charset="0"/>
                <a:ea typeface="Cambria" panose="02040503050406030204" pitchFamily="18" charset="0"/>
              </a:rPr>
              <a:t>Source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97023" y="2565211"/>
            <a:ext cx="11124587" cy="4064189"/>
            <a:chOff x="573498" y="2428870"/>
            <a:chExt cx="11045190" cy="3959860"/>
          </a:xfrm>
        </p:grpSpPr>
        <p:sp>
          <p:nvSpPr>
            <p:cNvPr id="5" name="object 5"/>
            <p:cNvSpPr/>
            <p:nvPr/>
          </p:nvSpPr>
          <p:spPr>
            <a:xfrm>
              <a:off x="573498" y="2428870"/>
              <a:ext cx="11044977" cy="19811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97626" y="4429116"/>
              <a:ext cx="10345875" cy="19594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597531"/>
            <a:ext cx="77724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Cambria" panose="02040503050406030204" pitchFamily="18" charset="0"/>
                <a:ea typeface="Cambria" panose="02040503050406030204" pitchFamily="18" charset="0"/>
              </a:rPr>
              <a:t>Purpose </a:t>
            </a:r>
            <a:r>
              <a:rPr sz="3200" dirty="0">
                <a:latin typeface="Cambria" panose="02040503050406030204" pitchFamily="18" charset="0"/>
                <a:ea typeface="Cambria" panose="02040503050406030204" pitchFamily="18" charset="0"/>
              </a:rPr>
              <a:t>of </a:t>
            </a:r>
            <a:r>
              <a:rPr sz="3200" spc="-10" dirty="0">
                <a:latin typeface="Cambria" panose="02040503050406030204" pitchFamily="18" charset="0"/>
                <a:ea typeface="Cambria" panose="02040503050406030204" pitchFamily="18" charset="0"/>
              </a:rPr>
              <a:t>Loan </a:t>
            </a:r>
            <a:r>
              <a:rPr sz="3200" spc="-5" dirty="0">
                <a:latin typeface="Cambria" panose="02040503050406030204" pitchFamily="18" charset="0"/>
                <a:ea typeface="Cambria" panose="02040503050406030204" pitchFamily="18" charset="0"/>
              </a:rPr>
              <a:t>And </a:t>
            </a:r>
            <a:r>
              <a:rPr sz="3200" spc="-15" dirty="0">
                <a:latin typeface="Cambria" panose="02040503050406030204" pitchFamily="18" charset="0"/>
                <a:ea typeface="Cambria" panose="02040503050406030204" pitchFamily="18" charset="0"/>
              </a:rPr>
              <a:t>Correlation</a:t>
            </a:r>
            <a:r>
              <a:rPr sz="3200" spc="-409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3200" spc="-5" dirty="0">
                <a:latin typeface="Cambria" panose="02040503050406030204" pitchFamily="18" charset="0"/>
                <a:ea typeface="Cambria" panose="02040503050406030204" pitchFamily="18" charset="0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1579969"/>
            <a:ext cx="4675054" cy="1311256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41325" indent="-428625">
              <a:lnSpc>
                <a:spcPct val="100000"/>
              </a:lnSpc>
              <a:spcBef>
                <a:spcPts val="385"/>
              </a:spcBef>
              <a:buFont typeface="AoyagiKouzanFontT"/>
              <a:buChar char="➢"/>
              <a:tabLst>
                <a:tab pos="440690" algn="l"/>
                <a:tab pos="441325" algn="l"/>
              </a:tabLst>
            </a:pPr>
            <a:r>
              <a:rPr sz="1200" spc="-1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Charged-off </a:t>
            </a:r>
            <a:r>
              <a:rPr sz="12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are </a:t>
            </a:r>
            <a:r>
              <a:rPr sz="12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higher for </a:t>
            </a:r>
            <a:r>
              <a:rPr sz="12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small_business</a:t>
            </a:r>
            <a:r>
              <a:rPr sz="1200" spc="1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12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comparatively.</a:t>
            </a:r>
            <a:endParaRPr sz="1200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marL="441325" indent="-428625">
              <a:lnSpc>
                <a:spcPct val="100000"/>
              </a:lnSpc>
              <a:spcBef>
                <a:spcPts val="290"/>
              </a:spcBef>
              <a:buFont typeface="AoyagiKouzanFontT"/>
              <a:buChar char="➢"/>
              <a:tabLst>
                <a:tab pos="440690" algn="l"/>
                <a:tab pos="441325" algn="l"/>
              </a:tabLst>
            </a:pPr>
            <a:r>
              <a:rPr sz="12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The </a:t>
            </a:r>
            <a:r>
              <a:rPr sz="12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public derogatory records </a:t>
            </a:r>
            <a:r>
              <a:rPr sz="12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column is </a:t>
            </a:r>
            <a:r>
              <a:rPr sz="12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highly (+ve) </a:t>
            </a:r>
            <a:r>
              <a:rPr sz="12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correlated with </a:t>
            </a:r>
            <a:r>
              <a:rPr sz="12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public bankruptcies</a:t>
            </a:r>
            <a:r>
              <a:rPr sz="1200" spc="-6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12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records.</a:t>
            </a:r>
          </a:p>
          <a:p>
            <a:pPr marL="441325" indent="-428625">
              <a:lnSpc>
                <a:spcPct val="100000"/>
              </a:lnSpc>
              <a:spcBef>
                <a:spcPts val="285"/>
              </a:spcBef>
              <a:buFont typeface="AoyagiKouzanFontT"/>
              <a:buChar char="➢"/>
              <a:tabLst>
                <a:tab pos="440690" algn="l"/>
                <a:tab pos="441325" algn="l"/>
              </a:tabLst>
            </a:pPr>
            <a:r>
              <a:rPr sz="12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Interest rates </a:t>
            </a:r>
            <a:r>
              <a:rPr sz="12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are </a:t>
            </a:r>
            <a:r>
              <a:rPr sz="12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high for people </a:t>
            </a:r>
            <a:r>
              <a:rPr sz="12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with </a:t>
            </a:r>
            <a:r>
              <a:rPr sz="12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high revolutilisation.</a:t>
            </a:r>
            <a:endParaRPr lang="en-IN" sz="1200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marL="441325" indent="-428625">
              <a:spcBef>
                <a:spcPts val="285"/>
              </a:spcBef>
              <a:buFont typeface="AoyagiKouzanFontT"/>
              <a:buChar char="➢"/>
              <a:tabLst>
                <a:tab pos="440690" algn="l"/>
                <a:tab pos="441325" algn="l"/>
              </a:tabLst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For car and credit card this percentage is almost same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marL="441325" indent="-428625">
              <a:lnSpc>
                <a:spcPct val="100000"/>
              </a:lnSpc>
              <a:spcBef>
                <a:spcPts val="285"/>
              </a:spcBef>
              <a:buFont typeface="AoyagiKouzanFontT"/>
              <a:buChar char="➢"/>
              <a:tabLst>
                <a:tab pos="440690" algn="l"/>
                <a:tab pos="441325" algn="l"/>
              </a:tabLst>
            </a:pPr>
            <a:endParaRPr sz="1200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9200" y="3340300"/>
            <a:ext cx="3867657" cy="3419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 descr="A picture containing text, scoreboard&#10;&#10;Description automatically generated">
            <a:extLst>
              <a:ext uri="{FF2B5EF4-FFF2-40B4-BE49-F238E27FC236}">
                <a16:creationId xmlns:a16="http://schemas.microsoft.com/office/drawing/2014/main" xmlns="" id="{9D6FD734-3497-464E-83DD-9FF20F941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94350"/>
            <a:ext cx="5638800" cy="56636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246153" y="1905000"/>
            <a:ext cx="11699694" cy="3600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</a:rPr>
              <a:t>Based 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</a:rPr>
              <a:t>on our various univariate,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</a:rPr>
              <a:t>segmented and 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</a:rPr>
              <a:t>bivariate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</a:rPr>
              <a:t>analysis we 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</a:rPr>
              <a:t>reach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</a:rPr>
              <a:t>to conclusion</a:t>
            </a:r>
            <a:r>
              <a:rPr spc="-25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</a:rPr>
              <a:t>that</a:t>
            </a:r>
          </a:p>
          <a:p>
            <a:pPr marL="290195">
              <a:lnSpc>
                <a:spcPct val="100000"/>
              </a:lnSpc>
            </a:pPr>
            <a:endParaRPr sz="2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44195" indent="-241300">
              <a:lnSpc>
                <a:spcPct val="100000"/>
              </a:lnSpc>
              <a:spcBef>
                <a:spcPts val="1230"/>
              </a:spcBef>
              <a:buAutoNum type="arabicPeriod"/>
              <a:tabLst>
                <a:tab pos="544195" algn="l"/>
              </a:tabLst>
            </a:pPr>
            <a:r>
              <a:rPr lang="en-IN" sz="1600" spc="-5" dirty="0">
                <a:latin typeface="Cambria" panose="02040503050406030204" pitchFamily="18" charset="0"/>
                <a:ea typeface="Cambria" panose="02040503050406030204" pitchFamily="18" charset="0"/>
              </a:rPr>
              <a:t>Lending club has managed to doubled its business by giving more loan to applications with higher grade.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IN" sz="1600" spc="-5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44195" indent="-241300">
              <a:lnSpc>
                <a:spcPct val="100000"/>
              </a:lnSpc>
              <a:spcBef>
                <a:spcPts val="1230"/>
              </a:spcBef>
              <a:buAutoNum type="arabicPeriod"/>
              <a:tabLst>
                <a:tab pos="544195" algn="l"/>
              </a:tabLst>
            </a:pP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</a:rPr>
              <a:t>Since low </a:t>
            </a:r>
            <a:r>
              <a:rPr sz="1600" dirty="0">
                <a:latin typeface="Cambria" panose="02040503050406030204" pitchFamily="18" charset="0"/>
                <a:ea typeface="Cambria" panose="02040503050406030204" pitchFamily="18" charset="0"/>
              </a:rPr>
              <a:t>grades 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</a:rPr>
              <a:t>are more </a:t>
            </a:r>
            <a:r>
              <a:rPr sz="1600" dirty="0">
                <a:latin typeface="Cambria" panose="02040503050406030204" pitchFamily="18" charset="0"/>
                <a:ea typeface="Cambria" panose="02040503050406030204" pitchFamily="18" charset="0"/>
              </a:rPr>
              <a:t>prone 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</a:rPr>
              <a:t>to </a:t>
            </a:r>
            <a:r>
              <a:rPr sz="1600" dirty="0">
                <a:latin typeface="Cambria" panose="02040503050406030204" pitchFamily="18" charset="0"/>
                <a:ea typeface="Cambria" panose="02040503050406030204" pitchFamily="18" charset="0"/>
              </a:rPr>
              <a:t>default on 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</a:rPr>
              <a:t>the loan, lending club must identify the ways to lower the interest </a:t>
            </a:r>
            <a:r>
              <a:rPr sz="1600" dirty="0">
                <a:latin typeface="Cambria" panose="02040503050406030204" pitchFamily="18" charset="0"/>
                <a:ea typeface="Cambria" panose="02040503050406030204" pitchFamily="18" charset="0"/>
              </a:rPr>
              <a:t>rate for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</a:rPr>
              <a:t> them.</a:t>
            </a:r>
          </a:p>
          <a:p>
            <a:pPr marL="544195" indent="-241300">
              <a:lnSpc>
                <a:spcPct val="100000"/>
              </a:lnSpc>
              <a:spcBef>
                <a:spcPts val="685"/>
              </a:spcBef>
              <a:buAutoNum type="arabicPeriod"/>
              <a:tabLst>
                <a:tab pos="544195" algn="l"/>
              </a:tabLst>
            </a:pP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</a:rPr>
              <a:t>Lending club should </a:t>
            </a:r>
            <a:r>
              <a:rPr sz="1600" dirty="0">
                <a:latin typeface="Cambria" panose="02040503050406030204" pitchFamily="18" charset="0"/>
                <a:ea typeface="Cambria" panose="02040503050406030204" pitchFamily="18" charset="0"/>
              </a:rPr>
              <a:t>be 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</a:rPr>
              <a:t>concerned while approving </a:t>
            </a:r>
            <a:r>
              <a:rPr sz="1600" dirty="0">
                <a:latin typeface="Cambria" panose="02040503050406030204" pitchFamily="18" charset="0"/>
                <a:ea typeface="Cambria" panose="02040503050406030204" pitchFamily="18" charset="0"/>
              </a:rPr>
              <a:t>higher 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</a:rPr>
              <a:t>amount </a:t>
            </a:r>
            <a:r>
              <a:rPr sz="1600" dirty="0">
                <a:latin typeface="Cambria" panose="02040503050406030204" pitchFamily="18" charset="0"/>
                <a:ea typeface="Cambria" panose="02040503050406030204" pitchFamily="18" charset="0"/>
              </a:rPr>
              <a:t>of 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</a:rPr>
              <a:t>loans to customer who </a:t>
            </a:r>
            <a:r>
              <a:rPr sz="1600" dirty="0">
                <a:latin typeface="Cambria" panose="02040503050406030204" pitchFamily="18" charset="0"/>
                <a:ea typeface="Cambria" panose="02040503050406030204" pitchFamily="18" charset="0"/>
              </a:rPr>
              <a:t>have 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</a:rPr>
              <a:t>lower</a:t>
            </a:r>
            <a:r>
              <a:rPr sz="1600" spc="-35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1600" dirty="0">
                <a:latin typeface="Cambria" panose="02040503050406030204" pitchFamily="18" charset="0"/>
                <a:ea typeface="Cambria" panose="02040503050406030204" pitchFamily="18" charset="0"/>
              </a:rPr>
              <a:t>grades.</a:t>
            </a:r>
          </a:p>
          <a:p>
            <a:pPr marL="544195" indent="-241300">
              <a:lnSpc>
                <a:spcPct val="100000"/>
              </a:lnSpc>
              <a:spcBef>
                <a:spcPts val="685"/>
              </a:spcBef>
              <a:buAutoNum type="arabicPeriod"/>
              <a:tabLst>
                <a:tab pos="544195" algn="l"/>
              </a:tabLst>
            </a:pP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</a:rPr>
              <a:t>Borrowers with more work experience took more loan amounts </a:t>
            </a:r>
            <a:r>
              <a:rPr sz="1600" dirty="0">
                <a:latin typeface="Cambria" panose="02040503050406030204" pitchFamily="18" charset="0"/>
                <a:ea typeface="Cambria" panose="02040503050406030204" pitchFamily="18" charset="0"/>
              </a:rPr>
              <a:t>got 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</a:rPr>
              <a:t>more </a:t>
            </a:r>
            <a:r>
              <a:rPr sz="1600" dirty="0">
                <a:latin typeface="Cambria" panose="02040503050406030204" pitchFamily="18" charset="0"/>
                <a:ea typeface="Cambria" panose="02040503050406030204" pitchFamily="18" charset="0"/>
              </a:rPr>
              <a:t>default</a:t>
            </a:r>
            <a:r>
              <a:rPr sz="1600" spc="-1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1600" dirty="0">
                <a:latin typeface="Cambria" panose="02040503050406030204" pitchFamily="18" charset="0"/>
                <a:ea typeface="Cambria" panose="02040503050406030204" pitchFamily="18" charset="0"/>
              </a:rPr>
              <a:t>rate.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44195" indent="-241300">
              <a:lnSpc>
                <a:spcPct val="100000"/>
              </a:lnSpc>
              <a:spcBef>
                <a:spcPts val="685"/>
              </a:spcBef>
              <a:buAutoNum type="arabicPeriod"/>
              <a:tabLst>
                <a:tab pos="544195" algn="l"/>
              </a:tabLst>
            </a:pP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</a:rPr>
              <a:t>While approving loans </a:t>
            </a:r>
            <a:r>
              <a:rPr sz="1600" dirty="0">
                <a:latin typeface="Cambria" panose="02040503050406030204" pitchFamily="18" charset="0"/>
                <a:ea typeface="Cambria" panose="02040503050406030204" pitchFamily="18" charset="0"/>
              </a:rPr>
              <a:t>for 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</a:rPr>
              <a:t>customers who are </a:t>
            </a:r>
            <a:r>
              <a:rPr sz="1600" dirty="0"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</a:rPr>
              <a:t>CA, FL and </a:t>
            </a:r>
            <a:r>
              <a:rPr sz="1600" spc="-85" dirty="0">
                <a:latin typeface="Cambria" panose="02040503050406030204" pitchFamily="18" charset="0"/>
                <a:ea typeface="Cambria" panose="02040503050406030204" pitchFamily="18" charset="0"/>
              </a:rPr>
              <a:t>NY, 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</a:rPr>
              <a:t>lending club should study more in </a:t>
            </a:r>
            <a:r>
              <a:rPr sz="1600" dirty="0">
                <a:latin typeface="Cambria" panose="02040503050406030204" pitchFamily="18" charset="0"/>
                <a:ea typeface="Cambria" panose="02040503050406030204" pitchFamily="18" charset="0"/>
              </a:rPr>
              <a:t>detail 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</a:rPr>
              <a:t>about  their </a:t>
            </a:r>
            <a:r>
              <a:rPr sz="1600" dirty="0">
                <a:latin typeface="Cambria" panose="02040503050406030204" pitchFamily="18" charset="0"/>
                <a:ea typeface="Cambria" panose="02040503050406030204" pitchFamily="18" charset="0"/>
              </a:rPr>
              <a:t>background 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</a:rPr>
              <a:t>and thus lowering the chances </a:t>
            </a:r>
            <a:r>
              <a:rPr sz="1600" dirty="0">
                <a:latin typeface="Cambria" panose="02040503050406030204" pitchFamily="18" charset="0"/>
                <a:ea typeface="Cambria" panose="02040503050406030204" pitchFamily="18" charset="0"/>
              </a:rPr>
              <a:t>of</a:t>
            </a:r>
            <a:r>
              <a:rPr sz="1600" spc="-1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1600" dirty="0">
                <a:latin typeface="Cambria" panose="02040503050406030204" pitchFamily="18" charset="0"/>
                <a:ea typeface="Cambria" panose="02040503050406030204" pitchFamily="18" charset="0"/>
              </a:rPr>
              <a:t>default.</a:t>
            </a:r>
          </a:p>
          <a:p>
            <a:pPr marL="544195" indent="-241300">
              <a:lnSpc>
                <a:spcPct val="100000"/>
              </a:lnSpc>
              <a:spcBef>
                <a:spcPts val="685"/>
              </a:spcBef>
              <a:buAutoNum type="arabicPeriod"/>
              <a:tabLst>
                <a:tab pos="544195" algn="l"/>
              </a:tabLst>
            </a:pPr>
            <a:r>
              <a:rPr sz="1600" spc="-10" dirty="0">
                <a:latin typeface="Cambria" panose="02040503050406030204" pitchFamily="18" charset="0"/>
                <a:ea typeface="Cambria" panose="02040503050406030204" pitchFamily="18" charset="0"/>
              </a:rPr>
              <a:t>Charged-off 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</a:rPr>
              <a:t>are </a:t>
            </a:r>
            <a:r>
              <a:rPr sz="1600" dirty="0">
                <a:latin typeface="Cambria" panose="02040503050406030204" pitchFamily="18" charset="0"/>
                <a:ea typeface="Cambria" panose="02040503050406030204" pitchFamily="18" charset="0"/>
              </a:rPr>
              <a:t>higher for 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</a:rPr>
              <a:t>small_business</a:t>
            </a:r>
            <a:r>
              <a:rPr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1600" spc="-15" dirty="0">
                <a:latin typeface="Cambria" panose="02040503050406030204" pitchFamily="18" charset="0"/>
                <a:ea typeface="Cambria" panose="02040503050406030204" pitchFamily="18" charset="0"/>
              </a:rPr>
              <a:t>comparatively.</a:t>
            </a:r>
            <a:endParaRPr lang="en-IN" sz="1600" spc="-15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44195" indent="-241300">
              <a:lnSpc>
                <a:spcPct val="100000"/>
              </a:lnSpc>
              <a:spcBef>
                <a:spcPts val="685"/>
              </a:spcBef>
              <a:buAutoNum type="arabicPeriod"/>
              <a:tabLst>
                <a:tab pos="544195" algn="l"/>
              </a:tabLst>
            </a:pP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</a:rPr>
              <a:t>People with </a:t>
            </a:r>
            <a:r>
              <a:rPr lang="en-IN" sz="1600" spc="-5" dirty="0">
                <a:latin typeface="Cambria" panose="02040503050406030204" pitchFamily="18" charset="0"/>
                <a:ea typeface="Cambria" panose="02040503050406030204" pitchFamily="18" charset="0"/>
              </a:rPr>
              <a:t>a greater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1600" dirty="0">
                <a:latin typeface="Cambria" panose="02040503050406030204" pitchFamily="18" charset="0"/>
                <a:ea typeface="Cambria" panose="02040503050406030204" pitchFamily="18" charset="0"/>
              </a:rPr>
              <a:t>number of public derogatory records 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</a:rPr>
              <a:t>are </a:t>
            </a:r>
            <a:r>
              <a:rPr sz="1600" dirty="0">
                <a:latin typeface="Cambria" panose="02040503050406030204" pitchFamily="18" charset="0"/>
                <a:ea typeface="Cambria" panose="02040503050406030204" pitchFamily="18" charset="0"/>
              </a:rPr>
              <a:t>having 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</a:rPr>
              <a:t>more chance </a:t>
            </a:r>
            <a:r>
              <a:rPr sz="1600" dirty="0">
                <a:latin typeface="Cambria" panose="02040503050406030204" pitchFamily="18" charset="0"/>
                <a:ea typeface="Cambria" panose="02040503050406030204" pitchFamily="18" charset="0"/>
              </a:rPr>
              <a:t>of filing a  </a:t>
            </a:r>
            <a:r>
              <a:rPr sz="1600" spc="-15" dirty="0">
                <a:latin typeface="Cambria" panose="02040503050406030204" pitchFamily="18" charset="0"/>
                <a:ea typeface="Cambria" panose="02040503050406030204" pitchFamily="18" charset="0"/>
              </a:rPr>
              <a:t>bankruptcy. 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</a:rPr>
              <a:t>Lending club should make sure there are </a:t>
            </a:r>
            <a:r>
              <a:rPr sz="1600" dirty="0">
                <a:latin typeface="Cambria" panose="02040503050406030204" pitchFamily="18" charset="0"/>
                <a:ea typeface="Cambria" panose="02040503050406030204" pitchFamily="18" charset="0"/>
              </a:rPr>
              <a:t>no public derogatory records for</a:t>
            </a:r>
            <a:r>
              <a:rPr sz="1600" spc="15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1600" spc="-15" dirty="0">
                <a:latin typeface="Cambria" panose="02040503050406030204" pitchFamily="18" charset="0"/>
                <a:ea typeface="Cambria" panose="02040503050406030204" pitchFamily="18" charset="0"/>
              </a:rPr>
              <a:t>borrower.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3285" y="685800"/>
            <a:ext cx="2405427" cy="5129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</a:rPr>
              <a:t>Conclusions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0" y="791287"/>
            <a:ext cx="2667000" cy="5129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Introduction</a:t>
            </a:r>
            <a:endParaRPr spc="-5" dirty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2671" y="2266402"/>
            <a:ext cx="10894695" cy="33544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indent="-482600">
              <a:lnSpc>
                <a:spcPct val="100000"/>
              </a:lnSpc>
              <a:spcBef>
                <a:spcPts val="100"/>
              </a:spcBef>
              <a:buFont typeface="DejaVu Sans"/>
              <a:buChar char="➢"/>
              <a:tabLst>
                <a:tab pos="494665" algn="l"/>
                <a:tab pos="495300" algn="l"/>
              </a:tabLst>
            </a:pPr>
            <a:r>
              <a:rPr sz="2000" b="1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Company</a:t>
            </a:r>
            <a:endParaRPr sz="2000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marL="951865" marR="18415" lvl="1" indent="-382270">
              <a:lnSpc>
                <a:spcPct val="107800"/>
              </a:lnSpc>
              <a:spcBef>
                <a:spcPts val="150"/>
              </a:spcBef>
              <a:buSzPct val="111111"/>
              <a:buFont typeface="Arial"/>
              <a:buChar char="○"/>
              <a:tabLst>
                <a:tab pos="951865" algn="l"/>
                <a:tab pos="952500" algn="l"/>
              </a:tabLst>
            </a:pP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Lending Club is </a:t>
            </a:r>
            <a:r>
              <a:rPr sz="1600" spc="-1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largest </a:t>
            </a:r>
            <a:r>
              <a:rPr sz="16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online 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loan marketplace, Business loans, Facilitating </a:t>
            </a:r>
            <a:r>
              <a:rPr sz="16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personal 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loans and </a:t>
            </a:r>
            <a:r>
              <a:rPr sz="16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financing of  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medical</a:t>
            </a:r>
            <a:r>
              <a:rPr sz="1600" spc="-1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16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procedures.</a:t>
            </a:r>
          </a:p>
          <a:p>
            <a:pPr marL="951865" indent="-367030">
              <a:lnSpc>
                <a:spcPct val="100000"/>
              </a:lnSpc>
              <a:spcBef>
                <a:spcPts val="110"/>
              </a:spcBef>
              <a:buFont typeface="Arial"/>
              <a:buChar char="○"/>
              <a:tabLst>
                <a:tab pos="951865" algn="l"/>
                <a:tab pos="952500" algn="l"/>
              </a:tabLst>
            </a:pP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Borrowers can easily access loans in lower interest </a:t>
            </a:r>
            <a:r>
              <a:rPr sz="16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rate 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through </a:t>
            </a:r>
            <a:r>
              <a:rPr sz="16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 fast online</a:t>
            </a:r>
            <a:r>
              <a:rPr sz="1600" spc="-2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interface</a:t>
            </a:r>
            <a:r>
              <a:rPr sz="18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.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marL="494665" indent="-482600">
              <a:lnSpc>
                <a:spcPct val="100000"/>
              </a:lnSpc>
              <a:buFont typeface="DejaVu Sans"/>
              <a:buChar char="➢"/>
              <a:tabLst>
                <a:tab pos="494665" algn="l"/>
                <a:tab pos="495300" algn="l"/>
              </a:tabLst>
            </a:pPr>
            <a:r>
              <a:rPr sz="2000" b="1" spc="-1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Problem</a:t>
            </a:r>
            <a:r>
              <a:rPr sz="2000" b="1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Statement</a:t>
            </a:r>
            <a:endParaRPr sz="2000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marL="951865" marR="5080" lvl="1" indent="-367030">
              <a:lnSpc>
                <a:spcPct val="105000"/>
              </a:lnSpc>
              <a:spcBef>
                <a:spcPts val="20"/>
              </a:spcBef>
              <a:buFont typeface="Arial"/>
              <a:buChar char="○"/>
              <a:tabLst>
                <a:tab pos="951865" algn="l"/>
                <a:tab pos="952500" algn="l"/>
              </a:tabLst>
            </a:pP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The company wants to </a:t>
            </a:r>
            <a:r>
              <a:rPr sz="16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understand 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the </a:t>
            </a:r>
            <a:r>
              <a:rPr sz="16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driving factors (or driver variables) behind 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loan </a:t>
            </a:r>
            <a:r>
              <a:rPr sz="16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default, 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i.e. the  </a:t>
            </a:r>
            <a:r>
              <a:rPr sz="16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variables 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which are strong indicators </a:t>
            </a:r>
            <a:r>
              <a:rPr sz="16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of default. 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The company can </a:t>
            </a:r>
            <a:r>
              <a:rPr sz="16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utilise 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this </a:t>
            </a:r>
            <a:r>
              <a:rPr sz="16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knowledge for 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its </a:t>
            </a:r>
            <a:r>
              <a:rPr sz="16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portfolio 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and </a:t>
            </a:r>
            <a:r>
              <a:rPr sz="16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risk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assessment.</a:t>
            </a:r>
            <a:endParaRPr lang="en-IN" sz="1600" spc="-5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marL="951865" marR="5080" lvl="1" indent="-367030">
              <a:lnSpc>
                <a:spcPct val="105000"/>
              </a:lnSpc>
              <a:spcBef>
                <a:spcPts val="20"/>
              </a:spcBef>
              <a:buFont typeface="Arial"/>
              <a:buChar char="○"/>
              <a:tabLst>
                <a:tab pos="951865" algn="l"/>
                <a:tab pos="952500" algn="l"/>
              </a:tabLst>
            </a:pPr>
            <a:r>
              <a:rPr lang="en-IN" sz="16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Company wants to analyse whether approving loan of certain applicant will help to boost their business or not. </a:t>
            </a:r>
            <a:endParaRPr sz="1600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marL="951865" marR="204470" lvl="1" indent="-367030">
              <a:lnSpc>
                <a:spcPct val="105000"/>
              </a:lnSpc>
              <a:buFont typeface="Arial"/>
              <a:buChar char="○"/>
              <a:tabLst>
                <a:tab pos="951865" algn="l"/>
                <a:tab pos="952500" algn="l"/>
              </a:tabLst>
            </a:pP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Dataset is containing information about </a:t>
            </a:r>
            <a:r>
              <a:rPr sz="16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past 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loan applicants</a:t>
            </a:r>
            <a:r>
              <a:rPr lang="en-IN" sz="16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, their grades and loan status.</a:t>
            </a:r>
            <a:r>
              <a:rPr sz="16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IN" sz="16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Using this information, plot graphs and see whether their exists defaulters or not.</a:t>
            </a:r>
          </a:p>
          <a:p>
            <a:pPr marL="951865" marR="204470" lvl="1" indent="-367030">
              <a:lnSpc>
                <a:spcPct val="105000"/>
              </a:lnSpc>
              <a:buFont typeface="Arial"/>
              <a:buChar char="○"/>
              <a:tabLst>
                <a:tab pos="951865" algn="l"/>
                <a:tab pos="952500" algn="l"/>
              </a:tabLst>
            </a:pPr>
            <a:r>
              <a:rPr lang="en-IN" sz="16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Use Exploratory Data Analysis.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A2BE62-BB3C-4439-985F-744536E9B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147" y="776428"/>
            <a:ext cx="2763704" cy="500137"/>
          </a:xfrm>
        </p:spPr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Flow Chart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FEF4F6B2-5525-4A0B-BFA4-FD47BC6B5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752600"/>
            <a:ext cx="853823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15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63286" y="825200"/>
            <a:ext cx="2605966" cy="5129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0" dirty="0"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ethodology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57643" y="2961018"/>
            <a:ext cx="11474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Data  Understandin 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08090" y="3075318"/>
            <a:ext cx="8928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Univariate  Analysis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74412" y="2961018"/>
            <a:ext cx="91440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Segmented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007103" y="3189618"/>
            <a:ext cx="54419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1500" dirty="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45045" y="4635115"/>
            <a:ext cx="1580515" cy="1842135"/>
            <a:chOff x="623461" y="4288028"/>
            <a:chExt cx="1580515" cy="1842135"/>
          </a:xfrm>
        </p:grpSpPr>
        <p:sp>
          <p:nvSpPr>
            <p:cNvPr id="29" name="object 29"/>
            <p:cNvSpPr/>
            <p:nvPr/>
          </p:nvSpPr>
          <p:spPr>
            <a:xfrm>
              <a:off x="628223" y="4292791"/>
              <a:ext cx="1570990" cy="1832610"/>
            </a:xfrm>
            <a:custGeom>
              <a:avLst/>
              <a:gdLst/>
              <a:ahLst/>
              <a:cxnLst/>
              <a:rect l="l" t="t" r="r" b="b"/>
              <a:pathLst>
                <a:path w="1570989" h="1832610">
                  <a:moveTo>
                    <a:pt x="1570496" y="1832396"/>
                  </a:moveTo>
                  <a:lnTo>
                    <a:pt x="0" y="1832396"/>
                  </a:lnTo>
                  <a:lnTo>
                    <a:pt x="0" y="0"/>
                  </a:lnTo>
                  <a:lnTo>
                    <a:pt x="1308742" y="0"/>
                  </a:lnTo>
                  <a:lnTo>
                    <a:pt x="1570496" y="261749"/>
                  </a:lnTo>
                  <a:lnTo>
                    <a:pt x="1570496" y="1832396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8223" y="4292791"/>
              <a:ext cx="1570990" cy="1832610"/>
            </a:xfrm>
            <a:custGeom>
              <a:avLst/>
              <a:gdLst/>
              <a:ahLst/>
              <a:cxnLst/>
              <a:rect l="l" t="t" r="r" b="b"/>
              <a:pathLst>
                <a:path w="1570989" h="1832610">
                  <a:moveTo>
                    <a:pt x="0" y="0"/>
                  </a:moveTo>
                  <a:lnTo>
                    <a:pt x="1308742" y="0"/>
                  </a:lnTo>
                  <a:lnTo>
                    <a:pt x="1570496" y="261749"/>
                  </a:lnTo>
                  <a:lnTo>
                    <a:pt x="1570496" y="1832396"/>
                  </a:lnTo>
                  <a:lnTo>
                    <a:pt x="0" y="183239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94867" y="4744220"/>
            <a:ext cx="1468110" cy="1536767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41275">
              <a:lnSpc>
                <a:spcPts val="1650"/>
              </a:lnSpc>
              <a:spcBef>
                <a:spcPts val="180"/>
              </a:spcBef>
              <a:buChar char="-"/>
              <a:tabLst>
                <a:tab pos="116839" algn="l"/>
              </a:tabLst>
            </a:pPr>
            <a:r>
              <a:rPr sz="1400" spc="-5" dirty="0">
                <a:latin typeface="Times New Roman"/>
                <a:cs typeface="Times New Roman"/>
              </a:rPr>
              <a:t>Remove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NULL  </a:t>
            </a:r>
            <a:r>
              <a:rPr sz="1400" dirty="0">
                <a:latin typeface="Times New Roman"/>
                <a:cs typeface="Times New Roman"/>
              </a:rPr>
              <a:t>values from  datasets</a:t>
            </a:r>
          </a:p>
          <a:p>
            <a:pPr marL="12700" marR="5080">
              <a:lnSpc>
                <a:spcPts val="1650"/>
              </a:lnSpc>
              <a:buChar char="-"/>
              <a:tabLst>
                <a:tab pos="116839" algn="l"/>
              </a:tabLst>
            </a:pPr>
            <a:r>
              <a:rPr sz="1400" spc="-5" dirty="0">
                <a:latin typeface="Times New Roman"/>
                <a:cs typeface="Times New Roman"/>
              </a:rPr>
              <a:t>Calculate  NULL </a:t>
            </a:r>
            <a:r>
              <a:rPr sz="1400" dirty="0">
                <a:latin typeface="Times New Roman"/>
                <a:cs typeface="Times New Roman"/>
              </a:rPr>
              <a:t>values  percentage </a:t>
            </a:r>
            <a:r>
              <a:rPr sz="1400" spc="-5" dirty="0">
                <a:latin typeface="Times New Roman"/>
                <a:cs typeface="Times New Roman"/>
              </a:rPr>
              <a:t>and  </a:t>
            </a:r>
            <a:r>
              <a:rPr sz="1400" dirty="0">
                <a:latin typeface="Times New Roman"/>
                <a:cs typeface="Times New Roman"/>
              </a:rPr>
              <a:t>remove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respected  rows</a:t>
            </a:r>
          </a:p>
        </p:txBody>
      </p:sp>
      <p:grpSp>
        <p:nvGrpSpPr>
          <p:cNvPr id="32" name="object 32"/>
          <p:cNvGrpSpPr/>
          <p:nvPr/>
        </p:nvGrpSpPr>
        <p:grpSpPr>
          <a:xfrm>
            <a:off x="2530672" y="4628682"/>
            <a:ext cx="1580515" cy="1842135"/>
            <a:chOff x="2528457" y="4211828"/>
            <a:chExt cx="1580515" cy="1842135"/>
          </a:xfrm>
        </p:grpSpPr>
        <p:sp>
          <p:nvSpPr>
            <p:cNvPr id="33" name="object 33"/>
            <p:cNvSpPr/>
            <p:nvPr/>
          </p:nvSpPr>
          <p:spPr>
            <a:xfrm>
              <a:off x="2533219" y="4216591"/>
              <a:ext cx="1570990" cy="1832610"/>
            </a:xfrm>
            <a:custGeom>
              <a:avLst/>
              <a:gdLst/>
              <a:ahLst/>
              <a:cxnLst/>
              <a:rect l="l" t="t" r="r" b="b"/>
              <a:pathLst>
                <a:path w="1570989" h="1832610">
                  <a:moveTo>
                    <a:pt x="1570496" y="1832396"/>
                  </a:moveTo>
                  <a:lnTo>
                    <a:pt x="0" y="1832396"/>
                  </a:lnTo>
                  <a:lnTo>
                    <a:pt x="0" y="0"/>
                  </a:lnTo>
                  <a:lnTo>
                    <a:pt x="1308747" y="0"/>
                  </a:lnTo>
                  <a:lnTo>
                    <a:pt x="1570496" y="261749"/>
                  </a:lnTo>
                  <a:lnTo>
                    <a:pt x="1570496" y="1832396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33219" y="4216591"/>
              <a:ext cx="1570990" cy="1832610"/>
            </a:xfrm>
            <a:custGeom>
              <a:avLst/>
              <a:gdLst/>
              <a:ahLst/>
              <a:cxnLst/>
              <a:rect l="l" t="t" r="r" b="b"/>
              <a:pathLst>
                <a:path w="1570989" h="1832610">
                  <a:moveTo>
                    <a:pt x="0" y="0"/>
                  </a:moveTo>
                  <a:lnTo>
                    <a:pt x="1308747" y="0"/>
                  </a:lnTo>
                  <a:lnTo>
                    <a:pt x="1570496" y="261749"/>
                  </a:lnTo>
                  <a:lnTo>
                    <a:pt x="1570496" y="1832396"/>
                  </a:lnTo>
                  <a:lnTo>
                    <a:pt x="0" y="183239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79792" y="5000212"/>
            <a:ext cx="1219835" cy="10769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Times New Roman"/>
                <a:cs typeface="Times New Roman"/>
              </a:rPr>
              <a:t>Understanding  the </a:t>
            </a:r>
            <a:r>
              <a:rPr sz="1400" dirty="0">
                <a:latin typeface="Times New Roman"/>
                <a:cs typeface="Times New Roman"/>
              </a:rPr>
              <a:t>data </a:t>
            </a:r>
            <a:r>
              <a:rPr sz="1400" spc="-5" dirty="0">
                <a:latin typeface="Times New Roman"/>
                <a:cs typeface="Times New Roman"/>
              </a:rPr>
              <a:t>and  </a:t>
            </a:r>
            <a:r>
              <a:rPr sz="1400" dirty="0">
                <a:latin typeface="Times New Roman"/>
                <a:cs typeface="Times New Roman"/>
              </a:rPr>
              <a:t>getting  knowledge of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all  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columns</a:t>
            </a:r>
            <a:endParaRPr sz="1400" dirty="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412285" y="4639878"/>
            <a:ext cx="1580515" cy="1842135"/>
            <a:chOff x="4357253" y="4211828"/>
            <a:chExt cx="1580515" cy="1842135"/>
          </a:xfrm>
        </p:grpSpPr>
        <p:sp>
          <p:nvSpPr>
            <p:cNvPr id="37" name="object 37"/>
            <p:cNvSpPr/>
            <p:nvPr/>
          </p:nvSpPr>
          <p:spPr>
            <a:xfrm>
              <a:off x="4362016" y="4216591"/>
              <a:ext cx="1570990" cy="1832610"/>
            </a:xfrm>
            <a:custGeom>
              <a:avLst/>
              <a:gdLst/>
              <a:ahLst/>
              <a:cxnLst/>
              <a:rect l="l" t="t" r="r" b="b"/>
              <a:pathLst>
                <a:path w="1570989" h="1832610">
                  <a:moveTo>
                    <a:pt x="1570496" y="1832396"/>
                  </a:moveTo>
                  <a:lnTo>
                    <a:pt x="0" y="1832396"/>
                  </a:lnTo>
                  <a:lnTo>
                    <a:pt x="0" y="0"/>
                  </a:lnTo>
                  <a:lnTo>
                    <a:pt x="1308747" y="0"/>
                  </a:lnTo>
                  <a:lnTo>
                    <a:pt x="1570496" y="261749"/>
                  </a:lnTo>
                  <a:lnTo>
                    <a:pt x="1570496" y="1832396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62016" y="4216591"/>
              <a:ext cx="1570990" cy="1832610"/>
            </a:xfrm>
            <a:custGeom>
              <a:avLst/>
              <a:gdLst/>
              <a:ahLst/>
              <a:cxnLst/>
              <a:rect l="l" t="t" r="r" b="b"/>
              <a:pathLst>
                <a:path w="1570989" h="1832610">
                  <a:moveTo>
                    <a:pt x="0" y="0"/>
                  </a:moveTo>
                  <a:lnTo>
                    <a:pt x="1308747" y="0"/>
                  </a:lnTo>
                  <a:lnTo>
                    <a:pt x="1570496" y="261749"/>
                  </a:lnTo>
                  <a:lnTo>
                    <a:pt x="1570496" y="1832396"/>
                  </a:lnTo>
                  <a:lnTo>
                    <a:pt x="0" y="183239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463022" y="5037128"/>
            <a:ext cx="1247140" cy="10769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Times New Roman"/>
                <a:cs typeface="Times New Roman"/>
              </a:rPr>
              <a:t>Analysing the  columns and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plot  </a:t>
            </a:r>
            <a:r>
              <a:rPr sz="1400" spc="-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distribution  of respective  </a:t>
            </a:r>
            <a:r>
              <a:rPr sz="1400" spc="-5" dirty="0">
                <a:latin typeface="Times New Roman"/>
                <a:cs typeface="Times New Roman"/>
              </a:rPr>
              <a:t>columns.</a:t>
            </a:r>
            <a:endParaRPr sz="1400" dirty="0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261506" y="4654541"/>
            <a:ext cx="1580515" cy="1842135"/>
            <a:chOff x="6186049" y="4135629"/>
            <a:chExt cx="1580515" cy="1842135"/>
          </a:xfrm>
        </p:grpSpPr>
        <p:sp>
          <p:nvSpPr>
            <p:cNvPr id="41" name="object 41"/>
            <p:cNvSpPr/>
            <p:nvPr/>
          </p:nvSpPr>
          <p:spPr>
            <a:xfrm>
              <a:off x="6190812" y="4140391"/>
              <a:ext cx="1570990" cy="1832610"/>
            </a:xfrm>
            <a:custGeom>
              <a:avLst/>
              <a:gdLst/>
              <a:ahLst/>
              <a:cxnLst/>
              <a:rect l="l" t="t" r="r" b="b"/>
              <a:pathLst>
                <a:path w="1570990" h="1832610">
                  <a:moveTo>
                    <a:pt x="1570496" y="1832396"/>
                  </a:moveTo>
                  <a:lnTo>
                    <a:pt x="0" y="1832396"/>
                  </a:lnTo>
                  <a:lnTo>
                    <a:pt x="0" y="0"/>
                  </a:lnTo>
                  <a:lnTo>
                    <a:pt x="1308747" y="0"/>
                  </a:lnTo>
                  <a:lnTo>
                    <a:pt x="1570496" y="261749"/>
                  </a:lnTo>
                  <a:lnTo>
                    <a:pt x="1570496" y="1832396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190812" y="4140391"/>
              <a:ext cx="1570990" cy="1832610"/>
            </a:xfrm>
            <a:custGeom>
              <a:avLst/>
              <a:gdLst/>
              <a:ahLst/>
              <a:cxnLst/>
              <a:rect l="l" t="t" r="r" b="b"/>
              <a:pathLst>
                <a:path w="1570990" h="1832610">
                  <a:moveTo>
                    <a:pt x="0" y="0"/>
                  </a:moveTo>
                  <a:lnTo>
                    <a:pt x="1308747" y="0"/>
                  </a:lnTo>
                  <a:lnTo>
                    <a:pt x="1570496" y="261749"/>
                  </a:lnTo>
                  <a:lnTo>
                    <a:pt x="1570496" y="1832396"/>
                  </a:lnTo>
                  <a:lnTo>
                    <a:pt x="0" y="183239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343212" y="4816865"/>
            <a:ext cx="1143635" cy="12865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Times New Roman"/>
                <a:cs typeface="Times New Roman"/>
              </a:rPr>
              <a:t>Analysing the  continuous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  </a:t>
            </a:r>
            <a:r>
              <a:rPr sz="1400" spc="-5" dirty="0">
                <a:latin typeface="Times New Roman"/>
                <a:cs typeface="Times New Roman"/>
              </a:rPr>
              <a:t>columns with  </a:t>
            </a:r>
            <a:r>
              <a:rPr sz="1400" dirty="0">
                <a:latin typeface="Times New Roman"/>
                <a:cs typeface="Times New Roman"/>
              </a:rPr>
              <a:t>respective </a:t>
            </a:r>
            <a:r>
              <a:rPr sz="1400" spc="-5" dirty="0">
                <a:latin typeface="Times New Roman"/>
                <a:cs typeface="Times New Roman"/>
              </a:rPr>
              <a:t>to  categorical  columns.</a:t>
            </a:r>
            <a:endParaRPr sz="1400" dirty="0">
              <a:latin typeface="Times New Roman"/>
              <a:cs typeface="Times New Roma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016430" y="4622388"/>
            <a:ext cx="1580515" cy="1842135"/>
            <a:chOff x="7938646" y="4135629"/>
            <a:chExt cx="1580515" cy="1842135"/>
          </a:xfrm>
        </p:grpSpPr>
        <p:sp>
          <p:nvSpPr>
            <p:cNvPr id="45" name="object 45"/>
            <p:cNvSpPr/>
            <p:nvPr/>
          </p:nvSpPr>
          <p:spPr>
            <a:xfrm>
              <a:off x="7943408" y="4140391"/>
              <a:ext cx="1570990" cy="1832610"/>
            </a:xfrm>
            <a:custGeom>
              <a:avLst/>
              <a:gdLst/>
              <a:ahLst/>
              <a:cxnLst/>
              <a:rect l="l" t="t" r="r" b="b"/>
              <a:pathLst>
                <a:path w="1570990" h="1832610">
                  <a:moveTo>
                    <a:pt x="1570496" y="1832396"/>
                  </a:moveTo>
                  <a:lnTo>
                    <a:pt x="0" y="1832396"/>
                  </a:lnTo>
                  <a:lnTo>
                    <a:pt x="0" y="0"/>
                  </a:lnTo>
                  <a:lnTo>
                    <a:pt x="1308747" y="0"/>
                  </a:lnTo>
                  <a:lnTo>
                    <a:pt x="1570496" y="261749"/>
                  </a:lnTo>
                  <a:lnTo>
                    <a:pt x="1570496" y="1832396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943408" y="4140391"/>
              <a:ext cx="1570990" cy="1832610"/>
            </a:xfrm>
            <a:custGeom>
              <a:avLst/>
              <a:gdLst/>
              <a:ahLst/>
              <a:cxnLst/>
              <a:rect l="l" t="t" r="r" b="b"/>
              <a:pathLst>
                <a:path w="1570990" h="1832610">
                  <a:moveTo>
                    <a:pt x="0" y="0"/>
                  </a:moveTo>
                  <a:lnTo>
                    <a:pt x="1308747" y="0"/>
                  </a:lnTo>
                  <a:lnTo>
                    <a:pt x="1570496" y="261749"/>
                  </a:lnTo>
                  <a:lnTo>
                    <a:pt x="1570496" y="1832396"/>
                  </a:lnTo>
                  <a:lnTo>
                    <a:pt x="0" y="183239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8151896" y="4744220"/>
            <a:ext cx="1296904" cy="1536767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Times New Roman"/>
                <a:cs typeface="Times New Roman"/>
              </a:rPr>
              <a:t>Analysing the  two </a:t>
            </a:r>
            <a:r>
              <a:rPr sz="1400" dirty="0">
                <a:latin typeface="Times New Roman"/>
                <a:cs typeface="Times New Roman"/>
              </a:rPr>
              <a:t>variable  behaviour </a:t>
            </a:r>
            <a:r>
              <a:rPr sz="1400" spc="-5" dirty="0">
                <a:latin typeface="Times New Roman"/>
                <a:cs typeface="Times New Roman"/>
              </a:rPr>
              <a:t>like  term and loan  status with  </a:t>
            </a:r>
            <a:r>
              <a:rPr sz="1400" dirty="0">
                <a:latin typeface="Times New Roman"/>
                <a:cs typeface="Times New Roman"/>
              </a:rPr>
              <a:t>respect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loan  amount.</a:t>
            </a:r>
            <a:endParaRPr sz="1400" dirty="0"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872425" y="4617625"/>
            <a:ext cx="1580515" cy="1842135"/>
            <a:chOff x="9691243" y="4135629"/>
            <a:chExt cx="1580515" cy="1842135"/>
          </a:xfrm>
        </p:grpSpPr>
        <p:sp>
          <p:nvSpPr>
            <p:cNvPr id="49" name="object 49"/>
            <p:cNvSpPr/>
            <p:nvPr/>
          </p:nvSpPr>
          <p:spPr>
            <a:xfrm>
              <a:off x="9696005" y="4140391"/>
              <a:ext cx="1570990" cy="1832610"/>
            </a:xfrm>
            <a:custGeom>
              <a:avLst/>
              <a:gdLst/>
              <a:ahLst/>
              <a:cxnLst/>
              <a:rect l="l" t="t" r="r" b="b"/>
              <a:pathLst>
                <a:path w="1570990" h="1832610">
                  <a:moveTo>
                    <a:pt x="1570496" y="1832396"/>
                  </a:moveTo>
                  <a:lnTo>
                    <a:pt x="0" y="1832396"/>
                  </a:lnTo>
                  <a:lnTo>
                    <a:pt x="0" y="0"/>
                  </a:lnTo>
                  <a:lnTo>
                    <a:pt x="1308747" y="0"/>
                  </a:lnTo>
                  <a:lnTo>
                    <a:pt x="1570496" y="261749"/>
                  </a:lnTo>
                  <a:lnTo>
                    <a:pt x="1570496" y="1832396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696005" y="4140391"/>
              <a:ext cx="1570990" cy="1832610"/>
            </a:xfrm>
            <a:custGeom>
              <a:avLst/>
              <a:gdLst/>
              <a:ahLst/>
              <a:cxnLst/>
              <a:rect l="l" t="t" r="r" b="b"/>
              <a:pathLst>
                <a:path w="1570990" h="1832610">
                  <a:moveTo>
                    <a:pt x="0" y="0"/>
                  </a:moveTo>
                  <a:lnTo>
                    <a:pt x="1308747" y="0"/>
                  </a:lnTo>
                  <a:lnTo>
                    <a:pt x="1570496" y="261749"/>
                  </a:lnTo>
                  <a:lnTo>
                    <a:pt x="1570496" y="1832396"/>
                  </a:lnTo>
                  <a:lnTo>
                    <a:pt x="0" y="183239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9982689" y="4986156"/>
            <a:ext cx="1154430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Times New Roman"/>
                <a:cs typeface="Times New Roman"/>
              </a:rPr>
              <a:t>Publish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insights  and  </a:t>
            </a:r>
            <a:r>
              <a:rPr sz="1400" dirty="0">
                <a:latin typeface="Times New Roman"/>
                <a:cs typeface="Times New Roman"/>
              </a:rPr>
              <a:t>observations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36D5893A-8781-425C-9A48-43CB12C94FEE}"/>
              </a:ext>
            </a:extLst>
          </p:cNvPr>
          <p:cNvSpPr txBox="1"/>
          <p:nvPr/>
        </p:nvSpPr>
        <p:spPr>
          <a:xfrm>
            <a:off x="171748" y="2552905"/>
            <a:ext cx="8896051" cy="369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69595" marR="18415" lvl="1">
              <a:lnSpc>
                <a:spcPct val="107800"/>
              </a:lnSpc>
              <a:spcBef>
                <a:spcPts val="150"/>
              </a:spcBef>
              <a:buSzPct val="111111"/>
              <a:tabLst>
                <a:tab pos="951865" algn="l"/>
                <a:tab pos="952500" algn="l"/>
              </a:tabLst>
            </a:pPr>
            <a:r>
              <a:rPr lang="en-US" sz="16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Below are some steps which we were used to solve our loan application problem</a:t>
            </a:r>
            <a:r>
              <a:rPr lang="en-US" sz="18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.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4036" y="776428"/>
            <a:ext cx="6266164" cy="5129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</a:rPr>
              <a:t>Analysis</a:t>
            </a:r>
            <a:r>
              <a:rPr spc="-5" dirty="0"/>
              <a:t> </a:t>
            </a:r>
            <a:r>
              <a:rPr dirty="0"/>
              <a:t>- </a:t>
            </a:r>
            <a:r>
              <a:rPr spc="-5" dirty="0"/>
              <a:t>Understanding</a:t>
            </a:r>
            <a:r>
              <a:rPr spc="-90" dirty="0"/>
              <a:t> </a:t>
            </a:r>
            <a:r>
              <a:rPr spc="-5" dirty="0"/>
              <a:t>Loans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7023" y="1834222"/>
            <a:ext cx="8613140" cy="889346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395"/>
              </a:spcBef>
              <a:buFont typeface="Wingdings" panose="05000000000000000000" pitchFamily="2" charset="2"/>
              <a:buChar char="ü"/>
              <a:tabLst>
                <a:tab pos="450215" algn="l"/>
                <a:tab pos="450850" algn="l"/>
              </a:tabLst>
            </a:pPr>
            <a:r>
              <a:rPr lang="en-IN" sz="165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We found that almost every year, </a:t>
            </a:r>
            <a:r>
              <a:rPr sz="165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Lending club</a:t>
            </a:r>
            <a:r>
              <a:rPr lang="en-IN" sz="165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has managed to double its business. </a:t>
            </a:r>
            <a:endParaRPr sz="1650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95"/>
              </a:spcBef>
              <a:buFont typeface="Wingdings" panose="05000000000000000000" pitchFamily="2" charset="2"/>
              <a:buChar char="ü"/>
              <a:tabLst>
                <a:tab pos="450215" algn="l"/>
                <a:tab pos="450850" algn="l"/>
              </a:tabLst>
            </a:pPr>
            <a:r>
              <a:rPr lang="en-IN" sz="165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December is a month in which higher loans were distributed, where February is lowest.</a:t>
            </a:r>
          </a:p>
          <a:p>
            <a:pPr marL="298450" indent="-285750">
              <a:lnSpc>
                <a:spcPct val="100000"/>
              </a:lnSpc>
              <a:spcBef>
                <a:spcPts val="295"/>
              </a:spcBef>
              <a:buFont typeface="Wingdings" panose="05000000000000000000" pitchFamily="2" charset="2"/>
              <a:buChar char="ü"/>
              <a:tabLst>
                <a:tab pos="450215" algn="l"/>
                <a:tab pos="450850" algn="l"/>
              </a:tabLst>
            </a:pPr>
            <a:r>
              <a:rPr lang="en-IN" sz="165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Loan distribution keeps increasing from start to end of year</a:t>
            </a:r>
            <a:r>
              <a:rPr sz="165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.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xmlns="" id="{F88964CA-711B-4950-8DFF-FA15EAC71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172282"/>
            <a:ext cx="4875488" cy="3558534"/>
          </a:xfrm>
          <a:prstGeom prst="rect">
            <a:avLst/>
          </a:prstGeom>
        </p:spPr>
      </p:pic>
      <p:pic>
        <p:nvPicPr>
          <p:cNvPr id="9" name="Picture 8" descr="A picture containing line chart&#10;&#10;Description automatically generated">
            <a:extLst>
              <a:ext uri="{FF2B5EF4-FFF2-40B4-BE49-F238E27FC236}">
                <a16:creationId xmlns:a16="http://schemas.microsoft.com/office/drawing/2014/main" xmlns="" id="{16931E8E-3784-455F-A59D-6D2BDC944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15" y="3273641"/>
            <a:ext cx="3479575" cy="3458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8948" y="685800"/>
            <a:ext cx="3954103" cy="5078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dirty="0">
                <a:latin typeface="Cambria" panose="02040503050406030204" pitchFamily="18" charset="0"/>
                <a:ea typeface="Cambria" panose="02040503050406030204" pitchFamily="18" charset="0"/>
              </a:rPr>
              <a:t>Univariate</a:t>
            </a:r>
            <a:r>
              <a:rPr sz="2500" dirty="0"/>
              <a:t> </a:t>
            </a:r>
            <a:r>
              <a:rPr sz="320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1127" y="1752600"/>
            <a:ext cx="10820400" cy="76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14999"/>
              </a:lnSpc>
              <a:spcBef>
                <a:spcPts val="100"/>
              </a:spcBef>
              <a:tabLst>
                <a:tab pos="427990" algn="l"/>
                <a:tab pos="428625" algn="l"/>
              </a:tabLst>
            </a:pPr>
            <a:r>
              <a:rPr lang="en-IN" sz="14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 Univariate Analysis is a type of analysis in which only one variable from dataset is used. Data may contain more than one variable, but we will only focus on that single variable. “Uni” means </a:t>
            </a:r>
            <a:r>
              <a:rPr lang="en-IN" sz="1400" b="1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Single</a:t>
            </a:r>
            <a:r>
              <a:rPr lang="en-IN" sz="14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.</a:t>
            </a: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1400" dirty="0">
              <a:latin typeface="Cambria" panose="02040503050406030204" pitchFamily="18" charset="0"/>
              <a:ea typeface="Cambria" panose="02040503050406030204" pitchFamily="18" charset="0"/>
              <a:cs typeface="AoyagiKouzanFont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2970DBD-C9C6-45C1-AD8C-15DEC90CC86C}"/>
              </a:ext>
            </a:extLst>
          </p:cNvPr>
          <p:cNvSpPr txBox="1"/>
          <p:nvPr/>
        </p:nvSpPr>
        <p:spPr>
          <a:xfrm>
            <a:off x="275948" y="2794247"/>
            <a:ext cx="3686452" cy="2587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999"/>
              </a:lnSpc>
              <a:spcBef>
                <a:spcPts val="100"/>
              </a:spcBef>
              <a:tabLst>
                <a:tab pos="427990" algn="l"/>
                <a:tab pos="428625" algn="l"/>
              </a:tabLst>
            </a:pPr>
            <a:r>
              <a:rPr lang="en-US" sz="14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We have decided to look ‘loan amount’, and we found that</a:t>
            </a:r>
          </a:p>
          <a:p>
            <a:pPr>
              <a:lnSpc>
                <a:spcPct val="114999"/>
              </a:lnSpc>
              <a:spcBef>
                <a:spcPts val="100"/>
              </a:spcBef>
              <a:tabLst>
                <a:tab pos="427990" algn="l"/>
                <a:tab pos="428625" algn="l"/>
              </a:tabLst>
            </a:pPr>
            <a:endParaRPr lang="en-US" sz="1400" spc="-5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marL="427990" indent="-428625">
              <a:lnSpc>
                <a:spcPct val="114999"/>
              </a:lnSpc>
              <a:spcBef>
                <a:spcPts val="100"/>
              </a:spcBef>
              <a:buFont typeface="AoyagiKouzanFontT"/>
              <a:buChar char="➢"/>
              <a:tabLst>
                <a:tab pos="427990" algn="l"/>
                <a:tab pos="428625" algn="l"/>
              </a:tabLst>
            </a:pPr>
            <a:r>
              <a:rPr lang="en-US" sz="14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500 is minimum and 35000 is maximum loan amount which is distributed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.</a:t>
            </a:r>
          </a:p>
          <a:p>
            <a:pPr marL="427990" indent="-427990">
              <a:lnSpc>
                <a:spcPct val="100000"/>
              </a:lnSpc>
              <a:spcBef>
                <a:spcPts val="285"/>
              </a:spcBef>
              <a:buFont typeface="AoyagiKouzanFontT"/>
              <a:buChar char="➢"/>
              <a:tabLst>
                <a:tab pos="427990" algn="l"/>
                <a:tab pos="428625" algn="l"/>
              </a:tabLst>
            </a:pPr>
            <a:r>
              <a:rPr lang="en-US" sz="14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Mean loan amount is 11219.44</a:t>
            </a:r>
          </a:p>
          <a:p>
            <a:pPr marL="427990" indent="-427990">
              <a:lnSpc>
                <a:spcPct val="100000"/>
              </a:lnSpc>
              <a:spcBef>
                <a:spcPts val="285"/>
              </a:spcBef>
              <a:buFont typeface="AoyagiKouzanFontT"/>
              <a:buChar char="➢"/>
              <a:tabLst>
                <a:tab pos="427990" algn="l"/>
                <a:tab pos="428625" algn="l"/>
              </a:tabLst>
            </a:pPr>
            <a:r>
              <a:rPr lang="en-US" sz="14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50% applicants are given loan amount between 5000  to 15000 </a:t>
            </a:r>
          </a:p>
          <a:p>
            <a:pPr marL="427990" indent="-427990">
              <a:lnSpc>
                <a:spcPct val="100000"/>
              </a:lnSpc>
              <a:spcBef>
                <a:spcPts val="285"/>
              </a:spcBef>
              <a:buFont typeface="AoyagiKouzanFontT"/>
              <a:buChar char="➢"/>
              <a:tabLst>
                <a:tab pos="427990" algn="l"/>
                <a:tab pos="428625" algn="l"/>
              </a:tabLst>
            </a:pPr>
            <a:r>
              <a:rPr lang="en-US" sz="14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This distribution is skewed.</a:t>
            </a:r>
          </a:p>
          <a:p>
            <a:pPr marL="427990" indent="-427990">
              <a:lnSpc>
                <a:spcPct val="100000"/>
              </a:lnSpc>
              <a:spcBef>
                <a:spcPts val="285"/>
              </a:spcBef>
              <a:buFont typeface="AoyagiKouzanFontT"/>
              <a:buChar char="➢"/>
              <a:tabLst>
                <a:tab pos="427990" algn="l"/>
                <a:tab pos="428625" algn="l"/>
              </a:tabLst>
            </a:pPr>
            <a:endParaRPr lang="en-US" sz="1400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xmlns="" id="{145BFA04-2A51-4848-B071-57A6CB40B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749847"/>
            <a:ext cx="7719874" cy="37295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8948" y="685800"/>
            <a:ext cx="3954103" cy="5078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275948" y="1460317"/>
            <a:ext cx="10820400" cy="1283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14999"/>
              </a:lnSpc>
              <a:spcBef>
                <a:spcPts val="100"/>
              </a:spcBef>
              <a:tabLst>
                <a:tab pos="427990" algn="l"/>
                <a:tab pos="428625" algn="l"/>
              </a:tabLst>
            </a:pPr>
            <a:r>
              <a:rPr lang="en-IN" sz="14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Like loan amount column, we analysed grades, because it seems an important factor while giving a loan to applicant. What do you mean by a </a:t>
            </a:r>
            <a:r>
              <a:rPr lang="en-IN" sz="1400" b="1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Grade</a:t>
            </a:r>
            <a:r>
              <a:rPr lang="en-IN" sz="14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?</a:t>
            </a:r>
            <a:endParaRPr lang="en-IN" sz="1400" b="1" spc="-5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>
              <a:lnSpc>
                <a:spcPct val="114999"/>
              </a:lnSpc>
              <a:spcBef>
                <a:spcPts val="100"/>
              </a:spcBef>
              <a:tabLst>
                <a:tab pos="427990" algn="l"/>
                <a:tab pos="428625" algn="l"/>
              </a:tabLst>
            </a:pPr>
            <a:r>
              <a:rPr lang="en-IN" sz="14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 Grade is a quality score given to a loan borrower depending his credit history. You may hear about CIBIL score. Think of it like that.</a:t>
            </a:r>
          </a:p>
          <a:p>
            <a:pPr>
              <a:lnSpc>
                <a:spcPct val="114999"/>
              </a:lnSpc>
              <a:spcBef>
                <a:spcPts val="100"/>
              </a:spcBef>
              <a:tabLst>
                <a:tab pos="427990" algn="l"/>
                <a:tab pos="428625" algn="l"/>
              </a:tabLst>
            </a:pPr>
            <a:r>
              <a:rPr lang="en-IN" sz="14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Grade </a:t>
            </a:r>
            <a:r>
              <a:rPr lang="en-IN" sz="1400" b="1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 is highest grade</a:t>
            </a:r>
            <a:r>
              <a:rPr lang="en-IN" sz="14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, it indicates that applicant have paid all of his EMI on time, where </a:t>
            </a:r>
            <a:r>
              <a:rPr lang="en-IN" sz="1400" b="1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G </a:t>
            </a:r>
            <a:r>
              <a:rPr lang="en-IN" sz="14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is lowest grade, </a:t>
            </a: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1400" dirty="0">
              <a:latin typeface="Cambria" panose="02040503050406030204" pitchFamily="18" charset="0"/>
              <a:ea typeface="Cambria" panose="02040503050406030204" pitchFamily="18" charset="0"/>
              <a:cs typeface="AoyagiKouzanFont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2970DBD-C9C6-45C1-AD8C-15DEC90CC86C}"/>
              </a:ext>
            </a:extLst>
          </p:cNvPr>
          <p:cNvSpPr txBox="1"/>
          <p:nvPr/>
        </p:nvSpPr>
        <p:spPr>
          <a:xfrm>
            <a:off x="275948" y="2971017"/>
            <a:ext cx="3686452" cy="2555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999"/>
              </a:lnSpc>
              <a:spcBef>
                <a:spcPts val="100"/>
              </a:spcBef>
              <a:tabLst>
                <a:tab pos="427990" algn="l"/>
                <a:tab pos="428625" algn="l"/>
              </a:tabLst>
            </a:pPr>
            <a:r>
              <a:rPr lang="en-US" sz="14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Below is our plot for grade</a:t>
            </a:r>
          </a:p>
          <a:p>
            <a:pPr>
              <a:lnSpc>
                <a:spcPct val="114999"/>
              </a:lnSpc>
              <a:spcBef>
                <a:spcPts val="100"/>
              </a:spcBef>
              <a:tabLst>
                <a:tab pos="427990" algn="l"/>
                <a:tab pos="428625" algn="l"/>
              </a:tabLst>
            </a:pPr>
            <a:endParaRPr lang="en-US" sz="1400" spc="-5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marL="427990" indent="-428625">
              <a:lnSpc>
                <a:spcPct val="114999"/>
              </a:lnSpc>
              <a:spcBef>
                <a:spcPts val="100"/>
              </a:spcBef>
              <a:buFont typeface="AoyagiKouzanFontT"/>
              <a:buChar char="➢"/>
              <a:tabLst>
                <a:tab pos="427990" algn="l"/>
                <a:tab pos="428625" algn="l"/>
              </a:tabLst>
            </a:pPr>
            <a:r>
              <a:rPr lang="en-US" sz="14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B is grade hold by most loan applications. 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marL="427990" indent="-427990">
              <a:lnSpc>
                <a:spcPct val="100000"/>
              </a:lnSpc>
              <a:spcBef>
                <a:spcPts val="285"/>
              </a:spcBef>
              <a:buFont typeface="AoyagiKouzanFontT"/>
              <a:buChar char="➢"/>
              <a:tabLst>
                <a:tab pos="427990" algn="l"/>
                <a:tab pos="428625" algn="l"/>
              </a:tabLst>
            </a:pPr>
            <a:r>
              <a:rPr lang="en-US" sz="14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G is grade hold by least applications</a:t>
            </a:r>
          </a:p>
          <a:p>
            <a:pPr marL="427990" indent="-427990">
              <a:lnSpc>
                <a:spcPct val="100000"/>
              </a:lnSpc>
              <a:spcBef>
                <a:spcPts val="285"/>
              </a:spcBef>
              <a:buFont typeface="AoyagiKouzanFontT"/>
              <a:buChar char="➢"/>
              <a:tabLst>
                <a:tab pos="427990" algn="l"/>
                <a:tab pos="428625" algn="l"/>
              </a:tabLst>
            </a:pPr>
            <a:r>
              <a:rPr lang="en-US" sz="14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We can say that only in some criteria, lending club has given loan to candidates who has bad credit history.</a:t>
            </a:r>
          </a:p>
          <a:p>
            <a:pPr marL="427990" indent="-427990">
              <a:lnSpc>
                <a:spcPct val="100000"/>
              </a:lnSpc>
              <a:spcBef>
                <a:spcPts val="285"/>
              </a:spcBef>
              <a:buFont typeface="AoyagiKouzanFontT"/>
              <a:buChar char="➢"/>
              <a:tabLst>
                <a:tab pos="427990" algn="l"/>
                <a:tab pos="428625" algn="l"/>
              </a:tabLst>
            </a:pPr>
            <a:r>
              <a:rPr lang="en-US" sz="14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There is a risk, but it is low.</a:t>
            </a:r>
          </a:p>
          <a:p>
            <a:pPr marL="427990" indent="-427990">
              <a:lnSpc>
                <a:spcPct val="100000"/>
              </a:lnSpc>
              <a:spcBef>
                <a:spcPts val="285"/>
              </a:spcBef>
              <a:buFont typeface="AoyagiKouzanFontT"/>
              <a:buChar char="➢"/>
              <a:tabLst>
                <a:tab pos="427990" algn="l"/>
                <a:tab pos="428625" algn="l"/>
              </a:tabLst>
            </a:pPr>
            <a:endParaRPr lang="en-US" sz="1400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xmlns="" id="{F8ECF373-6CD2-4BCA-9A05-333B5A862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175" y="2507258"/>
            <a:ext cx="6675566" cy="435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2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6794" y="764105"/>
            <a:ext cx="5798411" cy="5129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mbria" panose="02040503050406030204" pitchFamily="18" charset="0"/>
                <a:ea typeface="Cambria" panose="02040503050406030204" pitchFamily="18" charset="0"/>
              </a:rPr>
              <a:t>Segmented</a:t>
            </a:r>
            <a:r>
              <a:rPr spc="-5" dirty="0"/>
              <a:t> Univariate</a:t>
            </a:r>
            <a:r>
              <a:rPr spc="-260" dirty="0"/>
              <a:t> </a:t>
            </a:r>
            <a:r>
              <a:rPr spc="-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3772" y="1828800"/>
            <a:ext cx="1130445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0690" algn="l"/>
                <a:tab pos="441325" algn="l"/>
              </a:tabLst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We have seen behavior of loan amount. In previous case, we just compute mean, median, 50% data distribution. We can categorize this univariate variable based on some conditions or based on existing variable.</a:t>
            </a:r>
            <a:endParaRPr sz="1600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xmlns="" id="{6E6B4310-BA6F-401D-9C52-2983CCC3E8D9}"/>
              </a:ext>
            </a:extLst>
          </p:cNvPr>
          <p:cNvSpPr txBox="1"/>
          <p:nvPr/>
        </p:nvSpPr>
        <p:spPr>
          <a:xfrm>
            <a:off x="443771" y="2846552"/>
            <a:ext cx="11304453" cy="190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0690" algn="l"/>
                <a:tab pos="441325" algn="l"/>
              </a:tabLst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The technique of grouping dataset based on a category or mathematical function is known as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Segmented Univariate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. Below can be steps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0690" algn="l"/>
                <a:tab pos="441325" algn="l"/>
              </a:tabLst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40690" algn="l"/>
                <a:tab pos="441325" algn="l"/>
              </a:tabLst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Take raw data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40690" algn="l"/>
                <a:tab pos="441325" algn="l"/>
              </a:tabLst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Group by dimensions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40690" algn="l"/>
                <a:tab pos="441325" algn="l"/>
              </a:tabLst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Summarize using a relevant metrics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40690" algn="l"/>
                <a:tab pos="441325" algn="l"/>
              </a:tabLst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Compare the metrics along group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0690" algn="l"/>
                <a:tab pos="441325" algn="l"/>
              </a:tabLst>
            </a:pPr>
            <a:endParaRPr lang="en-US" sz="1400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6794" y="764105"/>
            <a:ext cx="5798411" cy="5129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06547" y="1497419"/>
            <a:ext cx="8488658" cy="130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0690" algn="l"/>
                <a:tab pos="441325" algn="l"/>
              </a:tabLst>
            </a:pPr>
            <a:r>
              <a:rPr lang="en-IN" sz="16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We compared loan amount in segmented way and found that –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0690" algn="l"/>
                <a:tab pos="441325" algn="l"/>
              </a:tabLst>
            </a:pPr>
            <a:endParaRPr lang="en-IN" sz="1600" spc="-5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marL="441325" indent="-428625">
              <a:lnSpc>
                <a:spcPct val="100000"/>
              </a:lnSpc>
              <a:spcBef>
                <a:spcPts val="100"/>
              </a:spcBef>
              <a:buFont typeface="AoyagiKouzanFontT"/>
              <a:buChar char="➢"/>
              <a:tabLst>
                <a:tab pos="440690" algn="l"/>
                <a:tab pos="441325" algn="l"/>
              </a:tabLst>
            </a:pPr>
            <a:r>
              <a:rPr sz="12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Majority </a:t>
            </a:r>
            <a:r>
              <a:rPr sz="12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of </a:t>
            </a:r>
            <a:r>
              <a:rPr sz="12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loan </a:t>
            </a:r>
            <a:r>
              <a:rPr sz="12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has been given for </a:t>
            </a:r>
            <a:r>
              <a:rPr sz="12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the </a:t>
            </a:r>
            <a:r>
              <a:rPr sz="12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debt </a:t>
            </a:r>
            <a:r>
              <a:rPr sz="12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consolidation </a:t>
            </a:r>
            <a:r>
              <a:rPr sz="12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purpose </a:t>
            </a:r>
            <a:r>
              <a:rPr sz="12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and </a:t>
            </a:r>
            <a:r>
              <a:rPr sz="12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has been fully</a:t>
            </a:r>
            <a:r>
              <a:rPr sz="1200" spc="-7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12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paid</a:t>
            </a:r>
          </a:p>
          <a:p>
            <a:pPr marL="441325" indent="-428625">
              <a:lnSpc>
                <a:spcPct val="100000"/>
              </a:lnSpc>
              <a:buFont typeface="AoyagiKouzanFontT"/>
              <a:buChar char="➢"/>
              <a:tabLst>
                <a:tab pos="440690" algn="l"/>
                <a:tab pos="441325" algn="l"/>
              </a:tabLst>
            </a:pPr>
            <a:r>
              <a:rPr sz="12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Higher the loan amount, </a:t>
            </a:r>
            <a:r>
              <a:rPr sz="12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higher </a:t>
            </a:r>
            <a:r>
              <a:rPr sz="12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the</a:t>
            </a:r>
            <a:r>
              <a:rPr sz="1200" spc="-1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12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tenure.</a:t>
            </a:r>
            <a:r>
              <a:rPr lang="en-IN" sz="12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Usually, high amount need some extra time to pay off entire loan. </a:t>
            </a:r>
            <a:endParaRPr sz="1200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marL="441325" indent="-428625">
              <a:lnSpc>
                <a:spcPct val="100000"/>
              </a:lnSpc>
              <a:spcBef>
                <a:spcPts val="285"/>
              </a:spcBef>
              <a:buFont typeface="AoyagiKouzanFontT"/>
              <a:buChar char="➢"/>
              <a:tabLst>
                <a:tab pos="440690" algn="l"/>
                <a:tab pos="441325" algn="l"/>
              </a:tabLst>
            </a:pPr>
            <a:r>
              <a:rPr sz="12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Lower the </a:t>
            </a:r>
            <a:r>
              <a:rPr sz="12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grade, higher </a:t>
            </a:r>
            <a:r>
              <a:rPr sz="12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the loan</a:t>
            </a:r>
            <a:r>
              <a:rPr sz="1200" spc="-1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sz="12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amount</a:t>
            </a:r>
            <a:r>
              <a:rPr lang="en-IN" sz="1200" spc="-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. Lower grade means candidate have lots of outstanding Emi. He need more money to pay money</a:t>
            </a:r>
            <a:endParaRPr sz="1200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2810" y="3343243"/>
            <a:ext cx="3809980" cy="3352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8540" y="3021719"/>
            <a:ext cx="6966349" cy="31588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179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1034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AoyagiKouzanFontT</vt:lpstr>
      <vt:lpstr>Arial</vt:lpstr>
      <vt:lpstr>Calibri</vt:lpstr>
      <vt:lpstr>Cambria</vt:lpstr>
      <vt:lpstr>DejaVu Sans</vt:lpstr>
      <vt:lpstr>Helvetica Neue</vt:lpstr>
      <vt:lpstr>Times New Roman</vt:lpstr>
      <vt:lpstr>Wingdings</vt:lpstr>
      <vt:lpstr>Office Theme</vt:lpstr>
      <vt:lpstr>Lending Club Case Study</vt:lpstr>
      <vt:lpstr>Introduction</vt:lpstr>
      <vt:lpstr>Flow Chart</vt:lpstr>
      <vt:lpstr>Methodology</vt:lpstr>
      <vt:lpstr>Analysis - Understanding Loans</vt:lpstr>
      <vt:lpstr>Univariate Analysis</vt:lpstr>
      <vt:lpstr>PowerPoint Presentation</vt:lpstr>
      <vt:lpstr>Segmented Univariate Analysis</vt:lpstr>
      <vt:lpstr>PowerPoint Presentation</vt:lpstr>
      <vt:lpstr>PowerPoint Presentation</vt:lpstr>
      <vt:lpstr>Analysis on the basis of grade and loan amount</vt:lpstr>
      <vt:lpstr>Analysis on the basis of location &amp; Source</vt:lpstr>
      <vt:lpstr>Purpose of Loan And Correlation Analysis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cp:lastModifiedBy>Jay Banerjee</cp:lastModifiedBy>
  <cp:revision>46</cp:revision>
  <dcterms:created xsi:type="dcterms:W3CDTF">2021-09-19T15:16:02Z</dcterms:created>
  <dcterms:modified xsi:type="dcterms:W3CDTF">2022-01-05T13:30:06Z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2021-09-19T00:00:00Z</vt:filetime>
  </property>
</Properties>
</file>