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69" r:id="rId3"/>
    <p:sldId id="271" r:id="rId4"/>
    <p:sldId id="272" r:id="rId5"/>
    <p:sldId id="273" r:id="rId6"/>
    <p:sldId id="268" r:id="rId7"/>
  </p:sldIdLst>
  <p:sldSz cx="9144000" cy="5143500" type="screen16x9"/>
  <p:notesSz cx="6858000" cy="9144000"/>
  <p:embeddedFontLst>
    <p:embeddedFont>
      <p:font typeface="Gill Sans" panose="020B0604020202020204" charset="0"/>
      <p:regular r:id="rId9"/>
      <p:bold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ckwell" panose="020606030202050204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000"/>
    <a:srgbClr val="FF0000"/>
    <a:srgbClr val="B31736"/>
    <a:srgbClr val="D06F83"/>
    <a:srgbClr val="32C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7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8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27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54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16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0" y="0"/>
            <a:ext cx="91440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b="1" i="1" u="none" strike="noStrike" cap="none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Syriatel</a:t>
            </a:r>
            <a:r>
              <a:rPr lang="en-US" sz="3600" b="1" i="1" u="none" strike="noStrike" cap="none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6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Customer Churn</a:t>
            </a:r>
            <a:endParaRPr lang="en-US" sz="2800" b="1" i="1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0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Crisp DM Checkpoint #2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2400" b="1" i="1" u="none" strike="noStrike" cap="none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Rockwell" panose="02060603020205020403" pitchFamily="18" charset="0"/>
                <a:ea typeface="Roboto"/>
                <a:cs typeface="Times New Roman" panose="02020603050405020304" pitchFamily="18" charset="0"/>
                <a:sym typeface="Roboto"/>
              </a:rPr>
              <a:t>Vivian Dang and Joe Buzzelli</a:t>
            </a:r>
            <a:endParaRPr sz="2400" b="1" i="0" u="none" strike="noStrike" cap="none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Rockwell" panose="02060603020205020403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April 14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2020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RISP-DM – a Standard Methodology to Ensure a Good Outcome - Data ...">
            <a:extLst>
              <a:ext uri="{FF2B5EF4-FFF2-40B4-BE49-F238E27FC236}">
                <a16:creationId xmlns:a16="http://schemas.microsoft.com/office/drawing/2014/main" id="{1A8FC2FE-E44D-4488-AE64-96780893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36" y="1531292"/>
            <a:ext cx="3093127" cy="30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2AE79AB3-E051-413E-8B37-C83D64B7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3" y="46151"/>
            <a:ext cx="1020947" cy="6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EDA/Visualization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As of 04/13, created EDA visualizations exploring the baseline data pertaining to customer churn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Baseline is roughly 14% churn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Total minutes m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ost significant delta identified between classes</a:t>
            </a:r>
            <a:endParaRPr lang="en-US" sz="180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dirty="0"/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2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7DCC1D-84D3-40B2-B77D-1515BFB8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0" y="2571750"/>
            <a:ext cx="3660675" cy="21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63BE8DF-0D53-45DE-ADD5-8CDA3175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88" y="2571750"/>
            <a:ext cx="3413581" cy="218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709084C6-D489-4CD9-84F9-BA67EA19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3" y="46151"/>
            <a:ext cx="1020947" cy="6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are pursuing a classification modeling strategy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Our goal is to predict customer churn by creating a model that maximizes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precision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 with a target greater than or equal to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0.95</a:t>
            </a: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Models used include: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Logistic regression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Decision tree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Random Forest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Nearest Neighbor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Boosting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order to mitigate overfitting, we will conduct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cross validation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and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hyperparameter tuning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on our two best performing models</a:t>
            </a:r>
          </a:p>
          <a:p>
            <a:pPr marL="285750" lvl="1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Additionally, we are exploring feature selection by leveraging the best feature calculations available in decision tree and random forest models</a:t>
            </a:r>
            <a:endParaRPr lang="en-US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dirty="0"/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3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CAAAB5CE-ED56-480A-AFC3-6ECFB92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3" y="46151"/>
            <a:ext cx="1020947" cy="6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Initial Model Results (perfect scores equal -1.000)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4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CAAAB5CE-ED56-480A-AFC3-6ECFB92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3" y="46151"/>
            <a:ext cx="1020947" cy="6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A58DBA-5655-44EE-811E-B243B59B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34060"/>
              </p:ext>
            </p:extLst>
          </p:nvPr>
        </p:nvGraphicFramePr>
        <p:xfrm>
          <a:off x="251699" y="962465"/>
          <a:ext cx="8428949" cy="396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845">
                  <a:extLst>
                    <a:ext uri="{9D8B030D-6E8A-4147-A177-3AD203B41FA5}">
                      <a16:colId xmlns:a16="http://schemas.microsoft.com/office/drawing/2014/main" val="2362737674"/>
                    </a:ext>
                  </a:extLst>
                </a:gridCol>
                <a:gridCol w="1154276">
                  <a:extLst>
                    <a:ext uri="{9D8B030D-6E8A-4147-A177-3AD203B41FA5}">
                      <a16:colId xmlns:a16="http://schemas.microsoft.com/office/drawing/2014/main" val="3758187281"/>
                    </a:ext>
                  </a:extLst>
                </a:gridCol>
                <a:gridCol w="1154276">
                  <a:extLst>
                    <a:ext uri="{9D8B030D-6E8A-4147-A177-3AD203B41FA5}">
                      <a16:colId xmlns:a16="http://schemas.microsoft.com/office/drawing/2014/main" val="1632213745"/>
                    </a:ext>
                  </a:extLst>
                </a:gridCol>
                <a:gridCol w="1154276">
                  <a:extLst>
                    <a:ext uri="{9D8B030D-6E8A-4147-A177-3AD203B41FA5}">
                      <a16:colId xmlns:a16="http://schemas.microsoft.com/office/drawing/2014/main" val="3919794310"/>
                    </a:ext>
                  </a:extLst>
                </a:gridCol>
                <a:gridCol w="1154276">
                  <a:extLst>
                    <a:ext uri="{9D8B030D-6E8A-4147-A177-3AD203B41FA5}">
                      <a16:colId xmlns:a16="http://schemas.microsoft.com/office/drawing/2014/main" val="2053476977"/>
                    </a:ext>
                  </a:extLst>
                </a:gridCol>
              </a:tblGrid>
              <a:tr h="330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5443" marR="5443" marT="5443" marB="0" anchor="ctr">
                    <a:solidFill>
                      <a:srgbClr val="FD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5443" marR="5443" marT="5443" marB="0" anchor="ctr">
                    <a:solidFill>
                      <a:srgbClr val="FD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</a:p>
                  </a:txBody>
                  <a:tcPr marL="5443" marR="5443" marT="5443" marB="0" anchor="ctr">
                    <a:solidFill>
                      <a:srgbClr val="FD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5443" marR="5443" marT="5443" marB="0" anchor="ctr">
                    <a:solidFill>
                      <a:srgbClr val="FD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</a:p>
                  </a:txBody>
                  <a:tcPr marL="5443" marR="5443" marT="5443" marB="0" anchor="ctr">
                    <a:solidFill>
                      <a:srgbClr val="FD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79670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(Tuned,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5)</a:t>
                      </a: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0.979</a:t>
                      </a: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0.858</a:t>
                      </a: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0.997</a:t>
                      </a: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5443" marR="5443" marT="5443" marB="0" anchor="ctr"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5068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(k=4)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0.978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0.904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0.343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0.51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864788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 (default w/ SMOTE)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0.925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0.896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442291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(default)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0.429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65308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w/ SMOTE (max_depth=4, n_est=5)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0.9273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0.928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0.879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13992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w/ SMOTE (default)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0.728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0.669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75226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 (default)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0.704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0.883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63023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(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5) w/ SMOTE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0.916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0.832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46416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(default)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218717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Forest 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max_depth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=4,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n_est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=5)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0.888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0.228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0.37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67896"/>
                  </a:ext>
                </a:extLst>
              </a:tr>
              <a:tr h="3305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(default)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 </a:t>
                      </a:r>
                    </a:p>
                  </a:txBody>
                  <a:tcPr marL="5443" marR="5443" marT="5443" marB="0" anchor="ctr">
                    <a:lnT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F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8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251700" y="0"/>
            <a:ext cx="88923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dirty="0">
                <a:solidFill>
                  <a:srgbClr val="2B2B2B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We are pursuing a classification modeling strategy</a:t>
            </a:r>
            <a:endParaRPr sz="2400" b="0" i="0" u="none" strike="noStrike" cap="none" dirty="0">
              <a:solidFill>
                <a:srgbClr val="2B2B2B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30250" y="1462724"/>
            <a:ext cx="8025300" cy="326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>
              <a:buSzPts val="1800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In order to mitigate overfitting, we will conduct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cross validation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and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hyperparameter tuning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on our two best performing models</a:t>
            </a: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Additionally, we are exploring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feature selection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by leveraging the </a:t>
            </a:r>
            <a:r>
              <a:rPr lang="en-US" sz="1800" b="1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best feature </a:t>
            </a:r>
            <a:r>
              <a:rPr lang="en-US" sz="1800" dirty="0">
                <a:solidFill>
                  <a:schemeClr val="dk1"/>
                </a:solidFill>
                <a:latin typeface="Rockwell" panose="02060603020205020403" pitchFamily="18" charset="0"/>
                <a:ea typeface="Roboto"/>
                <a:cs typeface="Roboto"/>
                <a:sym typeface="Roboto"/>
              </a:rPr>
              <a:t>calculations available in decision tree and random forest models</a:t>
            </a:r>
          </a:p>
          <a:p>
            <a:pPr lvl="1"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  <a:p>
            <a:endParaRPr lang="en-US" dirty="0"/>
          </a:p>
          <a:p>
            <a:pPr lvl="1">
              <a:buSzPts val="1800"/>
            </a:pPr>
            <a:endParaRPr lang="en-US" sz="1800" dirty="0">
              <a:solidFill>
                <a:schemeClr val="dk1"/>
              </a:solidFill>
              <a:latin typeface="Rockwell" panose="02060603020205020403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latin typeface="Rockwell" panose="02060603020205020403" pitchFamily="18" charset="0"/>
              </a:rPr>
              <a:t>5</a:t>
            </a:fld>
            <a:endParaRPr>
              <a:latin typeface="Rockwell" panose="02060603020205020403" pitchFamily="18" charset="0"/>
            </a:endParaRPr>
          </a:p>
        </p:txBody>
      </p:sp>
      <p:sp>
        <p:nvSpPr>
          <p:cNvPr id="7" name="Google Shape;81;p18">
            <a:extLst>
              <a:ext uri="{FF2B5EF4-FFF2-40B4-BE49-F238E27FC236}">
                <a16:creationId xmlns:a16="http://schemas.microsoft.com/office/drawing/2014/main" id="{A81A1818-D423-4E30-8EA5-C93B9FE1C5B7}"/>
              </a:ext>
            </a:extLst>
          </p:cNvPr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6" descr="EU sanctions target mobile phone Syriatel - Economy - Business ...">
            <a:extLst>
              <a:ext uri="{FF2B5EF4-FFF2-40B4-BE49-F238E27FC236}">
                <a16:creationId xmlns:a16="http://schemas.microsoft.com/office/drawing/2014/main" id="{CAAAB5CE-ED56-480A-AFC3-6ECFB927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53" y="46151"/>
            <a:ext cx="1020947" cy="6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ethods of Feature Selection - Abhishek Kumar - Medium">
            <a:extLst>
              <a:ext uri="{FF2B5EF4-FFF2-40B4-BE49-F238E27FC236}">
                <a16:creationId xmlns:a16="http://schemas.microsoft.com/office/drawing/2014/main" id="{9D69CB6B-9F78-4178-8BA1-04A5D405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00" y="3369467"/>
            <a:ext cx="3747810" cy="11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mon Problems in Hyperparameter Optimization | SigOpt">
            <a:extLst>
              <a:ext uri="{FF2B5EF4-FFF2-40B4-BE49-F238E27FC236}">
                <a16:creationId xmlns:a16="http://schemas.microsoft.com/office/drawing/2014/main" id="{889D9F39-1ED9-46AE-AAA8-B7914A5D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20" y="3218721"/>
            <a:ext cx="2097310" cy="142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0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BCAA3-66F7-476A-B7ED-CB308EE69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Question Mark Illustration">
            <a:extLst>
              <a:ext uri="{FF2B5EF4-FFF2-40B4-BE49-F238E27FC236}">
                <a16:creationId xmlns:a16="http://schemas.microsoft.com/office/drawing/2014/main" id="{55FB3900-DE18-4E45-AC10-8C081A89C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2513" r="-9" b="4130"/>
          <a:stretch/>
        </p:blipFill>
        <p:spPr bwMode="auto">
          <a:xfrm>
            <a:off x="-810" y="0"/>
            <a:ext cx="9144810" cy="51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F5D50-5DA4-44FB-8164-48C2B31FA021}"/>
              </a:ext>
            </a:extLst>
          </p:cNvPr>
          <p:cNvSpPr txBox="1"/>
          <p:nvPr/>
        </p:nvSpPr>
        <p:spPr>
          <a:xfrm>
            <a:off x="198784" y="193813"/>
            <a:ext cx="2733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" panose="02060603020205020403" pitchFamily="18" charset="0"/>
              </a:rPr>
              <a:t>Thank you for your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AFA4F-E9D6-45F7-A40D-20833DAF8B15}"/>
              </a:ext>
            </a:extLst>
          </p:cNvPr>
          <p:cNvSpPr txBox="1"/>
          <p:nvPr/>
        </p:nvSpPr>
        <p:spPr>
          <a:xfrm>
            <a:off x="5927036" y="3832495"/>
            <a:ext cx="3094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" panose="02060603020205020403" pitchFamily="18" charset="0"/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924637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361</Words>
  <Application>Microsoft Office PowerPoint</Application>
  <PresentationFormat>On-screen Show (16:9)</PresentationFormat>
  <Paragraphs>99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Proxima Nova</vt:lpstr>
      <vt:lpstr>Rockwell</vt:lpstr>
      <vt:lpstr>Roboto</vt:lpstr>
      <vt:lpstr>Gill Sans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Bronko</dc:creator>
  <cp:lastModifiedBy>Tony Bronko</cp:lastModifiedBy>
  <cp:revision>40</cp:revision>
  <cp:lastPrinted>2020-04-17T15:39:38Z</cp:lastPrinted>
  <dcterms:modified xsi:type="dcterms:W3CDTF">2020-04-17T15:40:00Z</dcterms:modified>
</cp:coreProperties>
</file>