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71" r:id="rId3"/>
    <p:sldId id="266" r:id="rId4"/>
    <p:sldId id="269" r:id="rId5"/>
    <p:sldId id="276" r:id="rId6"/>
    <p:sldId id="277" r:id="rId7"/>
    <p:sldId id="274" r:id="rId8"/>
    <p:sldId id="280" r:id="rId9"/>
    <p:sldId id="278" r:id="rId10"/>
    <p:sldId id="279" r:id="rId11"/>
    <p:sldId id="268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5143500" type="screen16x9"/>
  <p:notesSz cx="6858000" cy="9144000"/>
  <p:embeddedFontLst>
    <p:embeddedFont>
      <p:font typeface="Gill Sans" panose="020B0604020202020204" charset="0"/>
      <p:regular r:id="rId21"/>
      <p:bold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ckwell" panose="020606030202050204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4A"/>
    <a:srgbClr val="FE4D4B"/>
    <a:srgbClr val="FD0000"/>
    <a:srgbClr val="FF0000"/>
    <a:srgbClr val="B31736"/>
    <a:srgbClr val="D06F83"/>
    <a:srgbClr val="32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13" y="10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70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6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9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8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2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179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4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8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4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4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7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Predicting Customer Turnover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en-US" sz="28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en-US" sz="28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ctr">
              <a:buSzPts val="4800"/>
            </a:pPr>
            <a:endParaRPr lang="en-US" sz="32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4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Vivian Dang and Joe Buzzelli</a:t>
            </a:r>
            <a:endParaRPr sz="2400" b="1" i="0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April 17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2020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D503D-DA6D-4640-9D51-A37EF7553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 r="29132"/>
          <a:stretch/>
        </p:blipFill>
        <p:spPr>
          <a:xfrm>
            <a:off x="1536773" y="2064244"/>
            <a:ext cx="4301965" cy="2857381"/>
          </a:xfrm>
          <a:prstGeom prst="rect">
            <a:avLst/>
          </a:prstGeom>
        </p:spPr>
      </p:pic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5D420940-1823-4F3E-BB8B-6657515A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58" y="747298"/>
            <a:ext cx="1882283" cy="11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92A94-B430-448B-854B-25D1A988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773" y="2064243"/>
            <a:ext cx="6070453" cy="2857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Next Steps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901050" y="791569"/>
            <a:ext cx="3951900" cy="40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Improve the current model with additional data from Syriatel to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better predict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turnover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sz="1800" b="1" i="0" u="none" strike="noStrike" cap="none" dirty="0">
              <a:solidFill>
                <a:srgbClr val="32CEFE"/>
              </a:solidFill>
              <a:latin typeface="Rockwell" panose="02060603020205020403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Explore machine learning solutions for </a:t>
            </a:r>
            <a:r>
              <a:rPr lang="en-US" sz="1800" dirty="0" err="1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Sytriatel’s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department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to mitigate customer attrition</a:t>
            </a: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Conduct a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sentiment analysis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of Syriatel’s customers to discover issues not present in operational databases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Rockwell" panose="02060603020205020403" pitchFamily="18" charset="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7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D51A5-9CDC-4EE1-8612-B6020D9F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" b="1060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CAA3-66F7-476A-B7ED-CB308EE69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F5D50-5DA4-44FB-8164-48C2B31FA021}"/>
              </a:ext>
            </a:extLst>
          </p:cNvPr>
          <p:cNvSpPr txBox="1"/>
          <p:nvPr/>
        </p:nvSpPr>
        <p:spPr>
          <a:xfrm>
            <a:off x="3382751" y="931010"/>
            <a:ext cx="331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E4D4B"/>
                </a:solidFill>
                <a:latin typeface="Rockwell" panose="02060603020205020403" pitchFamily="18" charset="0"/>
              </a:rPr>
              <a:t>Thank you for your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AFA4F-E9D6-45F7-A40D-20833DAF8B15}"/>
              </a:ext>
            </a:extLst>
          </p:cNvPr>
          <p:cNvSpPr txBox="1"/>
          <p:nvPr/>
        </p:nvSpPr>
        <p:spPr>
          <a:xfrm>
            <a:off x="3536919" y="2939237"/>
            <a:ext cx="3094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14A"/>
                </a:solidFill>
                <a:latin typeface="Rockwell" panose="02060603020205020403" pitchFamily="18" charset="0"/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9246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Backup Slides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7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aimed to maximize precision scores in our models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239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Precision calculation: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True Positives</a:t>
            </a:r>
          </a:p>
          <a:p>
            <a:pPr algn="ctr"/>
            <a:r>
              <a:rPr lang="en-US" sz="5400" b="1" dirty="0"/>
              <a:t>÷</a:t>
            </a:r>
            <a:endParaRPr lang="en-US" sz="1600" b="1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True Positives </a:t>
            </a:r>
            <a:r>
              <a:rPr lang="en-US" sz="2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+ </a:t>
            </a:r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False Negatives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13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total, we used nine different models in this project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Models include:</a:t>
            </a:r>
          </a:p>
          <a:p>
            <a:endParaRPr lang="en-US" sz="1800" dirty="0">
              <a:latin typeface="Rockwell" panose="02060603020205020403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Gradient Boosting Classifier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Random Forest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Logistic Regression cross validation estimator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Nearest neighbor (KNN)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dirty="0">
                <a:latin typeface="Rockwell" panose="02060603020205020403" pitchFamily="18" charset="0"/>
              </a:rPr>
              <a:t>Default and tuned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Decision tree</a:t>
            </a:r>
            <a:endParaRPr lang="en-US" sz="16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14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1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For each model type, the best performer was tested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3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The table below outlines the best performing models per type: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15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B745CA-6EE0-4692-A716-78FB5E1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3618"/>
              </p:ext>
            </p:extLst>
          </p:nvPr>
        </p:nvGraphicFramePr>
        <p:xfrm>
          <a:off x="430250" y="2186048"/>
          <a:ext cx="8025299" cy="1859280"/>
        </p:xfrm>
        <a:graphic>
          <a:graphicData uri="http://schemas.openxmlformats.org/drawingml/2006/table">
            <a:tbl>
              <a:tblPr/>
              <a:tblGrid>
                <a:gridCol w="4125347">
                  <a:extLst>
                    <a:ext uri="{9D8B030D-6E8A-4147-A177-3AD203B41FA5}">
                      <a16:colId xmlns:a16="http://schemas.microsoft.com/office/drawing/2014/main" val="401780856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2728116458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3188589929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1737464897"/>
                    </a:ext>
                  </a:extLst>
                </a:gridCol>
                <a:gridCol w="974988">
                  <a:extLst>
                    <a:ext uri="{9D8B030D-6E8A-4147-A177-3AD203B41FA5}">
                      <a16:colId xmlns:a16="http://schemas.microsoft.com/office/drawing/2014/main" val="294877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Best Model by Type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Precision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Accuracy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Recall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Rockwell" panose="02060603020205020403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7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Gradient Boosting Classifier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0.980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0.890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0.928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87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KNN (n=7)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0.925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0.900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0.338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0.495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05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Random Forest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0.981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0.890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0.931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07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Decision Tree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max_depth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 = 1)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0.970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0.917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0.441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0.607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59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Logistic Regression (solver = 'lbfgs', Cs=50, penalty='l2')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0.528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0.857</a:t>
                      </a:r>
                      <a:endParaRPr lang="en-US" sz="1200" b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0.131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0.210</a:t>
                      </a:r>
                      <a:endParaRPr lang="en-US" sz="1200" b="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1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304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7FA4DFE-658C-4305-A9E6-4C731364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712" y="1350926"/>
            <a:ext cx="10458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7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ROC Curves for each tested model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3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The chart below includes the ROC curve for each model vs the test data </a:t>
            </a: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16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7FA4DFE-658C-4305-A9E6-4C731364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712" y="1350926"/>
            <a:ext cx="10458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F647FF-A245-4488-97DF-9AA1623C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59" y="1844872"/>
            <a:ext cx="4158388" cy="28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Random Forest Notes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Strengths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RFs train each tree independently, using a random sample of the data. This randomness helps to make the model more robust than a single decision tree, and less likely to overfit on the training data -&gt; one of the most accurate learning algorithms available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 is much easier to tune than GBM. There are typically two parameters in RF: number of trees and number of features to be selected at each node.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RF is harder to overfit than GBM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Weaknesses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Overfit for some datasets with noisy classification/regression tasks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Classifications made by random forests are difficult for humans to interpret</a:t>
            </a:r>
          </a:p>
          <a:p>
            <a:pPr marL="640080" lvl="1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Categorical variables with different number of levels, random forests are biased in favor of those attributes with more levels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Default parameters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Default: (</a:t>
            </a:r>
            <a:r>
              <a:rPr lang="en-US" sz="1200" dirty="0" err="1">
                <a:latin typeface="Rockwell" panose="02060603020205020403" pitchFamily="18" charset="0"/>
              </a:rPr>
              <a:t>n_estimators</a:t>
            </a:r>
            <a:r>
              <a:rPr lang="en-US" sz="1200" dirty="0">
                <a:latin typeface="Rockwell" panose="02060603020205020403" pitchFamily="18" charset="0"/>
              </a:rPr>
              <a:t>=100, criterion='</a:t>
            </a:r>
            <a:r>
              <a:rPr lang="en-US" sz="1200" dirty="0" err="1">
                <a:latin typeface="Rockwell" panose="02060603020205020403" pitchFamily="18" charset="0"/>
              </a:rPr>
              <a:t>gini</a:t>
            </a:r>
            <a:r>
              <a:rPr lang="en-US" sz="1200" dirty="0">
                <a:latin typeface="Rockwell" panose="02060603020205020403" pitchFamily="18" charset="0"/>
              </a:rPr>
              <a:t>', </a:t>
            </a:r>
            <a:r>
              <a:rPr lang="en-US" sz="1200" dirty="0" err="1">
                <a:latin typeface="Rockwell" panose="02060603020205020403" pitchFamily="18" charset="0"/>
              </a:rPr>
              <a:t>max_depth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min_samples_split</a:t>
            </a:r>
            <a:r>
              <a:rPr lang="en-US" sz="1200" dirty="0">
                <a:latin typeface="Rockwell" panose="02060603020205020403" pitchFamily="18" charset="0"/>
              </a:rPr>
              <a:t>=2, </a:t>
            </a:r>
            <a:r>
              <a:rPr lang="en-US" sz="1200" dirty="0" err="1">
                <a:latin typeface="Rockwell" panose="02060603020205020403" pitchFamily="18" charset="0"/>
              </a:rPr>
              <a:t>min_samples_leaf</a:t>
            </a:r>
            <a:r>
              <a:rPr lang="en-US" sz="1200" dirty="0">
                <a:latin typeface="Rockwell" panose="02060603020205020403" pitchFamily="18" charset="0"/>
              </a:rPr>
              <a:t>=1, </a:t>
            </a:r>
            <a:r>
              <a:rPr lang="en-US" sz="1200" dirty="0" err="1">
                <a:latin typeface="Rockwell" panose="02060603020205020403" pitchFamily="18" charset="0"/>
              </a:rPr>
              <a:t>min_weight_fraction_leaf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max_features</a:t>
            </a:r>
            <a:r>
              <a:rPr lang="en-US" sz="1200" dirty="0">
                <a:latin typeface="Rockwell" panose="02060603020205020403" pitchFamily="18" charset="0"/>
              </a:rPr>
              <a:t>='auto', </a:t>
            </a:r>
            <a:r>
              <a:rPr lang="en-US" sz="1200" dirty="0" err="1">
                <a:latin typeface="Rockwell" panose="02060603020205020403" pitchFamily="18" charset="0"/>
              </a:rPr>
              <a:t>max_leaf_nodes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min_impurity_decrease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min_impurity_split</a:t>
            </a:r>
            <a:r>
              <a:rPr lang="en-US" sz="1200" dirty="0">
                <a:latin typeface="Rockwell" panose="02060603020205020403" pitchFamily="18" charset="0"/>
              </a:rPr>
              <a:t>=None, bootstrap=True, </a:t>
            </a:r>
            <a:r>
              <a:rPr lang="en-US" sz="1200" dirty="0" err="1">
                <a:latin typeface="Rockwell" panose="02060603020205020403" pitchFamily="18" charset="0"/>
              </a:rPr>
              <a:t>oob_score</a:t>
            </a:r>
            <a:r>
              <a:rPr lang="en-US" sz="1200" dirty="0">
                <a:latin typeface="Rockwell" panose="02060603020205020403" pitchFamily="18" charset="0"/>
              </a:rPr>
              <a:t>=False, </a:t>
            </a:r>
            <a:r>
              <a:rPr lang="en-US" sz="1200" dirty="0" err="1">
                <a:latin typeface="Rockwell" panose="02060603020205020403" pitchFamily="18" charset="0"/>
              </a:rPr>
              <a:t>n_jobs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random_state</a:t>
            </a:r>
            <a:r>
              <a:rPr lang="en-US" sz="1200" dirty="0">
                <a:latin typeface="Rockwell" panose="02060603020205020403" pitchFamily="18" charset="0"/>
              </a:rPr>
              <a:t>=None, verbose=0, </a:t>
            </a:r>
            <a:r>
              <a:rPr lang="en-US" sz="1200" dirty="0" err="1">
                <a:latin typeface="Rockwell" panose="02060603020205020403" pitchFamily="18" charset="0"/>
              </a:rPr>
              <a:t>warm_start</a:t>
            </a:r>
            <a:r>
              <a:rPr lang="en-US" sz="1200" dirty="0">
                <a:latin typeface="Rockwell" panose="02060603020205020403" pitchFamily="18" charset="0"/>
              </a:rPr>
              <a:t>=False, </a:t>
            </a:r>
            <a:r>
              <a:rPr lang="en-US" sz="1200" dirty="0" err="1">
                <a:latin typeface="Rockwell" panose="02060603020205020403" pitchFamily="18" charset="0"/>
              </a:rPr>
              <a:t>class_weight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ccp_alpha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max_samples</a:t>
            </a:r>
            <a:r>
              <a:rPr lang="en-US" sz="1200" dirty="0">
                <a:latin typeface="Rockwell" panose="02060603020205020403" pitchFamily="18" charset="0"/>
              </a:rPr>
              <a:t>=None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17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1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Gradient Boosting Classifier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Strengths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Build trees one at a time, where each new tree helps to correct errors made by previously trained tree.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Great for very unbalanced data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Weaknesses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Sensitive to overfitting if the data is noisy.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Training generally takes longer because of the fact that trees are built sequentially.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Harder to tune than RF. There are typically three parameters: number of trees, depth of trees and learning rate, and each tree built is generally shallow.</a:t>
            </a:r>
          </a:p>
          <a:p>
            <a:pPr marL="283464" indent="-285750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Default parameters</a:t>
            </a:r>
          </a:p>
          <a:p>
            <a:pPr marL="640080" indent="-285750" fontAlgn="base">
              <a:buFont typeface="Courier New" panose="02070309020205020404" pitchFamily="49" charset="0"/>
              <a:buChar char="-"/>
            </a:pPr>
            <a:r>
              <a:rPr lang="en-US" sz="1200" dirty="0">
                <a:latin typeface="Rockwell" panose="02060603020205020403" pitchFamily="18" charset="0"/>
              </a:rPr>
              <a:t>(loss='deviance', </a:t>
            </a:r>
            <a:r>
              <a:rPr lang="en-US" sz="1200" dirty="0" err="1">
                <a:latin typeface="Rockwell" panose="02060603020205020403" pitchFamily="18" charset="0"/>
              </a:rPr>
              <a:t>learning_rate</a:t>
            </a:r>
            <a:r>
              <a:rPr lang="en-US" sz="1200" dirty="0">
                <a:latin typeface="Rockwell" panose="02060603020205020403" pitchFamily="18" charset="0"/>
              </a:rPr>
              <a:t>=0.1, </a:t>
            </a:r>
            <a:r>
              <a:rPr lang="en-US" sz="1200" dirty="0" err="1">
                <a:latin typeface="Rockwell" panose="02060603020205020403" pitchFamily="18" charset="0"/>
              </a:rPr>
              <a:t>n_estimators</a:t>
            </a:r>
            <a:r>
              <a:rPr lang="en-US" sz="1200" dirty="0">
                <a:latin typeface="Rockwell" panose="02060603020205020403" pitchFamily="18" charset="0"/>
              </a:rPr>
              <a:t>=100, subsample=1.0, criterion='</a:t>
            </a:r>
            <a:r>
              <a:rPr lang="en-US" sz="1200" dirty="0" err="1">
                <a:latin typeface="Rockwell" panose="02060603020205020403" pitchFamily="18" charset="0"/>
              </a:rPr>
              <a:t>friedman_mse</a:t>
            </a:r>
            <a:r>
              <a:rPr lang="en-US" sz="1200" dirty="0">
                <a:latin typeface="Rockwell" panose="02060603020205020403" pitchFamily="18" charset="0"/>
              </a:rPr>
              <a:t>', </a:t>
            </a:r>
            <a:r>
              <a:rPr lang="en-US" sz="1200" dirty="0" err="1">
                <a:latin typeface="Rockwell" panose="02060603020205020403" pitchFamily="18" charset="0"/>
              </a:rPr>
              <a:t>min_samples_split</a:t>
            </a:r>
            <a:r>
              <a:rPr lang="en-US" sz="1200" dirty="0">
                <a:latin typeface="Rockwell" panose="02060603020205020403" pitchFamily="18" charset="0"/>
              </a:rPr>
              <a:t>=2, </a:t>
            </a:r>
            <a:r>
              <a:rPr lang="en-US" sz="1200" dirty="0" err="1">
                <a:latin typeface="Rockwell" panose="02060603020205020403" pitchFamily="18" charset="0"/>
              </a:rPr>
              <a:t>min_samples_leaf</a:t>
            </a:r>
            <a:r>
              <a:rPr lang="en-US" sz="1200" dirty="0">
                <a:latin typeface="Rockwell" panose="02060603020205020403" pitchFamily="18" charset="0"/>
              </a:rPr>
              <a:t>=1, </a:t>
            </a:r>
            <a:r>
              <a:rPr lang="en-US" sz="1200" dirty="0" err="1">
                <a:latin typeface="Rockwell" panose="02060603020205020403" pitchFamily="18" charset="0"/>
              </a:rPr>
              <a:t>min_weight_fraction_leaf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max_depth</a:t>
            </a:r>
            <a:r>
              <a:rPr lang="en-US" sz="1200" dirty="0">
                <a:latin typeface="Rockwell" panose="02060603020205020403" pitchFamily="18" charset="0"/>
              </a:rPr>
              <a:t>=3, </a:t>
            </a:r>
            <a:r>
              <a:rPr lang="en-US" sz="1200" dirty="0" err="1">
                <a:latin typeface="Rockwell" panose="02060603020205020403" pitchFamily="18" charset="0"/>
              </a:rPr>
              <a:t>min_impurity_decrease</a:t>
            </a:r>
            <a:r>
              <a:rPr lang="en-US" sz="1200" dirty="0">
                <a:latin typeface="Rockwell" panose="02060603020205020403" pitchFamily="18" charset="0"/>
              </a:rPr>
              <a:t>=0.0, </a:t>
            </a:r>
            <a:r>
              <a:rPr lang="en-US" sz="1200" dirty="0" err="1">
                <a:latin typeface="Rockwell" panose="02060603020205020403" pitchFamily="18" charset="0"/>
              </a:rPr>
              <a:t>min_impurity_split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init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random_state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max_features</a:t>
            </a:r>
            <a:r>
              <a:rPr lang="en-US" sz="1200" dirty="0">
                <a:latin typeface="Rockwell" panose="02060603020205020403" pitchFamily="18" charset="0"/>
              </a:rPr>
              <a:t>=None, verbose=0, </a:t>
            </a:r>
            <a:r>
              <a:rPr lang="en-US" sz="1200" dirty="0" err="1">
                <a:latin typeface="Rockwell" panose="02060603020205020403" pitchFamily="18" charset="0"/>
              </a:rPr>
              <a:t>max_leaf_nodes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warm_start</a:t>
            </a:r>
            <a:r>
              <a:rPr lang="en-US" sz="1200" dirty="0">
                <a:latin typeface="Rockwell" panose="02060603020205020403" pitchFamily="18" charset="0"/>
              </a:rPr>
              <a:t>=False, presort='deprecated', </a:t>
            </a:r>
            <a:r>
              <a:rPr lang="en-US" sz="1200" dirty="0" err="1">
                <a:latin typeface="Rockwell" panose="02060603020205020403" pitchFamily="18" charset="0"/>
              </a:rPr>
              <a:t>validation_fraction</a:t>
            </a:r>
            <a:r>
              <a:rPr lang="en-US" sz="1200" dirty="0">
                <a:latin typeface="Rockwell" panose="02060603020205020403" pitchFamily="18" charset="0"/>
              </a:rPr>
              <a:t>=0.1, </a:t>
            </a:r>
            <a:r>
              <a:rPr lang="en-US" sz="1200" dirty="0" err="1">
                <a:latin typeface="Rockwell" panose="02060603020205020403" pitchFamily="18" charset="0"/>
              </a:rPr>
              <a:t>n_iter_no_change</a:t>
            </a:r>
            <a:r>
              <a:rPr lang="en-US" sz="1200" dirty="0">
                <a:latin typeface="Rockwell" panose="02060603020205020403" pitchFamily="18" charset="0"/>
              </a:rPr>
              <a:t>=None, </a:t>
            </a:r>
            <a:r>
              <a:rPr lang="en-US" sz="1200" dirty="0" err="1">
                <a:latin typeface="Rockwell" panose="02060603020205020403" pitchFamily="18" charset="0"/>
              </a:rPr>
              <a:t>tol</a:t>
            </a:r>
            <a:r>
              <a:rPr lang="en-US" sz="1200" dirty="0">
                <a:latin typeface="Rockwell" panose="02060603020205020403" pitchFamily="18" charset="0"/>
              </a:rPr>
              <a:t>=0.0001, </a:t>
            </a:r>
            <a:r>
              <a:rPr lang="en-US" sz="1200" dirty="0" err="1">
                <a:latin typeface="Rockwell" panose="02060603020205020403" pitchFamily="18" charset="0"/>
              </a:rPr>
              <a:t>ccp_alpha</a:t>
            </a:r>
            <a:r>
              <a:rPr lang="en-US" sz="1200" dirty="0">
                <a:latin typeface="Rockwell" panose="02060603020205020403" pitchFamily="18" charset="0"/>
              </a:rPr>
              <a:t>=0.0)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18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Machine learning empowers Syriatel to mitigate customer turnover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5"/>
            <a:ext cx="8025300" cy="1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turnover risks Syriatel’s </a:t>
            </a:r>
            <a:r>
              <a:rPr lang="en-US" sz="1800" dirty="0" err="1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profitibility</a:t>
            </a: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After developing our statistical model, we succeeded our goal of predicting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customer churn with greater than </a:t>
            </a:r>
            <a:r>
              <a:rPr lang="en-US" sz="1800" b="1" i="0" u="sng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95% precision</a:t>
            </a:r>
            <a:endParaRPr lang="en-US" sz="1800" u="sng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dirty="0"/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2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CAAAB5CE-ED56-480A-AFC3-6ECFB92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Rise of AI in Drug Discovery and Development | Bionest ...">
            <a:extLst>
              <a:ext uri="{FF2B5EF4-FFF2-40B4-BE49-F238E27FC236}">
                <a16:creationId xmlns:a16="http://schemas.microsoft.com/office/drawing/2014/main" id="{DF80E1EE-C85F-4247-96AE-4643584F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81" y="2682839"/>
            <a:ext cx="2541237" cy="19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Assumptions and data sources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Assumptions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All customers received similar products or services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No time period is provided for this data, it is assumed that Syriatel can take actions to improve customer retention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endParaRPr lang="en" sz="1600" dirty="0">
              <a:latin typeface="Rockwell" panose="02060603020205020403" pitchFamily="18" charset="0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lvl="1" indent="0"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Data sources</a:t>
            </a:r>
          </a:p>
          <a:p>
            <a:pPr marL="285750" lvl="7" indent="-285750">
              <a:buSzPts val="1800"/>
              <a:buFont typeface="Wingdings" panose="05000000000000000000" pitchFamily="2" charset="2"/>
              <a:buChar char="§"/>
            </a:pPr>
            <a:r>
              <a:rPr lang="en-US" sz="1600" dirty="0">
                <a:latin typeface="Rockwell" panose="02060603020205020403" pitchFamily="18" charset="0"/>
              </a:rPr>
              <a:t>Syriatel’s customer turnover data set, no dates provided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3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DF28A74A-324C-43D8-B208-025A27A1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6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Lost customers incurred higher charges and talked longer</a:t>
            </a:r>
            <a:endParaRPr sz="22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120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Rockwell" panose="02060603020205020403" pitchFamily="18" charset="0"/>
              </a:rPr>
              <a:t>Lost customers have higher total charges and use more minutes than their counterparts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Extra talk yields higher total charges exhibited by lost customers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4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151E3FA0-9B91-4EE6-B62C-47516A2A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0" y="2571750"/>
            <a:ext cx="346267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4AAEB-4CDA-46FF-9838-52A07B3D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0" y="2571750"/>
            <a:ext cx="340919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Syriatel appears likely to lose frequent customer service callers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120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Despite representing only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14%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of Syriatel’s customer base, lost customers call customer service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disproportionally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more often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5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804296-B97E-4E9B-93E9-C8848442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0" y="2115463"/>
            <a:ext cx="4008319" cy="28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deployed the “Goldilocks” approach to find the right model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72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an iterative fashion, we assessed several different models until we found the best match with Syriatel’s customer data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This is similar to…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6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oldilocks and the Three Bear Clip Art Set – Daily Art Hub – Free ...">
            <a:extLst>
              <a:ext uri="{FF2B5EF4-FFF2-40B4-BE49-F238E27FC236}">
                <a16:creationId xmlns:a16="http://schemas.microsoft.com/office/drawing/2014/main" id="{0DF4F8D5-B5F9-474E-B325-E6391991D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74913" r="71965" b="424"/>
          <a:stretch/>
        </p:blipFill>
        <p:spPr bwMode="auto">
          <a:xfrm>
            <a:off x="6744824" y="3003381"/>
            <a:ext cx="2343488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ldilocks and the Three Bear Clip Art Set – Daily Art Hub – Free ...">
            <a:extLst>
              <a:ext uri="{FF2B5EF4-FFF2-40B4-BE49-F238E27FC236}">
                <a16:creationId xmlns:a16="http://schemas.microsoft.com/office/drawing/2014/main" id="{373243A0-196A-4F14-8B09-E4AAA5782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0" t="50969" r="39526" b="25909"/>
          <a:stretch/>
        </p:blipFill>
        <p:spPr bwMode="auto">
          <a:xfrm>
            <a:off x="3511093" y="2890270"/>
            <a:ext cx="212181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A6002E4-614A-462A-9DF7-764013D4EA6F}"/>
              </a:ext>
            </a:extLst>
          </p:cNvPr>
          <p:cNvGrpSpPr/>
          <p:nvPr/>
        </p:nvGrpSpPr>
        <p:grpSpPr>
          <a:xfrm>
            <a:off x="406439" y="3040380"/>
            <a:ext cx="2056165" cy="2103120"/>
            <a:chOff x="3752740" y="2571750"/>
            <a:chExt cx="1252761" cy="1268531"/>
          </a:xfrm>
        </p:grpSpPr>
        <p:pic>
          <p:nvPicPr>
            <p:cNvPr id="13" name="Picture 2" descr="Goldilocks and the Three Bear Clip Art Set – Daily Art Hub – Free ...">
              <a:extLst>
                <a:ext uri="{FF2B5EF4-FFF2-40B4-BE49-F238E27FC236}">
                  <a16:creationId xmlns:a16="http://schemas.microsoft.com/office/drawing/2014/main" id="{2FCC728E-B354-4323-B384-CD25AC080D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31" t="75337" r="22005"/>
            <a:stretch/>
          </p:blipFill>
          <p:spPr bwMode="auto">
            <a:xfrm>
              <a:off x="3752740" y="2571750"/>
              <a:ext cx="1252761" cy="126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544D31-0B42-4F6C-9523-9A645AC85352}"/>
                </a:ext>
              </a:extLst>
            </p:cNvPr>
            <p:cNvSpPr/>
            <p:nvPr/>
          </p:nvSpPr>
          <p:spPr>
            <a:xfrm flipH="1">
              <a:off x="4862704" y="2571750"/>
              <a:ext cx="142795" cy="499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96D422-3B57-429B-9E1E-293CFC824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419" y="1691542"/>
            <a:ext cx="1641331" cy="26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If our model was an archer…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7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8CB78-C1B0-4DC7-BCC7-B6927A4D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1462725"/>
            <a:ext cx="752065" cy="744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67E0F-3115-4000-A204-176E8A97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1462725"/>
            <a:ext cx="752065" cy="744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DFC36-6359-4099-8DD1-AD8479DC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1462725"/>
            <a:ext cx="752065" cy="744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A6B90-CE27-4524-A261-A1223A0A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1462725"/>
            <a:ext cx="752065" cy="744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A76461-3E0F-400F-B028-FD706756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1462725"/>
            <a:ext cx="752065" cy="7446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B59E1-DCA0-4DBE-94F3-A9629237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1462725"/>
            <a:ext cx="752065" cy="744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A8ED5-5E63-43AF-9873-F4FF47F8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1462725"/>
            <a:ext cx="752065" cy="744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90F9C5-E712-4EC8-9932-812B1D4E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1462725"/>
            <a:ext cx="752065" cy="7446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FE3EE0-36E3-4ED4-B5FD-71B4A214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1462725"/>
            <a:ext cx="752065" cy="744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A6220B-9333-4745-BA2C-DC4A8382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1462725"/>
            <a:ext cx="752065" cy="7446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B48A9A-40E7-4934-9F44-BD71C6A1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2307663"/>
            <a:ext cx="752065" cy="7446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0F6B53-1D4D-4F3B-953E-812A7047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2307663"/>
            <a:ext cx="752065" cy="7446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7CB853-F6DE-4B08-80B5-A7E77B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2307663"/>
            <a:ext cx="752065" cy="7446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ADC4AC-284F-40E0-8A46-E7D9991A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2307663"/>
            <a:ext cx="752065" cy="7446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F06140-C8BF-44AE-8167-918069FA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2307663"/>
            <a:ext cx="752065" cy="744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01C72-358D-430E-8581-BA6DC6A5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2307663"/>
            <a:ext cx="752065" cy="7446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4CCB82-206F-49EB-9F6C-8231EDF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2307663"/>
            <a:ext cx="752065" cy="7446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D2F47B-C4FF-4443-B5B2-31BBA4D8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2307663"/>
            <a:ext cx="752065" cy="7446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41595A-D938-48D9-B2D7-33413136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2307663"/>
            <a:ext cx="752065" cy="7446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1574C6-7B8E-41F5-A64B-F0C996CC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2307663"/>
            <a:ext cx="752065" cy="744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84E078-6A15-47B1-A989-6DD9C4EC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3073603"/>
            <a:ext cx="752065" cy="7446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D5ABCC-7D7A-43C1-8CFC-D57580E9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3073603"/>
            <a:ext cx="752065" cy="744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1CC8474-AE54-4868-B294-5416903E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3073603"/>
            <a:ext cx="752065" cy="7446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1D6EFC-3654-47EF-A7EA-82EF8E92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3073603"/>
            <a:ext cx="752065" cy="7446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46914E-64D4-4FA0-9B02-D73FA1CC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3073603"/>
            <a:ext cx="752065" cy="7446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BAF4F8F-78CA-4144-B800-E7EDA95A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3073603"/>
            <a:ext cx="752065" cy="7446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5818C3-0682-4E36-9756-3FE963BE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3073603"/>
            <a:ext cx="752065" cy="7446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1491B1B-2C22-4740-B949-BF158BC9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3073603"/>
            <a:ext cx="752065" cy="7446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BB8E59E-AE45-4331-8B7E-97CEC1AF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3073603"/>
            <a:ext cx="752065" cy="7446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6EC7CA-03E3-4344-A6CA-8DF87B9F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3073603"/>
            <a:ext cx="752065" cy="7446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B4ACB4-1F1F-4307-8A43-ECF8AC1D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" y="3818279"/>
            <a:ext cx="752065" cy="7446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2113B50-E06D-4BC0-BBFA-02FF49BC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7" y="3818279"/>
            <a:ext cx="752065" cy="7446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E8D966-00CD-4507-A621-6C63B608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74" y="3818279"/>
            <a:ext cx="752065" cy="7446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E594272-CED5-48C1-AD42-4B66D53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1" y="3818279"/>
            <a:ext cx="752065" cy="74467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20BCD0-09D4-4044-A84F-CC8310FC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48" y="3818279"/>
            <a:ext cx="752065" cy="7446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ADE1D0-09E8-468C-8877-35AD73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85" y="3818279"/>
            <a:ext cx="752065" cy="7446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7D656C-3518-4D20-8E64-6114C6D0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2" y="3818279"/>
            <a:ext cx="752065" cy="7446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E37AB0-C1F4-4798-BE7B-C58A0900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59" y="3818279"/>
            <a:ext cx="752065" cy="7446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54A075F-55BF-4640-A5A5-67845AB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6" y="3818279"/>
            <a:ext cx="752065" cy="7446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EC77932-2614-4F10-A69A-6772683C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35" y="3818279"/>
            <a:ext cx="752065" cy="744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F8C28-940F-4410-B759-79671FE0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6" y="1212692"/>
            <a:ext cx="702178" cy="6199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504D531-47D1-4B47-A854-81122AF0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4" y="1212692"/>
            <a:ext cx="702178" cy="6199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0CC2BB8-46B5-447B-87E1-19C36B4F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61" y="1212692"/>
            <a:ext cx="702178" cy="6199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BB21981-5405-4186-BFBA-DD4CB729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5" y="1212692"/>
            <a:ext cx="702178" cy="6199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EDE9FFE-2277-41BF-88D9-E48D052E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8" y="1212692"/>
            <a:ext cx="702178" cy="61998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B0412E1-0566-4395-90E6-62D6A680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2" y="1212692"/>
            <a:ext cx="702178" cy="6199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27B1C8-A02A-4441-92B8-3815D8D9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2" y="1212692"/>
            <a:ext cx="702178" cy="61998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364DEF-E9DA-4FA6-A21D-A3D8434A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3" y="1212692"/>
            <a:ext cx="702178" cy="61998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FC09110-95C1-4A6F-B16D-01B4CCF8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7" y="1212692"/>
            <a:ext cx="702178" cy="61998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0EA3D6D-087B-4ECC-860B-5B2EF4FB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50" y="1212692"/>
            <a:ext cx="702178" cy="61998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C275DB0-9144-4645-8D05-A59F6D08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5" y="2043954"/>
            <a:ext cx="702178" cy="61998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E411769-A040-46DD-9C23-F9FA318C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3" y="2043954"/>
            <a:ext cx="702178" cy="61998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2119EE-7832-47F0-9687-4EB07651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60" y="2043954"/>
            <a:ext cx="702178" cy="61998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B6FE389-AC06-436E-910F-98E54DA6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4" y="2043954"/>
            <a:ext cx="702178" cy="61998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DCF16F5-B027-41B7-B6A3-F2BDB6F4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7" y="2043954"/>
            <a:ext cx="702178" cy="61998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A9835D-C2CE-456A-8777-6F9E1EA5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1" y="2043954"/>
            <a:ext cx="702178" cy="61998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633BB63-A6F5-44CC-80CB-E3D2773AD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1" y="2043954"/>
            <a:ext cx="702178" cy="61998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80636A6-586C-480D-A8E6-2ED088AF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2" y="2043954"/>
            <a:ext cx="702178" cy="61998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2420AF4-E510-4FB2-9811-42D6FB16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6" y="2043954"/>
            <a:ext cx="702178" cy="61998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3BAB4D1-3CB0-494C-8130-8D113CF8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9" y="2043954"/>
            <a:ext cx="702178" cy="61998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6B9F066-C270-41D9-A7FB-9F88E1BCF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4" y="2818658"/>
            <a:ext cx="702178" cy="61998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0B61D15-113A-4401-943B-1462D133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2" y="2818658"/>
            <a:ext cx="702178" cy="61998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20FFA66-A8E5-484C-9356-938D8D1B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59" y="2818658"/>
            <a:ext cx="702178" cy="61998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49B865C-7BE4-407E-8E08-2D900502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3" y="2818658"/>
            <a:ext cx="702178" cy="61998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7BBDC6-F921-4371-B96F-D225CB939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6" y="2818658"/>
            <a:ext cx="702178" cy="61998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4178CA6-6CF0-4BCD-86FC-4C8484C1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70" y="2818658"/>
            <a:ext cx="702178" cy="61998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8322823-CB98-4F12-9CD5-C2C793EB5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8236410" y="2818658"/>
            <a:ext cx="702178" cy="61998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7CAFD6F-41B7-49E8-84BD-46A4FBB0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1" y="2818658"/>
            <a:ext cx="702178" cy="61998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C756D8C-82C2-4803-9186-884FCD23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5" y="2818658"/>
            <a:ext cx="702178" cy="61998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9DDD01B-D858-45DE-967B-F0C992B3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8" y="2818658"/>
            <a:ext cx="702178" cy="61998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4ED5250-17B0-4D2B-BF78-979D8886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2673" y="3528780"/>
            <a:ext cx="702178" cy="61998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9D0D256-54C3-4101-A615-73B2FBC0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023221" y="3528780"/>
            <a:ext cx="702178" cy="61998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903250E-67B9-45BF-9854-4299EA39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4865858" y="3528780"/>
            <a:ext cx="702178" cy="61998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0D05D38-2ADF-49A2-A0EF-55412F1D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6551132" y="3528780"/>
            <a:ext cx="702178" cy="61998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5CC1C96-3C32-4DDB-9F4A-87942717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5708495" y="3528780"/>
            <a:ext cx="702178" cy="61998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EDE27CF-3BF0-4202-9E11-CD1C0F91F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7393769" y="3528780"/>
            <a:ext cx="702178" cy="61998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FDFA411-C701-459A-985B-4939073F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1495310" y="3528780"/>
            <a:ext cx="702178" cy="6199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A7C5C69-DE2E-4083-A9A6-E21A07A25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3180584" y="3528780"/>
            <a:ext cx="702178" cy="61998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62A5F24-C7FD-4872-AFA6-BCC5656A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868">
            <a:off x="2337947" y="3528780"/>
            <a:ext cx="702178" cy="619983"/>
          </a:xfrm>
          <a:prstGeom prst="rect">
            <a:avLst/>
          </a:prstGeom>
        </p:spPr>
      </p:pic>
      <p:pic>
        <p:nvPicPr>
          <p:cNvPr id="98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78479F4D-9510-4428-89AA-EA2BB98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600"/>
            </a:pPr>
            <a:r>
              <a:rPr lang="en-US" sz="22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The data identifies three key factors for customer turnover </a:t>
            </a: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Total bill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Customers paying over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$60 </a:t>
            </a: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are more likely to turnover</a:t>
            </a:r>
          </a:p>
          <a:p>
            <a:pPr marL="640080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Total minutes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Customers using over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600 minutes </a:t>
            </a: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are more likely to turnover</a:t>
            </a:r>
          </a:p>
          <a:p>
            <a:pPr marL="640080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3464" indent="-342900"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calls</a:t>
            </a:r>
          </a:p>
          <a:p>
            <a:pPr marL="731520" lvl="4" indent="-342900">
              <a:buSzPts val="1800"/>
              <a:buFont typeface="Courier New" panose="02070309020205020404" pitchFamily="49" charset="0"/>
              <a:buChar char="-"/>
            </a:pPr>
            <a:r>
              <a:rPr lang="en-US" sz="16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Lost customers typically place </a:t>
            </a:r>
            <a:r>
              <a:rPr lang="en-US" sz="16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sym typeface="Roboto"/>
              </a:rPr>
              <a:t>more than 4 calls</a:t>
            </a: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640080" lvl="4" indent="-342900">
              <a:buSzPts val="18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8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A5033761-50D1-4322-AE28-016D81CA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93475" y="1369200"/>
            <a:ext cx="40023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Recommendations</a:t>
            </a:r>
            <a:endParaRPr sz="2400" b="1" dirty="0">
              <a:solidFill>
                <a:srgbClr val="FFFFFF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901050" y="791570"/>
            <a:ext cx="3951900" cy="368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Monitor customers that use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over 600 minutes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with a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bill over $60</a:t>
            </a: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Offer promotions to customers who have made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over four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customer service calls</a:t>
            </a: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marL="285750" lvl="0" indent="-285750">
              <a:buSzPts val="12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Provide a survey to customers when they leave to augment existing data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057C8F69-C7F7-44F0-8FCE-822B3081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65" y="46151"/>
            <a:ext cx="784769" cy="4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19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999</Words>
  <Application>Microsoft Office PowerPoint</Application>
  <PresentationFormat>On-screen Show (16:9)</PresentationFormat>
  <Paragraphs>149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Proxima Nova</vt:lpstr>
      <vt:lpstr>Rockwell</vt:lpstr>
      <vt:lpstr>Courier New</vt:lpstr>
      <vt:lpstr>Roboto</vt:lpstr>
      <vt:lpstr>Gill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Bronko</dc:creator>
  <cp:lastModifiedBy>Tony Bronko</cp:lastModifiedBy>
  <cp:revision>96</cp:revision>
  <dcterms:modified xsi:type="dcterms:W3CDTF">2020-04-17T15:37:24Z</dcterms:modified>
</cp:coreProperties>
</file>