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71" r:id="rId3"/>
    <p:sldId id="266" r:id="rId4"/>
    <p:sldId id="269" r:id="rId5"/>
    <p:sldId id="276" r:id="rId6"/>
    <p:sldId id="277" r:id="rId7"/>
    <p:sldId id="274" r:id="rId8"/>
    <p:sldId id="280" r:id="rId9"/>
    <p:sldId id="278" r:id="rId10"/>
    <p:sldId id="279" r:id="rId11"/>
    <p:sldId id="268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5143500" type="screen16x9"/>
  <p:notesSz cx="6858000" cy="9144000"/>
  <p:embeddedFontLst>
    <p:embeddedFont>
      <p:font typeface="Gill Sans" panose="020B0604020202020204" charset="0"/>
      <p:regular r:id="rId21"/>
      <p:bold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Rockwell" panose="02060603020205020403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4A"/>
    <a:srgbClr val="FE4D4B"/>
    <a:srgbClr val="FD0000"/>
    <a:srgbClr val="FF0000"/>
    <a:srgbClr val="B31736"/>
    <a:srgbClr val="D06F83"/>
    <a:srgbClr val="32C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1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70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967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395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35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8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820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179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34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7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8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8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44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60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64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7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457200" marR="0" lvl="0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02503" y="4732020"/>
            <a:ext cx="2472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82588" y="0"/>
            <a:ext cx="8226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1000" y="797719"/>
            <a:ext cx="8410500" cy="4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L="457200" lvl="0" indent="-35433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98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45525" y="4941094"/>
            <a:ext cx="498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0" y="0"/>
            <a:ext cx="91440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1" i="1" u="none" strike="noStrike" cap="none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  <a:ea typeface="Roboto"/>
                <a:cs typeface="Times New Roman" panose="02020603050405020304" pitchFamily="18" charset="0"/>
                <a:sym typeface="Roboto"/>
              </a:rPr>
              <a:t>Predicting Customer Turnover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lang="en-US" sz="2800" b="1" i="1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lang="en-US" sz="2800" b="1" i="1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lvl="0" algn="ctr">
              <a:buSzPts val="4800"/>
            </a:pPr>
            <a:endParaRPr lang="en-US" sz="3200" b="1" i="1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400" b="1" i="1" u="none" strike="noStrike" cap="none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  <a:ea typeface="Roboto"/>
                <a:cs typeface="Times New Roman" panose="02020603050405020304" pitchFamily="18" charset="0"/>
                <a:sym typeface="Roboto"/>
              </a:rPr>
              <a:t>Vivian Dang and Joe Buzzelli</a:t>
            </a:r>
            <a:endParaRPr sz="2400" b="1" i="0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185925" y="4235476"/>
            <a:ext cx="2877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April 17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2020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D503D-DA6D-4640-9D51-A37EF7553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 r="29132"/>
          <a:stretch/>
        </p:blipFill>
        <p:spPr>
          <a:xfrm>
            <a:off x="1536773" y="2064244"/>
            <a:ext cx="4301965" cy="2857381"/>
          </a:xfrm>
          <a:prstGeom prst="rect">
            <a:avLst/>
          </a:prstGeom>
        </p:spPr>
      </p:pic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5D420940-1823-4F3E-BB8B-6657515A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58" y="747298"/>
            <a:ext cx="1882283" cy="11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92A94-B430-448B-854B-25D1A988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6773" y="2064243"/>
            <a:ext cx="6070453" cy="2857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 flipH="1">
            <a:off x="-150" y="0"/>
            <a:ext cx="46107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93475" y="1369200"/>
            <a:ext cx="40023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Next Steps</a:t>
            </a:r>
            <a:endParaRPr sz="2400" b="1" dirty="0">
              <a:solidFill>
                <a:srgbClr val="FFFFFF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45050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47375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901050" y="791569"/>
            <a:ext cx="3951900" cy="401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Improve the current model with additional data from Syriatel to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better predict 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turnover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endParaRPr sz="1800" b="1" i="0" u="none" strike="noStrike" cap="none" dirty="0">
              <a:solidFill>
                <a:srgbClr val="32CEFE"/>
              </a:solidFill>
              <a:latin typeface="Rockwell" panose="02060603020205020403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Explore machine learning solutions for </a:t>
            </a:r>
            <a:r>
              <a:rPr lang="en-US" sz="1800" dirty="0" err="1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Sytriatel’s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service department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to mitigate customer attrition</a:t>
            </a:r>
            <a:endParaRPr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endParaRPr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Conduct a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sentiment analysis 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of Syriatel’s customers to discover issues not present in operational databases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Rockwell" panose="02060603020205020403" pitchFamily="18" charset="0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057C8F69-C7F7-44F0-8FCE-822B30815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74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D51A5-9CDC-4EE1-8612-B6020D9F5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9" b="1060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BCAA3-66F7-476A-B7ED-CB308EE69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F5D50-5DA4-44FB-8164-48C2B31FA021}"/>
              </a:ext>
            </a:extLst>
          </p:cNvPr>
          <p:cNvSpPr txBox="1"/>
          <p:nvPr/>
        </p:nvSpPr>
        <p:spPr>
          <a:xfrm>
            <a:off x="3382751" y="931010"/>
            <a:ext cx="3317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E4D4B"/>
                </a:solidFill>
                <a:latin typeface="Rockwell" panose="02060603020205020403" pitchFamily="18" charset="0"/>
              </a:rPr>
              <a:t>Thank you for your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AFA4F-E9D6-45F7-A40D-20833DAF8B15}"/>
              </a:ext>
            </a:extLst>
          </p:cNvPr>
          <p:cNvSpPr txBox="1"/>
          <p:nvPr/>
        </p:nvSpPr>
        <p:spPr>
          <a:xfrm>
            <a:off x="3536919" y="2939237"/>
            <a:ext cx="3094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514A"/>
                </a:solidFill>
                <a:latin typeface="Rockwell" panose="02060603020205020403" pitchFamily="18" charset="0"/>
              </a:rPr>
              <a:t>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9246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 flipH="1">
            <a:off x="-150" y="0"/>
            <a:ext cx="46107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93475" y="1369200"/>
            <a:ext cx="40023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Backup Slides</a:t>
            </a:r>
            <a:endParaRPr sz="2400" b="1" dirty="0">
              <a:solidFill>
                <a:srgbClr val="FFFFFF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45050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47375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057C8F69-C7F7-44F0-8FCE-822B30815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7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We aimed to maximize precision scores in our models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5"/>
            <a:ext cx="8025300" cy="239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Precision calculation:</a:t>
            </a: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True Positives</a:t>
            </a:r>
          </a:p>
          <a:p>
            <a:pPr algn="ctr"/>
            <a:r>
              <a:rPr lang="en-US" sz="5400" b="1" dirty="0"/>
              <a:t>÷</a:t>
            </a:r>
            <a:endParaRPr lang="en-US" sz="1600" b="1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True Positives </a:t>
            </a:r>
            <a:r>
              <a:rPr lang="en-US" sz="2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+ </a:t>
            </a:r>
            <a:r>
              <a:rPr lang="en-US" sz="2800" b="1" dirty="0">
                <a:solidFill>
                  <a:srgbClr val="C00000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False Negatives</a:t>
            </a: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13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4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In total, we used nine different models in this project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Models include:</a:t>
            </a:r>
          </a:p>
          <a:p>
            <a:endParaRPr lang="en-US" sz="1800" dirty="0">
              <a:latin typeface="Rockwell" panose="02060603020205020403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Gradient Boosting Classifier</a:t>
            </a:r>
          </a:p>
          <a:p>
            <a:pPr marL="640080" lvl="1" indent="-285750" fontAlgn="base">
              <a:buFont typeface="Courier New" panose="02070309020205020404" pitchFamily="49" charset="0"/>
              <a:buChar char="-"/>
            </a:pPr>
            <a:r>
              <a:rPr lang="en-US" dirty="0">
                <a:latin typeface="Rockwell" panose="02060603020205020403" pitchFamily="18" charset="0"/>
              </a:rPr>
              <a:t>Default and tuned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Random Forest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dirty="0">
                <a:latin typeface="Rockwell" panose="02060603020205020403" pitchFamily="18" charset="0"/>
              </a:rPr>
              <a:t>Default and tuned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Logistic Regression cross validation estimator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dirty="0">
                <a:latin typeface="Rockwell" panose="02060603020205020403" pitchFamily="18" charset="0"/>
              </a:rPr>
              <a:t>Default and tuned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Nearest neighbor (KNN)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dirty="0">
                <a:latin typeface="Rockwell" panose="02060603020205020403" pitchFamily="18" charset="0"/>
              </a:rPr>
              <a:t>Default and tuned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Decision tree</a:t>
            </a:r>
            <a:endParaRPr lang="en-US" sz="16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14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01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For each model type, the best performer was tested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5"/>
            <a:ext cx="8025300" cy="3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The table below outlines the best performing models per type:</a:t>
            </a: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15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B745CA-6EE0-4692-A716-78FB5E15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23618"/>
              </p:ext>
            </p:extLst>
          </p:nvPr>
        </p:nvGraphicFramePr>
        <p:xfrm>
          <a:off x="430250" y="2186048"/>
          <a:ext cx="8025299" cy="1859280"/>
        </p:xfrm>
        <a:graphic>
          <a:graphicData uri="http://schemas.openxmlformats.org/drawingml/2006/table">
            <a:tbl>
              <a:tblPr/>
              <a:tblGrid>
                <a:gridCol w="4125347">
                  <a:extLst>
                    <a:ext uri="{9D8B030D-6E8A-4147-A177-3AD203B41FA5}">
                      <a16:colId xmlns:a16="http://schemas.microsoft.com/office/drawing/2014/main" val="401780856"/>
                    </a:ext>
                  </a:extLst>
                </a:gridCol>
                <a:gridCol w="974988">
                  <a:extLst>
                    <a:ext uri="{9D8B030D-6E8A-4147-A177-3AD203B41FA5}">
                      <a16:colId xmlns:a16="http://schemas.microsoft.com/office/drawing/2014/main" val="2728116458"/>
                    </a:ext>
                  </a:extLst>
                </a:gridCol>
                <a:gridCol w="974988">
                  <a:extLst>
                    <a:ext uri="{9D8B030D-6E8A-4147-A177-3AD203B41FA5}">
                      <a16:colId xmlns:a16="http://schemas.microsoft.com/office/drawing/2014/main" val="3188589929"/>
                    </a:ext>
                  </a:extLst>
                </a:gridCol>
                <a:gridCol w="974988">
                  <a:extLst>
                    <a:ext uri="{9D8B030D-6E8A-4147-A177-3AD203B41FA5}">
                      <a16:colId xmlns:a16="http://schemas.microsoft.com/office/drawing/2014/main" val="1737464897"/>
                    </a:ext>
                  </a:extLst>
                </a:gridCol>
                <a:gridCol w="974988">
                  <a:extLst>
                    <a:ext uri="{9D8B030D-6E8A-4147-A177-3AD203B41FA5}">
                      <a16:colId xmlns:a16="http://schemas.microsoft.com/office/drawing/2014/main" val="2948770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Best Model by Type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Precision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Accuracy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Recall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F1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71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Gradient Boosting Classifier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0.970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0.980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0.890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0.928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87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KNN (n=7)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0.925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0.900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0.338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0.495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05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Random Forest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0.977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0.981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0.890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0.931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107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Decision Tree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max_depth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 = 1)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0.970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0.917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0.441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0.607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596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Logistic Regression (solver = 'lbfgs', Cs=50, penalty='l2')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0.528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0.857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0.131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0.210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13044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7FA4DFE-658C-4305-A9E6-4C731364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712" y="1350926"/>
            <a:ext cx="104581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7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ROC Curves for each tested model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5"/>
            <a:ext cx="8025300" cy="3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The chart below includes the ROC curve for each model vs the test data </a:t>
            </a: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16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7FA4DFE-658C-4305-A9E6-4C731364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712" y="1350926"/>
            <a:ext cx="104581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F647FF-A245-4488-97DF-9AA1623C6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59" y="1844872"/>
            <a:ext cx="4158388" cy="28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7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Random Forest Notes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Strengths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RFs train each tree independently, using a random sample of the data. This randomness helps to make the model more robust than a single decision tree, and less likely to overfit on the training data -&gt; one of the most accurate learning algorithms available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RF is much easier to tune than GBM. There are typically two parameters in RF: number of trees and number of features to be selected at each node.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RF is harder to overfit than GBM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Weaknesses</a:t>
            </a:r>
          </a:p>
          <a:p>
            <a:pPr marL="640080" lvl="1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Overfit for some datasets with noisy classification/regression tasks</a:t>
            </a:r>
          </a:p>
          <a:p>
            <a:pPr marL="640080" lvl="1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Classifications made by random forests are difficult for humans to interpret</a:t>
            </a:r>
          </a:p>
          <a:p>
            <a:pPr marL="640080" lvl="1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Categorical variables with different number of levels, random forests are biased in favor of those attributes with more levels</a:t>
            </a:r>
          </a:p>
          <a:p>
            <a:pPr marL="283464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Default parameters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Default: (</a:t>
            </a:r>
            <a:r>
              <a:rPr lang="en-US" sz="1200" dirty="0" err="1">
                <a:latin typeface="Rockwell" panose="02060603020205020403" pitchFamily="18" charset="0"/>
              </a:rPr>
              <a:t>n_estimators</a:t>
            </a:r>
            <a:r>
              <a:rPr lang="en-US" sz="1200" dirty="0">
                <a:latin typeface="Rockwell" panose="02060603020205020403" pitchFamily="18" charset="0"/>
              </a:rPr>
              <a:t>=100, criterion='</a:t>
            </a:r>
            <a:r>
              <a:rPr lang="en-US" sz="1200" dirty="0" err="1">
                <a:latin typeface="Rockwell" panose="02060603020205020403" pitchFamily="18" charset="0"/>
              </a:rPr>
              <a:t>gini</a:t>
            </a:r>
            <a:r>
              <a:rPr lang="en-US" sz="1200" dirty="0">
                <a:latin typeface="Rockwell" panose="02060603020205020403" pitchFamily="18" charset="0"/>
              </a:rPr>
              <a:t>', </a:t>
            </a:r>
            <a:r>
              <a:rPr lang="en-US" sz="1200" dirty="0" err="1">
                <a:latin typeface="Rockwell" panose="02060603020205020403" pitchFamily="18" charset="0"/>
              </a:rPr>
              <a:t>max_depth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min_samples_split</a:t>
            </a:r>
            <a:r>
              <a:rPr lang="en-US" sz="1200" dirty="0">
                <a:latin typeface="Rockwell" panose="02060603020205020403" pitchFamily="18" charset="0"/>
              </a:rPr>
              <a:t>=2, </a:t>
            </a:r>
            <a:r>
              <a:rPr lang="en-US" sz="1200" dirty="0" err="1">
                <a:latin typeface="Rockwell" panose="02060603020205020403" pitchFamily="18" charset="0"/>
              </a:rPr>
              <a:t>min_samples_leaf</a:t>
            </a:r>
            <a:r>
              <a:rPr lang="en-US" sz="1200" dirty="0">
                <a:latin typeface="Rockwell" panose="02060603020205020403" pitchFamily="18" charset="0"/>
              </a:rPr>
              <a:t>=1, </a:t>
            </a:r>
            <a:r>
              <a:rPr lang="en-US" sz="1200" dirty="0" err="1">
                <a:latin typeface="Rockwell" panose="02060603020205020403" pitchFamily="18" charset="0"/>
              </a:rPr>
              <a:t>min_weight_fraction_leaf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max_features</a:t>
            </a:r>
            <a:r>
              <a:rPr lang="en-US" sz="1200" dirty="0">
                <a:latin typeface="Rockwell" panose="02060603020205020403" pitchFamily="18" charset="0"/>
              </a:rPr>
              <a:t>='auto', </a:t>
            </a:r>
            <a:r>
              <a:rPr lang="en-US" sz="1200" dirty="0" err="1">
                <a:latin typeface="Rockwell" panose="02060603020205020403" pitchFamily="18" charset="0"/>
              </a:rPr>
              <a:t>max_leaf_nodes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min_impurity_decrease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min_impurity_split</a:t>
            </a:r>
            <a:r>
              <a:rPr lang="en-US" sz="1200" dirty="0">
                <a:latin typeface="Rockwell" panose="02060603020205020403" pitchFamily="18" charset="0"/>
              </a:rPr>
              <a:t>=None, bootstrap=True, </a:t>
            </a:r>
            <a:r>
              <a:rPr lang="en-US" sz="1200" dirty="0" err="1">
                <a:latin typeface="Rockwell" panose="02060603020205020403" pitchFamily="18" charset="0"/>
              </a:rPr>
              <a:t>oob_score</a:t>
            </a:r>
            <a:r>
              <a:rPr lang="en-US" sz="1200" dirty="0">
                <a:latin typeface="Rockwell" panose="02060603020205020403" pitchFamily="18" charset="0"/>
              </a:rPr>
              <a:t>=False, </a:t>
            </a:r>
            <a:r>
              <a:rPr lang="en-US" sz="1200" dirty="0" err="1">
                <a:latin typeface="Rockwell" panose="02060603020205020403" pitchFamily="18" charset="0"/>
              </a:rPr>
              <a:t>n_jobs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random_state</a:t>
            </a:r>
            <a:r>
              <a:rPr lang="en-US" sz="1200" dirty="0">
                <a:latin typeface="Rockwell" panose="02060603020205020403" pitchFamily="18" charset="0"/>
              </a:rPr>
              <a:t>=None, verbose=0, </a:t>
            </a:r>
            <a:r>
              <a:rPr lang="en-US" sz="1200" dirty="0" err="1">
                <a:latin typeface="Rockwell" panose="02060603020205020403" pitchFamily="18" charset="0"/>
              </a:rPr>
              <a:t>warm_start</a:t>
            </a:r>
            <a:r>
              <a:rPr lang="en-US" sz="1200" dirty="0">
                <a:latin typeface="Rockwell" panose="02060603020205020403" pitchFamily="18" charset="0"/>
              </a:rPr>
              <a:t>=False, </a:t>
            </a:r>
            <a:r>
              <a:rPr lang="en-US" sz="1200" dirty="0" err="1">
                <a:latin typeface="Rockwell" panose="02060603020205020403" pitchFamily="18" charset="0"/>
              </a:rPr>
              <a:t>class_weight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ccp_alpha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max_samples</a:t>
            </a:r>
            <a:r>
              <a:rPr lang="en-US" sz="1200" dirty="0">
                <a:latin typeface="Rockwell" panose="02060603020205020403" pitchFamily="18" charset="0"/>
              </a:rPr>
              <a:t>=None</a:t>
            </a:r>
          </a:p>
          <a:p>
            <a:pPr marL="283464" indent="-285750" fontAlgn="base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17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1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Gradient Boosting Classifier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Strengths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Build trees one at a time, where each new tree helps to correct errors made by previously trained tree.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Great for very unbalanced data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Weaknesses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Sensitive to overfitting if the data is noisy.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Training generally takes longer because of the fact that trees are built sequentially.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Harder to tune than RF. There are typically three parameters: number of trees, depth of trees and learning rate, and each tree built is generally shallow.</a:t>
            </a:r>
          </a:p>
          <a:p>
            <a:pPr marL="283464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Default parameters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(loss='deviance', </a:t>
            </a:r>
            <a:r>
              <a:rPr lang="en-US" sz="1200" dirty="0" err="1">
                <a:latin typeface="Rockwell" panose="02060603020205020403" pitchFamily="18" charset="0"/>
              </a:rPr>
              <a:t>learning_rate</a:t>
            </a:r>
            <a:r>
              <a:rPr lang="en-US" sz="1200" dirty="0">
                <a:latin typeface="Rockwell" panose="02060603020205020403" pitchFamily="18" charset="0"/>
              </a:rPr>
              <a:t>=0.1, </a:t>
            </a:r>
            <a:r>
              <a:rPr lang="en-US" sz="1200" dirty="0" err="1">
                <a:latin typeface="Rockwell" panose="02060603020205020403" pitchFamily="18" charset="0"/>
              </a:rPr>
              <a:t>n_estimators</a:t>
            </a:r>
            <a:r>
              <a:rPr lang="en-US" sz="1200" dirty="0">
                <a:latin typeface="Rockwell" panose="02060603020205020403" pitchFamily="18" charset="0"/>
              </a:rPr>
              <a:t>=100, subsample=1.0, criterion='</a:t>
            </a:r>
            <a:r>
              <a:rPr lang="en-US" sz="1200" dirty="0" err="1">
                <a:latin typeface="Rockwell" panose="02060603020205020403" pitchFamily="18" charset="0"/>
              </a:rPr>
              <a:t>friedman_mse</a:t>
            </a:r>
            <a:r>
              <a:rPr lang="en-US" sz="1200" dirty="0">
                <a:latin typeface="Rockwell" panose="02060603020205020403" pitchFamily="18" charset="0"/>
              </a:rPr>
              <a:t>', </a:t>
            </a:r>
            <a:r>
              <a:rPr lang="en-US" sz="1200" dirty="0" err="1">
                <a:latin typeface="Rockwell" panose="02060603020205020403" pitchFamily="18" charset="0"/>
              </a:rPr>
              <a:t>min_samples_split</a:t>
            </a:r>
            <a:r>
              <a:rPr lang="en-US" sz="1200" dirty="0">
                <a:latin typeface="Rockwell" panose="02060603020205020403" pitchFamily="18" charset="0"/>
              </a:rPr>
              <a:t>=2, </a:t>
            </a:r>
            <a:r>
              <a:rPr lang="en-US" sz="1200" dirty="0" err="1">
                <a:latin typeface="Rockwell" panose="02060603020205020403" pitchFamily="18" charset="0"/>
              </a:rPr>
              <a:t>min_samples_leaf</a:t>
            </a:r>
            <a:r>
              <a:rPr lang="en-US" sz="1200" dirty="0">
                <a:latin typeface="Rockwell" panose="02060603020205020403" pitchFamily="18" charset="0"/>
              </a:rPr>
              <a:t>=1, </a:t>
            </a:r>
            <a:r>
              <a:rPr lang="en-US" sz="1200" dirty="0" err="1">
                <a:latin typeface="Rockwell" panose="02060603020205020403" pitchFamily="18" charset="0"/>
              </a:rPr>
              <a:t>min_weight_fraction_leaf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max_depth</a:t>
            </a:r>
            <a:r>
              <a:rPr lang="en-US" sz="1200" dirty="0">
                <a:latin typeface="Rockwell" panose="02060603020205020403" pitchFamily="18" charset="0"/>
              </a:rPr>
              <a:t>=3, </a:t>
            </a:r>
            <a:r>
              <a:rPr lang="en-US" sz="1200" dirty="0" err="1">
                <a:latin typeface="Rockwell" panose="02060603020205020403" pitchFamily="18" charset="0"/>
              </a:rPr>
              <a:t>min_impurity_decrease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min_impurity_split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init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random_state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max_features</a:t>
            </a:r>
            <a:r>
              <a:rPr lang="en-US" sz="1200" dirty="0">
                <a:latin typeface="Rockwell" panose="02060603020205020403" pitchFamily="18" charset="0"/>
              </a:rPr>
              <a:t>=None, verbose=0, </a:t>
            </a:r>
            <a:r>
              <a:rPr lang="en-US" sz="1200" dirty="0" err="1">
                <a:latin typeface="Rockwell" panose="02060603020205020403" pitchFamily="18" charset="0"/>
              </a:rPr>
              <a:t>max_leaf_nodes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warm_start</a:t>
            </a:r>
            <a:r>
              <a:rPr lang="en-US" sz="1200" dirty="0">
                <a:latin typeface="Rockwell" panose="02060603020205020403" pitchFamily="18" charset="0"/>
              </a:rPr>
              <a:t>=False, presort='deprecated', </a:t>
            </a:r>
            <a:r>
              <a:rPr lang="en-US" sz="1200" dirty="0" err="1">
                <a:latin typeface="Rockwell" panose="02060603020205020403" pitchFamily="18" charset="0"/>
              </a:rPr>
              <a:t>validation_fraction</a:t>
            </a:r>
            <a:r>
              <a:rPr lang="en-US" sz="1200" dirty="0">
                <a:latin typeface="Rockwell" panose="02060603020205020403" pitchFamily="18" charset="0"/>
              </a:rPr>
              <a:t>=0.1, </a:t>
            </a:r>
            <a:r>
              <a:rPr lang="en-US" sz="1200" dirty="0" err="1">
                <a:latin typeface="Rockwell" panose="02060603020205020403" pitchFamily="18" charset="0"/>
              </a:rPr>
              <a:t>n_iter_no_change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tol</a:t>
            </a:r>
            <a:r>
              <a:rPr lang="en-US" sz="1200" dirty="0">
                <a:latin typeface="Rockwell" panose="02060603020205020403" pitchFamily="18" charset="0"/>
              </a:rPr>
              <a:t>=0.0001, </a:t>
            </a:r>
            <a:r>
              <a:rPr lang="en-US" sz="1200" dirty="0" err="1">
                <a:latin typeface="Rockwell" panose="02060603020205020403" pitchFamily="18" charset="0"/>
              </a:rPr>
              <a:t>ccp_alpha</a:t>
            </a:r>
            <a:r>
              <a:rPr lang="en-US" sz="1200" dirty="0">
                <a:latin typeface="Rockwell" panose="02060603020205020403" pitchFamily="18" charset="0"/>
              </a:rPr>
              <a:t>=0.0)</a:t>
            </a: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18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8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Machine learning empowers Syriatel to mitigate customer turnover</a:t>
            </a:r>
            <a:endParaRPr sz="22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5"/>
            <a:ext cx="8025300" cy="1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turnover risks Syriatel’s </a:t>
            </a:r>
            <a:r>
              <a:rPr lang="en-US" sz="1800" dirty="0" err="1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profitibility</a:t>
            </a: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After developing our statistical model, we succeeded our goal of predicting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customer churn with greater than </a:t>
            </a:r>
            <a:r>
              <a:rPr lang="en-US" sz="1800" b="1" i="0" u="sng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95% precision</a:t>
            </a:r>
            <a:endParaRPr lang="en-US" sz="1800" u="sng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endParaRPr lang="en-US" dirty="0"/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2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CAAAB5CE-ED56-480A-AFC3-6ECFB927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Rise of AI in Drug Discovery and Development | Bionest ...">
            <a:extLst>
              <a:ext uri="{FF2B5EF4-FFF2-40B4-BE49-F238E27FC236}">
                <a16:creationId xmlns:a16="http://schemas.microsoft.com/office/drawing/2014/main" id="{DF80E1EE-C85F-4247-96AE-4643584F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81" y="2682839"/>
            <a:ext cx="2541237" cy="198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7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Assumptions and data sources</a:t>
            </a:r>
            <a:endParaRPr sz="22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6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1"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Assumptions</a:t>
            </a:r>
          </a:p>
          <a:p>
            <a:pPr marL="285750" lvl="7" indent="-285750">
              <a:buSzPts val="1800"/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All customers received similar products or services</a:t>
            </a:r>
          </a:p>
          <a:p>
            <a:pPr marL="285750" lvl="7" indent="-285750">
              <a:buSzPts val="1800"/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No time period is provided for this data, it is assumed that Syriatel can take actions to improve customer retention</a:t>
            </a:r>
          </a:p>
          <a:p>
            <a:pPr marL="285750" lvl="7" indent="-285750">
              <a:buSzPts val="1800"/>
              <a:buFont typeface="Wingdings" panose="05000000000000000000" pitchFamily="2" charset="2"/>
              <a:buChar char="§"/>
            </a:pPr>
            <a:endParaRPr lang="en" sz="1600" dirty="0">
              <a:latin typeface="Rockwell" panose="02060603020205020403" pitchFamily="18" charset="0"/>
              <a:sym typeface="Roboto"/>
            </a:endParaRPr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0" lvl="1" indent="0"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Data sources</a:t>
            </a:r>
          </a:p>
          <a:p>
            <a:pPr marL="285750" lvl="7" indent="-285750">
              <a:buSzPts val="1800"/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Syriatel’s customer turnover data set, no dates provided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3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DF28A74A-324C-43D8-B208-025A27A1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6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Lost customers incurred higher charges and talked longer</a:t>
            </a:r>
            <a:endParaRPr sz="22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120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Rockwell" panose="02060603020205020403" pitchFamily="18" charset="0"/>
              </a:rPr>
              <a:t>Lost customers have higher total charges and use more minutes than their counterparts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Extra talk yields higher total charges exhibited by lost customers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4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151E3FA0-9B91-4EE6-B62C-47516A2A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0" y="2571750"/>
            <a:ext cx="3462671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4AAEB-4CDA-46FF-9838-52A07B3D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50" y="2571750"/>
            <a:ext cx="3409194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Syriatel appears likely to lose frequent customer service callers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120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Despite representing only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14%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of Syriatel’s customer base, lost customers call customer service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disproportionally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more often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5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804296-B97E-4E9B-93E9-C8848442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0" y="2115463"/>
            <a:ext cx="4008319" cy="281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We deployed the “Goldilocks” approach to find the right model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72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In an iterative fashion, we assessed several different models until we found the best match with Syriatel’s customer data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This is similar to…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6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oldilocks and the Three Bear Clip Art Set – Daily Art Hub – Free ...">
            <a:extLst>
              <a:ext uri="{FF2B5EF4-FFF2-40B4-BE49-F238E27FC236}">
                <a16:creationId xmlns:a16="http://schemas.microsoft.com/office/drawing/2014/main" id="{0DF4F8D5-B5F9-474E-B325-E6391991D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74913" r="71965" b="424"/>
          <a:stretch/>
        </p:blipFill>
        <p:spPr bwMode="auto">
          <a:xfrm>
            <a:off x="6744824" y="3003381"/>
            <a:ext cx="2343488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oldilocks and the Three Bear Clip Art Set – Daily Art Hub – Free ...">
            <a:extLst>
              <a:ext uri="{FF2B5EF4-FFF2-40B4-BE49-F238E27FC236}">
                <a16:creationId xmlns:a16="http://schemas.microsoft.com/office/drawing/2014/main" id="{373243A0-196A-4F14-8B09-E4AAA5782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0" t="50969" r="39526" b="25909"/>
          <a:stretch/>
        </p:blipFill>
        <p:spPr bwMode="auto">
          <a:xfrm>
            <a:off x="3511093" y="2890270"/>
            <a:ext cx="2121814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A6002E4-614A-462A-9DF7-764013D4EA6F}"/>
              </a:ext>
            </a:extLst>
          </p:cNvPr>
          <p:cNvGrpSpPr/>
          <p:nvPr/>
        </p:nvGrpSpPr>
        <p:grpSpPr>
          <a:xfrm>
            <a:off x="406439" y="3040380"/>
            <a:ext cx="2056165" cy="2103120"/>
            <a:chOff x="3752740" y="2571750"/>
            <a:chExt cx="1252761" cy="1268531"/>
          </a:xfrm>
        </p:grpSpPr>
        <p:pic>
          <p:nvPicPr>
            <p:cNvPr id="13" name="Picture 2" descr="Goldilocks and the Three Bear Clip Art Set – Daily Art Hub – Free ...">
              <a:extLst>
                <a:ext uri="{FF2B5EF4-FFF2-40B4-BE49-F238E27FC236}">
                  <a16:creationId xmlns:a16="http://schemas.microsoft.com/office/drawing/2014/main" id="{2FCC728E-B354-4323-B384-CD25AC080D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31" t="75337" r="22005"/>
            <a:stretch/>
          </p:blipFill>
          <p:spPr bwMode="auto">
            <a:xfrm>
              <a:off x="3752740" y="2571750"/>
              <a:ext cx="1252761" cy="1268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544D31-0B42-4F6C-9523-9A645AC85352}"/>
                </a:ext>
              </a:extLst>
            </p:cNvPr>
            <p:cNvSpPr/>
            <p:nvPr/>
          </p:nvSpPr>
          <p:spPr>
            <a:xfrm flipH="1">
              <a:off x="4862704" y="2571750"/>
              <a:ext cx="142795" cy="499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96D422-3B57-429B-9E1E-293CFC824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19881" y="1825470"/>
            <a:ext cx="1641331" cy="26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9291 L -0.00365 -0.0926 C -0.0033 -0.09784 -0.0033 -0.10309 -0.00278 -0.10803 C -0.00243 -0.11112 -0.00156 -0.1142 -0.00104 -0.11729 L -0.00018 -0.12192 L 0.00069 -0.12624 C 0.00104 -0.12778 0.00104 -0.12963 0.00156 -0.13087 C 0.00243 -0.13303 0.00312 -0.13488 0.00417 -0.13704 C 0.00486 -0.13858 0.00573 -0.14013 0.00677 -0.14136 C 0.00781 -0.14321 0.0092 -0.14414 0.01007 -0.14599 C 0.01423 -0.15433 0.0118 -0.15433 0.01614 -0.15834 C 0.01684 -0.15896 0.01788 -0.15926 0.01875 -0.15988 C 0.01927 -0.16112 0.01962 -0.16297 0.02031 -0.1642 C 0.02187 -0.16667 0.02378 -0.16821 0.02552 -0.17038 C 0.02882 -0.17439 0.02708 -0.17284 0.03055 -0.175 C 0.03576 -0.18179 0.03281 -0.17809 0.03923 -0.1855 C 0.0401 -0.18642 0.0408 -0.18766 0.04167 -0.18858 C 0.04288 -0.18951 0.0441 -0.19044 0.04514 -0.19167 C 0.04982 -0.1963 0.04566 -0.19352 0.05035 -0.1963 C 0.05764 -0.20494 0.04826 -0.19445 0.05538 -0.20062 C 0.05642 -0.20155 0.05712 -0.20278 0.05798 -0.20371 C 0.05937 -0.21142 0.05781 -0.20587 0.06146 -0.21142 C 0.06649 -0.21914 0.06267 -0.21605 0.06736 -0.21883 C 0.0691 -0.22099 0.07066 -0.22346 0.07257 -0.225 C 0.07361 -0.22593 0.07482 -0.22686 0.07587 -0.22809 C 0.07795 -0.22994 0.08107 -0.23426 0.08107 -0.23396 C 0.0816 -0.23581 0.08212 -0.23735 0.08281 -0.23858 C 0.08351 -0.24013 0.08455 -0.24075 0.08542 -0.24167 C 0.0868 -0.24321 0.08819 -0.24476 0.08958 -0.2463 C 0.0908 -0.24784 0.09184 -0.24939 0.09305 -0.25093 C 0.09479 -0.25309 0.09809 -0.25679 0.09809 -0.25649 C 0.09844 -0.25834 0.09844 -0.2605 0.09896 -0.26142 C 0.09948 -0.26235 0.10503 -0.26451 0.10503 -0.2642 C 0.1059 -0.26544 0.1066 -0.26698 0.10764 -0.2676 C 0.10972 -0.26914 0.11233 -0.26883 0.11423 -0.27068 C 0.1151 -0.2713 0.1151 -0.27408 0.11597 -0.275 C 0.11684 -0.27624 0.11823 -0.27624 0.11944 -0.27655 C 0.12014 -0.27717 0.12101 -0.27778 0.12187 -0.27809 C 0.12257 -0.27963 0.12274 -0.28179 0.12344 -0.28272 C 0.12517 -0.28457 0.12691 -0.28457 0.12882 -0.28581 C 0.13108 -0.28735 0.13333 -0.28858 0.13559 -0.29044 C 0.14358 -0.29661 0.13021 -0.28951 0.14236 -0.30093 C 0.14514 -0.3034 0.14809 -0.30402 0.15087 -0.30556 C 0.15191 -0.30587 0.15278 -0.30649 0.15347 -0.3071 C 0.15729 -0.30649 0.16111 -0.30741 0.16458 -0.30556 C 0.16545 -0.30494 0.16476 -0.30186 0.16545 -0.30093 C 0.16684 -0.29908 0.17118 -0.29723 0.17326 -0.2963 C 0.1809 -0.28951 0.17118 -0.29754 0.18437 -0.29044 C 0.18628 -0.2892 0.18854 -0.28642 0.19028 -0.28426 C 0.19236 -0.27346 0.19097 -0.27778 0.19375 -0.27068 C 0.19392 -0.26821 0.19392 -0.26513 0.19462 -0.26297 C 0.19514 -0.26142 0.19635 -0.26112 0.19722 -0.25988 C 0.20156 -0.25433 0.20052 -0.25556 0.20486 -0.24784 C 0.20642 -0.24198 0.2066 -0.24075 0.20903 -0.23581 C 0.21493 -0.22408 0.21198 -0.23241 0.21684 -0.22038 C 0.21805 -0.2176 0.21962 -0.21482 0.22014 -0.21142 C 0.22048 -0.20988 0.22048 -0.20803 0.22101 -0.20679 C 0.22292 -0.20278 0.225 -0.1997 0.22708 -0.1963 C 0.23073 -0.18982 0.23628 -0.18025 0.23819 -0.17346 C 0.2401 -0.16667 0.24201 -0.16081 0.24323 -0.15371 C 0.24392 -0.15031 0.2441 -0.1463 0.24496 -0.14291 C 0.24566 -0.14013 0.24722 -0.13797 0.24826 -0.1355 C 0.24878 -0.13334 0.24878 -0.13118 0.2493 -0.12933 C 0.25069 -0.12192 0.25243 -0.11636 0.25434 -0.10957 C 0.25469 -0.10772 0.25486 -0.10556 0.25521 -0.1034 C 0.2566 -0.09846 0.25955 -0.08828 0.25955 -0.08797 C 0.25989 -0.08334 0.25989 -0.07809 0.26024 -0.07315 C 0.26076 -0.07007 0.26146 -0.06698 0.26215 -0.0642 C 0.26493 -0.05186 0.26406 -0.0571 0.26545 -0.04877 C 0.26614 -0.04136 0.26684 -0.03365 0.26719 -0.02624 C 0.26719 -0.02439 0.26684 -0.02933 0.26632 -0.03056 C 0.2658 -0.03241 0.26476 -0.03396 0.26389 -0.03519 C 0.26215 -0.03704 0.25573 -0.03797 0.25521 -0.03828 C 0.25816 -0.06945 0.25451 -0.03087 0.25694 -0.0534 C 0.25729 -0.05649 0.25746 -0.05957 0.25764 -0.06266 C 0.25885 -0.07068 0.26024 -0.07871 0.26128 -0.08673 C 0.26146 -0.08982 0.26163 -0.09291 0.26215 -0.09599 C 0.26285 -0.10062 0.26389 -0.10494 0.26476 -0.10957 C 0.26667 -0.12099 0.26423 -0.1105 0.26719 -0.1247 C 0.26805 -0.1284 0.2691 -0.13179 0.26962 -0.1355 C 0.27048 -0.13951 0.27066 -0.14383 0.27153 -0.14754 C 0.27187 -0.15 0.27326 -0.15155 0.27413 -0.15371 C 0.27448 -0.15525 0.27535 -0.15649 0.27587 -0.15834 C 0.27656 -0.16112 0.27673 -0.1642 0.27743 -0.16729 C 0.27778 -0.16945 0.27778 -0.17161 0.2783 -0.17346 C 0.27934 -0.17717 0.28125 -0.18025 0.28264 -0.18396 C 0.28333 -0.18581 0.28368 -0.18828 0.28437 -0.19013 C 0.28559 -0.19414 0.28715 -0.19692 0.28854 -0.20062 C 0.29028 -0.20525 0.29149 -0.2105 0.29358 -0.21451 L 0.30052 -0.22655 L 0.30989 -0.24321 C 0.31684 -0.25525 0.31319 -0.25278 0.31944 -0.25556 C 0.32222 -0.25957 0.32639 -0.26575 0.32969 -0.26914 C 0.33055 -0.27007 0.33489 -0.27192 0.33559 -0.27223 C 0.33785 -0.275 0.33993 -0.27902 0.34253 -0.28118 C 0.34479 -0.28334 0.34722 -0.28457 0.3493 -0.28735 C 0.35052 -0.28889 0.35139 -0.29075 0.35278 -0.29198 C 0.35608 -0.29445 0.35972 -0.29507 0.36302 -0.29784 C 0.36406 -0.29908 0.36545 -0.2997 0.36632 -0.30093 C 0.36771 -0.30278 0.3684 -0.30556 0.36979 -0.3071 C 0.37083 -0.30803 0.37205 -0.30803 0.37326 -0.30865 C 0.37465 -0.31019 0.37604 -0.31142 0.37743 -0.31297 C 0.37864 -0.31451 0.37969 -0.31667 0.3809 -0.3176 C 0.38246 -0.31914 0.38437 -0.31976 0.38611 -0.32068 C 0.38837 -0.32377 0.39045 -0.32717 0.39288 -0.32994 C 0.39444 -0.33179 0.39635 -0.33272 0.39809 -0.33426 C 0.40347 -0.33951 0.40764 -0.34291 0.41163 -0.35124 C 0.41423 -0.35618 0.41597 -0.36266 0.41858 -0.36791 C 0.42031 -0.3713 0.42569 -0.37902 0.42882 -0.38149 C 0.43038 -0.38272 0.43594 -0.38488 0.43819 -0.38612 C 0.4401 -0.38982 0.44427 -0.4 0.44757 -0.40278 C 0.44913 -0.40402 0.45104 -0.40371 0.45278 -0.40433 C 0.45521 -0.40371 0.45798 -0.40371 0.46042 -0.40278 C 0.46146 -0.40217 0.46215 -0.40062 0.46302 -0.3997 C 0.47014 -0.39352 0.46076 -0.40371 0.46805 -0.39507 C 0.46892 -0.39599 0.46962 -0.39815 0.47066 -0.39815 C 0.47864 -0.39815 0.47847 -0.39568 0.48437 -0.39198 C 0.48542 -0.39136 0.48663 -0.39105 0.48785 -0.39044 C 0.48976 -0.39167 0.49184 -0.39229 0.49375 -0.39352 C 0.49514 -0.39476 0.49635 -0.39815 0.49809 -0.39815 C 0.4993 -0.39815 0.49948 -0.39476 0.50035 -0.39352 C 0.50243 -0.39167 0.50451 -0.39044 0.5066 -0.3892 C 0.51302 -0.37778 0.50555 -0.38982 0.52118 -0.37377 C 0.52274 -0.37223 0.52361 -0.36945 0.52535 -0.36791 C 0.52743 -0.36544 0.52899 -0.36451 0.53142 -0.36328 C 0.53316 -0.36019 0.53437 -0.35618 0.53646 -0.35402 C 0.53767 -0.35309 0.53889 -0.35247 0.53993 -0.35124 C 0.54271 -0.34692 0.54496 -0.34198 0.54757 -0.33735 C 0.54844 -0.33581 0.54913 -0.33396 0.55017 -0.33272 C 0.55469 -0.32747 0.55798 -0.32408 0.56198 -0.3176 C 0.56337 -0.31575 0.56441 -0.31358 0.56562 -0.31173 C 0.5658 -0.31019 0.56632 -0.30865 0.56649 -0.3071 C 0.56667 -0.30309 0.56614 -0.29846 0.56701 -0.29476 C 0.5691 -0.28889 0.57257 -0.28488 0.575 -0.27963 C 0.57639 -0.27624 0.57899 -0.26914 0.58003 -0.26451 C 0.58073 -0.26142 0.5809 -0.25834 0.5816 -0.25556 C 0.58229 -0.25371 0.58298 -0.25247 0.58351 -0.25093 C 0.58871 -0.23612 0.58733 -0.24013 0.59028 -0.22963 C 0.59045 -0.22717 0.5908 -0.2247 0.59097 -0.22192 C 0.59149 -0.2176 0.59167 -0.21297 0.59201 -0.20834 C 0.59288 -0.20031 0.59444 -0.19352 0.59531 -0.1855 C 0.59653 -0.17747 0.59687 -0.16914 0.59809 -0.16112 C 0.59878 -0.15556 0.59983 -0.15 0.60052 -0.14445 C 0.60121 -0.13642 0.60208 -0.1284 0.60226 -0.12038 C 0.6033 -0.08642 0.60173 -0.09877 0.60399 -0.08241 C 0.60382 -0.07161 0.60382 -0.06112 0.60312 -0.05031 C 0.60312 -0.04877 0.60295 -0.05371 0.60226 -0.05494 C 0.60173 -0.05649 0.60052 -0.05741 0.59983 -0.05803 C 0.59496 -0.06019 0.5901 -0.06112 0.58524 -0.06266 C 0.58576 -0.06791 0.58576 -0.07007 0.58785 -0.0747 C 0.58871 -0.07747 0.59028 -0.07963 0.59097 -0.08241 C 0.59184 -0.08426 0.59219 -0.08642 0.59288 -0.08828 C 0.59548 -0.09507 0.59844 -0.10186 0.60139 -0.10803 C 0.60677 -0.11914 0.60746 -0.11667 0.6118 -0.12778 C 0.61354 -0.13272 0.61528 -0.13797 0.61684 -0.14291 C 0.61771 -0.14599 0.6184 -0.14939 0.61927 -0.15217 C 0.62031 -0.15494 0.6217 -0.1571 0.62292 -0.15988 C 0.62517 -0.17254 0.62135 -0.15278 0.62795 -0.17933 C 0.63229 -0.19661 0.62587 -0.18303 0.63646 -0.20679 C 0.6408 -0.21636 0.64583 -0.2247 0.65017 -0.23426 C 0.65399 -0.2426 0.65712 -0.25217 0.66128 -0.25988 C 0.6684 -0.27315 0.67604 -0.2855 0.68437 -0.2963 C 0.68871 -0.30217 0.7 -0.31914 0.70746 -0.32377 C 0.71111 -0.32593 0.71493 -0.32686 0.71858 -0.3284 C 0.73281 -0.34229 0.71944 -0.32994 0.73646 -0.34352 C 0.74774 -0.35247 0.73889 -0.34754 0.75017 -0.35247 C 0.75937 -0.36358 0.75104 -0.35556 0.76042 -0.36019 C 0.76476 -0.36235 0.77326 -0.36791 0.77326 -0.3676 C 0.77934 -0.36729 0.78542 -0.3642 0.79114 -0.36636 C 0.79444 -0.36729 0.79601 -0.3747 0.79896 -0.37686 C 0.8026 -0.37994 0.80694 -0.37963 0.81094 -0.38149 C 0.81267 -0.3821 0.81423 -0.38365 0.81597 -0.38457 C 0.82604 -0.38858 0.82726 -0.38858 0.83559 -0.39044 C 0.84236 -0.39784 0.84149 -0.39815 0.85278 -0.39815 C 0.85486 -0.39815 0.85677 -0.39599 0.85868 -0.39507 C 0.86128 -0.39599 0.86389 -0.39754 0.86649 -0.39815 C 0.87066 -0.39908 0.875 -0.39908 0.87934 -0.3997 C 0.88125 -0.4 0.88333 -0.40062 0.88524 -0.40124 C 0.89358 -0.40679 0.89358 -0.40772 0.90399 -0.40865 C 0.90521 -0.40896 0.90625 -0.40741 0.90746 -0.40741 C 0.91059 -0.40649 0.91371 -0.40618 0.91684 -0.40587 C 0.92153 -0.40309 0.91736 -0.40587 0.92205 -0.40124 C 0.92309 -0.4 0.9243 -0.39939 0.92535 -0.39815 C 0.92726 -0.39599 0.92882 -0.39291 0.93055 -0.39044 C 0.9316 -0.38889 0.93281 -0.38766 0.93403 -0.38612 C 0.93455 -0.38457 0.93507 -0.38303 0.93576 -0.38149 C 0.93785 -0.37624 0.94097 -0.37192 0.94253 -0.36636 C 0.94305 -0.3642 0.94375 -0.36235 0.94427 -0.36019 C 0.94462 -0.35865 0.94462 -0.3571 0.94514 -0.35556 C 0.9526 -0.33241 0.94288 -0.36791 0.9493 -0.34198 C 0.94983 -0.33982 0.95035 -0.33797 0.95104 -0.33581 C 0.9526 -0.33118 0.95625 -0.32223 0.95625 -0.32192 C 0.95642 -0.32068 0.9566 -0.31914 0.95712 -0.3176 C 0.95781 -0.31575 0.9592 -0.31513 0.95955 -0.31297 C 0.96059 -0.30926 0.96024 -0.30463 0.96128 -0.30093 L 0.96302 -0.29476 C 0.96337 -0.29198 0.96354 -0.28889 0.96389 -0.28581 C 0.96406 -0.28365 0.96458 -0.28179 0.96476 -0.27963 C 0.96545 -0.27192 0.96719 -0.24476 0.96736 -0.24321 C 0.96753 -0.24013 0.96788 -0.23704 0.96823 -0.23426 C 0.96875 -0.22717 0.96927 -0.22007 0.96996 -0.21297 C 0.97014 -0.17531 0.97031 -0.13797 0.97066 -0.10062 C 0.97083 -0.09229 0.97101 -0.08426 0.97153 -0.07624 C 0.97187 -0.07315 0.97326 -0.06698 0.97326 -0.06667 C 0.97361 -0.05865 0.97361 -0.05 0.97413 -0.04136 C 0.9743 -0.03982 0.97483 -0.03828 0.975 -0.03673 C 0.975 -0.03426 0.975 -0.03179 0.975 -0.02902 " pathEditMode="relative" rAng="0" ptsTypes="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7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24" y="-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If our model was an archer…</a:t>
            </a:r>
            <a:endParaRPr sz="24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7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8CB78-C1B0-4DC7-BCC7-B6927A4D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" y="1462725"/>
            <a:ext cx="752065" cy="744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C67E0F-3115-4000-A204-176E8A97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7" y="1462725"/>
            <a:ext cx="752065" cy="744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DFC36-6359-4099-8DD1-AD8479DC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74" y="1462725"/>
            <a:ext cx="752065" cy="744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3A6B90-CE27-4524-A261-A1223A0A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1" y="1462725"/>
            <a:ext cx="752065" cy="7446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A76461-3E0F-400F-B028-FD706756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48" y="1462725"/>
            <a:ext cx="752065" cy="7446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AB59E1-DCA0-4DBE-94F3-A9629237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85" y="1462725"/>
            <a:ext cx="752065" cy="744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A8ED5-5E63-43AF-9873-F4FF47F84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2" y="1462725"/>
            <a:ext cx="752065" cy="7446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90F9C5-E712-4EC8-9932-812B1D4E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59" y="1462725"/>
            <a:ext cx="752065" cy="7446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FE3EE0-36E3-4ED4-B5FD-71B4A214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6" y="1462725"/>
            <a:ext cx="752065" cy="7446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A6220B-9333-4745-BA2C-DC4A8382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35" y="1462725"/>
            <a:ext cx="752065" cy="7446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B48A9A-40E7-4934-9F44-BD71C6A1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" y="2307663"/>
            <a:ext cx="752065" cy="7446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0F6B53-1D4D-4F3B-953E-812A7047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7" y="2307663"/>
            <a:ext cx="752065" cy="7446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7CB853-F6DE-4B08-80B5-A7E77BC9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74" y="2307663"/>
            <a:ext cx="752065" cy="7446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ADC4AC-284F-40E0-8A46-E7D9991A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1" y="2307663"/>
            <a:ext cx="752065" cy="7446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F06140-C8BF-44AE-8167-918069FA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48" y="2307663"/>
            <a:ext cx="752065" cy="744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501C72-358D-430E-8581-BA6DC6A5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85" y="2307663"/>
            <a:ext cx="752065" cy="7446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4CCB82-206F-49EB-9F6C-8231EDF3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2" y="2307663"/>
            <a:ext cx="752065" cy="7446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D2F47B-C4FF-4443-B5B2-31BBA4D8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59" y="2307663"/>
            <a:ext cx="752065" cy="7446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41595A-D938-48D9-B2D7-33413136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6" y="2307663"/>
            <a:ext cx="752065" cy="7446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1574C6-7B8E-41F5-A64B-F0C996CC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35" y="2307663"/>
            <a:ext cx="752065" cy="7446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F84E078-6A15-47B1-A989-6DD9C4EC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" y="3073603"/>
            <a:ext cx="752065" cy="7446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D5ABCC-7D7A-43C1-8CFC-D57580E9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7" y="3073603"/>
            <a:ext cx="752065" cy="7446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1CC8474-AE54-4868-B294-5416903E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74" y="3073603"/>
            <a:ext cx="752065" cy="7446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1D6EFC-3654-47EF-A7EA-82EF8E92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1" y="3073603"/>
            <a:ext cx="752065" cy="7446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46914E-64D4-4FA0-9B02-D73FA1CC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48" y="3073603"/>
            <a:ext cx="752065" cy="74467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BAF4F8F-78CA-4144-B800-E7EDA95A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85" y="3073603"/>
            <a:ext cx="752065" cy="7446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5818C3-0682-4E36-9756-3FE963BE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2" y="3073603"/>
            <a:ext cx="752065" cy="7446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1491B1B-2C22-4740-B949-BF158BC9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59" y="3073603"/>
            <a:ext cx="752065" cy="7446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BB8E59E-AE45-4331-8B7E-97CEC1AF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6" y="3073603"/>
            <a:ext cx="752065" cy="74467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6EC7CA-03E3-4344-A6CA-8DF87B9F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35" y="3073603"/>
            <a:ext cx="752065" cy="7446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B4ACB4-1F1F-4307-8A43-ECF8AC1D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" y="3818279"/>
            <a:ext cx="752065" cy="74467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2113B50-E06D-4BC0-BBFA-02FF49BC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7" y="3818279"/>
            <a:ext cx="752065" cy="7446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8E8D966-00CD-4507-A621-6C63B608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74" y="3818279"/>
            <a:ext cx="752065" cy="74467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E594272-CED5-48C1-AD42-4B66D534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1" y="3818279"/>
            <a:ext cx="752065" cy="74467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220BCD0-09D4-4044-A84F-CC8310FC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48" y="3818279"/>
            <a:ext cx="752065" cy="74467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ADE1D0-09E8-468C-8877-35AD736D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85" y="3818279"/>
            <a:ext cx="752065" cy="7446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B7D656C-3518-4D20-8E64-6114C6D02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2" y="3818279"/>
            <a:ext cx="752065" cy="74467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AE37AB0-C1F4-4798-BE7B-C58A0900C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59" y="3818279"/>
            <a:ext cx="752065" cy="7446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54A075F-55BF-4640-A5A5-67845AB4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6" y="3818279"/>
            <a:ext cx="752065" cy="74467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EC77932-2614-4F10-A69A-6772683C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35" y="3818279"/>
            <a:ext cx="752065" cy="744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5F8C28-940F-4410-B759-79671FE0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2676" y="1212692"/>
            <a:ext cx="702178" cy="6199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504D531-47D1-4B47-A854-81122AF0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023224" y="1212692"/>
            <a:ext cx="702178" cy="61998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0CC2BB8-46B5-447B-87E1-19C36B4F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865861" y="1212692"/>
            <a:ext cx="702178" cy="61998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BB21981-5405-4186-BFBA-DD4CB729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51135" y="1212692"/>
            <a:ext cx="702178" cy="6199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EDE9FFE-2277-41BF-88D9-E48D052E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5708498" y="1212692"/>
            <a:ext cx="702178" cy="61998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B0412E1-0566-4395-90E6-62D6A6808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7393772" y="1212692"/>
            <a:ext cx="702178" cy="6199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27B1C8-A02A-4441-92B8-3815D8D9A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8236412" y="1212692"/>
            <a:ext cx="702178" cy="61998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B364DEF-E9DA-4FA6-A21D-A3D8434A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1495313" y="1212692"/>
            <a:ext cx="702178" cy="61998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FC09110-95C1-4A6F-B16D-01B4CCF8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3180587" y="1212692"/>
            <a:ext cx="702178" cy="61998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0EA3D6D-087B-4ECC-860B-5B2EF4FB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2337950" y="1212692"/>
            <a:ext cx="702178" cy="61998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C275DB0-9144-4645-8D05-A59F6D08D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2675" y="2043954"/>
            <a:ext cx="702178" cy="61998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E411769-A040-46DD-9C23-F9FA318C2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023223" y="2043954"/>
            <a:ext cx="702178" cy="61998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2119EE-7832-47F0-9687-4EB07651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865860" y="2043954"/>
            <a:ext cx="702178" cy="61998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B6FE389-AC06-436E-910F-98E54DA6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51134" y="2043954"/>
            <a:ext cx="702178" cy="61998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DCF16F5-B027-41B7-B6A3-F2BDB6F46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5708497" y="2043954"/>
            <a:ext cx="702178" cy="61998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7A9835D-C2CE-456A-8777-6F9E1EA50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7393771" y="2043954"/>
            <a:ext cx="702178" cy="61998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633BB63-A6F5-44CC-80CB-E3D2773AD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8236411" y="2043954"/>
            <a:ext cx="702178" cy="61998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80636A6-586C-480D-A8E6-2ED088AF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1495312" y="2043954"/>
            <a:ext cx="702178" cy="61998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2420AF4-E510-4FB2-9811-42D6FB16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3180586" y="2043954"/>
            <a:ext cx="702178" cy="61998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3BAB4D1-3CB0-494C-8130-8D113CF82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2337949" y="2043954"/>
            <a:ext cx="702178" cy="61998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6B9F066-C270-41D9-A7FB-9F88E1BCF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2674" y="2818658"/>
            <a:ext cx="702178" cy="61998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0B61D15-113A-4401-943B-1462D133E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023222" y="2818658"/>
            <a:ext cx="702178" cy="61998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20FFA66-A8E5-484C-9356-938D8D1B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865859" y="2818658"/>
            <a:ext cx="702178" cy="61998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49B865C-7BE4-407E-8E08-2D900502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51133" y="2818658"/>
            <a:ext cx="702178" cy="61998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7BBDC6-F921-4371-B96F-D225CB939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5708496" y="2818658"/>
            <a:ext cx="702178" cy="61998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4178CA6-6CF0-4BCD-86FC-4C8484C13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7393770" y="2818658"/>
            <a:ext cx="702178" cy="61998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8322823-CB98-4F12-9CD5-C2C793EB5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8236410" y="2818658"/>
            <a:ext cx="702178" cy="61998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7CAFD6F-41B7-49E8-84BD-46A4FBB0A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1495311" y="2818658"/>
            <a:ext cx="702178" cy="61998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C756D8C-82C2-4803-9186-884FCD231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3180585" y="2818658"/>
            <a:ext cx="702178" cy="61998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9DDD01B-D858-45DE-967B-F0C992B3E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2337948" y="2818658"/>
            <a:ext cx="702178" cy="61998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C4ED5250-17B0-4D2B-BF78-979D8886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2673" y="3528780"/>
            <a:ext cx="702178" cy="61998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9D0D256-54C3-4101-A615-73B2FBC0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023221" y="3528780"/>
            <a:ext cx="702178" cy="61998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903250E-67B9-45BF-9854-4299EA39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865858" y="3528780"/>
            <a:ext cx="702178" cy="61998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0D05D38-2ADF-49A2-A0EF-55412F1D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51132" y="3528780"/>
            <a:ext cx="702178" cy="61998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5CC1C96-3C32-4DDB-9F4A-87942717C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5708495" y="3528780"/>
            <a:ext cx="702178" cy="61998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6EDE27CF-3BF0-4202-9E11-CD1C0F91F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7393769" y="3528780"/>
            <a:ext cx="702178" cy="61998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FDFA411-C701-459A-985B-4939073FE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1495310" y="3528780"/>
            <a:ext cx="702178" cy="61998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A7C5C69-DE2E-4083-A9A6-E21A07A25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3180584" y="3528780"/>
            <a:ext cx="702178" cy="619983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62A5F24-C7FD-4872-AFA6-BCC5656A0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2337947" y="3528780"/>
            <a:ext cx="702178" cy="619983"/>
          </a:xfrm>
          <a:prstGeom prst="rect">
            <a:avLst/>
          </a:prstGeom>
        </p:spPr>
      </p:pic>
      <p:pic>
        <p:nvPicPr>
          <p:cNvPr id="98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78479F4D-9510-4428-89AA-EA2BB98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"/>
                            </p:stCondLst>
                            <p:childTnLst>
                              <p:par>
                                <p:cTn id="15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0"/>
                            </p:stCondLst>
                            <p:childTnLst>
                              <p:par>
                                <p:cTn id="1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The data identifies three key factors for customer turnover 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3464" indent="-342900"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Total bill</a:t>
            </a:r>
          </a:p>
          <a:p>
            <a:pPr marL="731520" lvl="4" indent="-342900">
              <a:buSzPts val="1800"/>
              <a:buFont typeface="Courier New" panose="02070309020205020404" pitchFamily="49" charset="0"/>
              <a:buChar char="-"/>
            </a:pP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Customers paying over </a:t>
            </a:r>
            <a:r>
              <a:rPr lang="en-US" sz="16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$60 </a:t>
            </a: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are more likely to turnover</a:t>
            </a:r>
          </a:p>
          <a:p>
            <a:pPr marL="640080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3464" indent="-342900"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Total minutes</a:t>
            </a:r>
          </a:p>
          <a:p>
            <a:pPr marL="731520" lvl="4" indent="-342900">
              <a:buSzPts val="1800"/>
              <a:buFont typeface="Courier New" panose="02070309020205020404" pitchFamily="49" charset="0"/>
              <a:buChar char="-"/>
            </a:pP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Customers using over </a:t>
            </a:r>
            <a:r>
              <a:rPr lang="en-US" sz="16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600 minutes </a:t>
            </a: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are more likely to turnover</a:t>
            </a:r>
          </a:p>
          <a:p>
            <a:pPr marL="640080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3464" indent="-342900"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service calls</a:t>
            </a:r>
          </a:p>
          <a:p>
            <a:pPr marL="731520" lvl="4" indent="-342900">
              <a:buSzPts val="1800"/>
              <a:buFont typeface="Courier New" panose="02070309020205020404" pitchFamily="49" charset="0"/>
              <a:buChar char="-"/>
            </a:pP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Lost customers typically place </a:t>
            </a:r>
            <a:r>
              <a:rPr lang="en-US" sz="16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more than 4 calls</a:t>
            </a: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8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4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 flipH="1">
            <a:off x="-150" y="0"/>
            <a:ext cx="46107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93475" y="1369200"/>
            <a:ext cx="40023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Recommendations</a:t>
            </a:r>
            <a:endParaRPr sz="2400" b="1" dirty="0">
              <a:solidFill>
                <a:srgbClr val="FFFFFF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45050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47375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901050" y="791570"/>
            <a:ext cx="3951900" cy="368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Monitor customers that use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over 600 minutes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with a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bill over $60</a:t>
            </a:r>
          </a:p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Offer promotions to customers who have made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over four 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service calls</a:t>
            </a:r>
          </a:p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Provide a survey to customers when they leave to augment existing data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057C8F69-C7F7-44F0-8FCE-822B30815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19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999</Words>
  <Application>Microsoft Office PowerPoint</Application>
  <PresentationFormat>On-screen Show (16:9)</PresentationFormat>
  <Paragraphs>149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Proxima Nova</vt:lpstr>
      <vt:lpstr>Rockwell</vt:lpstr>
      <vt:lpstr>Courier New</vt:lpstr>
      <vt:lpstr>Roboto</vt:lpstr>
      <vt:lpstr>Gill Sans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Bronko</dc:creator>
  <cp:lastModifiedBy>Tony Bronko</cp:lastModifiedBy>
  <cp:revision>95</cp:revision>
  <dcterms:modified xsi:type="dcterms:W3CDTF">2020-04-17T15:36:30Z</dcterms:modified>
</cp:coreProperties>
</file>