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69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2AD3-7D59-44CB-ABFB-0FA3D700C267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 smtClean="0"/>
              <a:t>ра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50D86-4303-463B-B4A5-FA48C7AAC3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8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63C0-5FCB-45DF-98D0-86FF202C5C91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9F7-152B-4545-8CA3-068F4FB4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5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63C0-5FCB-45DF-98D0-86FF202C5C91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9F7-152B-4545-8CA3-068F4FB4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20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63C0-5FCB-45DF-98D0-86FF202C5C91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9F7-152B-4545-8CA3-068F4FB4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53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63C0-5FCB-45DF-98D0-86FF202C5C91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9F7-152B-4545-8CA3-068F4FB4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98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63C0-5FCB-45DF-98D0-86FF202C5C91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9F7-152B-4545-8CA3-068F4FB4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11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63C0-5FCB-45DF-98D0-86FF202C5C91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9F7-152B-4545-8CA3-068F4FB4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86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63C0-5FCB-45DF-98D0-86FF202C5C91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9F7-152B-4545-8CA3-068F4FB4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59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63C0-5FCB-45DF-98D0-86FF202C5C91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9F7-152B-4545-8CA3-068F4FB4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2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63C0-5FCB-45DF-98D0-86FF202C5C91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9F7-152B-4545-8CA3-068F4FB4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00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63C0-5FCB-45DF-98D0-86FF202C5C91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9F7-152B-4545-8CA3-068F4FB4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19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63C0-5FCB-45DF-98D0-86FF202C5C91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D9F7-152B-4545-8CA3-068F4FB4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63C0-5FCB-45DF-98D0-86FF202C5C91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D9F7-152B-4545-8CA3-068F4FB4F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56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8317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Состав Баз данных и логика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828" y="3541989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1 База – «Возражения»</a:t>
            </a:r>
          </a:p>
          <a:p>
            <a:r>
              <a:rPr lang="ru-RU" sz="1600" dirty="0" smtClean="0"/>
              <a:t>Содержит список возражений Клиента, можно добавлять через «</a:t>
            </a:r>
            <a:r>
              <a:rPr lang="ru-RU" sz="1600" dirty="0" err="1" smtClean="0"/>
              <a:t>админку</a:t>
            </a:r>
            <a:r>
              <a:rPr lang="ru-RU" sz="1600" dirty="0" smtClean="0"/>
              <a:t>»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3828" y="4155666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«Возражения» имеют следующие параметры: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67844" y="4476797"/>
            <a:ext cx="810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Тип </a:t>
            </a:r>
            <a:r>
              <a:rPr lang="ru-RU" sz="1400" dirty="0" smtClean="0"/>
              <a:t>при включенной подсказке тренажер должен подсвечивать тип или давать графическое отображение, например соответствующими «смайликами» 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7844" y="5075643"/>
            <a:ext cx="2556284" cy="7207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«Причина» – настоящая причина несогласия 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137227" y="5075643"/>
            <a:ext cx="2556284" cy="720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«Отговорка» - нейтральное возражение, всегда является ложью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912460" y="5075643"/>
            <a:ext cx="2556284" cy="720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Отыгрыш – негативное возражение, часто носит эмоциональную подсказку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48748" y="5792355"/>
            <a:ext cx="8100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Список вопросов </a:t>
            </a:r>
            <a:r>
              <a:rPr lang="ru-RU" sz="1400" dirty="0" smtClean="0"/>
              <a:t>тянутся из Базы вопросов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Комментарий </a:t>
            </a:r>
            <a:r>
              <a:rPr lang="ru-RU" sz="1600" b="1" dirty="0" err="1" smtClean="0"/>
              <a:t>тьютора</a:t>
            </a:r>
            <a:r>
              <a:rPr lang="ru-RU" sz="1600" b="1" dirty="0" smtClean="0"/>
              <a:t> при верном ответе </a:t>
            </a:r>
            <a:r>
              <a:rPr lang="ru-RU" sz="1400" dirty="0" smtClean="0"/>
              <a:t>текст блок для обратной связи</a:t>
            </a:r>
            <a:endParaRPr lang="ru-RU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Комментарий </a:t>
            </a:r>
            <a:r>
              <a:rPr lang="ru-RU" sz="1600" b="1" dirty="0" err="1" smtClean="0"/>
              <a:t>тьютора</a:t>
            </a:r>
            <a:r>
              <a:rPr lang="ru-RU" sz="1600" b="1" dirty="0" smtClean="0"/>
              <a:t> при неверном ответе </a:t>
            </a:r>
            <a:r>
              <a:rPr lang="ru-RU" sz="1400" dirty="0" smtClean="0"/>
              <a:t>текст блок для обратной связи</a:t>
            </a:r>
            <a:endParaRPr lang="ru-RU" sz="1400" b="1" dirty="0" smtClean="0"/>
          </a:p>
          <a:p>
            <a:endParaRPr lang="ru-R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1434" y="90871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Основной блок настройки курса</a:t>
            </a:r>
          </a:p>
          <a:p>
            <a:r>
              <a:rPr lang="ru-RU" sz="1600" dirty="0" smtClean="0"/>
              <a:t>Содержит параметры курса: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99340" y="1547306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Количество циклов возражений </a:t>
            </a:r>
            <a:r>
              <a:rPr lang="ru-RU" sz="1400" dirty="0" smtClean="0"/>
              <a:t>определяет количество циклов возражений при неверных ответах пользователя (имеет минимальное и максимальное значение, если минимальное значение отлично от 1 – то в первом цикле даже если пользователь выбирает верный ответ ему «</a:t>
            </a:r>
            <a:r>
              <a:rPr lang="ru-RU" sz="1400" dirty="0" err="1" smtClean="0"/>
              <a:t>генериться</a:t>
            </a:r>
            <a:r>
              <a:rPr lang="ru-RU" sz="1400" dirty="0" smtClean="0"/>
              <a:t>» новое возражение)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/>
              <a:t>Количество клиентов из </a:t>
            </a:r>
            <a:r>
              <a:rPr lang="ru-RU" sz="1600" b="1" dirty="0" smtClean="0"/>
              <a:t>базы</a:t>
            </a:r>
            <a:r>
              <a:rPr lang="ru-RU" sz="1600" dirty="0" smtClean="0"/>
              <a:t> </a:t>
            </a:r>
            <a:r>
              <a:rPr lang="ru-RU" sz="1400" dirty="0" smtClean="0"/>
              <a:t>определяет количество клиентов, содержит признак случайного выбора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/>
              <a:t>Количество </a:t>
            </a:r>
            <a:r>
              <a:rPr lang="ru-RU" sz="1600" b="1" dirty="0" smtClean="0"/>
              <a:t>вопросов из базы </a:t>
            </a:r>
            <a:r>
              <a:rPr lang="ru-RU" sz="1400" dirty="0" smtClean="0"/>
              <a:t>определяет количество вопросов/ ответов  из базы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Разрешение на «Легкий режим» </a:t>
            </a:r>
            <a:r>
              <a:rPr lang="ru-RU" sz="1400" dirty="0" smtClean="0"/>
              <a:t>определяет возможность подсказок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1789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Пример курса с текстом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7647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цикл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68760"/>
            <a:ext cx="8011492" cy="50141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belyashin\AppData\Local\Microsoft\Windows\Temporary Internet Files\Content.IE5\R63G5IOT\MC90043489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69" y="1495681"/>
            <a:ext cx="2364910" cy="2364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55576" y="4365104"/>
            <a:ext cx="2664296" cy="21602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92D050"/>
              </a:gs>
              <a:gs pos="100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55576" y="3987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Лояльность</a:t>
            </a:r>
            <a:endParaRPr lang="ru-RU" dirty="0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2838130" y="4467262"/>
            <a:ext cx="216024" cy="3240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771799" y="3995772"/>
            <a:ext cx="34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71579" y="1848839"/>
            <a:ext cx="4347455" cy="1148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Приобретая нашу карту «Банк в кармане» Вы сможете оплачивать коммунальные платежи, а также любые интернет товары не выходя из дома, хотите оформим карту сейчас…. 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575967" y="14781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Сотрудник Банка: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6876256" y="1052736"/>
            <a:ext cx="1" cy="79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60032" y="622429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Вступительный блок берется из карточки Клиента</a:t>
            </a:r>
            <a:endParaRPr lang="ru-RU" sz="1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689740" y="3391128"/>
            <a:ext cx="4311131" cy="56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/>
              <a:t>Мне это не нужно, я оплачиваю коммунальные платежи по другому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86680" y="2996952"/>
            <a:ext cx="386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Иванов Иван Иванович: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52608" y="6282898"/>
            <a:ext cx="808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 возражение берется из списка возражений Клиента, определяется лояльностью – 4, значит выбрался этот блок типа «отговорка», легкий режим включен блок «подсвечен» синим</a:t>
            </a:r>
            <a:endParaRPr lang="ru-RU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50131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Легкий режим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689740" y="4725144"/>
            <a:ext cx="4347455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Вы не правы, наш продукт лучше по всем параметрам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691105" y="5144793"/>
            <a:ext cx="4347455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Это не так, посмотрите наш продукт бесплатный и мы первые запустили его на рынок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691106" y="5564442"/>
            <a:ext cx="4346090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/>
              <a:t>Ну и что, Вы можете использовать оба продукта – наш мы предоставим Вам бесплатно </a:t>
            </a:r>
            <a:endParaRPr lang="ru-RU" sz="12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691106" y="4305495"/>
            <a:ext cx="4347455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Это единственное что вас останавливает?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1835696" y="3995772"/>
            <a:ext cx="2088232" cy="238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38452" y="5392740"/>
            <a:ext cx="54006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7548968" y="4703810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5400000">
            <a:off x="6075803" y="3636661"/>
            <a:ext cx="529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Сотрудник выбрал неверный ответ для данного возражения – курс перекинул его на другое согласно параметрам вопроса</a:t>
            </a:r>
            <a:endParaRPr lang="ru-RU" sz="1400" b="1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7812360" y="4923860"/>
            <a:ext cx="6367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7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268760"/>
            <a:ext cx="8011492" cy="50141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 descr="C:\Users\belyashin\AppData\Local\Microsoft\Windows\Temporary Internet Files\Content.IE5\R63G5IOT\MC90043489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69" y="1495681"/>
            <a:ext cx="2364910" cy="2364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4365104"/>
            <a:ext cx="2664296" cy="21602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92D050"/>
              </a:gs>
              <a:gs pos="100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55576" y="3987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Лояльность</a:t>
            </a:r>
            <a:endParaRPr lang="ru-RU" dirty="0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2838130" y="4467262"/>
            <a:ext cx="216024" cy="3240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771799" y="3995772"/>
            <a:ext cx="34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575967" y="14781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Сотрудник Банка: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89496" y="2662381"/>
            <a:ext cx="386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Иванов Иван Иванович: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50131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Легкий режим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89740" y="4725144"/>
            <a:ext cx="4347455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Вы не правы, наш продукт лучше по всем параметрам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91105" y="5144793"/>
            <a:ext cx="4347455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Это не так, посмотрите наш продукт бесплатный и мы первые запустили его на рынок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91106" y="5564442"/>
            <a:ext cx="4346090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Расскажите мне что произошло, возможно я смогу помочь Вам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691106" y="4305495"/>
            <a:ext cx="4347455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Это единственное что вас останавливает?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138452" y="5392740"/>
            <a:ext cx="54006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18864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Пример курса с текстом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7647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 цикл из 3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779912" y="1873517"/>
            <a:ext cx="4241125" cy="619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Вы не правы, наш продукт лучше по всем параметрам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779912" y="3031713"/>
            <a:ext cx="4258649" cy="8288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bg1"/>
                </a:solidFill>
              </a:rPr>
              <a:t>Нет, меня в Вашем Банке всегда обманывают, и банкоматы у Вас всегда не работают!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0539" y="554343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400000">
            <a:off x="6075803" y="3636661"/>
            <a:ext cx="529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Сотрудник выбрал верный ответ для данного возражения – курс перекинул его на возражение типа «причина»</a:t>
            </a:r>
            <a:endParaRPr lang="ru-RU" sz="1400" b="1" dirty="0"/>
          </a:p>
        </p:txBody>
      </p:sp>
      <p:cxnSp>
        <p:nvCxnSpPr>
          <p:cNvPr id="22" name="Прямая со стрелкой 21"/>
          <p:cNvCxnSpPr>
            <a:endCxn id="20" idx="3"/>
          </p:cNvCxnSpPr>
          <p:nvPr/>
        </p:nvCxnSpPr>
        <p:spPr>
          <a:xfrm flipH="1">
            <a:off x="8236583" y="5774266"/>
            <a:ext cx="367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0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268760"/>
            <a:ext cx="8011492" cy="50141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 descr="C:\Users\belyashin\AppData\Local\Microsoft\Windows\Temporary Internet Files\Content.IE5\R63G5IOT\MC90043489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69" y="1495681"/>
            <a:ext cx="2364910" cy="2364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4365104"/>
            <a:ext cx="2664296" cy="21602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92D050"/>
              </a:gs>
              <a:gs pos="100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55576" y="3987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Лояльность</a:t>
            </a:r>
            <a:endParaRPr lang="ru-RU" dirty="0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2838130" y="4467262"/>
            <a:ext cx="216024" cy="3240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771799" y="3995772"/>
            <a:ext cx="34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575967" y="14781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Сотрудник Банка: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99891" y="2678136"/>
            <a:ext cx="386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Иванов Иван Иванович: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50131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Легкий режим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89740" y="4725144"/>
            <a:ext cx="4347455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Вы не правы, наш продукт лучше по всем параметрам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91105" y="5144793"/>
            <a:ext cx="4347455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Это не так, посмотрите наш продукт бесплатный и мы первые запустили его на рынок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91106" y="5564442"/>
            <a:ext cx="4346090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/>
              <a:t>Ну и что, Вы можете использовать оба продукта – наш мы предоставим Вам бесплатно </a:t>
            </a:r>
            <a:endParaRPr lang="ru-RU" sz="1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691106" y="4305495"/>
            <a:ext cx="4347455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Это единственное что вас останавливает?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138452" y="5392740"/>
            <a:ext cx="54006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18864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Пример курса с текстом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3" y="764704"/>
            <a:ext cx="626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 цикл из 3, если сотрудник ошибется клиент попрощается 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664234" y="1916832"/>
            <a:ext cx="4346090" cy="573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Это единственное что вас останавливает?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691106" y="3047468"/>
            <a:ext cx="4347455" cy="939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На самом деле, у меня уже есть аналогичный продукт другого Банка, Ваш мне не нужен.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485332" y="426347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6075803" y="3528939"/>
            <a:ext cx="5292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Сотрудник выбрал верный ответ для данного возражения – курс перекинул его на возражение типа «причина», цикл 3 из 3 – его переводит на заключительное возражение</a:t>
            </a:r>
            <a:endParaRPr lang="ru-RU" sz="1400" b="1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7881376" y="4515319"/>
            <a:ext cx="4713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268760"/>
            <a:ext cx="8011492" cy="50141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 descr="C:\Users\belyashin\AppData\Local\Microsoft\Windows\Temporary Internet Files\Content.IE5\R63G5IOT\MC90043489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69" y="1495681"/>
            <a:ext cx="2364910" cy="2364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4365104"/>
            <a:ext cx="2664296" cy="21602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92D050"/>
              </a:gs>
              <a:gs pos="100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55576" y="3987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Лояльность</a:t>
            </a:r>
            <a:endParaRPr lang="ru-RU" dirty="0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2838130" y="4467262"/>
            <a:ext cx="216024" cy="3240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771799" y="3995772"/>
            <a:ext cx="34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575967" y="14781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Сотрудник Банка: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99891" y="2493470"/>
            <a:ext cx="386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Иванов Иван Иванович: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50131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Легкий режим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38452" y="5392740"/>
            <a:ext cx="54006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18864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Пример курса с текстом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3" y="764704"/>
            <a:ext cx="626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 цикл из 3, если сотрудник ошибется клиент попрощается 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664234" y="1916833"/>
            <a:ext cx="434609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Это единственное что вас останавливает?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61330" y="2849910"/>
            <a:ext cx="4346090" cy="92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Если бы я действительно понял преимущества Вашей карты, я мог бы ей воспользоваться, но пока сомневаюсь…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689740" y="4725144"/>
            <a:ext cx="4347455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Ну ладно Вам, Вам все равно ничего не стоит попробовать наш продукт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691105" y="5144793"/>
            <a:ext cx="4347455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Я работаю в Банке уже пять лет и гарантирую – наш продукт лучше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691106" y="5564442"/>
            <a:ext cx="4346090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/>
              <a:t>Правильно, как вы можете понять преимущества не пользуясь картой, оформите и они будут для Вас очевидны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691106" y="4077072"/>
            <a:ext cx="4347455" cy="64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Раз Вы действительно могли бы попробовать наш продукт, то я бы попросил уделить мне еще две минуты времени за которые я расскажу о преимуществах нашего продукта.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60411" y="430988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2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6860" y="1160635"/>
            <a:ext cx="8011492" cy="50141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 descr="C:\Users\belyashin\AppData\Local\Microsoft\Windows\Temporary Internet Files\Content.IE5\R63G5IOT\MC90043489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69" y="1495681"/>
            <a:ext cx="2364910" cy="2364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4365104"/>
            <a:ext cx="2664296" cy="21602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92D050"/>
              </a:gs>
              <a:gs pos="100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55576" y="3987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Лояльность</a:t>
            </a:r>
            <a:endParaRPr lang="ru-RU" dirty="0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2838130" y="4467262"/>
            <a:ext cx="216024" cy="3240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771799" y="3995772"/>
            <a:ext cx="34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608427" y="1412776"/>
            <a:ext cx="386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Иванов Иван Иванович: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0131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Легкий режим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38452" y="5392740"/>
            <a:ext cx="54006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8864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Пример курса с текстом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593445" y="1908611"/>
            <a:ext cx="4346090" cy="761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Конечно, с удовольствием узнаю подробности продукта!</a:t>
            </a:r>
            <a:endParaRPr lang="ru-RU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67543" y="764704"/>
            <a:ext cx="626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Заключение (сотрудник выбрал верный ответ)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622703" y="2678136"/>
            <a:ext cx="37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Обратная связь по Клиенту: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11340" y="3431233"/>
            <a:ext cx="4311131" cy="56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/>
              <a:t>Мне это не нужно, я оплачиваю коммунальные платежи по другому</a:t>
            </a:r>
            <a:endParaRPr lang="ru-RU" sz="1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789504" y="4467262"/>
            <a:ext cx="4347455" cy="41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Вы не правы, наш продукт лучше по всем параметрам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742685" y="5256243"/>
            <a:ext cx="4370888" cy="801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Нельзя переходить на личности </a:t>
            </a:r>
            <a:r>
              <a:rPr lang="ru-RU" sz="1600" dirty="0" err="1" smtClean="0"/>
              <a:t>бла-бла</a:t>
            </a:r>
            <a:r>
              <a:rPr lang="ru-RU" sz="1600" dirty="0" smtClean="0"/>
              <a:t>….здесь было бы верно задать уточняющий вопрос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04" y="3061901"/>
            <a:ext cx="386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Иванов Иван Иванович: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797531" y="4103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Сотрудник Банка: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802448" y="4886911"/>
            <a:ext cx="307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Комментарий </a:t>
            </a:r>
            <a:r>
              <a:rPr lang="ru-RU" dirty="0" err="1" smtClean="0"/>
              <a:t>тьютора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771799" y="6381328"/>
            <a:ext cx="496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 так по всем циклам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593445" y="3047468"/>
            <a:ext cx="4938995" cy="32618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5148064" y="6381328"/>
            <a:ext cx="815167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1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Что не включил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С надеждой на Ваш совет и опыт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Параметр терпение для Клиента </a:t>
            </a:r>
          </a:p>
          <a:p>
            <a:r>
              <a:rPr lang="ru-RU" dirty="0" smtClean="0"/>
              <a:t>Можно поставить таймер в минутах от начала работы с Клиентом?</a:t>
            </a:r>
          </a:p>
        </p:txBody>
      </p:sp>
    </p:spTree>
    <p:extLst>
      <p:ext uri="{BB962C8B-B14F-4D97-AF65-F5344CB8AC3E}">
        <p14:creationId xmlns:p14="http://schemas.microsoft.com/office/powerpoint/2010/main" val="337622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915" y="472514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3 База – «Вопросы»</a:t>
            </a:r>
          </a:p>
          <a:p>
            <a:r>
              <a:rPr lang="ru-RU" sz="1600" dirty="0" smtClean="0"/>
              <a:t>Содержит список вопросов, можно добавлять через </a:t>
            </a:r>
            <a:r>
              <a:rPr lang="ru-RU" sz="1600" dirty="0" err="1" smtClean="0"/>
              <a:t>админку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6454" y="5322256"/>
            <a:ext cx="3922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«Вопросы» имеют следующие параметры: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26923" y="5733256"/>
            <a:ext cx="77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«Тип блока при неверном ответе» </a:t>
            </a:r>
            <a:r>
              <a:rPr lang="ru-RU" sz="1400" dirty="0" smtClean="0"/>
              <a:t>определяет какой блок выпадает следующим, если пользователь неверно выбрал ответ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8317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Состав Баз данных и логика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677" y="1082007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2 База – «Клиенты»</a:t>
            </a:r>
          </a:p>
          <a:p>
            <a:r>
              <a:rPr lang="ru-RU" sz="1600" dirty="0" smtClean="0"/>
              <a:t>Содержит список Клиентов, можно добавлять через </a:t>
            </a:r>
            <a:r>
              <a:rPr lang="ru-RU" sz="1600" dirty="0" err="1" smtClean="0"/>
              <a:t>админку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1216" y="1649658"/>
            <a:ext cx="3909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«Клиенты» имеют следующие параметры: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41683" y="1984085"/>
            <a:ext cx="84317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Лояльность </a:t>
            </a:r>
            <a:r>
              <a:rPr lang="ru-RU" sz="1400" dirty="0" smtClean="0"/>
              <a:t>от данного параметра зависит, какой тип блока будет выбран клиенту на первом этапе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Список возражений </a:t>
            </a:r>
            <a:r>
              <a:rPr lang="ru-RU" sz="1400" dirty="0" smtClean="0"/>
              <a:t>выборка из базы возражений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Вступительное слово менеджера (первый этап) </a:t>
            </a:r>
            <a:r>
              <a:rPr lang="ru-RU" sz="1400" dirty="0" smtClean="0"/>
              <a:t>текстовый блок дающий старт ситуации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Завершающее возражение (последний этап)</a:t>
            </a:r>
            <a:r>
              <a:rPr lang="ru-RU" sz="1600" dirty="0" smtClean="0"/>
              <a:t> </a:t>
            </a:r>
            <a:r>
              <a:rPr lang="ru-RU" sz="1400" dirty="0" smtClean="0"/>
              <a:t>текстовый блок описывающий финальное уточненное, верное возражение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Вопросы к финальному возражению с признаком верности</a:t>
            </a:r>
            <a:r>
              <a:rPr lang="ru-RU" sz="1400" dirty="0" smtClean="0"/>
              <a:t> 3-10 текстовых блоков, заполняемых вручную, содержат возможные ответы на финальный вопрос, 1 или несколько могут быть верными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Заключительное слово положительное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b="1" dirty="0" smtClean="0"/>
              <a:t>Заключительное слово отрицательное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3434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79512" y="2780928"/>
            <a:ext cx="8784976" cy="1728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23528" y="28317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Состав Баз данных и логика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65250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Логика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1013777"/>
            <a:ext cx="5616624" cy="606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Вступительный блок (берется с карточки Клиента)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1620737"/>
            <a:ext cx="5616624" cy="6561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Блок вопросов (берется из карточки клиента)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375756" y="227687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2"/>
          </p:cNvCxnSpPr>
          <p:nvPr/>
        </p:nvCxnSpPr>
        <p:spPr>
          <a:xfrm>
            <a:off x="4644008" y="227687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020272" y="227687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36627" y="3038884"/>
            <a:ext cx="255628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«Причина» – настоящая причина несогласия </a:t>
            </a:r>
            <a:endParaRPr lang="ru-RU" sz="1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306010" y="3038884"/>
            <a:ext cx="25562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«Отговорка» - нейтральное возражение, всегда является ложью</a:t>
            </a:r>
            <a:endParaRPr lang="ru-RU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081243" y="3038884"/>
            <a:ext cx="2556284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Отыгрыш – негативное возражение, часто носит эмоциональную подсказку</a:t>
            </a:r>
            <a:endParaRPr lang="ru-R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59633" y="403379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Цикл возражений – повторяется в зависимости от настройки курса, параметра лояльность  и ответов пользователя </a:t>
            </a:r>
            <a:endParaRPr lang="ru-RU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28862" y="2404827"/>
            <a:ext cx="169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Верное утверждение</a:t>
            </a:r>
            <a:endParaRPr lang="ru-RU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936795" y="2426422"/>
            <a:ext cx="169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Неверное утверждение</a:t>
            </a:r>
            <a:endParaRPr lang="ru-RU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28084" y="2426422"/>
            <a:ext cx="169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Неверное утверждение</a:t>
            </a:r>
            <a:endParaRPr lang="ru-RU" sz="1100" b="1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1115616" y="3974988"/>
            <a:ext cx="0" cy="1182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755576" y="5151272"/>
            <a:ext cx="5616624" cy="606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Заключительный(берется с карточки Клиента)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755576" y="5758232"/>
            <a:ext cx="5616624" cy="656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Заключительный блок вопросов (берется из карточки клиента)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354590" y="638132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6372200" y="568454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54590" y="6062236"/>
            <a:ext cx="169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Верное утверждение</a:t>
            </a:r>
            <a:endParaRPr lang="ru-RU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54590" y="5333346"/>
            <a:ext cx="169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Неверное утверждение</a:t>
            </a:r>
            <a:endParaRPr lang="ru-RU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026925" y="6196662"/>
            <a:ext cx="8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WIN</a:t>
            </a:r>
            <a:endParaRPr lang="ru-RU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046778" y="5454752"/>
            <a:ext cx="8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LOSE</a:t>
            </a:r>
            <a:endParaRPr lang="ru-RU" b="1" dirty="0"/>
          </a:p>
        </p:txBody>
      </p:sp>
      <p:cxnSp>
        <p:nvCxnSpPr>
          <p:cNvPr id="46" name="Прямая со стрелкой 45"/>
          <p:cNvCxnSpPr>
            <a:endCxn id="45" idx="0"/>
          </p:cNvCxnSpPr>
          <p:nvPr/>
        </p:nvCxnSpPr>
        <p:spPr>
          <a:xfrm flipH="1">
            <a:off x="8469629" y="4509120"/>
            <a:ext cx="1851" cy="945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80451" y="4614969"/>
            <a:ext cx="4032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Кончилось максимальное количество циклов а пользователь не смог перейти к заключительному блоку</a:t>
            </a:r>
            <a:endParaRPr lang="ru-RU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250095" y="4614969"/>
            <a:ext cx="2821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/>
              <a:t>Верное утверждение и окончание минимального количества цикла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172712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Пример «</a:t>
            </a:r>
            <a:r>
              <a:rPr lang="ru-RU" b="1" dirty="0" err="1" smtClean="0">
                <a:solidFill>
                  <a:srgbClr val="C00000"/>
                </a:solidFill>
              </a:rPr>
              <a:t>админки</a:t>
            </a:r>
            <a:r>
              <a:rPr lang="ru-RU" b="1" dirty="0" smtClean="0">
                <a:solidFill>
                  <a:srgbClr val="C00000"/>
                </a:solidFill>
              </a:rPr>
              <a:t>», вкладка настройка курса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8798" y="657818"/>
            <a:ext cx="7560840" cy="44644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Настройка курса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671" y="149285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Количество циклов возражений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48064" y="1412776"/>
            <a:ext cx="54006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16216" y="1412776"/>
            <a:ext cx="54006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110264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16216" y="1106406"/>
            <a:ext cx="58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52834" y="22048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Количество клиентов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37965" y="2070140"/>
            <a:ext cx="54006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2693684"/>
            <a:ext cx="1246246" cy="51935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Выбрать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19791" y="260113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Случайная выборка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237965" y="2693684"/>
            <a:ext cx="54006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35051" y="3645024"/>
            <a:ext cx="327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Разрешить «легкий режим»</a:t>
            </a:r>
            <a:endParaRPr lang="ru-RU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920242" y="3577662"/>
            <a:ext cx="54006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38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Пример «</a:t>
            </a:r>
            <a:r>
              <a:rPr lang="ru-RU" b="1" dirty="0" err="1" smtClean="0">
                <a:solidFill>
                  <a:srgbClr val="C00000"/>
                </a:solidFill>
              </a:rPr>
              <a:t>админки</a:t>
            </a:r>
            <a:r>
              <a:rPr lang="ru-RU" b="1" dirty="0" smtClean="0">
                <a:solidFill>
                  <a:srgbClr val="C00000"/>
                </a:solidFill>
              </a:rPr>
              <a:t>», вкладка вопросы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9483" y="648696"/>
            <a:ext cx="7560840" cy="58046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База вопросов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78052"/>
            <a:ext cx="3744416" cy="143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Список вопросов с полосой прокрутки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882171"/>
            <a:ext cx="3228644" cy="51935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Добавить вопрос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3573016"/>
            <a:ext cx="70567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Текст вопроса / утверждения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1308" y="437264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блока при неверном выборе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76508" y="4372644"/>
            <a:ext cx="43204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968596" y="4372644"/>
            <a:ext cx="4320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688676" y="4372644"/>
            <a:ext cx="4320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43702" y="5001267"/>
            <a:ext cx="601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 верном утверждении следующий блок возражения будет иметь тип «причина», если блок уже имеет тип причина – то переход к заключительному возражению</a:t>
            </a:r>
            <a:endParaRPr lang="en-US" sz="1200" dirty="0" smtClean="0"/>
          </a:p>
          <a:p>
            <a:endParaRPr lang="en-US" sz="1200" dirty="0"/>
          </a:p>
          <a:p>
            <a:r>
              <a:rPr lang="ru-RU" sz="1200" dirty="0" smtClean="0"/>
              <a:t>При неверном – тот который указан в ДАННОМ ПАРАМЕТРЕ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07761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Пример «</a:t>
            </a:r>
            <a:r>
              <a:rPr lang="ru-RU" b="1" dirty="0" err="1" smtClean="0">
                <a:solidFill>
                  <a:srgbClr val="C00000"/>
                </a:solidFill>
              </a:rPr>
              <a:t>админки</a:t>
            </a:r>
            <a:r>
              <a:rPr lang="ru-RU" b="1" dirty="0" smtClean="0">
                <a:solidFill>
                  <a:srgbClr val="C00000"/>
                </a:solidFill>
              </a:rPr>
              <a:t>», вкладка возражения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9483" y="648696"/>
            <a:ext cx="7560840" cy="6020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База возражений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278052"/>
            <a:ext cx="5092098" cy="998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Список возражений с полосой прокрутки и цветовой дифференциацией в зависимости от типа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82807" y="2347166"/>
            <a:ext cx="3228644" cy="51935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Добавить возражение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2807" y="3038011"/>
            <a:ext cx="70567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Текст возражения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77537" y="375809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возражения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62737" y="3758091"/>
            <a:ext cx="43204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954825" y="3758091"/>
            <a:ext cx="4320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674905" y="3758091"/>
            <a:ext cx="4320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77537" y="4334779"/>
            <a:ext cx="5097368" cy="427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Вопрос 1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7537" y="4762181"/>
            <a:ext cx="5097368" cy="427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Вопрос 2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803488" y="4288804"/>
            <a:ext cx="2016224" cy="51935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Выбрать вопрос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77107" y="5311720"/>
            <a:ext cx="3096344" cy="37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Выбираются из базы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H="1" flipV="1">
            <a:off x="3319111" y="5023689"/>
            <a:ext cx="288032" cy="475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3319111" y="4513544"/>
            <a:ext cx="288032" cy="981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5027" y="4790274"/>
            <a:ext cx="2016224" cy="51935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Выбрать вопрос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170849" y="4334779"/>
            <a:ext cx="504056" cy="427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170849" y="4762181"/>
            <a:ext cx="504056" cy="427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471239" y="5415142"/>
            <a:ext cx="210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Правильность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 flipV="1">
            <a:off x="5502136" y="4513544"/>
            <a:ext cx="288032" cy="981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5530889" y="5071776"/>
            <a:ext cx="288032" cy="475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76722" y="5785341"/>
            <a:ext cx="6076381" cy="379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Комментарий </a:t>
            </a:r>
            <a:r>
              <a:rPr lang="ru-RU" dirty="0" err="1" smtClean="0"/>
              <a:t>тьютора</a:t>
            </a:r>
            <a:r>
              <a:rPr lang="ru-RU" dirty="0" smtClean="0"/>
              <a:t> при верном ответе 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476721" y="6165304"/>
            <a:ext cx="607638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Комментарий </a:t>
            </a:r>
            <a:r>
              <a:rPr lang="ru-RU" dirty="0" err="1" smtClean="0"/>
              <a:t>тьютора</a:t>
            </a:r>
            <a:r>
              <a:rPr lang="ru-RU" dirty="0" smtClean="0"/>
              <a:t> при неверном ответе </a:t>
            </a:r>
          </a:p>
        </p:txBody>
      </p:sp>
    </p:spTree>
    <p:extLst>
      <p:ext uri="{BB962C8B-B14F-4D97-AF65-F5344CB8AC3E}">
        <p14:creationId xmlns:p14="http://schemas.microsoft.com/office/powerpoint/2010/main" val="307196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Проект «Работа с возражениями» </a:t>
            </a:r>
            <a:r>
              <a:rPr lang="ru-RU" b="1" dirty="0" smtClean="0">
                <a:solidFill>
                  <a:srgbClr val="C00000"/>
                </a:solidFill>
              </a:rPr>
              <a:t>Пример «</a:t>
            </a:r>
            <a:r>
              <a:rPr lang="ru-RU" b="1" dirty="0" err="1" smtClean="0">
                <a:solidFill>
                  <a:srgbClr val="C00000"/>
                </a:solidFill>
              </a:rPr>
              <a:t>админки</a:t>
            </a:r>
            <a:r>
              <a:rPr lang="ru-RU" b="1" dirty="0" smtClean="0">
                <a:solidFill>
                  <a:srgbClr val="C00000"/>
                </a:solidFill>
              </a:rPr>
              <a:t>», вкладка Клиенты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9483" y="648696"/>
            <a:ext cx="7560840" cy="61646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База клиентов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134036"/>
            <a:ext cx="6912768" cy="427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Список клиентов с полосой прокрутки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3228644" cy="51935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Добавить Клиента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2362458"/>
            <a:ext cx="5511022" cy="427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ФИО Клиента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3004038"/>
            <a:ext cx="277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Лояльность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04371" y="2926329"/>
            <a:ext cx="54006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962342" y="300403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(можно полосой, просто лень рисовать было)</a:t>
            </a:r>
            <a:endParaRPr lang="ru-RU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3430385"/>
            <a:ext cx="7095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Лояльность 5 всегда выпадает возражение типа «Причина», 3-4 - типа «Отговорка», 1-2 – типа «Отыгрыш»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87214" y="5083665"/>
            <a:ext cx="6912768" cy="337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Вступительное слово блок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7171960" y="4898999"/>
            <a:ext cx="251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Признак правильности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87214" y="5532703"/>
            <a:ext cx="6912768" cy="213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Заключительное возражение блок</a:t>
            </a:r>
            <a:endParaRPr lang="ru-RU" sz="16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87214" y="5746404"/>
            <a:ext cx="6370298" cy="213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Вопрос 1</a:t>
            </a:r>
            <a:endParaRPr lang="ru-RU" sz="16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87127" y="5962368"/>
            <a:ext cx="6370298" cy="213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 smtClean="0"/>
              <a:t>Вопрос 2</a:t>
            </a:r>
            <a:endParaRPr lang="ru-RU" sz="16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857512" y="5746603"/>
            <a:ext cx="542470" cy="213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  <a:endParaRPr lang="ru-RU" sz="16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6857425" y="5962368"/>
            <a:ext cx="542470" cy="213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7400069" y="6025933"/>
            <a:ext cx="925623" cy="95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7400069" y="5587161"/>
            <a:ext cx="906879" cy="318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611560" y="3892050"/>
            <a:ext cx="5511022" cy="427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Список возражений </a:t>
            </a:r>
            <a:r>
              <a:rPr lang="ru-RU" dirty="0" smtClean="0"/>
              <a:t>с полосой прокрутки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1560" y="4437112"/>
            <a:ext cx="3228644" cy="51935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Добавить возражение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505958" y="6281330"/>
            <a:ext cx="6912768" cy="269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Заключительное слово положительное</a:t>
            </a:r>
            <a:endParaRPr lang="ru-RU" sz="16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514244" y="6541977"/>
            <a:ext cx="6912768" cy="269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Заключительное слово отрицательное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3666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424936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Вводные курса (пример):</a:t>
            </a:r>
          </a:p>
          <a:p>
            <a:r>
              <a:rPr lang="ru-RU" sz="1400" dirty="0" smtClean="0"/>
              <a:t>Количество возражений</a:t>
            </a:r>
            <a:r>
              <a:rPr lang="en-US" sz="1400" dirty="0" smtClean="0"/>
              <a:t>:</a:t>
            </a:r>
            <a:r>
              <a:rPr lang="ru-RU" sz="1400" dirty="0" smtClean="0"/>
              <a:t> мин. 2 макс 3</a:t>
            </a:r>
            <a:endParaRPr lang="en-US" sz="1400" dirty="0" smtClean="0"/>
          </a:p>
          <a:p>
            <a:r>
              <a:rPr lang="ru-RU" sz="1400" dirty="0" smtClean="0"/>
              <a:t>Количество Клиентов: 1</a:t>
            </a:r>
          </a:p>
          <a:p>
            <a:r>
              <a:rPr lang="ru-RU" sz="1400" dirty="0" smtClean="0"/>
              <a:t>Легкий режим: разрешен</a:t>
            </a:r>
          </a:p>
          <a:p>
            <a:r>
              <a:rPr lang="ru-RU" sz="1400" b="1" dirty="0" smtClean="0"/>
              <a:t>Клиент:</a:t>
            </a:r>
          </a:p>
          <a:p>
            <a:r>
              <a:rPr lang="ru-RU" sz="1400" dirty="0" smtClean="0"/>
              <a:t>ФИО: Иванов Иван Иванович</a:t>
            </a:r>
          </a:p>
          <a:p>
            <a:r>
              <a:rPr lang="ru-RU" sz="1400" dirty="0" smtClean="0"/>
              <a:t>Лояльность: 4</a:t>
            </a:r>
          </a:p>
          <a:p>
            <a:r>
              <a:rPr lang="ru-RU" sz="1400" dirty="0" smtClean="0"/>
              <a:t>Вступительное слово: «</a:t>
            </a:r>
            <a:r>
              <a:rPr lang="ru-RU" sz="1400" dirty="0" smtClean="0"/>
              <a:t>Приобретая нашу карту «Банк в кармане» Вы сможете оплачивать коммунальные платежи, а также любые интернет товары не выходя из дома, хотите оформим карту сейчас….»</a:t>
            </a:r>
          </a:p>
          <a:p>
            <a:r>
              <a:rPr lang="ru-RU" sz="1400" dirty="0" smtClean="0"/>
              <a:t>Заключительное возражение: «Если бы я действительно понял преимущества Вашей карты, я мог бы ей воспользоваться, но пока сомневаюсь…»</a:t>
            </a:r>
          </a:p>
          <a:p>
            <a:r>
              <a:rPr lang="ru-RU" sz="1400" dirty="0" smtClean="0"/>
              <a:t>Заключительные вопросы: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0B050"/>
                </a:solidFill>
              </a:rPr>
              <a:t>Раз Вы действительно могли бы попробовать наш продукт, то я бы попросил уделить мне две минуты времени за которые я расскажу о преимуществах нашего продукта.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FF0000"/>
                </a:solidFill>
              </a:rPr>
              <a:t>Ну ладно Вам, Вам все равно ничего не стоит попробовать наш продукт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FF0000"/>
                </a:solidFill>
              </a:rPr>
              <a:t>Я работаю в Банке уже пять лет и гарантирую – наш продукт лучше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FF0000"/>
                </a:solidFill>
              </a:rPr>
              <a:t>Правильно, как вы можете понять преимущества не пользуясь картой, оформите и они будут для Вас очевидны</a:t>
            </a:r>
          </a:p>
          <a:p>
            <a:r>
              <a:rPr lang="ru-RU" sz="1400" dirty="0" smtClean="0"/>
              <a:t>Заключительное слово положительное: Конечно, с удовольствием узнаю подробности продукта</a:t>
            </a:r>
          </a:p>
          <a:p>
            <a:r>
              <a:rPr lang="ru-RU" sz="1400" dirty="0" smtClean="0"/>
              <a:t>Заключительное слово отрицательное: Спасибо, но мне уже необходимо уйти</a:t>
            </a:r>
          </a:p>
          <a:p>
            <a:r>
              <a:rPr lang="ru-RU" sz="1400" b="1" dirty="0" smtClean="0"/>
              <a:t>Возражения:</a:t>
            </a:r>
          </a:p>
          <a:p>
            <a:r>
              <a:rPr lang="ru-RU" sz="1400" b="1" dirty="0" smtClean="0">
                <a:solidFill>
                  <a:srgbClr val="00B050"/>
                </a:solidFill>
              </a:rPr>
              <a:t>На самом деле, у меня уже есть аналогичный продукт другого Банка, Ваш мне не нужен. (тип причина)</a:t>
            </a:r>
          </a:p>
          <a:p>
            <a:r>
              <a:rPr lang="ru-RU" sz="1400" dirty="0" smtClean="0"/>
              <a:t>Вопросы из базы: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0B050"/>
                </a:solidFill>
              </a:rPr>
              <a:t>Это единственное что вас останавливает? (верный)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FF0000"/>
                </a:solidFill>
              </a:rPr>
              <a:t>Вы не правы, наш продукт лучше по всем параметрам (не верный, в параметрах переход на тип «отыгрыш»).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070C0"/>
                </a:solidFill>
              </a:rPr>
              <a:t>Это не так, посмотрите наш продукт бесплатный и мы первые запустили его на рынок</a:t>
            </a:r>
            <a:r>
              <a:rPr lang="ru-RU" sz="1400" dirty="0" smtClean="0">
                <a:solidFill>
                  <a:srgbClr val="0070C0"/>
                </a:solidFill>
              </a:rPr>
              <a:t>(не верный, в параметрах переход на тип «отговорка»)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070C0"/>
                </a:solidFill>
              </a:rPr>
              <a:t>Ну и что, Вы можете использовать оба продукта – наш мы предоставим Вам бесплатно (не верный, в параметрах переход на тип «отговорка»)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3259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Возражения (продолжение):</a:t>
            </a:r>
          </a:p>
          <a:p>
            <a:r>
              <a:rPr lang="ru-RU" sz="1400" b="1" dirty="0" smtClean="0">
                <a:solidFill>
                  <a:srgbClr val="0070C0"/>
                </a:solidFill>
              </a:rPr>
              <a:t>Мне это не нужно, я оплачиваю коммунальные платежи по другому (тип отговорка)</a:t>
            </a:r>
          </a:p>
          <a:p>
            <a:r>
              <a:rPr lang="ru-RU" sz="1400" dirty="0" smtClean="0"/>
              <a:t>Вопросы из базы: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0B050"/>
                </a:solidFill>
              </a:rPr>
              <a:t>Это единственное что вас останавливает? (верный)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FF0000"/>
                </a:solidFill>
              </a:rPr>
              <a:t>Вы не правы, наш продукт лучше по всем параметрам (не верный, в параметрах переход на тип «отыгрыш»).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070C0"/>
                </a:solidFill>
              </a:rPr>
              <a:t>Это не так, посмотрите наш продукт бесплатный и мы первые запустили его на рынок (не верный, в параметрах переход на тип «отговорка»)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070C0"/>
                </a:solidFill>
              </a:rPr>
              <a:t>Ну и что, Вы можете использовать оба продукта – наш мы предоставим Вам бесплатно (не верный, в параметрах переход на тип «отговорка»)</a:t>
            </a:r>
          </a:p>
          <a:p>
            <a:r>
              <a:rPr lang="ru-RU" sz="1400" b="1" dirty="0" smtClean="0">
                <a:solidFill>
                  <a:srgbClr val="FF0000"/>
                </a:solidFill>
              </a:rPr>
              <a:t>Нет, меня в Вашем Банке всегда обманывают, и банкоматы у Вас всегда не работают! (тип отыгрыш)</a:t>
            </a:r>
          </a:p>
          <a:p>
            <a:r>
              <a:rPr lang="ru-RU" sz="1400" dirty="0" smtClean="0"/>
              <a:t>Вопросы из базы: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070C0"/>
                </a:solidFill>
              </a:rPr>
              <a:t>Это единственное что вас останавливает? (не верный, в параметрах переход на тип «отговорка»)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FF0000"/>
                </a:solidFill>
              </a:rPr>
              <a:t>Вы не правы, наш продукт лучше по всем параметрам (не верный, в параметрах переход на тип «отыгрыш»).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070C0"/>
                </a:solidFill>
              </a:rPr>
              <a:t>Это не так, посмотрите наш продукт бесплатный и мы первые запустили его на рынок (не верный, в параметрах переход на тип «отговорка»)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0B050"/>
                </a:solidFill>
              </a:rPr>
              <a:t>Расскажите мне что произошло, возможно я смогу помочь Вам (верный)</a:t>
            </a:r>
          </a:p>
          <a:p>
            <a:r>
              <a:rPr lang="ru-RU" sz="1400" b="1" dirty="0" smtClean="0">
                <a:solidFill>
                  <a:srgbClr val="0070C0"/>
                </a:solidFill>
              </a:rPr>
              <a:t>У меня дома нет интернета, мне этот продукт не интересен (тип отговорка)</a:t>
            </a:r>
            <a:endParaRPr lang="ru-RU" sz="1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0B050"/>
                </a:solidFill>
              </a:rPr>
              <a:t>Это единственное что вас останавливает? (верный)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FF0000"/>
                </a:solidFill>
              </a:rPr>
              <a:t>Не надо врать, сейчас у всех есть интернет- все могут пользоваться дистанционными платежами (не верный, в параметрах переход на тип «отыгрыш»).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rgbClr val="0070C0"/>
                </a:solidFill>
              </a:rPr>
              <a:t>У нашего продукта есть и другие достоинства, например он бесплатный и Вы можете хранить на нем денежные </a:t>
            </a:r>
            <a:r>
              <a:rPr lang="ru-RU" sz="1400" dirty="0" smtClean="0">
                <a:solidFill>
                  <a:srgbClr val="0070C0"/>
                </a:solidFill>
              </a:rPr>
              <a:t>средства </a:t>
            </a:r>
            <a:r>
              <a:rPr lang="ru-RU" sz="1400" dirty="0" smtClean="0">
                <a:solidFill>
                  <a:srgbClr val="0070C0"/>
                </a:solidFill>
              </a:rPr>
              <a:t>(не верный, в параметрах переход на тип «отговорка»)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0070C0"/>
                </a:solidFill>
              </a:rPr>
              <a:t>Ну ладно Вам, Вам все равно ничего не стоит попробовать наш продукт (не верный, в параметрах переход на тип «отговорка»)</a:t>
            </a:r>
          </a:p>
        </p:txBody>
      </p:sp>
    </p:spTree>
    <p:extLst>
      <p:ext uri="{BB962C8B-B14F-4D97-AF65-F5344CB8AC3E}">
        <p14:creationId xmlns:p14="http://schemas.microsoft.com/office/powerpoint/2010/main" val="27333628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1952</Words>
  <Application>Microsoft Office PowerPoint</Application>
  <PresentationFormat>Экран (4:3)</PresentationFormat>
  <Paragraphs>235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Беляшин А.П.</dc:creator>
  <cp:lastModifiedBy>Беляшин А.П.</cp:lastModifiedBy>
  <cp:revision>34</cp:revision>
  <dcterms:created xsi:type="dcterms:W3CDTF">2012-12-06T09:20:26Z</dcterms:created>
  <dcterms:modified xsi:type="dcterms:W3CDTF">2012-12-06T14:34:40Z</dcterms:modified>
</cp:coreProperties>
</file>