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45EDA3-FAB8-44F3-B81B-2DAD23115DAC}"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94123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245EDA3-FAB8-44F3-B81B-2DAD23115DAC}" type="datetimeFigureOut">
              <a:rPr lang="en-US" smtClean="0"/>
              <a:t>11/22/2018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761940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245EDA3-FAB8-44F3-B81B-2DAD23115DAC}"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3382494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245EDA3-FAB8-44F3-B81B-2DAD23115DAC}"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3561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45EDA3-FAB8-44F3-B81B-2DAD23115DAC}"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3865618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245EDA3-FAB8-44F3-B81B-2DAD23115DAC}" type="datetimeFigureOut">
              <a:rPr lang="en-US" smtClean="0"/>
              <a:t>11/22/2018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3921747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245EDA3-FAB8-44F3-B81B-2DAD23115DAC}" type="datetimeFigureOut">
              <a:rPr lang="en-US" smtClean="0"/>
              <a:t>11/22/2018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2083200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5EDA3-FAB8-44F3-B81B-2DAD23115DAC}"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2067220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5EDA3-FAB8-44F3-B81B-2DAD23115DAC}"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256402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245EDA3-FAB8-44F3-B81B-2DAD23115DAC}"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322342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45EDA3-FAB8-44F3-B81B-2DAD23115DAC}"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841619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45EDA3-FAB8-44F3-B81B-2DAD23115DAC}" type="datetimeFigureOut">
              <a:rPr lang="en-US" smtClean="0"/>
              <a:t>11/22/2018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589183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45EDA3-FAB8-44F3-B81B-2DAD23115DAC}" type="datetimeFigureOut">
              <a:rPr lang="en-US" smtClean="0"/>
              <a:t>11/22/2018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2038238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245EDA3-FAB8-44F3-B81B-2DAD23115DAC}" type="datetimeFigureOut">
              <a:rPr lang="en-US" smtClean="0"/>
              <a:t>11/22/2018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4136509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245EDA3-FAB8-44F3-B81B-2DAD23115DAC}" type="datetimeFigureOut">
              <a:rPr lang="en-US" smtClean="0"/>
              <a:t>11/22/2018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3360208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245EDA3-FAB8-44F3-B81B-2DAD23115DAC}" type="datetimeFigureOut">
              <a:rPr lang="en-US" smtClean="0"/>
              <a:t>11/22/2018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2509848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245EDA3-FAB8-44F3-B81B-2DAD23115DAC}" type="datetimeFigureOut">
              <a:rPr lang="en-US" smtClean="0"/>
              <a:t>11/22/2018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671D3-B7F6-4745-A2A5-F10E4015ABFD}" type="slidenum">
              <a:rPr lang="en-US" smtClean="0"/>
              <a:t>‹#›</a:t>
            </a:fld>
            <a:endParaRPr lang="en-US"/>
          </a:p>
        </p:txBody>
      </p:sp>
    </p:spTree>
    <p:extLst>
      <p:ext uri="{BB962C8B-B14F-4D97-AF65-F5344CB8AC3E}">
        <p14:creationId xmlns:p14="http://schemas.microsoft.com/office/powerpoint/2010/main" val="376707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245EDA3-FAB8-44F3-B81B-2DAD23115DAC}" type="datetimeFigureOut">
              <a:rPr lang="en-US" smtClean="0"/>
              <a:t>11/22/2018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8F671D3-B7F6-4745-A2A5-F10E4015ABFD}" type="slidenum">
              <a:rPr lang="en-US" smtClean="0"/>
              <a:t>‹#›</a:t>
            </a:fld>
            <a:endParaRPr lang="en-US"/>
          </a:p>
        </p:txBody>
      </p:sp>
    </p:spTree>
    <p:extLst>
      <p:ext uri="{BB962C8B-B14F-4D97-AF65-F5344CB8AC3E}">
        <p14:creationId xmlns:p14="http://schemas.microsoft.com/office/powerpoint/2010/main" val="306220637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3E0E-BE4A-4FF9-B829-7D34FEDCEC73}"/>
              </a:ext>
            </a:extLst>
          </p:cNvPr>
          <p:cNvSpPr>
            <a:spLocks noGrp="1"/>
          </p:cNvSpPr>
          <p:nvPr>
            <p:ph type="ctrTitle"/>
          </p:nvPr>
        </p:nvSpPr>
        <p:spPr>
          <a:xfrm>
            <a:off x="2095500" y="1989180"/>
            <a:ext cx="9144000" cy="1909763"/>
          </a:xfrm>
        </p:spPr>
        <p:txBody>
          <a:bodyPr/>
          <a:lstStyle/>
          <a:p>
            <a:r>
              <a:rPr lang="en-US" dirty="0"/>
              <a:t>Remote Metal Detection System</a:t>
            </a:r>
          </a:p>
        </p:txBody>
      </p:sp>
      <p:sp>
        <p:nvSpPr>
          <p:cNvPr id="3" name="Subtitle 2">
            <a:extLst>
              <a:ext uri="{FF2B5EF4-FFF2-40B4-BE49-F238E27FC236}">
                <a16:creationId xmlns:a16="http://schemas.microsoft.com/office/drawing/2014/main" id="{F3331B49-928A-4B96-80BE-630AF7FB37D4}"/>
              </a:ext>
            </a:extLst>
          </p:cNvPr>
          <p:cNvSpPr>
            <a:spLocks noGrp="1"/>
          </p:cNvSpPr>
          <p:nvPr>
            <p:ph type="subTitle" idx="1"/>
          </p:nvPr>
        </p:nvSpPr>
        <p:spPr>
          <a:xfrm>
            <a:off x="8561595" y="4868820"/>
            <a:ext cx="8825658" cy="861420"/>
          </a:xfrm>
        </p:spPr>
        <p:txBody>
          <a:bodyPr>
            <a:normAutofit fontScale="70000" lnSpcReduction="20000"/>
          </a:bodyPr>
          <a:lstStyle/>
          <a:p>
            <a:r>
              <a:rPr lang="en-US" dirty="0"/>
              <a:t>By Jay Wei</a:t>
            </a:r>
          </a:p>
          <a:p>
            <a:r>
              <a:rPr lang="en-US" dirty="0"/>
              <a:t>Prof. Jiang </a:t>
            </a:r>
          </a:p>
          <a:p>
            <a:r>
              <a:rPr lang="en-US" dirty="0"/>
              <a:t>Ens491</a:t>
            </a:r>
          </a:p>
        </p:txBody>
      </p:sp>
    </p:spTree>
    <p:extLst>
      <p:ext uri="{BB962C8B-B14F-4D97-AF65-F5344CB8AC3E}">
        <p14:creationId xmlns:p14="http://schemas.microsoft.com/office/powerpoint/2010/main" val="218369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BDA51-0266-47F3-8B1B-60AAFD554540}"/>
              </a:ext>
            </a:extLst>
          </p:cNvPr>
          <p:cNvSpPr>
            <a:spLocks noGrp="1"/>
          </p:cNvSpPr>
          <p:nvPr>
            <p:ph type="title"/>
          </p:nvPr>
        </p:nvSpPr>
        <p:spPr/>
        <p:txBody>
          <a:bodyPr/>
          <a:lstStyle/>
          <a:p>
            <a:r>
              <a:rPr lang="en-US" dirty="0"/>
              <a:t>Technical Detail</a:t>
            </a:r>
            <a:br>
              <a:rPr lang="en-US" dirty="0"/>
            </a:br>
            <a:r>
              <a:rPr lang="en-US" sz="2400" dirty="0"/>
              <a:t>- Metal Detection Circuit continuous</a:t>
            </a:r>
          </a:p>
        </p:txBody>
      </p:sp>
      <p:sp>
        <p:nvSpPr>
          <p:cNvPr id="3" name="Content Placeholder 2">
            <a:extLst>
              <a:ext uri="{FF2B5EF4-FFF2-40B4-BE49-F238E27FC236}">
                <a16:creationId xmlns:a16="http://schemas.microsoft.com/office/drawing/2014/main" id="{55460B97-76E3-456D-8A3D-F3E0095BC630}"/>
              </a:ext>
            </a:extLst>
          </p:cNvPr>
          <p:cNvSpPr>
            <a:spLocks noGrp="1"/>
          </p:cNvSpPr>
          <p:nvPr>
            <p:ph idx="1"/>
          </p:nvPr>
        </p:nvSpPr>
        <p:spPr>
          <a:xfrm>
            <a:off x="1011033" y="1853248"/>
            <a:ext cx="8946541" cy="4195481"/>
          </a:xfrm>
        </p:spPr>
        <p:txBody>
          <a:bodyPr/>
          <a:lstStyle/>
          <a:p>
            <a:r>
              <a:rPr lang="en-US" dirty="0"/>
              <a:t>In real life, oscillation dies out almost instantaneously </a:t>
            </a:r>
          </a:p>
          <a:p>
            <a:endParaRPr lang="en-US" dirty="0"/>
          </a:p>
          <a:p>
            <a:endParaRPr lang="en-US" dirty="0"/>
          </a:p>
          <a:p>
            <a:endParaRPr lang="en-US" dirty="0"/>
          </a:p>
          <a:p>
            <a:r>
              <a:rPr lang="en-US" dirty="0"/>
              <a:t>BJT Amplifier added to continuously add gain to the oscillation</a:t>
            </a:r>
          </a:p>
          <a:p>
            <a:endParaRPr lang="en-US" dirty="0"/>
          </a:p>
        </p:txBody>
      </p:sp>
      <p:pic>
        <p:nvPicPr>
          <p:cNvPr id="4" name="Picture 3">
            <a:extLst>
              <a:ext uri="{FF2B5EF4-FFF2-40B4-BE49-F238E27FC236}">
                <a16:creationId xmlns:a16="http://schemas.microsoft.com/office/drawing/2014/main" id="{8C7203F4-7B8E-413A-AA60-61E8BEC63FB7}"/>
              </a:ext>
            </a:extLst>
          </p:cNvPr>
          <p:cNvPicPr>
            <a:picLocks noChangeAspect="1"/>
          </p:cNvPicPr>
          <p:nvPr/>
        </p:nvPicPr>
        <p:blipFill>
          <a:blip r:embed="rId2"/>
          <a:stretch>
            <a:fillRect/>
          </a:stretch>
        </p:blipFill>
        <p:spPr>
          <a:xfrm>
            <a:off x="8115300" y="1796453"/>
            <a:ext cx="3257550" cy="1457325"/>
          </a:xfrm>
          <a:prstGeom prst="rect">
            <a:avLst/>
          </a:prstGeom>
        </p:spPr>
      </p:pic>
      <p:pic>
        <p:nvPicPr>
          <p:cNvPr id="6" name="Picture 5">
            <a:extLst>
              <a:ext uri="{FF2B5EF4-FFF2-40B4-BE49-F238E27FC236}">
                <a16:creationId xmlns:a16="http://schemas.microsoft.com/office/drawing/2014/main" id="{3AFAE1B7-6EFA-40C6-8F77-7EF0D2FCC478}"/>
              </a:ext>
            </a:extLst>
          </p:cNvPr>
          <p:cNvPicPr>
            <a:picLocks noChangeAspect="1"/>
          </p:cNvPicPr>
          <p:nvPr/>
        </p:nvPicPr>
        <p:blipFill>
          <a:blip r:embed="rId3"/>
          <a:stretch>
            <a:fillRect/>
          </a:stretch>
        </p:blipFill>
        <p:spPr>
          <a:xfrm>
            <a:off x="1433691" y="4142835"/>
            <a:ext cx="4421086" cy="2170168"/>
          </a:xfrm>
          <a:prstGeom prst="rect">
            <a:avLst/>
          </a:prstGeom>
        </p:spPr>
      </p:pic>
      <p:sp>
        <p:nvSpPr>
          <p:cNvPr id="7" name="TextBox 6">
            <a:extLst>
              <a:ext uri="{FF2B5EF4-FFF2-40B4-BE49-F238E27FC236}">
                <a16:creationId xmlns:a16="http://schemas.microsoft.com/office/drawing/2014/main" id="{7E382AC6-A2CD-431E-985D-BFBBCAE4D583}"/>
              </a:ext>
            </a:extLst>
          </p:cNvPr>
          <p:cNvSpPr txBox="1"/>
          <p:nvPr/>
        </p:nvSpPr>
        <p:spPr>
          <a:xfrm>
            <a:off x="5956184" y="4924338"/>
            <a:ext cx="3257550" cy="369332"/>
          </a:xfrm>
          <a:prstGeom prst="rect">
            <a:avLst/>
          </a:prstGeom>
          <a:noFill/>
        </p:spPr>
        <p:txBody>
          <a:bodyPr wrap="square" rtlCol="0">
            <a:spAutoFit/>
          </a:bodyPr>
          <a:lstStyle/>
          <a:p>
            <a:r>
              <a:rPr lang="en-US" dirty="0"/>
              <a:t>Common emitter amplifier</a:t>
            </a:r>
          </a:p>
        </p:txBody>
      </p:sp>
    </p:spTree>
    <p:extLst>
      <p:ext uri="{BB962C8B-B14F-4D97-AF65-F5344CB8AC3E}">
        <p14:creationId xmlns:p14="http://schemas.microsoft.com/office/powerpoint/2010/main" val="1135300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FA2E-D8EF-4F79-AEDF-1E1C0ED92D65}"/>
              </a:ext>
            </a:extLst>
          </p:cNvPr>
          <p:cNvSpPr>
            <a:spLocks noGrp="1"/>
          </p:cNvSpPr>
          <p:nvPr>
            <p:ph type="title"/>
          </p:nvPr>
        </p:nvSpPr>
        <p:spPr/>
        <p:txBody>
          <a:bodyPr/>
          <a:lstStyle/>
          <a:p>
            <a:r>
              <a:rPr lang="en-US" dirty="0"/>
              <a:t>Technical Detail</a:t>
            </a:r>
            <a:br>
              <a:rPr lang="en-US" dirty="0"/>
            </a:br>
            <a:r>
              <a:rPr lang="en-US" sz="2400" dirty="0"/>
              <a:t>- Metal Detection Circuit continuous</a:t>
            </a:r>
          </a:p>
        </p:txBody>
      </p:sp>
      <p:sp>
        <p:nvSpPr>
          <p:cNvPr id="3" name="Content Placeholder 2">
            <a:extLst>
              <a:ext uri="{FF2B5EF4-FFF2-40B4-BE49-F238E27FC236}">
                <a16:creationId xmlns:a16="http://schemas.microsoft.com/office/drawing/2014/main" id="{EB798D1D-A5CC-4225-B89C-39A5A46D502E}"/>
              </a:ext>
            </a:extLst>
          </p:cNvPr>
          <p:cNvSpPr>
            <a:spLocks noGrp="1"/>
          </p:cNvSpPr>
          <p:nvPr>
            <p:ph idx="1"/>
          </p:nvPr>
        </p:nvSpPr>
        <p:spPr>
          <a:xfrm>
            <a:off x="875201" y="1853248"/>
            <a:ext cx="8946541" cy="4195481"/>
          </a:xfrm>
        </p:spPr>
        <p:txBody>
          <a:bodyPr/>
          <a:lstStyle/>
          <a:p>
            <a:r>
              <a:rPr lang="en-US" dirty="0"/>
              <a:t>Complete metal detection circuit</a:t>
            </a:r>
          </a:p>
        </p:txBody>
      </p:sp>
      <p:pic>
        <p:nvPicPr>
          <p:cNvPr id="4" name="Picture 3">
            <a:extLst>
              <a:ext uri="{FF2B5EF4-FFF2-40B4-BE49-F238E27FC236}">
                <a16:creationId xmlns:a16="http://schemas.microsoft.com/office/drawing/2014/main" id="{52EA4D06-03B2-436C-B332-15A8F8677B1B}"/>
              </a:ext>
            </a:extLst>
          </p:cNvPr>
          <p:cNvPicPr>
            <a:picLocks noChangeAspect="1"/>
          </p:cNvPicPr>
          <p:nvPr/>
        </p:nvPicPr>
        <p:blipFill>
          <a:blip r:embed="rId2"/>
          <a:stretch>
            <a:fillRect/>
          </a:stretch>
        </p:blipFill>
        <p:spPr>
          <a:xfrm>
            <a:off x="958099" y="2378942"/>
            <a:ext cx="7043912" cy="3543432"/>
          </a:xfrm>
          <a:prstGeom prst="rect">
            <a:avLst/>
          </a:prstGeom>
        </p:spPr>
      </p:pic>
    </p:spTree>
    <p:extLst>
      <p:ext uri="{BB962C8B-B14F-4D97-AF65-F5344CB8AC3E}">
        <p14:creationId xmlns:p14="http://schemas.microsoft.com/office/powerpoint/2010/main" val="1717105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14D87-4B4A-4598-8C56-04513A6CE85E}"/>
              </a:ext>
            </a:extLst>
          </p:cNvPr>
          <p:cNvSpPr>
            <a:spLocks noGrp="1"/>
          </p:cNvSpPr>
          <p:nvPr>
            <p:ph type="title"/>
          </p:nvPr>
        </p:nvSpPr>
        <p:spPr>
          <a:xfrm>
            <a:off x="4604110" y="609601"/>
            <a:ext cx="2983779" cy="1198397"/>
          </a:xfrm>
        </p:spPr>
        <p:txBody>
          <a:bodyPr/>
          <a:lstStyle/>
          <a:p>
            <a:r>
              <a:rPr lang="en-US" dirty="0">
                <a:latin typeface="Arial" panose="020B0604020202020204" pitchFamily="34" charset="0"/>
                <a:cs typeface="Arial" panose="020B0604020202020204" pitchFamily="34" charset="0"/>
              </a:rPr>
              <a:t>What ?</a:t>
            </a:r>
          </a:p>
        </p:txBody>
      </p:sp>
      <p:sp>
        <p:nvSpPr>
          <p:cNvPr id="3" name="Content Placeholder 2">
            <a:extLst>
              <a:ext uri="{FF2B5EF4-FFF2-40B4-BE49-F238E27FC236}">
                <a16:creationId xmlns:a16="http://schemas.microsoft.com/office/drawing/2014/main" id="{3968924F-01AD-4B7E-8AF0-BBBF531AB6CB}"/>
              </a:ext>
            </a:extLst>
          </p:cNvPr>
          <p:cNvSpPr>
            <a:spLocks noGrp="1"/>
          </p:cNvSpPr>
          <p:nvPr>
            <p:ph idx="1"/>
          </p:nvPr>
        </p:nvSpPr>
        <p:spPr>
          <a:xfrm>
            <a:off x="1117166" y="1807998"/>
            <a:ext cx="8946541" cy="4195481"/>
          </a:xfrm>
        </p:spPr>
        <p:txBody>
          <a:bodyPr>
            <a:normAutofit/>
          </a:bodyPr>
          <a:lstStyle/>
          <a:p>
            <a:pPr marL="0" indent="0">
              <a:buNone/>
            </a:pPr>
            <a:r>
              <a:rPr lang="en-US" sz="3200" dirty="0">
                <a:latin typeface="Arial" panose="020B0604020202020204" pitchFamily="34" charset="0"/>
                <a:cs typeface="Arial" panose="020B0604020202020204" pitchFamily="34" charset="0"/>
              </a:rPr>
              <a:t>This system will not only detect the existence of the underground metal object but also provide location reference without close by human involvement. </a:t>
            </a:r>
          </a:p>
        </p:txBody>
      </p:sp>
    </p:spTree>
    <p:extLst>
      <p:ext uri="{BB962C8B-B14F-4D97-AF65-F5344CB8AC3E}">
        <p14:creationId xmlns:p14="http://schemas.microsoft.com/office/powerpoint/2010/main" val="1292411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8C5E-336E-4306-AE63-3648A7A3F464}"/>
              </a:ext>
            </a:extLst>
          </p:cNvPr>
          <p:cNvSpPr>
            <a:spLocks noGrp="1"/>
          </p:cNvSpPr>
          <p:nvPr>
            <p:ph type="title"/>
          </p:nvPr>
        </p:nvSpPr>
        <p:spPr>
          <a:xfrm>
            <a:off x="4095894" y="480427"/>
            <a:ext cx="2678980" cy="1400530"/>
          </a:xfrm>
        </p:spPr>
        <p:txBody>
          <a:bodyPr/>
          <a:lstStyle/>
          <a:p>
            <a:r>
              <a:rPr lang="en-US" sz="4800" dirty="0">
                <a:latin typeface="Arial" panose="020B0604020202020204" pitchFamily="34" charset="0"/>
                <a:cs typeface="Arial" panose="020B0604020202020204" pitchFamily="34" charset="0"/>
              </a:rPr>
              <a:t>Why?</a:t>
            </a:r>
          </a:p>
        </p:txBody>
      </p:sp>
      <p:sp>
        <p:nvSpPr>
          <p:cNvPr id="3" name="Content Placeholder 2">
            <a:extLst>
              <a:ext uri="{FF2B5EF4-FFF2-40B4-BE49-F238E27FC236}">
                <a16:creationId xmlns:a16="http://schemas.microsoft.com/office/drawing/2014/main" id="{6DB0BF71-1FE6-4493-8820-386B5FC38524}"/>
              </a:ext>
            </a:extLst>
          </p:cNvPr>
          <p:cNvSpPr>
            <a:spLocks noGrp="1"/>
          </p:cNvSpPr>
          <p:nvPr>
            <p:ph idx="1"/>
          </p:nvPr>
        </p:nvSpPr>
        <p:spPr>
          <a:xfrm>
            <a:off x="962113" y="1595719"/>
            <a:ext cx="8946541" cy="2157132"/>
          </a:xfrm>
        </p:spPr>
        <p:txBody>
          <a:bodyPr/>
          <a:lstStyle/>
          <a:p>
            <a:r>
              <a:rPr lang="en-US" dirty="0"/>
              <a:t>Underground metal detection today either for mine detection or treasure hunt involved close-by human intervention. </a:t>
            </a:r>
          </a:p>
          <a:p>
            <a:r>
              <a:rPr lang="en-US" dirty="0"/>
              <a:t>This is rather dangerous and time consuming </a:t>
            </a:r>
          </a:p>
        </p:txBody>
      </p:sp>
      <p:pic>
        <p:nvPicPr>
          <p:cNvPr id="6" name="Picture 5">
            <a:extLst>
              <a:ext uri="{FF2B5EF4-FFF2-40B4-BE49-F238E27FC236}">
                <a16:creationId xmlns:a16="http://schemas.microsoft.com/office/drawing/2014/main" id="{29977B94-C927-4EB5-8485-AECD800DD23C}"/>
              </a:ext>
            </a:extLst>
          </p:cNvPr>
          <p:cNvPicPr>
            <a:picLocks noChangeAspect="1"/>
          </p:cNvPicPr>
          <p:nvPr/>
        </p:nvPicPr>
        <p:blipFill>
          <a:blip r:embed="rId2"/>
          <a:stretch>
            <a:fillRect/>
          </a:stretch>
        </p:blipFill>
        <p:spPr>
          <a:xfrm>
            <a:off x="8090634" y="2162175"/>
            <a:ext cx="2895600" cy="4505325"/>
          </a:xfrm>
          <a:prstGeom prst="rect">
            <a:avLst/>
          </a:prstGeom>
        </p:spPr>
      </p:pic>
    </p:spTree>
    <p:extLst>
      <p:ext uri="{BB962C8B-B14F-4D97-AF65-F5344CB8AC3E}">
        <p14:creationId xmlns:p14="http://schemas.microsoft.com/office/powerpoint/2010/main" val="1528020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BE35-0E8C-4CBF-BF57-9038CD8130BA}"/>
              </a:ext>
            </a:extLst>
          </p:cNvPr>
          <p:cNvSpPr>
            <a:spLocks noGrp="1"/>
          </p:cNvSpPr>
          <p:nvPr>
            <p:ph type="title"/>
          </p:nvPr>
        </p:nvSpPr>
        <p:spPr>
          <a:xfrm>
            <a:off x="4273732" y="424583"/>
            <a:ext cx="3644535" cy="1400530"/>
          </a:xfrm>
        </p:spPr>
        <p:txBody>
          <a:bodyPr/>
          <a:lstStyle/>
          <a:p>
            <a:r>
              <a:rPr lang="en-US" dirty="0">
                <a:latin typeface="Arial" panose="020B0604020202020204" pitchFamily="34" charset="0"/>
                <a:cs typeface="Arial" panose="020B0604020202020204" pitchFamily="34" charset="0"/>
              </a:rPr>
              <a:t>How?</a:t>
            </a:r>
          </a:p>
        </p:txBody>
      </p:sp>
      <p:sp>
        <p:nvSpPr>
          <p:cNvPr id="3" name="Content Placeholder 2">
            <a:extLst>
              <a:ext uri="{FF2B5EF4-FFF2-40B4-BE49-F238E27FC236}">
                <a16:creationId xmlns:a16="http://schemas.microsoft.com/office/drawing/2014/main" id="{0B38D61F-1750-480B-AD83-729D1E5E351D}"/>
              </a:ext>
            </a:extLst>
          </p:cNvPr>
          <p:cNvSpPr>
            <a:spLocks noGrp="1"/>
          </p:cNvSpPr>
          <p:nvPr>
            <p:ph idx="1"/>
          </p:nvPr>
        </p:nvSpPr>
        <p:spPr>
          <a:xfrm>
            <a:off x="894306" y="2007993"/>
            <a:ext cx="8946541" cy="4195481"/>
          </a:xfrm>
        </p:spPr>
        <p:txBody>
          <a:bodyPr/>
          <a:lstStyle/>
          <a:p>
            <a:r>
              <a:rPr lang="en-US" dirty="0"/>
              <a:t>The system will mainly consist of a metal detection circuit and a camera-based tracking software</a:t>
            </a:r>
          </a:p>
          <a:p>
            <a:r>
              <a:rPr lang="en-US" dirty="0"/>
              <a:t>The detection circuit can be mounted on an RC vehicle which continuously send signal to an remote software via RF.</a:t>
            </a:r>
          </a:p>
          <a:p>
            <a:r>
              <a:rPr lang="en-US" dirty="0"/>
              <a:t>The software will continuously track the position of the RC vehicle through it external camera module. At same time, analyze the signal received to determine the existence of underground metal. </a:t>
            </a:r>
          </a:p>
          <a:p>
            <a:r>
              <a:rPr lang="en-US" dirty="0"/>
              <a:t>Upon founding of the metal, the software will flag the location of the detector at that specific moment. </a:t>
            </a:r>
          </a:p>
        </p:txBody>
      </p:sp>
    </p:spTree>
    <p:extLst>
      <p:ext uri="{BB962C8B-B14F-4D97-AF65-F5344CB8AC3E}">
        <p14:creationId xmlns:p14="http://schemas.microsoft.com/office/powerpoint/2010/main" val="2633269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F3F43-9E0A-4814-B47B-AE017FF1B587}"/>
              </a:ext>
            </a:extLst>
          </p:cNvPr>
          <p:cNvSpPr>
            <a:spLocks noGrp="1"/>
          </p:cNvSpPr>
          <p:nvPr>
            <p:ph type="title"/>
          </p:nvPr>
        </p:nvSpPr>
        <p:spPr/>
        <p:txBody>
          <a:bodyPr/>
          <a:lstStyle/>
          <a:p>
            <a:r>
              <a:rPr lang="en-US" dirty="0"/>
              <a:t>Example of the resulting image</a:t>
            </a:r>
          </a:p>
        </p:txBody>
      </p:sp>
      <p:pic>
        <p:nvPicPr>
          <p:cNvPr id="4" name="Picture 3">
            <a:extLst>
              <a:ext uri="{FF2B5EF4-FFF2-40B4-BE49-F238E27FC236}">
                <a16:creationId xmlns:a16="http://schemas.microsoft.com/office/drawing/2014/main" id="{B46636E4-9665-43A9-B189-D10871F38527}"/>
              </a:ext>
            </a:extLst>
          </p:cNvPr>
          <p:cNvPicPr>
            <a:picLocks noChangeAspect="1"/>
          </p:cNvPicPr>
          <p:nvPr/>
        </p:nvPicPr>
        <p:blipFill>
          <a:blip r:embed="rId2"/>
          <a:stretch>
            <a:fillRect/>
          </a:stretch>
        </p:blipFill>
        <p:spPr>
          <a:xfrm>
            <a:off x="769203" y="1576683"/>
            <a:ext cx="7759334" cy="4514903"/>
          </a:xfrm>
          <a:prstGeom prst="rect">
            <a:avLst/>
          </a:prstGeom>
        </p:spPr>
      </p:pic>
      <p:sp>
        <p:nvSpPr>
          <p:cNvPr id="5" name="TextBox 4">
            <a:extLst>
              <a:ext uri="{FF2B5EF4-FFF2-40B4-BE49-F238E27FC236}">
                <a16:creationId xmlns:a16="http://schemas.microsoft.com/office/drawing/2014/main" id="{7D3A9FD2-332A-4C14-B3C5-1EB32E26D2C9}"/>
              </a:ext>
            </a:extLst>
          </p:cNvPr>
          <p:cNvSpPr txBox="1"/>
          <p:nvPr/>
        </p:nvSpPr>
        <p:spPr>
          <a:xfrm>
            <a:off x="8758106" y="1669409"/>
            <a:ext cx="2664691" cy="3108543"/>
          </a:xfrm>
          <a:prstGeom prst="rect">
            <a:avLst/>
          </a:prstGeom>
          <a:noFill/>
        </p:spPr>
        <p:txBody>
          <a:bodyPr wrap="square" rtlCol="0">
            <a:spAutoFit/>
          </a:bodyPr>
          <a:lstStyle/>
          <a:p>
            <a:r>
              <a:rPr lang="en-US" sz="2800" dirty="0"/>
              <a:t>The yellow box indicates the location at where the detector has detected metal.</a:t>
            </a:r>
          </a:p>
        </p:txBody>
      </p:sp>
    </p:spTree>
    <p:extLst>
      <p:ext uri="{BB962C8B-B14F-4D97-AF65-F5344CB8AC3E}">
        <p14:creationId xmlns:p14="http://schemas.microsoft.com/office/powerpoint/2010/main" val="4265389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1854-31B6-44BD-AF75-C3E00B0DE019}"/>
              </a:ext>
            </a:extLst>
          </p:cNvPr>
          <p:cNvSpPr>
            <a:spLocks noGrp="1"/>
          </p:cNvSpPr>
          <p:nvPr>
            <p:ph type="title"/>
          </p:nvPr>
        </p:nvSpPr>
        <p:spPr>
          <a:xfrm>
            <a:off x="646111" y="452718"/>
            <a:ext cx="9404723" cy="1049511"/>
          </a:xfrm>
        </p:spPr>
        <p:txBody>
          <a:bodyPr/>
          <a:lstStyle/>
          <a:p>
            <a:r>
              <a:rPr lang="en-US" dirty="0"/>
              <a:t>Specifications</a:t>
            </a:r>
          </a:p>
        </p:txBody>
      </p:sp>
      <p:sp>
        <p:nvSpPr>
          <p:cNvPr id="3" name="Content Placeholder 2">
            <a:extLst>
              <a:ext uri="{FF2B5EF4-FFF2-40B4-BE49-F238E27FC236}">
                <a16:creationId xmlns:a16="http://schemas.microsoft.com/office/drawing/2014/main" id="{D6C93F86-2332-4E92-9154-33A805613FAE}"/>
              </a:ext>
            </a:extLst>
          </p:cNvPr>
          <p:cNvSpPr>
            <a:spLocks noGrp="1"/>
          </p:cNvSpPr>
          <p:nvPr>
            <p:ph idx="1"/>
          </p:nvPr>
        </p:nvSpPr>
        <p:spPr>
          <a:xfrm>
            <a:off x="684157" y="1853774"/>
            <a:ext cx="10340894" cy="2944729"/>
          </a:xfrm>
        </p:spPr>
        <p:txBody>
          <a:bodyPr/>
          <a:lstStyle/>
          <a:p>
            <a:pPr>
              <a:lnSpc>
                <a:spcPct val="150000"/>
              </a:lnSpc>
            </a:pPr>
            <a:r>
              <a:rPr lang="en-US" dirty="0"/>
              <a:t>The area which the metal detector can be deployed shall be up to 200 sf</a:t>
            </a:r>
          </a:p>
          <a:p>
            <a:pPr>
              <a:lnSpc>
                <a:spcPct val="150000"/>
              </a:lnSpc>
            </a:pPr>
            <a:r>
              <a:rPr lang="en-US" dirty="0"/>
              <a:t>The metal detector will have detection depth up to 10cm below ground</a:t>
            </a:r>
          </a:p>
          <a:p>
            <a:pPr>
              <a:lnSpc>
                <a:spcPct val="150000"/>
              </a:lnSpc>
            </a:pPr>
            <a:r>
              <a:rPr lang="en-US" dirty="0"/>
              <a:t>The metal object to be detected shall not be smaller than the size of a quarter </a:t>
            </a:r>
          </a:p>
          <a:p>
            <a:pPr>
              <a:lnSpc>
                <a:spcPct val="150000"/>
              </a:lnSpc>
            </a:pPr>
            <a:r>
              <a:rPr lang="en-US" dirty="0"/>
              <a:t> </a:t>
            </a:r>
          </a:p>
          <a:p>
            <a:endParaRPr lang="en-US" dirty="0"/>
          </a:p>
          <a:p>
            <a:endParaRPr lang="en-US" dirty="0"/>
          </a:p>
        </p:txBody>
      </p:sp>
    </p:spTree>
    <p:extLst>
      <p:ext uri="{BB962C8B-B14F-4D97-AF65-F5344CB8AC3E}">
        <p14:creationId xmlns:p14="http://schemas.microsoft.com/office/powerpoint/2010/main" val="346943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F3AF-B229-4E49-9272-D0D59FC9F7AF}"/>
              </a:ext>
            </a:extLst>
          </p:cNvPr>
          <p:cNvSpPr>
            <a:spLocks noGrp="1"/>
          </p:cNvSpPr>
          <p:nvPr>
            <p:ph type="title"/>
          </p:nvPr>
        </p:nvSpPr>
        <p:spPr/>
        <p:txBody>
          <a:bodyPr/>
          <a:lstStyle/>
          <a:p>
            <a:r>
              <a:rPr lang="en-US" dirty="0"/>
              <a:t>System Level Block Diagram</a:t>
            </a:r>
          </a:p>
        </p:txBody>
      </p:sp>
      <p:sp>
        <p:nvSpPr>
          <p:cNvPr id="3" name="Content Placeholder 2">
            <a:extLst>
              <a:ext uri="{FF2B5EF4-FFF2-40B4-BE49-F238E27FC236}">
                <a16:creationId xmlns:a16="http://schemas.microsoft.com/office/drawing/2014/main" id="{44E9F24B-B6F2-45EF-94A7-5A1658CCAF48}"/>
              </a:ext>
            </a:extLst>
          </p:cNvPr>
          <p:cNvSpPr>
            <a:spLocks noGrp="1"/>
          </p:cNvSpPr>
          <p:nvPr>
            <p:ph idx="1"/>
          </p:nvPr>
        </p:nvSpPr>
        <p:spPr>
          <a:xfrm>
            <a:off x="1038226" y="3190875"/>
            <a:ext cx="9011628" cy="3057524"/>
          </a:xfrm>
        </p:spPr>
        <p:txBody>
          <a:bodyPr/>
          <a:lstStyle/>
          <a:p>
            <a:r>
              <a:rPr lang="en-US" dirty="0"/>
              <a:t>Detection Circuit utilizes LC tank to continuously transmitting a frequency signal</a:t>
            </a:r>
          </a:p>
          <a:p>
            <a:r>
              <a:rPr lang="en-US" dirty="0"/>
              <a:t>Frequency signal to be received and measured by an remote receiver</a:t>
            </a:r>
          </a:p>
          <a:p>
            <a:r>
              <a:rPr lang="en-US" dirty="0"/>
              <a:t>The receiver will constantly send frequency value to the PC via serial communication port</a:t>
            </a:r>
          </a:p>
        </p:txBody>
      </p:sp>
      <p:pic>
        <p:nvPicPr>
          <p:cNvPr id="5" name="Picture 4">
            <a:extLst>
              <a:ext uri="{FF2B5EF4-FFF2-40B4-BE49-F238E27FC236}">
                <a16:creationId xmlns:a16="http://schemas.microsoft.com/office/drawing/2014/main" id="{5A912346-2B79-45F6-8AF4-8868923C05DD}"/>
              </a:ext>
            </a:extLst>
          </p:cNvPr>
          <p:cNvPicPr>
            <a:picLocks noChangeAspect="1"/>
          </p:cNvPicPr>
          <p:nvPr/>
        </p:nvPicPr>
        <p:blipFill>
          <a:blip r:embed="rId2"/>
          <a:stretch>
            <a:fillRect/>
          </a:stretch>
        </p:blipFill>
        <p:spPr>
          <a:xfrm>
            <a:off x="1244701" y="1571626"/>
            <a:ext cx="7880434" cy="1262062"/>
          </a:xfrm>
          <a:prstGeom prst="rect">
            <a:avLst/>
          </a:prstGeom>
        </p:spPr>
      </p:pic>
    </p:spTree>
    <p:extLst>
      <p:ext uri="{BB962C8B-B14F-4D97-AF65-F5344CB8AC3E}">
        <p14:creationId xmlns:p14="http://schemas.microsoft.com/office/powerpoint/2010/main" val="3947310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8715-EAFA-4C20-B715-3C800F42FFF3}"/>
              </a:ext>
            </a:extLst>
          </p:cNvPr>
          <p:cNvSpPr>
            <a:spLocks noGrp="1"/>
          </p:cNvSpPr>
          <p:nvPr>
            <p:ph type="title"/>
          </p:nvPr>
        </p:nvSpPr>
        <p:spPr>
          <a:xfrm>
            <a:off x="432939" y="338808"/>
            <a:ext cx="9404723" cy="1400530"/>
          </a:xfrm>
        </p:spPr>
        <p:txBody>
          <a:bodyPr/>
          <a:lstStyle/>
          <a:p>
            <a:r>
              <a:rPr lang="en-US" dirty="0"/>
              <a:t>Technical Detail</a:t>
            </a:r>
            <a:br>
              <a:rPr lang="en-US" dirty="0"/>
            </a:br>
            <a:r>
              <a:rPr lang="en-US" sz="2800" dirty="0"/>
              <a:t>- Metal Detection Circuit</a:t>
            </a:r>
          </a:p>
        </p:txBody>
      </p:sp>
      <p:sp>
        <p:nvSpPr>
          <p:cNvPr id="3" name="Content Placeholder 2">
            <a:extLst>
              <a:ext uri="{FF2B5EF4-FFF2-40B4-BE49-F238E27FC236}">
                <a16:creationId xmlns:a16="http://schemas.microsoft.com/office/drawing/2014/main" id="{FBA7B9B6-B1B5-45F1-9CB6-F3CA6BE199AA}"/>
              </a:ext>
            </a:extLst>
          </p:cNvPr>
          <p:cNvSpPr>
            <a:spLocks noGrp="1"/>
          </p:cNvSpPr>
          <p:nvPr>
            <p:ph idx="1"/>
          </p:nvPr>
        </p:nvSpPr>
        <p:spPr>
          <a:xfrm>
            <a:off x="785769" y="2010973"/>
            <a:ext cx="4349532" cy="4195481"/>
          </a:xfrm>
        </p:spPr>
        <p:txBody>
          <a:bodyPr/>
          <a:lstStyle/>
          <a:p>
            <a:r>
              <a:rPr lang="en-US" dirty="0"/>
              <a:t>Circuit on the left shows a typical LC tank circuit. </a:t>
            </a:r>
          </a:p>
          <a:p>
            <a:r>
              <a:rPr lang="en-US" dirty="0"/>
              <a:t>The current discharged from the serial capacitors flows through the inductor, when the capacitor is fully discharged, the inductor begin to discharge to maintain the current flow, thus charging the capacitor. Process repeats resulting in oscillation </a:t>
            </a:r>
          </a:p>
        </p:txBody>
      </p:sp>
      <p:pic>
        <p:nvPicPr>
          <p:cNvPr id="4" name="Picture 3">
            <a:extLst>
              <a:ext uri="{FF2B5EF4-FFF2-40B4-BE49-F238E27FC236}">
                <a16:creationId xmlns:a16="http://schemas.microsoft.com/office/drawing/2014/main" id="{807A0ECE-0967-46BC-ADC1-F791DBED490F}"/>
              </a:ext>
            </a:extLst>
          </p:cNvPr>
          <p:cNvPicPr>
            <a:picLocks noChangeAspect="1"/>
          </p:cNvPicPr>
          <p:nvPr/>
        </p:nvPicPr>
        <p:blipFill>
          <a:blip r:embed="rId2"/>
          <a:stretch>
            <a:fillRect/>
          </a:stretch>
        </p:blipFill>
        <p:spPr>
          <a:xfrm>
            <a:off x="6441057" y="910793"/>
            <a:ext cx="2584580" cy="2815346"/>
          </a:xfrm>
          <a:prstGeom prst="rect">
            <a:avLst/>
          </a:prstGeom>
        </p:spPr>
      </p:pic>
      <p:sp>
        <p:nvSpPr>
          <p:cNvPr id="5" name="TextBox 4">
            <a:extLst>
              <a:ext uri="{FF2B5EF4-FFF2-40B4-BE49-F238E27FC236}">
                <a16:creationId xmlns:a16="http://schemas.microsoft.com/office/drawing/2014/main" id="{2BD2148A-3087-4DC3-96E6-F08055274093}"/>
              </a:ext>
            </a:extLst>
          </p:cNvPr>
          <p:cNvSpPr txBox="1"/>
          <p:nvPr/>
        </p:nvSpPr>
        <p:spPr>
          <a:xfrm>
            <a:off x="6441056" y="5178691"/>
            <a:ext cx="4349531" cy="1477328"/>
          </a:xfrm>
          <a:prstGeom prst="rect">
            <a:avLst/>
          </a:prstGeom>
          <a:noFill/>
        </p:spPr>
        <p:txBody>
          <a:bodyPr wrap="square" rtlCol="0">
            <a:spAutoFit/>
          </a:bodyPr>
          <a:lstStyle/>
          <a:p>
            <a:r>
              <a:rPr lang="en-US" dirty="0"/>
              <a:t>Let C1=C2=0.1uF   =&gt;C = 0.05uF</a:t>
            </a:r>
          </a:p>
          <a:p>
            <a:r>
              <a:rPr lang="en-US" dirty="0"/>
              <a:t>       L1 = 1mH</a:t>
            </a:r>
          </a:p>
          <a:p>
            <a:endParaRPr lang="en-US" dirty="0"/>
          </a:p>
          <a:p>
            <a:r>
              <a:rPr lang="en-US" dirty="0"/>
              <a:t>f=1/(2*3.14*sqrt(0.05*10^-6*10^-3))</a:t>
            </a:r>
          </a:p>
          <a:p>
            <a:r>
              <a:rPr lang="en-US" dirty="0"/>
              <a:t> = 22kHz (base frequency)</a:t>
            </a:r>
          </a:p>
        </p:txBody>
      </p:sp>
      <p:pic>
        <p:nvPicPr>
          <p:cNvPr id="6" name="Picture 5">
            <a:extLst>
              <a:ext uri="{FF2B5EF4-FFF2-40B4-BE49-F238E27FC236}">
                <a16:creationId xmlns:a16="http://schemas.microsoft.com/office/drawing/2014/main" id="{1B6F1EDD-89AB-499C-966E-AE790E4460CB}"/>
              </a:ext>
            </a:extLst>
          </p:cNvPr>
          <p:cNvPicPr>
            <a:picLocks noChangeAspect="1"/>
          </p:cNvPicPr>
          <p:nvPr/>
        </p:nvPicPr>
        <p:blipFill>
          <a:blip r:embed="rId3"/>
          <a:stretch>
            <a:fillRect/>
          </a:stretch>
        </p:blipFill>
        <p:spPr>
          <a:xfrm>
            <a:off x="6441057" y="4269409"/>
            <a:ext cx="1374475" cy="735344"/>
          </a:xfrm>
          <a:prstGeom prst="rect">
            <a:avLst/>
          </a:prstGeom>
        </p:spPr>
      </p:pic>
    </p:spTree>
    <p:extLst>
      <p:ext uri="{BB962C8B-B14F-4D97-AF65-F5344CB8AC3E}">
        <p14:creationId xmlns:p14="http://schemas.microsoft.com/office/powerpoint/2010/main" val="322012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CDC6F-A0A9-4445-84B3-03F7196B8DCC}"/>
              </a:ext>
            </a:extLst>
          </p:cNvPr>
          <p:cNvSpPr>
            <a:spLocks noGrp="1"/>
          </p:cNvSpPr>
          <p:nvPr>
            <p:ph type="title"/>
          </p:nvPr>
        </p:nvSpPr>
        <p:spPr/>
        <p:txBody>
          <a:bodyPr/>
          <a:lstStyle/>
          <a:p>
            <a:r>
              <a:rPr lang="en-US" dirty="0"/>
              <a:t>Technical Detail</a:t>
            </a:r>
            <a:br>
              <a:rPr lang="en-US" dirty="0"/>
            </a:br>
            <a:r>
              <a:rPr lang="en-US" sz="2400" dirty="0"/>
              <a:t>- Metal Detection Circuit continuous</a:t>
            </a:r>
          </a:p>
        </p:txBody>
      </p:sp>
      <p:pic>
        <p:nvPicPr>
          <p:cNvPr id="4" name="Picture 3">
            <a:extLst>
              <a:ext uri="{FF2B5EF4-FFF2-40B4-BE49-F238E27FC236}">
                <a16:creationId xmlns:a16="http://schemas.microsoft.com/office/drawing/2014/main" id="{5A076161-1657-4B0E-B23D-18A2452C8837}"/>
              </a:ext>
            </a:extLst>
          </p:cNvPr>
          <p:cNvPicPr>
            <a:picLocks noChangeAspect="1"/>
          </p:cNvPicPr>
          <p:nvPr/>
        </p:nvPicPr>
        <p:blipFill>
          <a:blip r:embed="rId2"/>
          <a:stretch>
            <a:fillRect/>
          </a:stretch>
        </p:blipFill>
        <p:spPr>
          <a:xfrm>
            <a:off x="887982" y="2075594"/>
            <a:ext cx="2584580" cy="2815346"/>
          </a:xfrm>
          <a:prstGeom prst="rect">
            <a:avLst/>
          </a:prstGeom>
        </p:spPr>
      </p:pic>
      <p:pic>
        <p:nvPicPr>
          <p:cNvPr id="8" name="Picture 7">
            <a:extLst>
              <a:ext uri="{FF2B5EF4-FFF2-40B4-BE49-F238E27FC236}">
                <a16:creationId xmlns:a16="http://schemas.microsoft.com/office/drawing/2014/main" id="{58AD5948-E76A-496D-96D6-0E69C3851252}"/>
              </a:ext>
            </a:extLst>
          </p:cNvPr>
          <p:cNvPicPr>
            <a:picLocks noChangeAspect="1"/>
          </p:cNvPicPr>
          <p:nvPr/>
        </p:nvPicPr>
        <p:blipFill>
          <a:blip r:embed="rId3"/>
          <a:stretch>
            <a:fillRect/>
          </a:stretch>
        </p:blipFill>
        <p:spPr>
          <a:xfrm>
            <a:off x="3900811" y="2686044"/>
            <a:ext cx="3353742" cy="798029"/>
          </a:xfrm>
          <a:prstGeom prst="rect">
            <a:avLst/>
          </a:prstGeom>
        </p:spPr>
      </p:pic>
      <p:sp>
        <p:nvSpPr>
          <p:cNvPr id="9" name="TextBox 8">
            <a:extLst>
              <a:ext uri="{FF2B5EF4-FFF2-40B4-BE49-F238E27FC236}">
                <a16:creationId xmlns:a16="http://schemas.microsoft.com/office/drawing/2014/main" id="{79452E9F-C7DE-4DDE-AB32-19A82C541AFD}"/>
              </a:ext>
            </a:extLst>
          </p:cNvPr>
          <p:cNvSpPr txBox="1"/>
          <p:nvPr/>
        </p:nvSpPr>
        <p:spPr>
          <a:xfrm>
            <a:off x="3827625" y="1923195"/>
            <a:ext cx="3426928" cy="646331"/>
          </a:xfrm>
          <a:prstGeom prst="rect">
            <a:avLst/>
          </a:prstGeom>
          <a:noFill/>
        </p:spPr>
        <p:txBody>
          <a:bodyPr wrap="square" rtlCol="0">
            <a:spAutoFit/>
          </a:bodyPr>
          <a:lstStyle/>
          <a:p>
            <a:r>
              <a:rPr lang="en-US" dirty="0"/>
              <a:t>Metal influence frequency</a:t>
            </a:r>
          </a:p>
          <a:p>
            <a:r>
              <a:rPr lang="en-US" dirty="0"/>
              <a:t>Inductance equation for coil</a:t>
            </a:r>
          </a:p>
        </p:txBody>
      </p:sp>
      <p:sp>
        <p:nvSpPr>
          <p:cNvPr id="10" name="TextBox 9">
            <a:extLst>
              <a:ext uri="{FF2B5EF4-FFF2-40B4-BE49-F238E27FC236}">
                <a16:creationId xmlns:a16="http://schemas.microsoft.com/office/drawing/2014/main" id="{1A34659C-E9A2-48EA-AE2B-DAF3A99FDAD3}"/>
              </a:ext>
            </a:extLst>
          </p:cNvPr>
          <p:cNvSpPr txBox="1"/>
          <p:nvPr/>
        </p:nvSpPr>
        <p:spPr>
          <a:xfrm>
            <a:off x="3900811" y="3757606"/>
            <a:ext cx="4170914" cy="2031325"/>
          </a:xfrm>
          <a:prstGeom prst="rect">
            <a:avLst/>
          </a:prstGeom>
          <a:noFill/>
        </p:spPr>
        <p:txBody>
          <a:bodyPr wrap="square" rtlCol="0">
            <a:spAutoFit/>
          </a:bodyPr>
          <a:lstStyle/>
          <a:p>
            <a:r>
              <a:rPr lang="en-US" dirty="0"/>
              <a:t>Since relative permeability of metal &gt; 1, Inductance increase as coil approach metal. =&gt; decrease in frequency </a:t>
            </a:r>
          </a:p>
          <a:p>
            <a:r>
              <a:rPr lang="en-US" dirty="0"/>
              <a:t>So the goal is to detect the change in frequency as it indicates the existence of nearby metal</a:t>
            </a:r>
          </a:p>
        </p:txBody>
      </p:sp>
    </p:spTree>
    <p:extLst>
      <p:ext uri="{BB962C8B-B14F-4D97-AF65-F5344CB8AC3E}">
        <p14:creationId xmlns:p14="http://schemas.microsoft.com/office/powerpoint/2010/main" val="859681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247</TotalTime>
  <Words>419</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Remote Metal Detection System</vt:lpstr>
      <vt:lpstr>What ?</vt:lpstr>
      <vt:lpstr>Why?</vt:lpstr>
      <vt:lpstr>How?</vt:lpstr>
      <vt:lpstr>Example of the resulting image</vt:lpstr>
      <vt:lpstr>Specifications</vt:lpstr>
      <vt:lpstr>System Level Block Diagram</vt:lpstr>
      <vt:lpstr>Technical Detail - Metal Detection Circuit</vt:lpstr>
      <vt:lpstr>Technical Detail - Metal Detection Circuit continuous</vt:lpstr>
      <vt:lpstr>Technical Detail - Metal Detection Circuit continuous</vt:lpstr>
      <vt:lpstr>Technical Detail - Metal Detection Circuit continuous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Metal Detection System</dc:title>
  <dc:creator>jweif</dc:creator>
  <cp:lastModifiedBy>jweif</cp:lastModifiedBy>
  <cp:revision>17</cp:revision>
  <dcterms:created xsi:type="dcterms:W3CDTF">2018-11-22T21:56:56Z</dcterms:created>
  <dcterms:modified xsi:type="dcterms:W3CDTF">2018-11-23T02:04:37Z</dcterms:modified>
</cp:coreProperties>
</file>