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1" r:id="rId5"/>
    <p:sldId id="266" r:id="rId6"/>
    <p:sldId id="268" r:id="rId7"/>
    <p:sldId id="269" r:id="rId8"/>
    <p:sldId id="272" r:id="rId9"/>
    <p:sldId id="276" r:id="rId10"/>
    <p:sldId id="270" r:id="rId11"/>
    <p:sldId id="271" r:id="rId12"/>
    <p:sldId id="273" r:id="rId13"/>
    <p:sldId id="27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100" d="100"/>
          <a:sy n="100" d="100"/>
        </p:scale>
        <p:origin x="10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5EDA3-FAB8-44F3-B81B-2DAD23115DA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94123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45EDA3-FAB8-44F3-B81B-2DAD23115DAC}"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76194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382494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56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86561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45EDA3-FAB8-44F3-B81B-2DAD23115DAC}" type="datetimeFigureOut">
              <a:rPr lang="en-US" smtClean="0"/>
              <a:t>1/29/2019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921747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45EDA3-FAB8-44F3-B81B-2DAD23115DAC}" type="datetimeFigureOut">
              <a:rPr lang="en-US" smtClean="0"/>
              <a:t>1/29/2019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08320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5EDA3-FAB8-44F3-B81B-2DAD23115DA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06722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5EDA3-FAB8-44F3-B81B-2DAD23115DA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56402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245EDA3-FAB8-44F3-B81B-2DAD23115DA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22342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84161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5EDA3-FAB8-44F3-B81B-2DAD23115DAC}"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58918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5EDA3-FAB8-44F3-B81B-2DAD23115DAC}"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03823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245EDA3-FAB8-44F3-B81B-2DAD23115DAC}" type="datetimeFigureOut">
              <a:rPr lang="en-US" smtClean="0"/>
              <a:t>1/29/2019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4136509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45EDA3-FAB8-44F3-B81B-2DAD23115DAC}" type="datetimeFigureOut">
              <a:rPr lang="en-US" smtClean="0"/>
              <a:t>1/29/2019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36020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245EDA3-FAB8-44F3-B81B-2DAD23115DAC}" type="datetimeFigureOut">
              <a:rPr lang="en-US" smtClean="0"/>
              <a:t>1/29/2019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50984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45EDA3-FAB8-44F3-B81B-2DAD23115DAC}"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76707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45EDA3-FAB8-44F3-B81B-2DAD23115DAC}" type="datetimeFigureOut">
              <a:rPr lang="en-US" smtClean="0"/>
              <a:t>1/29/2019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F671D3-B7F6-4745-A2A5-F10E4015ABFD}" type="slidenum">
              <a:rPr lang="en-US" smtClean="0"/>
              <a:t>‹#›</a:t>
            </a:fld>
            <a:endParaRPr lang="en-US"/>
          </a:p>
        </p:txBody>
      </p:sp>
    </p:spTree>
    <p:extLst>
      <p:ext uri="{BB962C8B-B14F-4D97-AF65-F5344CB8AC3E}">
        <p14:creationId xmlns:p14="http://schemas.microsoft.com/office/powerpoint/2010/main" val="306220637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3E0E-BE4A-4FF9-B829-7D34FEDCEC73}"/>
              </a:ext>
            </a:extLst>
          </p:cNvPr>
          <p:cNvSpPr>
            <a:spLocks noGrp="1"/>
          </p:cNvSpPr>
          <p:nvPr>
            <p:ph type="ctrTitle"/>
          </p:nvPr>
        </p:nvSpPr>
        <p:spPr>
          <a:xfrm>
            <a:off x="2095500" y="1989180"/>
            <a:ext cx="9144000" cy="1909763"/>
          </a:xfrm>
        </p:spPr>
        <p:txBody>
          <a:bodyPr/>
          <a:lstStyle/>
          <a:p>
            <a:r>
              <a:rPr lang="en-US" dirty="0"/>
              <a:t>Remote Metal Detection System</a:t>
            </a:r>
          </a:p>
        </p:txBody>
      </p:sp>
      <p:sp>
        <p:nvSpPr>
          <p:cNvPr id="3" name="Subtitle 2">
            <a:extLst>
              <a:ext uri="{FF2B5EF4-FFF2-40B4-BE49-F238E27FC236}">
                <a16:creationId xmlns:a16="http://schemas.microsoft.com/office/drawing/2014/main" id="{F3331B49-928A-4B96-80BE-630AF7FB37D4}"/>
              </a:ext>
            </a:extLst>
          </p:cNvPr>
          <p:cNvSpPr>
            <a:spLocks noGrp="1"/>
          </p:cNvSpPr>
          <p:nvPr>
            <p:ph type="subTitle" idx="1"/>
          </p:nvPr>
        </p:nvSpPr>
        <p:spPr>
          <a:xfrm>
            <a:off x="8561595" y="4868820"/>
            <a:ext cx="8825658" cy="861420"/>
          </a:xfrm>
        </p:spPr>
        <p:txBody>
          <a:bodyPr>
            <a:normAutofit fontScale="70000" lnSpcReduction="20000"/>
          </a:bodyPr>
          <a:lstStyle/>
          <a:p>
            <a:r>
              <a:rPr lang="en-US" dirty="0"/>
              <a:t>By Jay Wei</a:t>
            </a:r>
          </a:p>
          <a:p>
            <a:r>
              <a:rPr lang="en-US" dirty="0"/>
              <a:t>Prof. Jiang </a:t>
            </a:r>
          </a:p>
          <a:p>
            <a:r>
              <a:rPr lang="en-US" dirty="0"/>
              <a:t>Ens491</a:t>
            </a:r>
          </a:p>
        </p:txBody>
      </p:sp>
    </p:spTree>
    <p:extLst>
      <p:ext uri="{BB962C8B-B14F-4D97-AF65-F5344CB8AC3E}">
        <p14:creationId xmlns:p14="http://schemas.microsoft.com/office/powerpoint/2010/main" val="21836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0FCE6-54A5-41CD-A311-C73AF5C00F39}"/>
              </a:ext>
            </a:extLst>
          </p:cNvPr>
          <p:cNvSpPr>
            <a:spLocks noGrp="1"/>
          </p:cNvSpPr>
          <p:nvPr>
            <p:ph idx="1"/>
          </p:nvPr>
        </p:nvSpPr>
        <p:spPr>
          <a:xfrm>
            <a:off x="1090433" y="1724459"/>
            <a:ext cx="9534637" cy="4405886"/>
          </a:xfrm>
        </p:spPr>
        <p:txBody>
          <a:bodyPr>
            <a:normAutofit/>
          </a:bodyPr>
          <a:lstStyle/>
          <a:p>
            <a:pPr marL="0" indent="0">
              <a:buNone/>
            </a:pPr>
            <a:r>
              <a:rPr lang="en-US" dirty="0"/>
              <a:t>Coding Approach :</a:t>
            </a:r>
          </a:p>
          <a:p>
            <a:pPr lvl="0"/>
            <a:r>
              <a:rPr lang="en-US" dirty="0"/>
              <a:t>Arduino UNO ATMega328 microcontroller equipped with 3 timer/counter registers (TCCR)</a:t>
            </a:r>
          </a:p>
          <a:p>
            <a:pPr lvl="0"/>
            <a:r>
              <a:rPr lang="en-US" dirty="0"/>
              <a:t>TCCR can be configured to received external clock source which can be our signal</a:t>
            </a:r>
          </a:p>
          <a:p>
            <a:pPr lvl="0"/>
            <a:r>
              <a:rPr lang="en-US" dirty="0"/>
              <a:t>To count the frequency, Output Comparison register (OCR) can be configured to decrement by 1 every clock cycle (cycle of our signal). </a:t>
            </a:r>
          </a:p>
          <a:p>
            <a:pPr lvl="0"/>
            <a:r>
              <a:rPr lang="en-US" dirty="0"/>
              <a:t>Then by measuring the time interval between each time the OCR reaches 0, we can calculate the frequency by dividing max number in OCR (255 for 8 bit) by time interval. </a:t>
            </a:r>
          </a:p>
          <a:p>
            <a:pPr lvl="0"/>
            <a:r>
              <a:rPr lang="en-US" dirty="0" err="1"/>
              <a:t>FrequencyCounter</a:t>
            </a:r>
            <a:r>
              <a:rPr lang="en-US" dirty="0"/>
              <a:t> library </a:t>
            </a:r>
          </a:p>
          <a:p>
            <a:pPr>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7B092CE0-A5EA-440A-8D84-25C41A47697D}"/>
              </a:ext>
            </a:extLst>
          </p:cNvPr>
          <p:cNvSpPr>
            <a:spLocks noGrp="1"/>
          </p:cNvSpPr>
          <p:nvPr>
            <p:ph type="title"/>
          </p:nvPr>
        </p:nvSpPr>
        <p:spPr>
          <a:xfrm>
            <a:off x="414291" y="323929"/>
            <a:ext cx="9404723" cy="1400530"/>
          </a:xfrm>
        </p:spPr>
        <p:txBody>
          <a:bodyPr/>
          <a:lstStyle/>
          <a:p>
            <a:r>
              <a:rPr lang="en-US" dirty="0"/>
              <a:t>Technical Detail</a:t>
            </a:r>
            <a:br>
              <a:rPr lang="en-US" dirty="0"/>
            </a:br>
            <a:r>
              <a:rPr lang="en-US" sz="2800" dirty="0"/>
              <a:t>-Arduino Frequency Measurement </a:t>
            </a:r>
            <a:br>
              <a:rPr lang="en-US" sz="4400" dirty="0"/>
            </a:br>
            <a:endParaRPr lang="en-US" dirty="0"/>
          </a:p>
        </p:txBody>
      </p:sp>
    </p:spTree>
    <p:extLst>
      <p:ext uri="{BB962C8B-B14F-4D97-AF65-F5344CB8AC3E}">
        <p14:creationId xmlns:p14="http://schemas.microsoft.com/office/powerpoint/2010/main" val="82032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D9D4C-16B0-4CB4-A2FD-A4F809F11DC7}"/>
              </a:ext>
            </a:extLst>
          </p:cNvPr>
          <p:cNvSpPr>
            <a:spLocks noGrp="1"/>
          </p:cNvSpPr>
          <p:nvPr>
            <p:ph idx="1"/>
          </p:nvPr>
        </p:nvSpPr>
        <p:spPr>
          <a:xfrm>
            <a:off x="1103312" y="1608549"/>
            <a:ext cx="9550706" cy="4809612"/>
          </a:xfrm>
        </p:spPr>
        <p:txBody>
          <a:bodyPr>
            <a:normAutofit fontScale="85000" lnSpcReduction="20000"/>
          </a:bodyPr>
          <a:lstStyle/>
          <a:p>
            <a:pPr marL="0" indent="0">
              <a:buNone/>
            </a:pPr>
            <a:r>
              <a:rPr lang="en-US" dirty="0"/>
              <a:t>Coding Approach:</a:t>
            </a:r>
          </a:p>
          <a:p>
            <a:pPr lvl="0"/>
            <a:r>
              <a:rPr lang="en-US" dirty="0"/>
              <a:t>The goal is to track the metal detector on a camera and mark its location accordingly </a:t>
            </a:r>
          </a:p>
          <a:p>
            <a:pPr lvl="0"/>
            <a:r>
              <a:rPr lang="en-US" dirty="0"/>
              <a:t>To trigger the marking of the detector’s current location, we set a threshold for the frequency. When frequency reach out of the threshold, the location of the detector at that specific moment is captured. </a:t>
            </a:r>
          </a:p>
          <a:p>
            <a:pPr lvl="0"/>
            <a:r>
              <a:rPr lang="en-US" dirty="0"/>
              <a:t>Background Subtraction Technique </a:t>
            </a:r>
          </a:p>
          <a:p>
            <a:pPr lvl="1"/>
            <a:r>
              <a:rPr lang="en-US" dirty="0"/>
              <a:t>In computer vision, image/frame is represented by matrix (size to be determined by pixels). </a:t>
            </a:r>
          </a:p>
          <a:p>
            <a:pPr lvl="1"/>
            <a:r>
              <a:rPr lang="en-US" dirty="0"/>
              <a:t>Each element of matrix hold (3) 8 bit values (0-255) each represents Red, Green , Blue.   </a:t>
            </a:r>
            <a:r>
              <a:rPr lang="en-US" dirty="0" err="1"/>
              <a:t>ie</a:t>
            </a:r>
            <a:r>
              <a:rPr lang="en-US" dirty="0"/>
              <a:t> (255,255,255) represent white. </a:t>
            </a:r>
          </a:p>
          <a:p>
            <a:pPr lvl="1"/>
            <a:r>
              <a:rPr lang="en-US" dirty="0"/>
              <a:t>Computer first capture frame1 as background, and then frame2 with object is introduced. </a:t>
            </a:r>
          </a:p>
          <a:p>
            <a:pPr lvl="1"/>
            <a:r>
              <a:rPr lang="en-US" dirty="0"/>
              <a:t>Subtracting Frame2 by Frame1 will produce a Difference-Frame</a:t>
            </a:r>
          </a:p>
          <a:p>
            <a:pPr lvl="1"/>
            <a:r>
              <a:rPr lang="en-US" dirty="0"/>
              <a:t>Difference-Frame holds the information about the location of the object</a:t>
            </a:r>
          </a:p>
          <a:p>
            <a:pPr lvl="1"/>
            <a:r>
              <a:rPr lang="en-US" dirty="0"/>
              <a:t>By continuously subtracting new frame by frame1 as camera is recoding, object can be tracked</a:t>
            </a:r>
          </a:p>
          <a:p>
            <a:pPr lvl="0"/>
            <a:r>
              <a:rPr lang="en-US" dirty="0"/>
              <a:t>OpenCV library </a:t>
            </a:r>
          </a:p>
          <a:p>
            <a:endParaRPr lang="en-US" dirty="0"/>
          </a:p>
        </p:txBody>
      </p:sp>
      <p:sp>
        <p:nvSpPr>
          <p:cNvPr id="4" name="Title 1">
            <a:extLst>
              <a:ext uri="{FF2B5EF4-FFF2-40B4-BE49-F238E27FC236}">
                <a16:creationId xmlns:a16="http://schemas.microsoft.com/office/drawing/2014/main" id="{BA4B119C-4F20-4E9E-A315-9466C9DEEAC4}"/>
              </a:ext>
            </a:extLst>
          </p:cNvPr>
          <p:cNvSpPr>
            <a:spLocks noGrp="1"/>
          </p:cNvSpPr>
          <p:nvPr>
            <p:ph type="title"/>
          </p:nvPr>
        </p:nvSpPr>
        <p:spPr>
          <a:xfrm>
            <a:off x="414291" y="323929"/>
            <a:ext cx="9404723" cy="1400530"/>
          </a:xfrm>
        </p:spPr>
        <p:txBody>
          <a:bodyPr/>
          <a:lstStyle/>
          <a:p>
            <a:r>
              <a:rPr lang="en-US" dirty="0"/>
              <a:t>Technical Detail</a:t>
            </a:r>
            <a:br>
              <a:rPr lang="en-US" dirty="0"/>
            </a:br>
            <a:r>
              <a:rPr lang="en-US" sz="2800" dirty="0"/>
              <a:t>-Object Tracking</a:t>
            </a:r>
            <a:br>
              <a:rPr lang="en-US" sz="4400" dirty="0"/>
            </a:br>
            <a:endParaRPr lang="en-US" dirty="0"/>
          </a:p>
        </p:txBody>
      </p:sp>
    </p:spTree>
    <p:extLst>
      <p:ext uri="{BB962C8B-B14F-4D97-AF65-F5344CB8AC3E}">
        <p14:creationId xmlns:p14="http://schemas.microsoft.com/office/powerpoint/2010/main" val="125568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748B-7679-44C2-9745-0F7351F0A0F7}"/>
              </a:ext>
            </a:extLst>
          </p:cNvPr>
          <p:cNvSpPr>
            <a:spLocks noGrp="1"/>
          </p:cNvSpPr>
          <p:nvPr>
            <p:ph type="title"/>
          </p:nvPr>
        </p:nvSpPr>
        <p:spPr>
          <a:xfrm>
            <a:off x="645130" y="385606"/>
            <a:ext cx="9404723" cy="981800"/>
          </a:xfrm>
        </p:spPr>
        <p:txBody>
          <a:bodyPr/>
          <a:lstStyle/>
          <a:p>
            <a:r>
              <a:rPr lang="en-US" dirty="0"/>
              <a:t>Cost Analysis – Budget</a:t>
            </a:r>
          </a:p>
        </p:txBody>
      </p:sp>
      <p:sp>
        <p:nvSpPr>
          <p:cNvPr id="3" name="Content Placeholder 2">
            <a:extLst>
              <a:ext uri="{FF2B5EF4-FFF2-40B4-BE49-F238E27FC236}">
                <a16:creationId xmlns:a16="http://schemas.microsoft.com/office/drawing/2014/main" id="{36A35D22-C63B-42D2-B1AE-B18DDA3D41A4}"/>
              </a:ext>
            </a:extLst>
          </p:cNvPr>
          <p:cNvSpPr>
            <a:spLocks noGrp="1"/>
          </p:cNvSpPr>
          <p:nvPr>
            <p:ph idx="1"/>
          </p:nvPr>
        </p:nvSpPr>
        <p:spPr>
          <a:xfrm>
            <a:off x="935532" y="1650246"/>
            <a:ext cx="8946541" cy="4195481"/>
          </a:xfrm>
        </p:spPr>
        <p:txBody>
          <a:bodyPr/>
          <a:lstStyle/>
          <a:p>
            <a:r>
              <a:rPr lang="en-US" dirty="0"/>
              <a:t>Estimation based on pricing from AMAZON</a:t>
            </a:r>
          </a:p>
          <a:p>
            <a:r>
              <a:rPr lang="en-US" dirty="0"/>
              <a:t>Major purchases:</a:t>
            </a:r>
          </a:p>
          <a:p>
            <a:pPr lvl="1"/>
            <a:r>
              <a:rPr lang="en-US" dirty="0"/>
              <a:t>Arduino UNO R3 								18.90</a:t>
            </a:r>
          </a:p>
          <a:p>
            <a:pPr lvl="1"/>
            <a:r>
              <a:rPr lang="en-US" dirty="0"/>
              <a:t>433 </a:t>
            </a:r>
            <a:r>
              <a:rPr lang="en-US" dirty="0" err="1"/>
              <a:t>mhz</a:t>
            </a:r>
            <a:r>
              <a:rPr lang="en-US" dirty="0"/>
              <a:t> transmitter and receiver				5.00</a:t>
            </a:r>
          </a:p>
          <a:p>
            <a:pPr lvl="1"/>
            <a:r>
              <a:rPr lang="en-US" dirty="0"/>
              <a:t>197’ 24AWG magnet wire						7.45</a:t>
            </a:r>
          </a:p>
          <a:p>
            <a:r>
              <a:rPr lang="en-US" dirty="0"/>
              <a:t>Minor purchases:</a:t>
            </a:r>
          </a:p>
          <a:p>
            <a:pPr lvl="1"/>
            <a:r>
              <a:rPr lang="en-US" dirty="0"/>
              <a:t>Resistor, Capacitor, Transistor, AA battery 		10.00</a:t>
            </a:r>
          </a:p>
          <a:p>
            <a:pPr marL="0" indent="0">
              <a:buNone/>
            </a:pPr>
            <a:endParaRPr lang="en-US" dirty="0"/>
          </a:p>
          <a:p>
            <a:r>
              <a:rPr lang="en-US" dirty="0"/>
              <a:t>										Total		41.35</a:t>
            </a:r>
          </a:p>
          <a:p>
            <a:endParaRPr lang="en-US" dirty="0"/>
          </a:p>
        </p:txBody>
      </p:sp>
    </p:spTree>
    <p:extLst>
      <p:ext uri="{BB962C8B-B14F-4D97-AF65-F5344CB8AC3E}">
        <p14:creationId xmlns:p14="http://schemas.microsoft.com/office/powerpoint/2010/main" val="28173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5B41-CC4F-4021-A309-279C88203D8C}"/>
              </a:ext>
            </a:extLst>
          </p:cNvPr>
          <p:cNvSpPr>
            <a:spLocks noGrp="1"/>
          </p:cNvSpPr>
          <p:nvPr>
            <p:ph type="title"/>
          </p:nvPr>
        </p:nvSpPr>
        <p:spPr>
          <a:xfrm>
            <a:off x="646111" y="452718"/>
            <a:ext cx="9404723" cy="998577"/>
          </a:xfrm>
        </p:spPr>
        <p:txBody>
          <a:bodyPr/>
          <a:lstStyle/>
          <a:p>
            <a:r>
              <a:rPr lang="en-US" dirty="0"/>
              <a:t>Risk Analysis and Mitigation</a:t>
            </a:r>
          </a:p>
        </p:txBody>
      </p:sp>
      <p:sp>
        <p:nvSpPr>
          <p:cNvPr id="3" name="Content Placeholder 2">
            <a:extLst>
              <a:ext uri="{FF2B5EF4-FFF2-40B4-BE49-F238E27FC236}">
                <a16:creationId xmlns:a16="http://schemas.microsoft.com/office/drawing/2014/main" id="{DB0C67D6-8C26-4F6E-99B8-0A602BE82BB0}"/>
              </a:ext>
            </a:extLst>
          </p:cNvPr>
          <p:cNvSpPr>
            <a:spLocks noGrp="1"/>
          </p:cNvSpPr>
          <p:nvPr>
            <p:ph idx="1"/>
          </p:nvPr>
        </p:nvSpPr>
        <p:spPr>
          <a:xfrm>
            <a:off x="885352" y="1789532"/>
            <a:ext cx="8946541" cy="3278936"/>
          </a:xfrm>
        </p:spPr>
        <p:txBody>
          <a:bodyPr/>
          <a:lstStyle/>
          <a:p>
            <a:pPr lvl="0"/>
            <a:r>
              <a:rPr lang="en-US" dirty="0"/>
              <a:t>The signal received by receiver will not be exactly the same as the signal transmitted.</a:t>
            </a:r>
          </a:p>
          <a:p>
            <a:pPr lvl="0"/>
            <a:r>
              <a:rPr lang="en-US" dirty="0"/>
              <a:t>However, adjustment to circuit and program can be made to adopt the deviation.</a:t>
            </a:r>
          </a:p>
          <a:p>
            <a:pPr lvl="0"/>
            <a:r>
              <a:rPr lang="en-US" dirty="0"/>
              <a:t>If the deviation is too severe, then it might be more practical to measure the frequency at the detection side using additional microcontroller and transmit only frequency value instead of entire signal. </a:t>
            </a:r>
          </a:p>
        </p:txBody>
      </p:sp>
    </p:spTree>
    <p:extLst>
      <p:ext uri="{BB962C8B-B14F-4D97-AF65-F5344CB8AC3E}">
        <p14:creationId xmlns:p14="http://schemas.microsoft.com/office/powerpoint/2010/main" val="155767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439D-5AD3-4927-A0AE-73C136A4FE3F}"/>
              </a:ext>
            </a:extLst>
          </p:cNvPr>
          <p:cNvSpPr>
            <a:spLocks noGrp="1"/>
          </p:cNvSpPr>
          <p:nvPr>
            <p:ph type="title"/>
          </p:nvPr>
        </p:nvSpPr>
        <p:spPr>
          <a:xfrm>
            <a:off x="633232" y="290028"/>
            <a:ext cx="9404723" cy="1041231"/>
          </a:xfrm>
        </p:spPr>
        <p:txBody>
          <a:bodyPr/>
          <a:lstStyle/>
          <a:p>
            <a:r>
              <a:rPr lang="en-US" dirty="0"/>
              <a:t>Deliverable</a:t>
            </a:r>
          </a:p>
        </p:txBody>
      </p:sp>
      <p:sp>
        <p:nvSpPr>
          <p:cNvPr id="3" name="Content Placeholder 2">
            <a:extLst>
              <a:ext uri="{FF2B5EF4-FFF2-40B4-BE49-F238E27FC236}">
                <a16:creationId xmlns:a16="http://schemas.microsoft.com/office/drawing/2014/main" id="{9E25D0BF-87F4-4943-9AF7-AE2FA247EDC0}"/>
              </a:ext>
            </a:extLst>
          </p:cNvPr>
          <p:cNvSpPr>
            <a:spLocks noGrp="1"/>
          </p:cNvSpPr>
          <p:nvPr>
            <p:ph idx="1"/>
          </p:nvPr>
        </p:nvSpPr>
        <p:spPr>
          <a:xfrm>
            <a:off x="962625" y="1331259"/>
            <a:ext cx="8946541" cy="3614228"/>
          </a:xfrm>
        </p:spPr>
        <p:txBody>
          <a:bodyPr>
            <a:normAutofit lnSpcReduction="10000"/>
          </a:bodyPr>
          <a:lstStyle/>
          <a:p>
            <a:pPr lvl="0"/>
            <a:r>
              <a:rPr lang="en-US" dirty="0"/>
              <a:t>Upon completion of project, live demo will be given in the classroom. </a:t>
            </a:r>
          </a:p>
          <a:p>
            <a:pPr lvl="0"/>
            <a:r>
              <a:rPr lang="en-US" dirty="0"/>
              <a:t>A completed project will consist of </a:t>
            </a:r>
          </a:p>
          <a:p>
            <a:pPr lvl="1"/>
            <a:r>
              <a:rPr lang="en-US" dirty="0"/>
              <a:t>(1) metal detector with transmitter </a:t>
            </a:r>
          </a:p>
          <a:p>
            <a:pPr lvl="1"/>
            <a:r>
              <a:rPr lang="en-US" dirty="0"/>
              <a:t>(1) Arduino with receiver circuit (+ frequency counter program)</a:t>
            </a:r>
          </a:p>
          <a:p>
            <a:pPr lvl="1"/>
            <a:r>
              <a:rPr lang="en-US" dirty="0"/>
              <a:t>(1) Laptop connected to Arduino (+ object tracking program via </a:t>
            </a:r>
            <a:r>
              <a:rPr lang="en-US" dirty="0" err="1"/>
              <a:t>webCam</a:t>
            </a:r>
            <a:r>
              <a:rPr lang="en-US" dirty="0"/>
              <a:t>)</a:t>
            </a:r>
          </a:p>
          <a:p>
            <a:pPr marL="0" indent="0">
              <a:buNone/>
            </a:pPr>
            <a:endParaRPr lang="en-US" dirty="0"/>
          </a:p>
          <a:p>
            <a:pPr lvl="0"/>
            <a:r>
              <a:rPr lang="en-US" dirty="0"/>
              <a:t>A successfully project has to satisfy all functional specification listed in slide 6 and produce the resulting image as shown in slide 5</a:t>
            </a:r>
          </a:p>
          <a:p>
            <a:endParaRPr lang="en-US" dirty="0"/>
          </a:p>
        </p:txBody>
      </p:sp>
    </p:spTree>
    <p:extLst>
      <p:ext uri="{BB962C8B-B14F-4D97-AF65-F5344CB8AC3E}">
        <p14:creationId xmlns:p14="http://schemas.microsoft.com/office/powerpoint/2010/main" val="297528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4D87-4B4A-4598-8C56-04513A6CE85E}"/>
              </a:ext>
            </a:extLst>
          </p:cNvPr>
          <p:cNvSpPr>
            <a:spLocks noGrp="1"/>
          </p:cNvSpPr>
          <p:nvPr>
            <p:ph type="title"/>
          </p:nvPr>
        </p:nvSpPr>
        <p:spPr>
          <a:xfrm>
            <a:off x="975499" y="364903"/>
            <a:ext cx="2983779" cy="1198397"/>
          </a:xfrm>
        </p:spPr>
        <p:txBody>
          <a:bodyPr/>
          <a:lstStyle/>
          <a:p>
            <a:r>
              <a:rPr lang="en-US" dirty="0">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3968924F-01AD-4B7E-8AF0-BBBF531AB6CB}"/>
              </a:ext>
            </a:extLst>
          </p:cNvPr>
          <p:cNvSpPr>
            <a:spLocks noGrp="1"/>
          </p:cNvSpPr>
          <p:nvPr>
            <p:ph idx="1"/>
          </p:nvPr>
        </p:nvSpPr>
        <p:spPr>
          <a:xfrm>
            <a:off x="1258833" y="1331479"/>
            <a:ext cx="8946541" cy="2776881"/>
          </a:xfrm>
        </p:spPr>
        <p:txBody>
          <a:bodyPr>
            <a:normAutofit/>
          </a:bodyPr>
          <a:lstStyle/>
          <a:p>
            <a:pPr marL="0" indent="0">
              <a:buNone/>
            </a:pPr>
            <a:r>
              <a:rPr lang="en-US" sz="2800" dirty="0"/>
              <a:t>The purpose of this project is to develop an metal detection system that allows operator to perform metal detection remotely. </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241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F3AF-B229-4E49-9272-D0D59FC9F7AF}"/>
              </a:ext>
            </a:extLst>
          </p:cNvPr>
          <p:cNvSpPr>
            <a:spLocks noGrp="1"/>
          </p:cNvSpPr>
          <p:nvPr>
            <p:ph type="title"/>
          </p:nvPr>
        </p:nvSpPr>
        <p:spPr>
          <a:xfrm>
            <a:off x="646111" y="324485"/>
            <a:ext cx="9404723" cy="1400530"/>
          </a:xfrm>
        </p:spPr>
        <p:txBody>
          <a:bodyPr/>
          <a:lstStyle/>
          <a:p>
            <a:r>
              <a:rPr lang="en-US" dirty="0"/>
              <a:t>System Overview </a:t>
            </a:r>
          </a:p>
        </p:txBody>
      </p:sp>
      <p:sp>
        <p:nvSpPr>
          <p:cNvPr id="3" name="Content Placeholder 2">
            <a:extLst>
              <a:ext uri="{FF2B5EF4-FFF2-40B4-BE49-F238E27FC236}">
                <a16:creationId xmlns:a16="http://schemas.microsoft.com/office/drawing/2014/main" id="{44E9F24B-B6F2-45EF-94A7-5A1658CCAF48}"/>
              </a:ext>
            </a:extLst>
          </p:cNvPr>
          <p:cNvSpPr>
            <a:spLocks noGrp="1"/>
          </p:cNvSpPr>
          <p:nvPr>
            <p:ph idx="1"/>
          </p:nvPr>
        </p:nvSpPr>
        <p:spPr>
          <a:xfrm>
            <a:off x="1039206" y="3475991"/>
            <a:ext cx="9011628" cy="3057524"/>
          </a:xfrm>
        </p:spPr>
        <p:txBody>
          <a:bodyPr/>
          <a:lstStyle/>
          <a:p>
            <a:r>
              <a:rPr lang="en-US" dirty="0"/>
              <a:t>Detection Circuit utilizes LC tank to continuously transmitting a signal</a:t>
            </a:r>
          </a:p>
          <a:p>
            <a:r>
              <a:rPr lang="en-US" dirty="0"/>
              <a:t>Frequency of signal to be received and measured by an remote receiver</a:t>
            </a:r>
          </a:p>
          <a:p>
            <a:r>
              <a:rPr lang="en-US" dirty="0"/>
              <a:t>The receiver will send frequency value to the PC via serial communication port for further processing </a:t>
            </a:r>
          </a:p>
        </p:txBody>
      </p:sp>
      <p:pic>
        <p:nvPicPr>
          <p:cNvPr id="4" name="Picture 3">
            <a:extLst>
              <a:ext uri="{FF2B5EF4-FFF2-40B4-BE49-F238E27FC236}">
                <a16:creationId xmlns:a16="http://schemas.microsoft.com/office/drawing/2014/main" id="{3DF406BB-C980-412C-A7AE-01B38123B38E}"/>
              </a:ext>
            </a:extLst>
          </p:cNvPr>
          <p:cNvPicPr>
            <a:picLocks noChangeAspect="1"/>
          </p:cNvPicPr>
          <p:nvPr/>
        </p:nvPicPr>
        <p:blipFill>
          <a:blip r:embed="rId2"/>
          <a:stretch>
            <a:fillRect/>
          </a:stretch>
        </p:blipFill>
        <p:spPr>
          <a:xfrm>
            <a:off x="1538472" y="1152983"/>
            <a:ext cx="7620000" cy="2095500"/>
          </a:xfrm>
          <a:prstGeom prst="rect">
            <a:avLst/>
          </a:prstGeom>
        </p:spPr>
      </p:pic>
    </p:spTree>
    <p:extLst>
      <p:ext uri="{BB962C8B-B14F-4D97-AF65-F5344CB8AC3E}">
        <p14:creationId xmlns:p14="http://schemas.microsoft.com/office/powerpoint/2010/main" val="394731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1854-31B6-44BD-AF75-C3E00B0DE019}"/>
              </a:ext>
            </a:extLst>
          </p:cNvPr>
          <p:cNvSpPr>
            <a:spLocks noGrp="1"/>
          </p:cNvSpPr>
          <p:nvPr>
            <p:ph type="title"/>
          </p:nvPr>
        </p:nvSpPr>
        <p:spPr>
          <a:xfrm>
            <a:off x="646111" y="452718"/>
            <a:ext cx="9404723" cy="1049511"/>
          </a:xfrm>
        </p:spPr>
        <p:txBody>
          <a:bodyPr/>
          <a:lstStyle/>
          <a:p>
            <a:r>
              <a:rPr lang="en-US" dirty="0"/>
              <a:t>Specifications</a:t>
            </a:r>
          </a:p>
        </p:txBody>
      </p:sp>
      <p:sp>
        <p:nvSpPr>
          <p:cNvPr id="3" name="Content Placeholder 2">
            <a:extLst>
              <a:ext uri="{FF2B5EF4-FFF2-40B4-BE49-F238E27FC236}">
                <a16:creationId xmlns:a16="http://schemas.microsoft.com/office/drawing/2014/main" id="{D6C93F86-2332-4E92-9154-33A805613FAE}"/>
              </a:ext>
            </a:extLst>
          </p:cNvPr>
          <p:cNvSpPr>
            <a:spLocks noGrp="1"/>
          </p:cNvSpPr>
          <p:nvPr>
            <p:ph idx="1"/>
          </p:nvPr>
        </p:nvSpPr>
        <p:spPr>
          <a:xfrm>
            <a:off x="684156" y="1853774"/>
            <a:ext cx="10520463" cy="3014440"/>
          </a:xfrm>
        </p:spPr>
        <p:txBody>
          <a:bodyPr/>
          <a:lstStyle/>
          <a:p>
            <a:pPr>
              <a:lnSpc>
                <a:spcPct val="150000"/>
              </a:lnSpc>
            </a:pPr>
            <a:r>
              <a:rPr lang="en-US" dirty="0"/>
              <a:t>The system shall operate when metal detector is up to 30 feet from the operator</a:t>
            </a:r>
          </a:p>
          <a:p>
            <a:pPr>
              <a:lnSpc>
                <a:spcPct val="150000"/>
              </a:lnSpc>
            </a:pPr>
            <a:r>
              <a:rPr lang="en-US" dirty="0"/>
              <a:t>The metal detector will have detection depth up to 10cm below ground</a:t>
            </a:r>
          </a:p>
          <a:p>
            <a:pPr>
              <a:lnSpc>
                <a:spcPct val="150000"/>
              </a:lnSpc>
            </a:pPr>
            <a:r>
              <a:rPr lang="en-US" dirty="0"/>
              <a:t>The metal object to be detected shall be bigger than size of a quarter </a:t>
            </a:r>
          </a:p>
          <a:p>
            <a:pPr>
              <a:lnSpc>
                <a:spcPct val="150000"/>
              </a:lnSpc>
            </a:pPr>
            <a:r>
              <a:rPr lang="en-US" dirty="0"/>
              <a:t>The software shall be able to capture the location of metal detector upon detection of metal with &lt; 1 second delay. </a:t>
            </a:r>
          </a:p>
          <a:p>
            <a:pPr>
              <a:lnSpc>
                <a:spcPct val="150000"/>
              </a:lnSpc>
            </a:pPr>
            <a:endParaRPr lang="en-US" dirty="0"/>
          </a:p>
          <a:p>
            <a:endParaRPr lang="en-US" dirty="0"/>
          </a:p>
          <a:p>
            <a:endParaRPr lang="en-US" dirty="0"/>
          </a:p>
        </p:txBody>
      </p:sp>
    </p:spTree>
    <p:extLst>
      <p:ext uri="{BB962C8B-B14F-4D97-AF65-F5344CB8AC3E}">
        <p14:creationId xmlns:p14="http://schemas.microsoft.com/office/powerpoint/2010/main" val="346943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FA2E-D8EF-4F79-AEDF-1E1C0ED92D65}"/>
              </a:ext>
            </a:extLst>
          </p:cNvPr>
          <p:cNvSpPr>
            <a:spLocks noGrp="1"/>
          </p:cNvSpPr>
          <p:nvPr>
            <p:ph type="title"/>
          </p:nvPr>
        </p:nvSpPr>
        <p:spPr>
          <a:xfrm>
            <a:off x="298382" y="304622"/>
            <a:ext cx="9404723" cy="1335337"/>
          </a:xfrm>
        </p:spPr>
        <p:txBody>
          <a:bodyPr/>
          <a:lstStyle/>
          <a:p>
            <a:r>
              <a:rPr lang="en-US" dirty="0"/>
              <a:t>Technical Detail</a:t>
            </a:r>
            <a:br>
              <a:rPr lang="en-US" dirty="0"/>
            </a:br>
            <a:r>
              <a:rPr lang="en-US" sz="2400" dirty="0"/>
              <a:t>- Metal Detection Circuit continuous</a:t>
            </a:r>
          </a:p>
        </p:txBody>
      </p:sp>
      <p:sp>
        <p:nvSpPr>
          <p:cNvPr id="3" name="Content Placeholder 2">
            <a:extLst>
              <a:ext uri="{FF2B5EF4-FFF2-40B4-BE49-F238E27FC236}">
                <a16:creationId xmlns:a16="http://schemas.microsoft.com/office/drawing/2014/main" id="{EB798D1D-A5CC-4225-B89C-39A5A46D502E}"/>
              </a:ext>
            </a:extLst>
          </p:cNvPr>
          <p:cNvSpPr>
            <a:spLocks noGrp="1"/>
          </p:cNvSpPr>
          <p:nvPr>
            <p:ph idx="1"/>
          </p:nvPr>
        </p:nvSpPr>
        <p:spPr>
          <a:xfrm>
            <a:off x="875201" y="1815922"/>
            <a:ext cx="8946541" cy="4232808"/>
          </a:xfrm>
        </p:spPr>
        <p:txBody>
          <a:bodyPr/>
          <a:lstStyle/>
          <a:p>
            <a:r>
              <a:rPr lang="en-US" dirty="0"/>
              <a:t>Complete metal detection circuit</a:t>
            </a:r>
          </a:p>
        </p:txBody>
      </p:sp>
      <p:pic>
        <p:nvPicPr>
          <p:cNvPr id="6" name="Picture 5">
            <a:extLst>
              <a:ext uri="{FF2B5EF4-FFF2-40B4-BE49-F238E27FC236}">
                <a16:creationId xmlns:a16="http://schemas.microsoft.com/office/drawing/2014/main" id="{35725159-6589-4C47-B68F-3F4CB5482085}"/>
              </a:ext>
            </a:extLst>
          </p:cNvPr>
          <p:cNvPicPr>
            <a:picLocks noChangeAspect="1"/>
          </p:cNvPicPr>
          <p:nvPr/>
        </p:nvPicPr>
        <p:blipFill>
          <a:blip r:embed="rId2"/>
          <a:stretch>
            <a:fillRect/>
          </a:stretch>
        </p:blipFill>
        <p:spPr>
          <a:xfrm>
            <a:off x="1745671" y="2476983"/>
            <a:ext cx="7462711" cy="3395784"/>
          </a:xfrm>
          <a:prstGeom prst="rect">
            <a:avLst/>
          </a:prstGeom>
        </p:spPr>
      </p:pic>
    </p:spTree>
    <p:extLst>
      <p:ext uri="{BB962C8B-B14F-4D97-AF65-F5344CB8AC3E}">
        <p14:creationId xmlns:p14="http://schemas.microsoft.com/office/powerpoint/2010/main" val="171710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2A8EC-B9D7-436B-8EDB-5D4FFDB3DEF1}"/>
              </a:ext>
            </a:extLst>
          </p:cNvPr>
          <p:cNvSpPr>
            <a:spLocks noGrp="1"/>
          </p:cNvSpPr>
          <p:nvPr>
            <p:ph idx="1"/>
          </p:nvPr>
        </p:nvSpPr>
        <p:spPr/>
        <p:txBody>
          <a:bodyPr/>
          <a:lstStyle/>
          <a:p>
            <a:r>
              <a:rPr lang="en-US" dirty="0"/>
              <a:t>Simulation</a:t>
            </a:r>
          </a:p>
        </p:txBody>
      </p:sp>
      <p:sp>
        <p:nvSpPr>
          <p:cNvPr id="4" name="Title 1">
            <a:extLst>
              <a:ext uri="{FF2B5EF4-FFF2-40B4-BE49-F238E27FC236}">
                <a16:creationId xmlns:a16="http://schemas.microsoft.com/office/drawing/2014/main" id="{0FD6D3A5-A560-431A-A0D9-1FB714632126}"/>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Technical Detail</a:t>
            </a:r>
            <a:br>
              <a:rPr lang="en-US" dirty="0"/>
            </a:br>
            <a:r>
              <a:rPr lang="en-US" sz="2400" dirty="0"/>
              <a:t>- Metal Detection Circuit continuous</a:t>
            </a:r>
          </a:p>
        </p:txBody>
      </p:sp>
      <p:pic>
        <p:nvPicPr>
          <p:cNvPr id="5" name="Picture 4">
            <a:extLst>
              <a:ext uri="{FF2B5EF4-FFF2-40B4-BE49-F238E27FC236}">
                <a16:creationId xmlns:a16="http://schemas.microsoft.com/office/drawing/2014/main" id="{B22DC6DF-EA1A-4DDB-B269-8C5706965DEB}"/>
              </a:ext>
            </a:extLst>
          </p:cNvPr>
          <p:cNvPicPr>
            <a:picLocks noChangeAspect="1"/>
          </p:cNvPicPr>
          <p:nvPr/>
        </p:nvPicPr>
        <p:blipFill>
          <a:blip r:embed="rId2"/>
          <a:stretch>
            <a:fillRect/>
          </a:stretch>
        </p:blipFill>
        <p:spPr>
          <a:xfrm>
            <a:off x="1008062" y="2628900"/>
            <a:ext cx="7772400" cy="3181350"/>
          </a:xfrm>
          <a:prstGeom prst="rect">
            <a:avLst/>
          </a:prstGeom>
        </p:spPr>
      </p:pic>
      <p:pic>
        <p:nvPicPr>
          <p:cNvPr id="6" name="Picture 5">
            <a:extLst>
              <a:ext uri="{FF2B5EF4-FFF2-40B4-BE49-F238E27FC236}">
                <a16:creationId xmlns:a16="http://schemas.microsoft.com/office/drawing/2014/main" id="{E0E78A5E-2FD3-45F5-8C29-DC9B2220B2E6}"/>
              </a:ext>
            </a:extLst>
          </p:cNvPr>
          <p:cNvPicPr>
            <a:picLocks noChangeAspect="1"/>
          </p:cNvPicPr>
          <p:nvPr/>
        </p:nvPicPr>
        <p:blipFill>
          <a:blip r:embed="rId3"/>
          <a:stretch>
            <a:fillRect/>
          </a:stretch>
        </p:blipFill>
        <p:spPr>
          <a:xfrm>
            <a:off x="8875712" y="1598940"/>
            <a:ext cx="2935526" cy="2059920"/>
          </a:xfrm>
          <a:prstGeom prst="rect">
            <a:avLst/>
          </a:prstGeom>
        </p:spPr>
      </p:pic>
    </p:spTree>
    <p:extLst>
      <p:ext uri="{BB962C8B-B14F-4D97-AF65-F5344CB8AC3E}">
        <p14:creationId xmlns:p14="http://schemas.microsoft.com/office/powerpoint/2010/main" val="74329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BF3F-FD96-42D5-B494-A6D8A8479B12}"/>
              </a:ext>
            </a:extLst>
          </p:cNvPr>
          <p:cNvSpPr>
            <a:spLocks noGrp="1"/>
          </p:cNvSpPr>
          <p:nvPr>
            <p:ph type="title"/>
          </p:nvPr>
        </p:nvSpPr>
        <p:spPr>
          <a:xfrm>
            <a:off x="414984" y="285580"/>
            <a:ext cx="9404723" cy="1400530"/>
          </a:xfrm>
        </p:spPr>
        <p:txBody>
          <a:bodyPr/>
          <a:lstStyle/>
          <a:p>
            <a:r>
              <a:rPr lang="en-US" dirty="0"/>
              <a:t>Technical Detail</a:t>
            </a:r>
            <a:br>
              <a:rPr lang="en-US" dirty="0"/>
            </a:br>
            <a:r>
              <a:rPr lang="en-US" sz="2800" dirty="0"/>
              <a:t>-Frequency Receiver and counter</a:t>
            </a:r>
            <a:br>
              <a:rPr lang="en-US" sz="4400" dirty="0"/>
            </a:br>
            <a:endParaRPr lang="en-US" dirty="0"/>
          </a:p>
        </p:txBody>
      </p:sp>
      <p:sp>
        <p:nvSpPr>
          <p:cNvPr id="3" name="Content Placeholder 2">
            <a:extLst>
              <a:ext uri="{FF2B5EF4-FFF2-40B4-BE49-F238E27FC236}">
                <a16:creationId xmlns:a16="http://schemas.microsoft.com/office/drawing/2014/main" id="{E995BBC7-3F85-4DEC-A26C-0FEB2EBE1A43}"/>
              </a:ext>
            </a:extLst>
          </p:cNvPr>
          <p:cNvSpPr>
            <a:spLocks noGrp="1"/>
          </p:cNvSpPr>
          <p:nvPr>
            <p:ph idx="1"/>
          </p:nvPr>
        </p:nvSpPr>
        <p:spPr>
          <a:xfrm>
            <a:off x="1046798" y="4343163"/>
            <a:ext cx="8906853" cy="2286000"/>
          </a:xfrm>
        </p:spPr>
        <p:txBody>
          <a:bodyPr/>
          <a:lstStyle/>
          <a:p>
            <a:pPr lvl="0"/>
            <a:r>
              <a:rPr lang="en-US" dirty="0"/>
              <a:t>Signal to be received by RF receiver module.</a:t>
            </a:r>
          </a:p>
          <a:p>
            <a:pPr lvl="0"/>
            <a:r>
              <a:rPr lang="en-US" dirty="0"/>
              <a:t>DC bias added to make the signal digitally measurable by Arduino digital pin.</a:t>
            </a:r>
          </a:p>
          <a:p>
            <a:pPr lvl="0"/>
            <a:r>
              <a:rPr lang="en-US" dirty="0"/>
              <a:t>Amount of DC biasing to be determined based on actual received signal </a:t>
            </a:r>
          </a:p>
        </p:txBody>
      </p:sp>
      <p:pic>
        <p:nvPicPr>
          <p:cNvPr id="4" name="Picture 3">
            <a:extLst>
              <a:ext uri="{FF2B5EF4-FFF2-40B4-BE49-F238E27FC236}">
                <a16:creationId xmlns:a16="http://schemas.microsoft.com/office/drawing/2014/main" id="{468F9599-19C9-4BAC-BBA6-1580C272412C}"/>
              </a:ext>
            </a:extLst>
          </p:cNvPr>
          <p:cNvPicPr>
            <a:picLocks noChangeAspect="1"/>
          </p:cNvPicPr>
          <p:nvPr/>
        </p:nvPicPr>
        <p:blipFill>
          <a:blip r:embed="rId2"/>
          <a:stretch>
            <a:fillRect/>
          </a:stretch>
        </p:blipFill>
        <p:spPr>
          <a:xfrm>
            <a:off x="2218447" y="1853248"/>
            <a:ext cx="5797798" cy="2322777"/>
          </a:xfrm>
          <a:prstGeom prst="rect">
            <a:avLst/>
          </a:prstGeom>
        </p:spPr>
      </p:pic>
    </p:spTree>
    <p:extLst>
      <p:ext uri="{BB962C8B-B14F-4D97-AF65-F5344CB8AC3E}">
        <p14:creationId xmlns:p14="http://schemas.microsoft.com/office/powerpoint/2010/main" val="411424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96B8-B394-4B74-8EAD-4AE571097F5F}"/>
              </a:ext>
            </a:extLst>
          </p:cNvPr>
          <p:cNvSpPr>
            <a:spLocks noGrp="1"/>
          </p:cNvSpPr>
          <p:nvPr>
            <p:ph type="title"/>
          </p:nvPr>
        </p:nvSpPr>
        <p:spPr>
          <a:xfrm>
            <a:off x="646111" y="452718"/>
            <a:ext cx="9404723" cy="1048911"/>
          </a:xfrm>
        </p:spPr>
        <p:txBody>
          <a:bodyPr/>
          <a:lstStyle/>
          <a:p>
            <a:r>
              <a:rPr lang="en-US" dirty="0"/>
              <a:t>Project Scheduling </a:t>
            </a:r>
          </a:p>
        </p:txBody>
      </p:sp>
      <p:pic>
        <p:nvPicPr>
          <p:cNvPr id="4" name="Picture 3">
            <a:extLst>
              <a:ext uri="{FF2B5EF4-FFF2-40B4-BE49-F238E27FC236}">
                <a16:creationId xmlns:a16="http://schemas.microsoft.com/office/drawing/2014/main" id="{1E67D513-A5FB-4522-99B9-34FDEFD523FA}"/>
              </a:ext>
            </a:extLst>
          </p:cNvPr>
          <p:cNvPicPr>
            <a:picLocks noChangeAspect="1"/>
          </p:cNvPicPr>
          <p:nvPr/>
        </p:nvPicPr>
        <p:blipFill>
          <a:blip r:embed="rId2"/>
          <a:stretch>
            <a:fillRect/>
          </a:stretch>
        </p:blipFill>
        <p:spPr>
          <a:xfrm>
            <a:off x="762000" y="1342811"/>
            <a:ext cx="10538188" cy="4896063"/>
          </a:xfrm>
          <a:prstGeom prst="rect">
            <a:avLst/>
          </a:prstGeom>
        </p:spPr>
      </p:pic>
    </p:spTree>
    <p:extLst>
      <p:ext uri="{BB962C8B-B14F-4D97-AF65-F5344CB8AC3E}">
        <p14:creationId xmlns:p14="http://schemas.microsoft.com/office/powerpoint/2010/main" val="214582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7B13-3ED0-417C-92EE-73B95AF868C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CFB021A-7509-452C-A62E-374F7D70ADD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7760" r="-418" b="11451"/>
          <a:stretch/>
        </p:blipFill>
        <p:spPr>
          <a:xfrm>
            <a:off x="133840" y="714375"/>
            <a:ext cx="4916332" cy="2599276"/>
          </a:xfrm>
        </p:spPr>
      </p:pic>
      <p:pic>
        <p:nvPicPr>
          <p:cNvPr id="8" name="Picture 7">
            <a:extLst>
              <a:ext uri="{FF2B5EF4-FFF2-40B4-BE49-F238E27FC236}">
                <a16:creationId xmlns:a16="http://schemas.microsoft.com/office/drawing/2014/main" id="{8BED8326-D62F-410D-B29E-46286BFBBA58}"/>
              </a:ext>
            </a:extLst>
          </p:cNvPr>
          <p:cNvPicPr>
            <a:picLocks noChangeAspect="1"/>
          </p:cNvPicPr>
          <p:nvPr/>
        </p:nvPicPr>
        <p:blipFill>
          <a:blip r:embed="rId3"/>
          <a:stretch>
            <a:fillRect/>
          </a:stretch>
        </p:blipFill>
        <p:spPr>
          <a:xfrm>
            <a:off x="5050172" y="0"/>
            <a:ext cx="1587417" cy="6858000"/>
          </a:xfrm>
          <a:prstGeom prst="rect">
            <a:avLst/>
          </a:prstGeom>
        </p:spPr>
      </p:pic>
      <p:pic>
        <p:nvPicPr>
          <p:cNvPr id="6" name="Picture 5">
            <a:extLst>
              <a:ext uri="{FF2B5EF4-FFF2-40B4-BE49-F238E27FC236}">
                <a16:creationId xmlns:a16="http://schemas.microsoft.com/office/drawing/2014/main" id="{87BF71E4-DF95-41CD-881A-69C6AA45B1A5}"/>
              </a:ext>
            </a:extLst>
          </p:cNvPr>
          <p:cNvPicPr>
            <a:picLocks noChangeAspect="1"/>
          </p:cNvPicPr>
          <p:nvPr/>
        </p:nvPicPr>
        <p:blipFill rotWithShape="1">
          <a:blip r:embed="rId4">
            <a:extLst>
              <a:ext uri="{28A0092B-C50C-407E-A947-70E740481C1C}">
                <a14:useLocalDpi xmlns:a14="http://schemas.microsoft.com/office/drawing/2010/main" val="0"/>
              </a:ext>
            </a:extLst>
          </a:blip>
          <a:srcRect l="-1391" t="10195" r="61915" b="17257"/>
          <a:stretch/>
        </p:blipFill>
        <p:spPr>
          <a:xfrm>
            <a:off x="6811861" y="731546"/>
            <a:ext cx="2360863" cy="2564934"/>
          </a:xfrm>
          <a:prstGeom prst="rect">
            <a:avLst/>
          </a:prstGeom>
        </p:spPr>
      </p:pic>
      <p:pic>
        <p:nvPicPr>
          <p:cNvPr id="7" name="Picture 6">
            <a:extLst>
              <a:ext uri="{FF2B5EF4-FFF2-40B4-BE49-F238E27FC236}">
                <a16:creationId xmlns:a16="http://schemas.microsoft.com/office/drawing/2014/main" id="{79E49CC6-B40A-485E-8EDA-68CE60CCF897}"/>
              </a:ext>
            </a:extLst>
          </p:cNvPr>
          <p:cNvPicPr>
            <a:picLocks noChangeAspect="1"/>
          </p:cNvPicPr>
          <p:nvPr/>
        </p:nvPicPr>
        <p:blipFill>
          <a:blip r:embed="rId5"/>
          <a:stretch>
            <a:fillRect/>
          </a:stretch>
        </p:blipFill>
        <p:spPr>
          <a:xfrm>
            <a:off x="9809527" y="-29799"/>
            <a:ext cx="1507155" cy="6652557"/>
          </a:xfrm>
          <a:prstGeom prst="rect">
            <a:avLst/>
          </a:prstGeom>
        </p:spPr>
      </p:pic>
    </p:spTree>
    <p:extLst>
      <p:ext uri="{BB962C8B-B14F-4D97-AF65-F5344CB8AC3E}">
        <p14:creationId xmlns:p14="http://schemas.microsoft.com/office/powerpoint/2010/main" val="74045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1572</TotalTime>
  <Words>605</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Remote Metal Detection System</vt:lpstr>
      <vt:lpstr>Objective</vt:lpstr>
      <vt:lpstr>System Overview </vt:lpstr>
      <vt:lpstr>Specifications</vt:lpstr>
      <vt:lpstr>Technical Detail - Metal Detection Circuit continuous</vt:lpstr>
      <vt:lpstr>PowerPoint Presentation</vt:lpstr>
      <vt:lpstr>Technical Detail -Frequency Receiver and counter </vt:lpstr>
      <vt:lpstr>Project Scheduling </vt:lpstr>
      <vt:lpstr>PowerPoint Presentation</vt:lpstr>
      <vt:lpstr>Technical Detail -Arduino Frequency Measurement  </vt:lpstr>
      <vt:lpstr>Technical Detail -Object Tracking </vt:lpstr>
      <vt:lpstr>Cost Analysis – Budget</vt:lpstr>
      <vt:lpstr>Risk Analysis and Mitigation</vt:lpstr>
      <vt:lpstr>Deliverable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Metal Detection System</dc:title>
  <dc:creator>jweif</dc:creator>
  <cp:lastModifiedBy>jweif</cp:lastModifiedBy>
  <cp:revision>45</cp:revision>
  <dcterms:created xsi:type="dcterms:W3CDTF">2018-11-22T21:56:56Z</dcterms:created>
  <dcterms:modified xsi:type="dcterms:W3CDTF">2019-01-29T22:02:56Z</dcterms:modified>
</cp:coreProperties>
</file>