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16"/>
  </p:notesMasterIdLst>
  <p:sldIdLst>
    <p:sldId id="256" r:id="rId2"/>
    <p:sldId id="260" r:id="rId3"/>
    <p:sldId id="271" r:id="rId4"/>
    <p:sldId id="261" r:id="rId5"/>
    <p:sldId id="263" r:id="rId6"/>
    <p:sldId id="262" r:id="rId7"/>
    <p:sldId id="264" r:id="rId8"/>
    <p:sldId id="270" r:id="rId9"/>
    <p:sldId id="272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BE525-3E02-424B-839B-B66BDA99051E}" v="412" dt="2023-05-31T07:09:27.894"/>
    <p1510:client id="{54984D41-CE88-4C6D-ADED-78794F9ECA6A}" v="1496" dt="2023-05-25T12:27:00.334"/>
    <p1510:client id="{5F417232-A876-4749-9FDC-D3C4A25339EF}" v="105" dt="2023-05-30T07:42:58.038"/>
    <p1510:client id="{C60EDFFB-534A-4C97-A1E4-3FCE421674B0}" v="27" dt="2023-05-25T04:55:09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95AB8-3426-42A2-9249-3ABB4A968967}" type="datetimeFigureOut"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752C7-0E6A-4295-9E19-D3B8412A20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3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/>
              <a:t>airline</a:t>
            </a:r>
            <a:r>
              <a:rPr lang="en-US"/>
              <a:t>: refers to the company or carrier that operates the flight. It has 6 unique values are,</a:t>
            </a:r>
          </a:p>
          <a:p>
            <a:pPr marL="285750" lvl="1" indent="-285750">
              <a:buFont typeface="Arial"/>
              <a:buChar char="•"/>
            </a:pPr>
            <a:r>
              <a:rPr lang="en-US" b="1" dirty="0"/>
              <a:t>SpiceJet, AirAsia, Vistara, GO_FIRST, Indigo, </a:t>
            </a:r>
            <a:r>
              <a:rPr lang="en-US" b="1" dirty="0" err="1"/>
              <a:t>Air_India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r>
              <a:rPr lang="en-US" b="1" dirty="0"/>
              <a:t>flight</a:t>
            </a:r>
            <a:r>
              <a:rPr lang="en-US" dirty="0"/>
              <a:t>: refers to company code + Flight number, A numeric code assigned by the airline to identify the specific flight, ranging from one to four digits. </a:t>
            </a:r>
            <a:r>
              <a:rPr lang="en-US" b="1" dirty="0"/>
              <a:t>It have total 1561 unique flight are there, and total 1254 unique flight number.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source_city</a:t>
            </a:r>
            <a:r>
              <a:rPr lang="en-US" dirty="0"/>
              <a:t>: The starting city name from where the flight originates. There are 6 unique cities, 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Delhi, Mumbai, Bangalore, Kolkata, Hyderabad, Chennai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destination_city</a:t>
            </a:r>
            <a:r>
              <a:rPr lang="en-US" dirty="0"/>
              <a:t>: city name where the flight is scheduled to arrive. There are 6 unique cities,</a:t>
            </a:r>
            <a:endParaRPr lang="en-US" dirty="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/>
              <a:t>Kolkata, Hyderabad, Chennai, Delhi, Mumbai, Bangalore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departure_time</a:t>
            </a:r>
            <a:r>
              <a:rPr lang="en-US" dirty="0"/>
              <a:t>: The scheduled time of departure of the flight from the </a:t>
            </a:r>
            <a:r>
              <a:rPr lang="en-US" dirty="0" err="1"/>
              <a:t>source_city</a:t>
            </a:r>
            <a:r>
              <a:rPr lang="en-US" dirty="0"/>
              <a:t>, </a:t>
            </a:r>
            <a:endParaRPr lang="en-US" dirty="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/>
              <a:t>Evening, </a:t>
            </a:r>
            <a:r>
              <a:rPr lang="en-US" b="1" dirty="0" err="1"/>
              <a:t>Early_Morning</a:t>
            </a:r>
            <a:r>
              <a:rPr lang="en-US" b="1" dirty="0"/>
              <a:t>, Morning, Afternoon, Night, </a:t>
            </a:r>
            <a:r>
              <a:rPr lang="en-US" b="1" dirty="0" err="1"/>
              <a:t>Late_Night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r>
              <a:rPr lang="en-US" b="1" dirty="0"/>
              <a:t>stops</a:t>
            </a:r>
            <a:r>
              <a:rPr lang="en-US" dirty="0"/>
              <a:t>: The number of stops the flight makes on its way to the </a:t>
            </a:r>
            <a:r>
              <a:rPr lang="en-US" dirty="0" err="1"/>
              <a:t>destination_city</a:t>
            </a:r>
            <a:r>
              <a:rPr lang="en-US" dirty="0"/>
              <a:t>, </a:t>
            </a:r>
            <a:endParaRPr lang="en-US" dirty="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/>
              <a:t>zero, one, </a:t>
            </a:r>
            <a:r>
              <a:rPr lang="en-US" b="1" dirty="0" err="1"/>
              <a:t>two_or_more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arrival_time</a:t>
            </a:r>
            <a:r>
              <a:rPr lang="en-US" dirty="0"/>
              <a:t>: The scheduled time of arrival of the flight at the </a:t>
            </a:r>
            <a:r>
              <a:rPr lang="en-US" dirty="0" err="1"/>
              <a:t>destination_city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/>
              <a:t>Evening, </a:t>
            </a:r>
            <a:r>
              <a:rPr lang="en-US" b="1" dirty="0" err="1"/>
              <a:t>Early_Morning</a:t>
            </a:r>
            <a:r>
              <a:rPr lang="en-US" b="1" dirty="0"/>
              <a:t>, Morning, Afternoon, Night, </a:t>
            </a:r>
            <a:r>
              <a:rPr lang="en-US" b="1" dirty="0" err="1"/>
              <a:t>Late_Night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r>
              <a:rPr lang="en-US" b="1" dirty="0"/>
              <a:t>class</a:t>
            </a:r>
            <a:r>
              <a:rPr lang="en-US" dirty="0"/>
              <a:t>: The class of the flight, such as </a:t>
            </a:r>
            <a:endParaRPr lang="en-US" dirty="0"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/>
              <a:t>Economy, business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duration</a:t>
            </a:r>
            <a:r>
              <a:rPr lang="en-US" dirty="0"/>
              <a:t>: </a:t>
            </a:r>
            <a:r>
              <a:rPr lang="en-US" b="1" dirty="0"/>
              <a:t>The total duration(float numbers) in hours </a:t>
            </a:r>
            <a:r>
              <a:rPr lang="en-US" dirty="0"/>
              <a:t>of the flight from the </a:t>
            </a:r>
            <a:r>
              <a:rPr lang="en-US" dirty="0" err="1"/>
              <a:t>departure_time</a:t>
            </a:r>
            <a:r>
              <a:rPr lang="en-US" dirty="0"/>
              <a:t> to the </a:t>
            </a:r>
            <a:r>
              <a:rPr lang="en-US" dirty="0" err="1"/>
              <a:t>arairline</a:t>
            </a:r>
            <a:r>
              <a:rPr lang="en-US" dirty="0"/>
              <a:t>, class, availability, and other </a:t>
            </a:r>
            <a:r>
              <a:rPr lang="en-US" dirty="0" err="1"/>
              <a:t>factorsrival_time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days_left</a:t>
            </a:r>
            <a:r>
              <a:rPr lang="en-US" dirty="0" err="1"/>
              <a:t>:The</a:t>
            </a:r>
            <a:r>
              <a:rPr lang="en-US" dirty="0"/>
              <a:t> number of days between the date of the flight search and the departure date of the flight. </a:t>
            </a:r>
            <a:r>
              <a:rPr lang="en-US" b="1" dirty="0"/>
              <a:t>integer number varies 1 to 49.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/>
              <a:t>price</a:t>
            </a:r>
            <a:r>
              <a:rPr lang="en-US" dirty="0"/>
              <a:t>: The cost of the flight ticket, which may vary based on the all the above features.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752C7-0E6A-4295-9E19-D3B8412A20B7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3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47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8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5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0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6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8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2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94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4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E61ADD4-967B-4465-8688-0530A73F6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 Light"/>
              </a:rPr>
              <a:t> Flight Price Prediction</a:t>
            </a:r>
            <a:endParaRPr lang="en-US" dirty="0"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Presented By :-Jay </a:t>
            </a:r>
            <a:r>
              <a:rPr lang="en-US" err="1">
                <a:solidFill>
                  <a:schemeClr val="tx1"/>
                </a:solidFill>
                <a:latin typeface="Calibri"/>
                <a:cs typeface="Calibri"/>
              </a:rPr>
              <a:t>Bhalala</a:t>
            </a:r>
            <a:endParaRPr lang="en-US" err="1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A8EF8A-6DD1-434A-9E4F-EFD86A15E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D878-EC13-ED0E-DDEF-E19E6F98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Different Models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A906199-683E-776C-8BD5-0AF0A60C6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946" y="1507795"/>
            <a:ext cx="4682940" cy="463395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25DD60-2F5C-400E-C538-C767C82770FF}"/>
              </a:ext>
            </a:extLst>
          </p:cNvPr>
          <p:cNvSpPr txBox="1"/>
          <p:nvPr/>
        </p:nvSpPr>
        <p:spPr>
          <a:xfrm>
            <a:off x="1237012" y="1751610"/>
            <a:ext cx="485898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Include flight feature with label encoding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Use model with both encoding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Random forest Regression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Linear Regression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Gradient boosting Regression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Lasso Regression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Support vector machine regression</a:t>
            </a:r>
          </a:p>
        </p:txBody>
      </p:sp>
      <p:pic>
        <p:nvPicPr>
          <p:cNvPr id="3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FD9CA4D-9406-4326-E7A5-F9895DA6A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130285"/>
            <a:ext cx="3795963" cy="24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7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8FE7-9B59-AA5E-D777-FCECAE52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6647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Model  Stacking 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92F2C245-75A8-2DE9-EB65-1EC861EB2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71" y="1103771"/>
            <a:ext cx="2650836" cy="2200658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A3C5AFE-EF80-DE44-F1DB-948903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324" y="1064403"/>
            <a:ext cx="2833516" cy="2200570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D032A673-B34A-C7A8-B092-566E3D278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236" y="3539451"/>
            <a:ext cx="3882205" cy="2938254"/>
          </a:xfrm>
          <a:prstGeom prst="rect">
            <a:avLst/>
          </a:prstGeom>
        </p:spPr>
      </p:pic>
      <p:pic>
        <p:nvPicPr>
          <p:cNvPr id="6" name="Picture 8" descr="Diagram&#10;&#10;Description automatically generated">
            <a:extLst>
              <a:ext uri="{FF2B5EF4-FFF2-40B4-BE49-F238E27FC236}">
                <a16:creationId xmlns:a16="http://schemas.microsoft.com/office/drawing/2014/main" id="{BC054167-47B1-E564-35D9-1D65CA2B9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95911" y="1405649"/>
            <a:ext cx="4907075" cy="4828465"/>
          </a:xfrm>
        </p:spPr>
      </p:pic>
    </p:spTree>
    <p:extLst>
      <p:ext uri="{BB962C8B-B14F-4D97-AF65-F5344CB8AC3E}">
        <p14:creationId xmlns:p14="http://schemas.microsoft.com/office/powerpoint/2010/main" val="57775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D950-5D83-AEED-63E6-39D59856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43" y="355704"/>
            <a:ext cx="10213200" cy="865434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Model Stacking Results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1484507-879D-C546-01F8-8FBA5AFEA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072" y="1719069"/>
            <a:ext cx="3751489" cy="4409331"/>
          </a:xfrm>
        </p:spPr>
      </p:pic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63536C2-B888-D151-93C5-4F606A71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2" y="1564699"/>
            <a:ext cx="6840187" cy="2293666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7B61D51-C188-5BC2-A8DB-C17DD8C21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2" y="4137686"/>
            <a:ext cx="6840187" cy="248169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A775E2-0E37-2B07-0EDD-D4160BC1B6DC}"/>
              </a:ext>
            </a:extLst>
          </p:cNvPr>
          <p:cNvSpPr/>
          <p:nvPr/>
        </p:nvSpPr>
        <p:spPr>
          <a:xfrm>
            <a:off x="9033710" y="2927684"/>
            <a:ext cx="2526631" cy="32084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7A0C33-9EB5-AEC9-A30E-EB009A60E128}"/>
              </a:ext>
            </a:extLst>
          </p:cNvPr>
          <p:cNvSpPr/>
          <p:nvPr/>
        </p:nvSpPr>
        <p:spPr>
          <a:xfrm>
            <a:off x="9033710" y="3759868"/>
            <a:ext cx="2526631" cy="32084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9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9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B1B8CD-A03A-416C-BB71-53F9ABD40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42065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AF2BACC-05E1-70D8-6659-D1400C64F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" t="2416" r="-100" b="-186"/>
          <a:stretch/>
        </p:blipFill>
        <p:spPr>
          <a:xfrm>
            <a:off x="896993" y="1367445"/>
            <a:ext cx="10079660" cy="527237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E68BAD-5A60-075C-D89F-4B152029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5" y="254921"/>
            <a:ext cx="10213200" cy="111283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/>
                <a:cs typeface="Calibri"/>
              </a:rPr>
              <a:t>Model Stacking Results</a:t>
            </a:r>
          </a:p>
        </p:txBody>
      </p:sp>
    </p:spTree>
    <p:extLst>
      <p:ext uri="{BB962C8B-B14F-4D97-AF65-F5344CB8AC3E}">
        <p14:creationId xmlns:p14="http://schemas.microsoft.com/office/powerpoint/2010/main" val="76033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C47D-1DF0-1812-FBA8-C71A1CB1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rgbClr val="000000">
                    <a:alpha val="60000"/>
                  </a:srgbClr>
                </a:solidFill>
                <a:latin typeface="Calibri"/>
                <a:cs typeface="Calibri"/>
              </a:rPr>
              <a:t>Thank You</a:t>
            </a:r>
            <a:endParaRPr lang="en-US" sz="8000">
              <a:solidFill>
                <a:srgbClr val="000000">
                  <a:alpha val="60000"/>
                </a:srgb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501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D7C4-C4E1-D4C2-EA24-27E8A342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Flight Price Prediction(data)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E0862F6F-2C44-52B1-E234-0AB49BA59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2236" y="1879476"/>
            <a:ext cx="10117554" cy="3893718"/>
          </a:xfrm>
        </p:spPr>
      </p:pic>
    </p:spTree>
    <p:extLst>
      <p:ext uri="{BB962C8B-B14F-4D97-AF65-F5344CB8AC3E}">
        <p14:creationId xmlns:p14="http://schemas.microsoft.com/office/powerpoint/2010/main" val="168027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FD3A-3C39-76A3-8774-A605EEF9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26" y="2651210"/>
            <a:ext cx="2482911" cy="1112836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Work Flow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E5D8EFA-D837-59DD-59F8-0963AF4C5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5110" y="121819"/>
            <a:ext cx="8530832" cy="6616954"/>
          </a:xfrm>
        </p:spPr>
      </p:pic>
    </p:spTree>
    <p:extLst>
      <p:ext uri="{BB962C8B-B14F-4D97-AF65-F5344CB8AC3E}">
        <p14:creationId xmlns:p14="http://schemas.microsoft.com/office/powerpoint/2010/main" val="356040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4997-E256-56E2-CD66-DB6F7B90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F524-B464-AABB-CADE-885EF91F5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Missing data</a:t>
            </a:r>
            <a:endParaRPr lang="en-US"/>
          </a:p>
          <a:p>
            <a:pPr marL="359410" indent="-359410"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Remove outliers</a:t>
            </a:r>
          </a:p>
          <a:p>
            <a:pPr marL="359410" indent="-359410"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Bivariate analysis</a:t>
            </a:r>
          </a:p>
          <a:p>
            <a:pPr marL="359410" indent="-359410">
              <a:buFont typeface="Arial" panose="05000000000000000000" pitchFamily="2" charset="2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Correlation matrix</a:t>
            </a:r>
          </a:p>
          <a:p>
            <a:pPr marL="359410" indent="-359410"/>
            <a:endParaRPr lang="en-US" dirty="0">
              <a:solidFill>
                <a:srgbClr val="000000">
                  <a:alpha val="60000"/>
                </a:srgbClr>
              </a:solidFill>
              <a:latin typeface="Calibri"/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0BAAC8E-CE63-68AA-C181-B7CA22E0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67" y="1685691"/>
            <a:ext cx="5435853" cy="43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1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8BB0-3D2B-E529-C9A8-4798F323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03304" cy="726889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Linear Regression Model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86785DD3-85B9-A717-3AD0-A7F374A5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131" y="1360454"/>
            <a:ext cx="4663043" cy="5197536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C2D0350-BA7C-0892-09DE-5F9FD4993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64" y="3997239"/>
            <a:ext cx="4034252" cy="2604509"/>
          </a:xfrm>
          <a:prstGeom prst="rect">
            <a:avLst/>
          </a:prstGeom>
        </p:spPr>
      </p:pic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BE816AB-FA5B-135F-1C2B-EF7AA756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795" y="1359247"/>
            <a:ext cx="3735805" cy="240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9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9ACC-7C2B-4932-9384-27EA42D8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Class Over Sampling </a:t>
            </a:r>
          </a:p>
        </p:txBody>
      </p:sp>
      <p:pic>
        <p:nvPicPr>
          <p:cNvPr id="7" name="Picture 7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50DA6E90-16A4-F320-59AD-448C6D6AF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391" y="3142867"/>
            <a:ext cx="4595951" cy="320891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744A45-BBE6-439D-EA6C-71F3B1C1354A}"/>
              </a:ext>
            </a:extLst>
          </p:cNvPr>
          <p:cNvSpPr txBox="1"/>
          <p:nvPr/>
        </p:nvSpPr>
        <p:spPr>
          <a:xfrm>
            <a:off x="1197429" y="1919843"/>
            <a:ext cx="447303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Random over sampling</a:t>
            </a:r>
            <a:endParaRPr lang="en-US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Smote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Adaptive synthetic</a:t>
            </a:r>
            <a:endParaRPr lang="en-US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Border line Smote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EB867799-228D-52B4-6E05-E62BC94B9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658" y="1920568"/>
            <a:ext cx="4870861" cy="43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5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471E-013A-5DEB-3F21-CAB6EAAD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Label Encoding Vs One Hot Encoding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957F9-5282-C79C-5ED1-512B74721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  <a:latin typeface="Calibri"/>
                <a:cs typeface="Calibri"/>
              </a:rPr>
              <a:t>One hot encoding</a:t>
            </a:r>
            <a:endParaRPr lang="en-US">
              <a:solidFill>
                <a:srgbClr val="000000">
                  <a:alpha val="60000"/>
                </a:srgbClr>
              </a:solidFill>
              <a:latin typeface="Calibri"/>
              <a:cs typeface="Calibri"/>
            </a:endParaRPr>
          </a:p>
          <a:p>
            <a:pPr marL="359410" indent="-359410">
              <a:buFont typeface="Arial" panose="05000000000000000000" pitchFamily="2" charset="2"/>
              <a:buChar char="•"/>
            </a:pPr>
            <a:endParaRPr lang="en-US" dirty="0">
              <a:solidFill>
                <a:srgbClr val="000000">
                  <a:alpha val="60000"/>
                </a:srgbClr>
              </a:solidFill>
              <a:latin typeface="Calibri"/>
              <a:cs typeface="Calibri"/>
            </a:endParaRPr>
          </a:p>
          <a:p>
            <a:pPr marL="359410" indent="-359410">
              <a:buFont typeface="Arial" panose="05000000000000000000" pitchFamily="2" charset="2"/>
              <a:buChar char="•"/>
            </a:pPr>
            <a:endParaRPr lang="en-US" dirty="0">
              <a:solidFill>
                <a:srgbClr val="000000">
                  <a:alpha val="60000"/>
                </a:srgbClr>
              </a:solidFill>
              <a:latin typeface="Calibri"/>
              <a:cs typeface="Calibri"/>
            </a:endParaRPr>
          </a:p>
          <a:p>
            <a:pPr marL="359410" indent="-359410">
              <a:buFont typeface="Arial" panose="05000000000000000000" pitchFamily="2" charset="2"/>
              <a:buChar char="•"/>
            </a:pPr>
            <a:r>
              <a:rPr lang="en-US" dirty="0">
                <a:solidFill>
                  <a:srgbClr val="000000">
                    <a:alpha val="60000"/>
                  </a:srgbClr>
                </a:solidFill>
                <a:latin typeface="Calibri"/>
                <a:cs typeface="Calibri"/>
              </a:rPr>
              <a:t>Label encoding</a:t>
            </a:r>
          </a:p>
          <a:p>
            <a:pPr marL="359410" indent="-359410"/>
            <a:endParaRPr lang="en-US" dirty="0">
              <a:solidFill>
                <a:srgbClr val="000000">
                  <a:alpha val="60000"/>
                </a:srgbClr>
              </a:solidFill>
              <a:latin typeface="Calibri"/>
              <a:cs typeface="Calibri"/>
            </a:endParaRPr>
          </a:p>
          <a:p>
            <a:pPr marL="359410" indent="-359410"/>
            <a:endParaRPr lang="en-US" dirty="0">
              <a:solidFill>
                <a:srgbClr val="000000">
                  <a:alpha val="60000"/>
                </a:srgbClr>
              </a:solidFill>
              <a:latin typeface="Calibri"/>
              <a:cs typeface="Calibri"/>
            </a:endParaRPr>
          </a:p>
          <a:p>
            <a:pPr marL="359410" indent="-359410"/>
            <a:endParaRPr lang="en-US" dirty="0">
              <a:solidFill>
                <a:srgbClr val="000000">
                  <a:alpha val="60000"/>
                </a:srgbClr>
              </a:solidFill>
              <a:latin typeface="Calibri"/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8CC0F009-EED0-E4EA-8252-5AA11F7E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191" y="1564799"/>
            <a:ext cx="3831770" cy="4131016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6FD7C75-B6EA-29FC-1A58-6F806624F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12" b="4762"/>
          <a:stretch/>
        </p:blipFill>
        <p:spPr>
          <a:xfrm>
            <a:off x="1399310" y="4018533"/>
            <a:ext cx="4821390" cy="1393515"/>
          </a:xfrm>
          <a:prstGeom prst="rect">
            <a:avLst/>
          </a:prstGeom>
        </p:spPr>
      </p:pic>
      <p:pic>
        <p:nvPicPr>
          <p:cNvPr id="6" name="Picture 6" descr="Text, chat or text message&#10;&#10;Description automatically generated">
            <a:extLst>
              <a:ext uri="{FF2B5EF4-FFF2-40B4-BE49-F238E27FC236}">
                <a16:creationId xmlns:a16="http://schemas.microsoft.com/office/drawing/2014/main" id="{12228831-B157-8272-F17B-72259517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06" b="3676"/>
          <a:stretch/>
        </p:blipFill>
        <p:spPr>
          <a:xfrm>
            <a:off x="1399308" y="2167616"/>
            <a:ext cx="4811488" cy="130521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1259DC-AE4F-EEE1-89F5-971E8E90C124}"/>
              </a:ext>
            </a:extLst>
          </p:cNvPr>
          <p:cNvSpPr/>
          <p:nvPr/>
        </p:nvSpPr>
        <p:spPr>
          <a:xfrm>
            <a:off x="7499684" y="3158289"/>
            <a:ext cx="3308684" cy="27071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68F51B-4FCD-0DB2-19EF-01CC0822CD3E}"/>
              </a:ext>
            </a:extLst>
          </p:cNvPr>
          <p:cNvSpPr/>
          <p:nvPr/>
        </p:nvSpPr>
        <p:spPr>
          <a:xfrm>
            <a:off x="7499683" y="2035341"/>
            <a:ext cx="3308684" cy="27071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2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BD23-72D6-DBB6-B933-B5E8F334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Hyper Parameter Tuning On Random Forest Model</a:t>
            </a:r>
          </a:p>
        </p:txBody>
      </p:sp>
      <p:pic>
        <p:nvPicPr>
          <p:cNvPr id="4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84276323-6CDE-DBE5-8CFD-6499F142E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725" y="2021095"/>
            <a:ext cx="10183512" cy="3646940"/>
          </a:xfrm>
        </p:spPr>
      </p:pic>
    </p:spTree>
    <p:extLst>
      <p:ext uri="{BB962C8B-B14F-4D97-AF65-F5344CB8AC3E}">
        <p14:creationId xmlns:p14="http://schemas.microsoft.com/office/powerpoint/2010/main" val="275923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5E3A-38B1-4C78-A10B-0BD35811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Flight Column Use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2DEB233-AC1D-32F3-485F-D8B06425F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4475" y="1415007"/>
            <a:ext cx="5774155" cy="46421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2EBC85-14E5-5910-548A-891B9BCBFAC4}"/>
              </a:ext>
            </a:extLst>
          </p:cNvPr>
          <p:cNvSpPr txBox="1"/>
          <p:nvPr/>
        </p:nvSpPr>
        <p:spPr>
          <a:xfrm>
            <a:off x="992605" y="1955132"/>
            <a:ext cx="361949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bri"/>
                <a:ea typeface="+mn-lt"/>
                <a:cs typeface="+mn-lt"/>
              </a:rPr>
              <a:t>To use flight column in the dataset with 1561 unique values</a:t>
            </a:r>
            <a:endParaRPr lang="en-US" sz="2000" dirty="0">
              <a:latin typeface="Calibri"/>
              <a:ea typeface="+mn-lt"/>
              <a:cs typeface="Calibri"/>
            </a:endParaRPr>
          </a:p>
          <a:p>
            <a:endParaRPr lang="en-US" sz="2000" dirty="0">
              <a:latin typeface="Calibri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bri"/>
                <a:ea typeface="+mn-lt"/>
                <a:cs typeface="+mn-lt"/>
              </a:rPr>
              <a:t>performing one-hot encoding would require significant computational resources.</a:t>
            </a:r>
            <a:endParaRPr lang="en-US" sz="2000" dirty="0">
              <a:latin typeface="Calibri"/>
              <a:ea typeface="+mn-lt"/>
              <a:cs typeface="Calibri"/>
            </a:endParaRPr>
          </a:p>
          <a:p>
            <a:endParaRPr lang="en-US" sz="2000" dirty="0">
              <a:latin typeface="Calibri"/>
              <a:ea typeface="+mn-lt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bri"/>
                <a:ea typeface="+mn-lt"/>
                <a:cs typeface="+mn-lt"/>
              </a:rPr>
              <a:t>As an alternative, I opted for label encoding.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FF067-7181-BBC9-0DDE-1ADE2C1AA7D3}"/>
              </a:ext>
            </a:extLst>
          </p:cNvPr>
          <p:cNvSpPr/>
          <p:nvPr/>
        </p:nvSpPr>
        <p:spPr>
          <a:xfrm>
            <a:off x="5354052" y="1503948"/>
            <a:ext cx="4772526" cy="95249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18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FrostyVTI</vt:lpstr>
      <vt:lpstr> Flight Price Prediction</vt:lpstr>
      <vt:lpstr>Flight Price Prediction(data)</vt:lpstr>
      <vt:lpstr>Work Flow</vt:lpstr>
      <vt:lpstr>EDA</vt:lpstr>
      <vt:lpstr>Linear Regression Model</vt:lpstr>
      <vt:lpstr>Class Over Sampling </vt:lpstr>
      <vt:lpstr>Label Encoding Vs One Hot Encoding </vt:lpstr>
      <vt:lpstr>Hyper Parameter Tuning On Random Forest Model</vt:lpstr>
      <vt:lpstr>Flight Column Use</vt:lpstr>
      <vt:lpstr>Different Models</vt:lpstr>
      <vt:lpstr>Model  Stacking </vt:lpstr>
      <vt:lpstr>Model Stacking Results</vt:lpstr>
      <vt:lpstr>Model Stacking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644</cp:revision>
  <dcterms:created xsi:type="dcterms:W3CDTF">2023-05-25T04:53:44Z</dcterms:created>
  <dcterms:modified xsi:type="dcterms:W3CDTF">2023-05-31T07:09:44Z</dcterms:modified>
</cp:coreProperties>
</file>