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58" r:id="rId6"/>
    <p:sldId id="259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46" d="100"/>
          <a:sy n="46" d="100"/>
        </p:scale>
        <p:origin x="41" y="10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F417-C8F3-43C4-B1F9-FDFC53C5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EF90E-6222-40D9-8433-585805C40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2529-D45A-4D83-8893-DF3085C4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3FA0-7343-4AE8-BAA7-EF48FF7DB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6B04-F839-441A-A202-17F760D4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52938-B6DA-4FD5-90B2-94BE735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4E50-299C-4900-9B6C-ED3E3B5A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B92A-F654-4656-989A-588EE6D8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1CB1A-DEB3-4D80-A8C5-7335687F1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4D946-97F9-4946-8EA8-AAFDD088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3FA0-7343-4AE8-BAA7-EF48FF7DB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73AB-7C7A-49F8-B217-673C4E9C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C4E0-AEE8-49C6-A0A0-DBAB9A4D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4E50-299C-4900-9B6C-ED3E3B5A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8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44BA1-ECAA-461D-8ED9-7C40AD369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8BDB4-E71E-4126-B836-04D6019B9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E98FF-88B1-4985-A3BE-EE07FDC4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3FA0-7343-4AE8-BAA7-EF48FF7DB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5D21-A1A8-4449-AF5E-F3F42CF9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390B7-8348-4EFE-8E59-C17A4ACE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4E50-299C-4900-9B6C-ED3E3B5A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3486-D707-43EC-8362-AD7F707D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F08C-469E-493C-B03C-A9659D0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DB03C-17C4-425B-AC16-EF589668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3FA0-7343-4AE8-BAA7-EF48FF7DB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CDD18-E324-4433-8DF5-A9EDC52A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61DCA-B187-4BFD-BBC3-9B273D13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4E50-299C-4900-9B6C-ED3E3B5A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5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75E2-C17B-4A88-976A-18AC4BE9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F2F47-3A26-42FB-AEF3-1DDF95980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E3BF-0AF5-43EA-B984-6C2335B2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3FA0-7343-4AE8-BAA7-EF48FF7DB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15DC-EBAE-4849-B818-5A71B708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B3447-3F17-4C1C-BE37-1A113364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4E50-299C-4900-9B6C-ED3E3B5A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78AC-F599-44B4-8C35-868317D4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BD9F-8574-47ED-B480-A29C447CB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85C4F-1712-4F45-8E26-D5D51C3A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539BF-9D5A-410C-91A3-4094CE3E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3FA0-7343-4AE8-BAA7-EF48FF7DB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06371-D471-47B3-933E-873FA09B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99DBD-1EDC-437E-A09B-07708430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4E50-299C-4900-9B6C-ED3E3B5A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4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A00C-1175-4755-BF91-65EF0BB1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7BA80-54B9-443E-AC12-2C3E89186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41E2B-9992-420A-8249-6402E05FF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1B9BA-28A9-4BB0-A33D-3322A330F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D8616-C4FE-44F8-9C26-F075A6BDA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5BF61-512F-4085-ABCB-9B4FE9EC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3FA0-7343-4AE8-BAA7-EF48FF7DB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CE548-B534-47C7-88A4-9CF05A92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CAD21-0CD0-4F49-B932-27F1105A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4E50-299C-4900-9B6C-ED3E3B5A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F251-195D-4093-B341-7C4733ED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175FD-4ACA-4786-AFE0-354BC48B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3FA0-7343-4AE8-BAA7-EF48FF7DB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401F-7817-4FF1-B0E1-2194598C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A2789-EE6A-437E-B79F-318694E9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4E50-299C-4900-9B6C-ED3E3B5A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7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E1740-C3B9-4B29-B348-4F580FE6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3FA0-7343-4AE8-BAA7-EF48FF7DB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B8BFC-7159-4E83-9D31-6122C289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55F79-79B8-43DC-89C7-AB4088A5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4E50-299C-4900-9B6C-ED3E3B5A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2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293F-257E-4A9D-A76D-D7CAF89F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B587-B716-441F-A794-94E8445B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8E5F6-AC48-4ACF-B207-FF09AC081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24DEF-B894-4E8D-A52E-6BEE825B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3FA0-7343-4AE8-BAA7-EF48FF7DB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78C4-54FD-4A18-9912-59BAE79D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18A75-B6FA-487F-BEBD-9D1DB5E9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4E50-299C-4900-9B6C-ED3E3B5A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4B92-9DC6-4C27-85EE-52685B33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7DBDD-AB02-4A51-A144-DC050EB23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20C8C-E599-4FAF-90A9-C0558C1DA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A118F-2ACC-4653-8484-087E3276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3FA0-7343-4AE8-BAA7-EF48FF7DB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66AD6-2455-4896-B82E-2456E5DE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E6F10-F257-4D22-B5DA-65018C95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4E50-299C-4900-9B6C-ED3E3B5A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7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CBCCB-7FDD-4490-926A-57F3B8EE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DC5C9-0B99-4E57-8347-1EE7EDDF4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2B58-C703-45DC-95FD-BA8469D10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3FA0-7343-4AE8-BAA7-EF48FF7DB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3377C-716E-402D-9737-65048B9E6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3CC9E-ADC2-43AF-B6AA-7C2E307D8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4E50-299C-4900-9B6C-ED3E3B5A7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 t="-9000" r="-1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04124C-FDD2-479D-93F2-5C3270EBB1C8}"/>
              </a:ext>
            </a:extLst>
          </p:cNvPr>
          <p:cNvSpPr txBox="1"/>
          <p:nvPr/>
        </p:nvSpPr>
        <p:spPr>
          <a:xfrm>
            <a:off x="221320" y="262090"/>
            <a:ext cx="7262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DECISION SUPPORT SYSTEM FOR A FINANCIAL INSTITUTION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438B0-C943-4C8C-9DEB-F41D65655629}"/>
              </a:ext>
            </a:extLst>
          </p:cNvPr>
          <p:cNvSpPr txBox="1"/>
          <p:nvPr/>
        </p:nvSpPr>
        <p:spPr>
          <a:xfrm>
            <a:off x="2048332" y="4010587"/>
            <a:ext cx="4194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b="1" dirty="0"/>
              <a:t>JAY BHANUSHALI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b="1" dirty="0"/>
              <a:t>ROHIT TAPARIA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b="1" dirty="0"/>
              <a:t>VENKAT AKHIL KORTHIWADA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b="1" dirty="0"/>
              <a:t>VIREN BHANUSHALI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F0F61-30A4-44F9-8D9B-A33AA5AFA046}"/>
              </a:ext>
            </a:extLst>
          </p:cNvPr>
          <p:cNvSpPr txBox="1"/>
          <p:nvPr/>
        </p:nvSpPr>
        <p:spPr>
          <a:xfrm>
            <a:off x="3559808" y="3228945"/>
            <a:ext cx="585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63061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 t="-9000" r="-1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4C2EF-312F-4494-9AF2-DBA87C781801}"/>
              </a:ext>
            </a:extLst>
          </p:cNvPr>
          <p:cNvSpPr txBox="1"/>
          <p:nvPr/>
        </p:nvSpPr>
        <p:spPr>
          <a:xfrm>
            <a:off x="688769" y="2767280"/>
            <a:ext cx="6863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69662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0E2252CF-FE49-41B1-81D6-21DE65824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5" y="1369118"/>
            <a:ext cx="3789988" cy="3789988"/>
          </a:xfrm>
          <a:prstGeom prst="rect">
            <a:avLst/>
          </a:prstGeom>
        </p:spPr>
      </p:pic>
      <p:sp>
        <p:nvSpPr>
          <p:cNvPr id="13" name="Freeform 3">
            <a:extLst>
              <a:ext uri="{FF2B5EF4-FFF2-40B4-BE49-F238E27FC236}">
                <a16:creationId xmlns:a16="http://schemas.microsoft.com/office/drawing/2014/main" id="{97FCB4AC-74E0-4CC3-95D6-E6158D6EC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5C4527E1-0008-421A-B31C-AEA4C2A6A7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A144C-7000-4729-9E20-76D91A47C041}"/>
              </a:ext>
            </a:extLst>
          </p:cNvPr>
          <p:cNvSpPr txBox="1"/>
          <p:nvPr/>
        </p:nvSpPr>
        <p:spPr>
          <a:xfrm>
            <a:off x="804672" y="2600325"/>
            <a:ext cx="494842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  <a:endParaRPr kumimoji="0" lang="en-US" sz="5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156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19979-BD5D-405E-A23A-0BF644622551}"/>
              </a:ext>
            </a:extLst>
          </p:cNvPr>
          <p:cNvSpPr txBox="1"/>
          <p:nvPr/>
        </p:nvSpPr>
        <p:spPr>
          <a:xfrm>
            <a:off x="2655837" y="436814"/>
            <a:ext cx="726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EXECUTIVE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0F3F8-EF5B-44F2-9F6D-E0F202AC6CAD}"/>
              </a:ext>
            </a:extLst>
          </p:cNvPr>
          <p:cNvSpPr txBox="1"/>
          <p:nvPr/>
        </p:nvSpPr>
        <p:spPr>
          <a:xfrm>
            <a:off x="359159" y="1544624"/>
            <a:ext cx="114736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The Decision support system at VVRJ Bank is concerned with managing the finances, the investment data of every investor and the data related to the loans of each borrower.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The principal motive of the DSS is to make timely and precise decisions, to properly segregate the data and easy to read the investor data for each financial investment.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The focus of this project is to develop a DSS which is capable of doing the following: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Add, Update or Delete the data of a specific investor or borrower.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Maintaining data about every investor’s investment in either of the three financial instruments: Fixed Deposits, Debentures and Shares.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Maintaining data about every borrower and amount borrowed.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Managing Financial Reports.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Studying the Trend of Investments over the years through statistics, graphs and making the precise decision accordingly. </a:t>
            </a:r>
          </a:p>
        </p:txBody>
      </p:sp>
    </p:spTree>
    <p:extLst>
      <p:ext uri="{BB962C8B-B14F-4D97-AF65-F5344CB8AC3E}">
        <p14:creationId xmlns:p14="http://schemas.microsoft.com/office/powerpoint/2010/main" val="289656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19979-BD5D-405E-A23A-0BF644622551}"/>
              </a:ext>
            </a:extLst>
          </p:cNvPr>
          <p:cNvSpPr txBox="1"/>
          <p:nvPr/>
        </p:nvSpPr>
        <p:spPr>
          <a:xfrm>
            <a:off x="-1" y="638694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END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0F3F8-EF5B-44F2-9F6D-E0F202AC6CAD}"/>
              </a:ext>
            </a:extLst>
          </p:cNvPr>
          <p:cNvSpPr txBox="1"/>
          <p:nvPr/>
        </p:nvSpPr>
        <p:spPr>
          <a:xfrm>
            <a:off x="4607952" y="2339554"/>
            <a:ext cx="4306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/>
              <a:t>Employees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/>
              <a:t>Investors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/>
              <a:t>Borrowers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/>
              <a:t>Database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46389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19979-BD5D-405E-A23A-0BF644622551}"/>
              </a:ext>
            </a:extLst>
          </p:cNvPr>
          <p:cNvSpPr txBox="1"/>
          <p:nvPr/>
        </p:nvSpPr>
        <p:spPr>
          <a:xfrm>
            <a:off x="2655837" y="436814"/>
            <a:ext cx="726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DESIGN CONSIDERATON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0F3F8-EF5B-44F2-9F6D-E0F202AC6CAD}"/>
              </a:ext>
            </a:extLst>
          </p:cNvPr>
          <p:cNvSpPr txBox="1"/>
          <p:nvPr/>
        </p:nvSpPr>
        <p:spPr>
          <a:xfrm>
            <a:off x="372749" y="2090889"/>
            <a:ext cx="11473682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There are only three types of Financial Instruments available through which you can invest: Fixed Deposits, Debentures and Shares.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There are only three types investors: Individuals, Institutions and Employees.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The rate of interest for each is fixed and not variable.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An investor invests in </a:t>
            </a:r>
            <a:r>
              <a:rPr lang="en-US" b="1" dirty="0" err="1"/>
              <a:t>atleast</a:t>
            </a:r>
            <a:r>
              <a:rPr lang="en-US" b="1" dirty="0"/>
              <a:t> one of the Financial Instruments.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The data used is a dummy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Close to Maturity is taken to be a time span of 90 days.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An investor can invest only in one financial instrument at a time.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Fixed Deposits have investments that have fixed duration (i.e. 1, 2, or 3 years) with only two schemes: scheme 1 and scheme2</a:t>
            </a:r>
          </a:p>
        </p:txBody>
      </p:sp>
    </p:spTree>
    <p:extLst>
      <p:ext uri="{BB962C8B-B14F-4D97-AF65-F5344CB8AC3E}">
        <p14:creationId xmlns:p14="http://schemas.microsoft.com/office/powerpoint/2010/main" val="314671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1C3AB27D-E8B7-49C4-A1D7-86D3C92A3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986784"/>
            <a:ext cx="6780700" cy="4882103"/>
          </a:xfrm>
          <a:prstGeom prst="rect">
            <a:avLst/>
          </a:prstGeom>
        </p:spPr>
      </p:pic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64B6E-2C5F-436D-83A3-A3371F2A936D}"/>
              </a:ext>
            </a:extLst>
          </p:cNvPr>
          <p:cNvSpPr txBox="1"/>
          <p:nvPr/>
        </p:nvSpPr>
        <p:spPr>
          <a:xfrm>
            <a:off x="1028700" y="1967266"/>
            <a:ext cx="2735778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07841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DDECB-18FF-493F-B5DB-D9A1BA51DDD9}"/>
              </a:ext>
            </a:extLst>
          </p:cNvPr>
          <p:cNvSpPr txBox="1"/>
          <p:nvPr/>
        </p:nvSpPr>
        <p:spPr>
          <a:xfrm>
            <a:off x="0" y="68876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GUI &amp;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EC867-B9D5-4880-854D-4659E1319699}"/>
              </a:ext>
            </a:extLst>
          </p:cNvPr>
          <p:cNvSpPr txBox="1"/>
          <p:nvPr/>
        </p:nvSpPr>
        <p:spPr>
          <a:xfrm>
            <a:off x="3590306" y="2054430"/>
            <a:ext cx="5011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b="1" dirty="0"/>
              <a:t>Sign In / Sign Up Page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b="1" dirty="0"/>
              <a:t>Multiple User Form: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Database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Update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Financial Instruments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Investors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Manage Accounts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Summary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b="1" dirty="0"/>
              <a:t>Financial Reports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b="1" dirty="0"/>
              <a:t>Statistics, Graphs &amp;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392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A144C-7000-4729-9E20-76D91A47C041}"/>
              </a:ext>
            </a:extLst>
          </p:cNvPr>
          <p:cNvSpPr txBox="1"/>
          <p:nvPr/>
        </p:nvSpPr>
        <p:spPr>
          <a:xfrm>
            <a:off x="0" y="29064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5729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DDECB-18FF-493F-B5DB-D9A1BA51DDD9}"/>
              </a:ext>
            </a:extLst>
          </p:cNvPr>
          <p:cNvSpPr txBox="1"/>
          <p:nvPr/>
        </p:nvSpPr>
        <p:spPr>
          <a:xfrm>
            <a:off x="-1" y="1662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EC867-B9D5-4880-854D-4659E1319699}"/>
              </a:ext>
            </a:extLst>
          </p:cNvPr>
          <p:cNvSpPr txBox="1"/>
          <p:nvPr/>
        </p:nvSpPr>
        <p:spPr>
          <a:xfrm>
            <a:off x="0" y="2054430"/>
            <a:ext cx="12192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Speedy Computation and Problem Solving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Improved Quality of Decision 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Increased Organizational Control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Management of Investors’ and Borrowers’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Add, Update and Delete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Management of Financial Reports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Depict the trend of Amount Invested in different Financial Instruments over the years using graphs and statistics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Depict the amount borrowed by different borrowers over the years through graphs and statistics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Easy Access to particular data for the employee and database administrator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Ability to feed lessons learnt back into the decision-making process</a:t>
            </a:r>
          </a:p>
        </p:txBody>
      </p:sp>
    </p:spTree>
    <p:extLst>
      <p:ext uri="{BB962C8B-B14F-4D97-AF65-F5344CB8AC3E}">
        <p14:creationId xmlns:p14="http://schemas.microsoft.com/office/powerpoint/2010/main" val="141144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DDECB-18FF-493F-B5DB-D9A1BA51DDD9}"/>
              </a:ext>
            </a:extLst>
          </p:cNvPr>
          <p:cNvSpPr txBox="1"/>
          <p:nvPr/>
        </p:nvSpPr>
        <p:spPr>
          <a:xfrm>
            <a:off x="-1" y="37425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LESSONS LEARNT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EC867-B9D5-4880-854D-4659E1319699}"/>
              </a:ext>
            </a:extLst>
          </p:cNvPr>
          <p:cNvSpPr txBox="1"/>
          <p:nvPr/>
        </p:nvSpPr>
        <p:spPr>
          <a:xfrm>
            <a:off x="948046" y="1959427"/>
            <a:ext cx="10295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Functionality of MySQL and Workbench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Importance and Diversity of Excel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Application and Vastness of Visual Basic 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Significance and Appeal of Graphic User Interface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Passage of values from one user from to another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Usage of ADODB and application of connection of EXCEL, VBA to Workbench.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Importance and Usage of Macros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Interacting Graphs on Excel through database</a:t>
            </a:r>
          </a:p>
        </p:txBody>
      </p:sp>
    </p:spTree>
    <p:extLst>
      <p:ext uri="{BB962C8B-B14F-4D97-AF65-F5344CB8AC3E}">
        <p14:creationId xmlns:p14="http://schemas.microsoft.com/office/powerpoint/2010/main" val="362310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480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Akhil Korthiwada (Student)</dc:creator>
  <cp:lastModifiedBy>Venkat Akhil Korthiwada (Student)</cp:lastModifiedBy>
  <cp:revision>24</cp:revision>
  <dcterms:created xsi:type="dcterms:W3CDTF">2017-11-27T19:31:53Z</dcterms:created>
  <dcterms:modified xsi:type="dcterms:W3CDTF">2017-11-28T05:55:49Z</dcterms:modified>
</cp:coreProperties>
</file>