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Arrow functions bind very loosely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() =&gt; {}); // </a:t>
            </a:r>
            <a:r>
              <a:rPr lang="en-US" sz="2400" dirty="0" err="1" smtClean="0"/>
              <a:t>SyntaxError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console.log(</a:t>
            </a:r>
            <a:r>
              <a:rPr lang="en-US" sz="2400" dirty="0" err="1" smtClean="0"/>
              <a:t>typeof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 () =&gt; {} 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); // OK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can’t be used as a constructor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No line break after arrow function parameters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func1 = (x, y)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{</a:t>
            </a:r>
          </a:p>
          <a:p>
            <a:pPr>
              <a:buNone/>
            </a:pPr>
            <a:r>
              <a:rPr lang="es-ES" sz="2000" dirty="0" smtClean="0"/>
              <a:t>  	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x + y;</a:t>
            </a:r>
          </a:p>
          <a:p>
            <a:pPr>
              <a:buNone/>
            </a:pPr>
            <a:r>
              <a:rPr lang="es-ES" sz="2000" dirty="0" smtClean="0"/>
              <a:t>	};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const</a:t>
            </a:r>
            <a:r>
              <a:rPr lang="es-ES" sz="2000" dirty="0" smtClean="0"/>
              <a:t> func4 = (x, y)   // </a:t>
            </a:r>
            <a:r>
              <a:rPr lang="es-ES" sz="2000" dirty="0" err="1" smtClean="0"/>
              <a:t>SyntaxError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=&gt; x + y;</a:t>
            </a:r>
          </a:p>
          <a:p>
            <a:pPr>
              <a:buNone/>
            </a:pPr>
            <a:endParaRPr lang="es-E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func2 = (x, y) =&gt; // OK</a:t>
            </a:r>
          </a:p>
          <a:p>
            <a:pPr>
              <a:buNone/>
            </a:pPr>
            <a:r>
              <a:rPr lang="es-ES" sz="1800" dirty="0" smtClean="0"/>
              <a:t>{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err="1" smtClean="0"/>
              <a:t>const</a:t>
            </a:r>
            <a:r>
              <a:rPr lang="es-ES" sz="1800" dirty="0" smtClean="0"/>
              <a:t> func3 = (x, y) =&gt; { // OK</a:t>
            </a:r>
          </a:p>
          <a:p>
            <a:pPr>
              <a:buNone/>
            </a:pPr>
            <a:r>
              <a:rPr lang="es-ES" sz="1800" dirty="0" smtClean="0"/>
              <a:t>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x + y;</a:t>
            </a:r>
          </a:p>
          <a:p>
            <a:pPr>
              <a:buNone/>
            </a:pPr>
            <a:r>
              <a:rPr lang="es-E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Line breaks inside parameter definitions are OK:</a:t>
            </a:r>
          </a:p>
          <a:p>
            <a:pPr>
              <a:buNone/>
            </a:pPr>
            <a:r>
              <a:rPr lang="en-US" sz="1800" dirty="0" smtClean="0"/>
              <a:t>const func6 = ( // OK</a:t>
            </a:r>
          </a:p>
          <a:p>
            <a:pPr>
              <a:buNone/>
            </a:pPr>
            <a:r>
              <a:rPr lang="en-US" sz="1800" dirty="0" smtClean="0"/>
              <a:t>    x,</a:t>
            </a:r>
          </a:p>
          <a:p>
            <a:pPr>
              <a:buNone/>
            </a:pPr>
            <a:r>
              <a:rPr lang="en-US" sz="1800" dirty="0" smtClean="0"/>
              <a:t>    y</a:t>
            </a:r>
          </a:p>
          <a:p>
            <a:pPr>
              <a:buNone/>
            </a:pPr>
            <a:r>
              <a:rPr lang="en-US" sz="1800" dirty="0" smtClean="0"/>
              <a:t>) =&gt; {</a:t>
            </a:r>
          </a:p>
          <a:p>
            <a:pPr>
              <a:buNone/>
            </a:pPr>
            <a:r>
              <a:rPr lang="en-US" sz="1800" dirty="0" smtClean="0"/>
              <a:t>    return x + y;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Returning object literals:</a:t>
            </a:r>
          </a:p>
          <a:p>
            <a:pPr>
              <a:buNone/>
            </a:pPr>
            <a:r>
              <a:rPr lang="en-US" sz="1800" dirty="0" smtClean="0"/>
              <a:t>	const f = x =&gt;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 smtClean="0"/>
              <a:t>{ bar: 123 } 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	//put it in parentheses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Immediately-invoked functions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(function () { // open IIFE</a:t>
            </a:r>
          </a:p>
          <a:p>
            <a:pPr>
              <a:buNone/>
            </a:pPr>
            <a:r>
              <a:rPr lang="en-US" dirty="0" smtClean="0"/>
              <a:t>    // inside IIFE</a:t>
            </a:r>
          </a:p>
          <a:p>
            <a:pPr>
              <a:buNone/>
            </a:pPr>
            <a:r>
              <a:rPr lang="en-US" dirty="0" smtClean="0"/>
              <a:t>}()); // close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(() =&gt; {</a:t>
            </a:r>
          </a:p>
          <a:p>
            <a:pPr>
              <a:buNone/>
            </a:pPr>
            <a:r>
              <a:rPr lang="en-US" dirty="0" smtClean="0"/>
              <a:t>    return 123</a:t>
            </a:r>
          </a:p>
          <a:p>
            <a:pPr>
              <a:buNone/>
            </a:pPr>
            <a:r>
              <a:rPr lang="en-US" dirty="0" smtClean="0"/>
              <a:t>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Destructuring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Destructuring</a:t>
            </a:r>
            <a:r>
              <a:rPr lang="en-US" sz="2400" dirty="0" smtClean="0"/>
              <a:t> is a convenient way of extracting multiple values from data stored in objects and Arrays.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Object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  <a:endParaRPr lang="en-US" sz="2000" b="1" dirty="0" smtClean="0"/>
          </a:p>
          <a:p>
            <a:pPr lvl="1">
              <a:buNone/>
            </a:pPr>
            <a:r>
              <a:rPr lang="en-US" sz="2000" dirty="0" smtClean="0"/>
              <a:t>const </a:t>
            </a:r>
            <a:r>
              <a:rPr lang="en-US" sz="2000" dirty="0" err="1" smtClean="0"/>
              <a:t>obj</a:t>
            </a:r>
            <a:r>
              <a:rPr lang="en-US" sz="2000" dirty="0" smtClean="0"/>
              <a:t> = { first: 'Jane', last: 'Doe' };</a:t>
            </a:r>
          </a:p>
          <a:p>
            <a:pPr lvl="1">
              <a:buNone/>
            </a:pPr>
            <a:r>
              <a:rPr lang="en-US" sz="2000" dirty="0" smtClean="0"/>
              <a:t>const {first: f, last: l}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 = 'Jane'; l = 'Doe’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// {prop} is short for {prop: prop}</a:t>
            </a:r>
          </a:p>
          <a:p>
            <a:pPr lvl="1">
              <a:buNone/>
            </a:pPr>
            <a:r>
              <a:rPr lang="en-US" sz="2000" dirty="0" smtClean="0"/>
              <a:t>const {first, last} = 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// first = 'Jane'; last = 'Doe'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 –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iterable = ['a', 'b'];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const</a:t>
            </a:r>
            <a:r>
              <a:rPr lang="es-ES" sz="2400" dirty="0" smtClean="0"/>
              <a:t> [x, y] = iterable;</a:t>
            </a:r>
          </a:p>
          <a:p>
            <a:pPr>
              <a:buNone/>
            </a:pPr>
            <a:r>
              <a:rPr lang="es-ES" sz="2400" dirty="0" smtClean="0"/>
              <a:t>    	// x = 'a'; y = 'b'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Rest &amp; Spread Operator (…)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Rest</a:t>
            </a:r>
          </a:p>
          <a:p>
            <a:pPr>
              <a:buNone/>
            </a:pPr>
            <a:r>
              <a:rPr lang="en-US" sz="2600" dirty="0" smtClean="0"/>
              <a:t>	The rest operator lets you extract the remaining elements of an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into an Array.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s-ES" sz="2600" dirty="0" err="1" smtClean="0"/>
              <a:t>const</a:t>
            </a:r>
            <a:r>
              <a:rPr lang="es-ES" sz="2600" dirty="0" smtClean="0"/>
              <a:t> [x, ...y] = ['a', 'b', 'c']; 	</a:t>
            </a:r>
          </a:p>
          <a:p>
            <a:pPr>
              <a:buNone/>
            </a:pPr>
            <a:r>
              <a:rPr lang="es-ES" sz="2600" dirty="0" smtClean="0"/>
              <a:t>	// x='a'; y=['b', 'c']</a:t>
            </a:r>
            <a:endParaRPr lang="en-US" sz="2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</a:t>
            </a:r>
          </a:p>
          <a:p>
            <a:pPr lvl="1">
              <a:buNone/>
            </a:pPr>
            <a:r>
              <a:rPr lang="en-US" sz="2600" dirty="0" smtClean="0"/>
              <a:t>In function and constructor </a:t>
            </a:r>
          </a:p>
          <a:p>
            <a:pPr lvl="1">
              <a:buNone/>
            </a:pPr>
            <a:r>
              <a:rPr lang="en-US" sz="2600" dirty="0" smtClean="0"/>
              <a:t>calls, the spread operator </a:t>
            </a:r>
          </a:p>
          <a:p>
            <a:pPr lvl="1">
              <a:buNone/>
            </a:pPr>
            <a:r>
              <a:rPr lang="en-US" sz="2600" dirty="0" smtClean="0"/>
              <a:t>turns </a:t>
            </a:r>
            <a:r>
              <a:rPr lang="en-US" sz="2600" dirty="0" err="1" smtClean="0"/>
              <a:t>iterable</a:t>
            </a:r>
            <a:r>
              <a:rPr lang="en-US" sz="2600" dirty="0" smtClean="0"/>
              <a:t> values into </a:t>
            </a:r>
          </a:p>
          <a:p>
            <a:pPr lvl="1">
              <a:buNone/>
            </a:pPr>
            <a:r>
              <a:rPr lang="en-US" sz="2600" dirty="0" smtClean="0"/>
              <a:t>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Ex.</a:t>
            </a:r>
          </a:p>
          <a:p>
            <a:pPr lvl="1">
              <a:buNone/>
            </a:pPr>
            <a:r>
              <a:rPr lang="en-US" sz="2600" dirty="0" smtClean="0"/>
              <a:t>function </a:t>
            </a:r>
            <a:r>
              <a:rPr lang="en-US" sz="2600" dirty="0" err="1" smtClean="0"/>
              <a:t>addNumbers</a:t>
            </a:r>
            <a:r>
              <a:rPr lang="en-US" sz="2600" dirty="0" smtClean="0"/>
              <a:t>(a, b, c){</a:t>
            </a:r>
          </a:p>
          <a:p>
            <a:pPr lvl="1">
              <a:buNone/>
            </a:pPr>
            <a:r>
              <a:rPr lang="en-US" sz="2600" dirty="0" smtClean="0"/>
              <a:t>	return a + b + c;</a:t>
            </a:r>
          </a:p>
          <a:p>
            <a:pPr lvl="1">
              <a:buNone/>
            </a:pPr>
            <a:r>
              <a:rPr lang="en-US" sz="2600" dirty="0" smtClean="0"/>
              <a:t>}</a:t>
            </a:r>
          </a:p>
          <a:p>
            <a:pPr lvl="1">
              <a:buNone/>
            </a:pPr>
            <a:r>
              <a:rPr lang="en-US" sz="2600" dirty="0" smtClean="0"/>
              <a:t>let numbers = [10,20,30];</a:t>
            </a:r>
          </a:p>
          <a:p>
            <a:pPr lvl="1">
              <a:buNone/>
            </a:pPr>
            <a:r>
              <a:rPr lang="en-US" sz="2600" dirty="0" err="1" smtClean="0"/>
              <a:t>addNumbers</a:t>
            </a:r>
            <a:r>
              <a:rPr lang="en-US" sz="2600" dirty="0" smtClean="0"/>
              <a:t>(...numbers)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Parameter handling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Parameter handling has been significantly upgraded in 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6.</a:t>
            </a:r>
          </a:p>
          <a:p>
            <a:r>
              <a:rPr lang="en-US" sz="2400" dirty="0" smtClean="0"/>
              <a:t>It now supports –</a:t>
            </a:r>
          </a:p>
          <a:p>
            <a:pPr marL="457200" indent="-457200">
              <a:buNone/>
            </a:pPr>
            <a:r>
              <a:rPr lang="en-US" sz="2400" dirty="0" smtClean="0"/>
              <a:t>		parameter default values</a:t>
            </a:r>
          </a:p>
          <a:p>
            <a:pPr marL="457200" indent="-457200">
              <a:buNone/>
            </a:pPr>
            <a:r>
              <a:rPr lang="en-US" sz="2400" dirty="0" smtClean="0"/>
              <a:t>		rest parameters</a:t>
            </a:r>
          </a:p>
          <a:p>
            <a:pPr marL="457200" indent="-45720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Default parameter values</a:t>
            </a:r>
          </a:p>
          <a:p>
            <a:pPr marL="457200" indent="-457200"/>
            <a:r>
              <a:rPr lang="en-US" sz="2400" dirty="0" smtClean="0"/>
              <a:t>A </a:t>
            </a:r>
            <a:r>
              <a:rPr lang="en-US" sz="2400" i="1" dirty="0" smtClean="0"/>
              <a:t>default parameter value</a:t>
            </a:r>
            <a:r>
              <a:rPr lang="en-US" sz="2400" dirty="0" smtClean="0"/>
              <a:t> is specified for a parameter via an equals sign (=).</a:t>
            </a:r>
          </a:p>
          <a:p>
            <a:pPr marL="457200" indent="-457200"/>
            <a:r>
              <a:rPr lang="en-US" sz="2400" dirty="0" smtClean="0"/>
              <a:t>If a caller doesn’t provide a value for the parameter, the default value is used. </a:t>
            </a:r>
          </a:p>
          <a:p>
            <a:pPr marL="457200" indent="-457200">
              <a:buNone/>
            </a:pPr>
            <a:r>
              <a:rPr lang="en-US" sz="2400" dirty="0" smtClean="0"/>
              <a:t>Ex:</a:t>
            </a:r>
          </a:p>
          <a:p>
            <a:pPr marL="857250" lvl="1" indent="-457200"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func</a:t>
            </a:r>
            <a:r>
              <a:rPr lang="en-US" sz="2400" dirty="0" smtClean="0"/>
              <a:t>(x, y=0) {</a:t>
            </a:r>
          </a:p>
          <a:p>
            <a:pPr marL="857250" lvl="1" indent="-457200">
              <a:buNone/>
            </a:pPr>
            <a:r>
              <a:rPr lang="en-US" sz="2400" dirty="0" smtClean="0"/>
              <a:t>    return [x, y];</a:t>
            </a:r>
          </a:p>
          <a:p>
            <a:pPr marL="857250" lvl="1" indent="-457200">
              <a:buNone/>
            </a:pPr>
            <a:r>
              <a:rPr lang="en-US" sz="2400" dirty="0" smtClean="0"/>
              <a:t>}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(1, 2); // [1, 2]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(1); // [1, 0]</a:t>
            </a:r>
          </a:p>
          <a:p>
            <a:pPr marL="857250" lvl="1" indent="-457200">
              <a:buNone/>
            </a:pPr>
            <a:r>
              <a:rPr lang="en-US" sz="2400" dirty="0" err="1" smtClean="0"/>
              <a:t>func</a:t>
            </a:r>
            <a:r>
              <a:rPr lang="en-US" sz="2400" dirty="0" smtClean="0"/>
              <a:t>(); // [undefined, 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Rest parameters – </a:t>
            </a:r>
          </a:p>
          <a:p>
            <a:pPr>
              <a:buNone/>
            </a:pPr>
            <a:r>
              <a:rPr lang="en-US" sz="2400" dirty="0" smtClean="0"/>
              <a:t>	If you prefix a parameter name with the rest operator (...), that  parameter receives all remaining parameters via an Array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format(pattern, ...</a:t>
            </a:r>
            <a:r>
              <a:rPr lang="en-US" sz="2400" dirty="0" err="1" smtClean="0"/>
              <a:t>params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return {pattern,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format(1, 2, 3);</a:t>
            </a:r>
          </a:p>
          <a:p>
            <a:pPr>
              <a:buNone/>
            </a:pPr>
            <a:r>
              <a:rPr lang="en-US" sz="2400" dirty="0" smtClean="0"/>
              <a:t>    // { pattern: 1,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[ 2, 3 ] }</a:t>
            </a:r>
          </a:p>
          <a:p>
            <a:pPr>
              <a:buNone/>
            </a:pPr>
            <a:r>
              <a:rPr lang="en-US" sz="2400" dirty="0" smtClean="0"/>
              <a:t>format();</a:t>
            </a:r>
          </a:p>
          <a:p>
            <a:pPr>
              <a:buNone/>
            </a:pPr>
            <a:r>
              <a:rPr lang="en-US" sz="2400" dirty="0" smtClean="0"/>
              <a:t>    // { pattern: undefined, </a:t>
            </a:r>
            <a:r>
              <a:rPr lang="en-US" sz="2400" dirty="0" err="1" smtClean="0"/>
              <a:t>params</a:t>
            </a:r>
            <a:r>
              <a:rPr lang="en-US" sz="2400" dirty="0" smtClean="0"/>
              <a:t>: []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</a:t>
            </a:r>
            <a:r>
              <a:rPr lang="en-US" sz="2400" b="1" dirty="0" smtClean="0"/>
              <a:t>  Parameters via </a:t>
            </a:r>
            <a:r>
              <a:rPr lang="en-US" sz="2400" b="1" dirty="0" err="1" smtClean="0"/>
              <a:t>destructuring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err="1" smtClean="0"/>
              <a:t>selectEntries</a:t>
            </a:r>
            <a:r>
              <a:rPr lang="en-US" sz="2400" dirty="0" smtClean="0"/>
              <a:t>({ start=0, end=-1, step=1 } = {}) { </a:t>
            </a:r>
          </a:p>
          <a:p>
            <a:pPr>
              <a:buNone/>
            </a:pPr>
            <a:r>
              <a:rPr lang="en-US" sz="2400" dirty="0" smtClean="0"/>
              <a:t>	···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start: 10, end: 30, step: 2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 step: 3 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({});</a:t>
            </a:r>
          </a:p>
          <a:p>
            <a:pPr>
              <a:buNone/>
            </a:pPr>
            <a:r>
              <a:rPr lang="en-US" sz="2400" dirty="0" err="1" smtClean="0"/>
              <a:t>selectEntries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Template </a:t>
            </a:r>
            <a:r>
              <a:rPr lang="en-US" sz="3600" b="1" dirty="0" smtClean="0"/>
              <a:t>literals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has two new kinds of literals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Template literals </a:t>
            </a:r>
            <a:r>
              <a:rPr lang="en-US" sz="2400" dirty="0" smtClean="0"/>
              <a:t>: </a:t>
            </a:r>
            <a:r>
              <a:rPr lang="en-US" sz="2400" dirty="0"/>
              <a:t>multi-line string literals that support </a:t>
            </a:r>
            <a:r>
              <a:rPr lang="en-US" sz="2400" dirty="0" smtClean="0"/>
              <a:t>interpolation</a:t>
            </a:r>
          </a:p>
          <a:p>
            <a:pPr lvl="1"/>
            <a:r>
              <a:rPr lang="en-US" sz="2400" dirty="0"/>
              <a:t>Tagged template literals </a:t>
            </a:r>
            <a:r>
              <a:rPr lang="en-US" sz="2400" dirty="0" smtClean="0"/>
              <a:t>: </a:t>
            </a:r>
            <a:r>
              <a:rPr lang="en-US" sz="2400" dirty="0"/>
              <a:t>function </a:t>
            </a:r>
            <a:r>
              <a:rPr lang="en-US" sz="2400" dirty="0" smtClean="0"/>
              <a:t>calls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Template </a:t>
            </a:r>
            <a:r>
              <a:rPr lang="en-US" dirty="0" smtClean="0"/>
              <a:t>literals</a:t>
            </a:r>
          </a:p>
          <a:p>
            <a:pPr marL="1200150" lvl="2" indent="-342900"/>
            <a:r>
              <a:rPr lang="en-US" sz="2000" dirty="0"/>
              <a:t>String </a:t>
            </a:r>
            <a:r>
              <a:rPr lang="en-US" sz="2000" dirty="0" smtClean="0"/>
              <a:t>interpolation –</a:t>
            </a:r>
          </a:p>
          <a:p>
            <a:pPr marL="1314450" lvl="3" indent="0">
              <a:buNone/>
            </a:pPr>
            <a:r>
              <a:rPr lang="en-US" sz="1800" dirty="0" smtClean="0"/>
              <a:t>Ex.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console.log('('+x+', '+y+')');</a:t>
            </a:r>
          </a:p>
          <a:p>
            <a:pPr marL="1314450" lvl="3" indent="0">
              <a:buNone/>
            </a:pPr>
            <a:r>
              <a:rPr lang="en-US" sz="1800" dirty="0" smtClean="0"/>
              <a:t>}</a:t>
            </a:r>
          </a:p>
          <a:p>
            <a:pPr marL="1314450" lvl="3" indent="0">
              <a:buNone/>
            </a:pPr>
            <a:r>
              <a:rPr lang="en-US" sz="1800" dirty="0" smtClean="0"/>
              <a:t>ES6 – </a:t>
            </a:r>
          </a:p>
          <a:p>
            <a:pPr marL="1314450" lvl="3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printCoord</a:t>
            </a:r>
            <a:r>
              <a:rPr lang="en-US" sz="1800" dirty="0"/>
              <a:t>(x, y) {</a:t>
            </a:r>
          </a:p>
          <a:p>
            <a:pPr marL="1314450" lvl="3" indent="0">
              <a:buNone/>
            </a:pPr>
            <a:r>
              <a:rPr lang="en-US" sz="1800" dirty="0"/>
              <a:t>    console.log(`(${x}, ${y})`);</a:t>
            </a:r>
          </a:p>
          <a:p>
            <a:pPr marL="1314450" lvl="3" indent="0">
              <a:buNone/>
            </a:pPr>
            <a:r>
              <a:rPr lang="en-US" sz="1800" dirty="0"/>
              <a:t>}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ES5 -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HTML5_SKELETON =</a:t>
            </a:r>
          </a:p>
          <a:p>
            <a:pPr marL="800100" lvl="2" indent="0">
              <a:buNone/>
            </a:pPr>
            <a:r>
              <a:rPr lang="en-US" dirty="0"/>
              <a:t>    '&lt;!</a:t>
            </a:r>
            <a:r>
              <a:rPr lang="en-US" dirty="0" err="1"/>
              <a:t>doctype</a:t>
            </a:r>
            <a:r>
              <a:rPr lang="en-US" dirty="0"/>
              <a:t> html&gt;\n' +</a:t>
            </a:r>
          </a:p>
          <a:p>
            <a:pPr marL="800100" lvl="2" indent="0">
              <a:buNone/>
            </a:pPr>
            <a:r>
              <a:rPr lang="en-US" dirty="0"/>
              <a:t>    '&lt;html&gt;\n' +</a:t>
            </a:r>
          </a:p>
          <a:p>
            <a:pPr marL="800100" lvl="2" indent="0">
              <a:buNone/>
            </a:pPr>
            <a:r>
              <a:rPr lang="en-US" dirty="0"/>
              <a:t>    '&lt;head&gt;\n' +</a:t>
            </a:r>
          </a:p>
          <a:p>
            <a:pPr marL="800100" lvl="2" indent="0">
              <a:buNone/>
            </a:pPr>
            <a:r>
              <a:rPr lang="en-US" dirty="0"/>
              <a:t>    '    &lt;meta charset="UTF-8"&gt;\n' +</a:t>
            </a:r>
          </a:p>
          <a:p>
            <a:pPr marL="800100" lvl="2" indent="0">
              <a:buNone/>
            </a:pPr>
            <a:r>
              <a:rPr lang="en-US" dirty="0"/>
              <a:t>    '    &lt;title&gt;&lt;/title&gt;\n' +</a:t>
            </a:r>
          </a:p>
          <a:p>
            <a:pPr marL="800100" lvl="2" indent="0">
              <a:buNone/>
            </a:pPr>
            <a:r>
              <a:rPr lang="en-US" dirty="0"/>
              <a:t>    '&lt;/head&gt;\n' +</a:t>
            </a:r>
          </a:p>
          <a:p>
            <a:pPr marL="800100" lvl="2" indent="0">
              <a:buNone/>
            </a:pPr>
            <a:r>
              <a:rPr lang="en-US" dirty="0"/>
              <a:t>    '&lt;body&gt;\n' +</a:t>
            </a:r>
          </a:p>
          <a:p>
            <a:pPr marL="800100" lvl="2" indent="0">
              <a:buNone/>
            </a:pPr>
            <a:r>
              <a:rPr lang="en-US" dirty="0"/>
              <a:t>    '&lt;/body&gt;\n' +</a:t>
            </a:r>
          </a:p>
          <a:p>
            <a:pPr marL="800100" lvl="2" indent="0">
              <a:buNone/>
            </a:pPr>
            <a:r>
              <a:rPr lang="en-US" dirty="0"/>
              <a:t>    '&lt;/html&gt;\n';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ES6 -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HTML5_SKELETON = `</a:t>
            </a:r>
          </a:p>
          <a:p>
            <a:pPr marL="0" indent="0">
              <a:buNone/>
            </a:pPr>
            <a:r>
              <a:rPr lang="en-US" sz="2000" dirty="0"/>
              <a:t>    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0" indent="0">
              <a:buNone/>
            </a:pPr>
            <a:r>
              <a:rPr lang="en-US" sz="2000" dirty="0"/>
              <a:t>    &lt;html&gt;</a:t>
            </a:r>
          </a:p>
          <a:p>
            <a:pPr marL="0" indent="0">
              <a:buNone/>
            </a:pPr>
            <a:r>
              <a:rPr lang="en-US" sz="2000" dirty="0"/>
              <a:t>    &lt;head&gt;</a:t>
            </a:r>
          </a:p>
          <a:p>
            <a:pPr marL="0" indent="0">
              <a:buNone/>
            </a:pPr>
            <a:r>
              <a:rPr lang="en-US" sz="2000" dirty="0"/>
              <a:t>        &lt;meta charset="UTF-8"&gt;</a:t>
            </a:r>
          </a:p>
          <a:p>
            <a:pPr marL="0" indent="0">
              <a:buNone/>
            </a:pPr>
            <a:r>
              <a:rPr lang="en-US" sz="2000" dirty="0"/>
              <a:t>        &lt;title&gt;&lt;/title&gt;</a:t>
            </a:r>
          </a:p>
          <a:p>
            <a:pPr marL="0" indent="0">
              <a:buNone/>
            </a:pPr>
            <a:r>
              <a:rPr lang="en-US" sz="2000" dirty="0"/>
              <a:t>    &lt;/head&gt;</a:t>
            </a:r>
          </a:p>
          <a:p>
            <a:pPr marL="0" indent="0">
              <a:buNone/>
            </a:pPr>
            <a:r>
              <a:rPr lang="en-US" sz="2000" dirty="0"/>
              <a:t>    &lt;body&gt;</a:t>
            </a:r>
          </a:p>
          <a:p>
            <a:pPr marL="0" indent="0">
              <a:buNone/>
            </a:pPr>
            <a:r>
              <a:rPr lang="en-US" sz="2000" dirty="0"/>
              <a:t>    &lt;/body&gt;</a:t>
            </a:r>
          </a:p>
          <a:p>
            <a:pPr marL="0" indent="0">
              <a:buNone/>
            </a:pPr>
            <a:r>
              <a:rPr lang="en-US" sz="2000" dirty="0"/>
              <a:t>    &lt;/html&gt;`;</a:t>
            </a:r>
          </a:p>
        </p:txBody>
      </p:sp>
    </p:spTree>
    <p:extLst>
      <p:ext uri="{BB962C8B-B14F-4D97-AF65-F5344CB8AC3E}">
        <p14:creationId xmlns:p14="http://schemas.microsoft.com/office/powerpoint/2010/main" val="340448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415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Tagged template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i="1" dirty="0"/>
              <a:t>Tagged template literals</a:t>
            </a:r>
            <a:r>
              <a:rPr lang="en-US" sz="2400" dirty="0"/>
              <a:t> (short: </a:t>
            </a:r>
            <a:r>
              <a:rPr lang="en-US" sz="2400" i="1" dirty="0"/>
              <a:t>tagged templates</a:t>
            </a:r>
            <a:r>
              <a:rPr lang="en-US" sz="2400" dirty="0"/>
              <a:t>): are function calls whose parameters are provided via template literals.</a:t>
            </a:r>
          </a:p>
          <a:p>
            <a:r>
              <a:rPr lang="en-US" sz="2400" dirty="0"/>
              <a:t>Putting a template literal after an expression triggers a function </a:t>
            </a:r>
            <a:r>
              <a:rPr lang="en-US" sz="2400" dirty="0" smtClean="0"/>
              <a:t>call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tagFunction`Hello</a:t>
            </a:r>
            <a:r>
              <a:rPr lang="en-US" sz="2400" dirty="0"/>
              <a:t> ${</a:t>
            </a:r>
            <a:r>
              <a:rPr lang="en-US" sz="2400" dirty="0" err="1"/>
              <a:t>firstName</a:t>
            </a:r>
            <a:r>
              <a:rPr lang="en-US" sz="2400" dirty="0"/>
              <a:t>} ${</a:t>
            </a:r>
            <a:r>
              <a:rPr lang="en-US" sz="2400" dirty="0" err="1"/>
              <a:t>lastName</a:t>
            </a:r>
            <a:r>
              <a:rPr lang="en-US" sz="2400" dirty="0" smtClean="0"/>
              <a:t>}!`</a:t>
            </a:r>
          </a:p>
          <a:p>
            <a:pPr marL="0" indent="0">
              <a:buNone/>
            </a:pPr>
            <a:r>
              <a:rPr lang="en-US" sz="2400" dirty="0" smtClean="0"/>
              <a:t>This is same as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tagFunction</a:t>
            </a:r>
            <a:r>
              <a:rPr lang="en-US" sz="2400" dirty="0"/>
              <a:t>(['Hello ', ' ', '!'],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5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New features of object </a:t>
            </a:r>
            <a:r>
              <a:rPr lang="en-US" sz="3200" b="1" dirty="0" smtClean="0"/>
              <a:t>literals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Method definitions</a:t>
            </a:r>
          </a:p>
          <a:p>
            <a:pPr marL="0" indent="0">
              <a:buNone/>
            </a:pPr>
            <a:r>
              <a:rPr lang="en-US" sz="2400" dirty="0" smtClean="0"/>
              <a:t>ES5 –</a:t>
            </a:r>
          </a:p>
          <a:p>
            <a:pPr marL="0" indent="0">
              <a:buNone/>
            </a:pPr>
            <a:r>
              <a:rPr lang="en-US" sz="2400" dirty="0"/>
              <a:t>methods are properties whose values are </a:t>
            </a:r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40005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: function (x, y) {</a:t>
            </a:r>
          </a:p>
          <a:p>
            <a:pPr marL="400050" lvl="1" indent="0">
              <a:buNone/>
            </a:pPr>
            <a:r>
              <a:rPr lang="en-US" sz="2000" dirty="0"/>
              <a:t>            ···</a:t>
            </a:r>
          </a:p>
          <a:p>
            <a:pPr marL="400050" lvl="1" indent="0">
              <a:buNone/>
            </a:pPr>
            <a:r>
              <a:rPr lang="en-US" sz="2000" dirty="0"/>
              <a:t>        }</a:t>
            </a:r>
          </a:p>
          <a:p>
            <a:pPr marL="400050" lvl="1" indent="0">
              <a:buNone/>
            </a:pPr>
            <a:r>
              <a:rPr lang="en-US" sz="2000" dirty="0"/>
              <a:t>    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Method definitions</a:t>
            </a:r>
          </a:p>
          <a:p>
            <a:pPr marL="0" indent="0">
              <a:buNone/>
            </a:pPr>
            <a:r>
              <a:rPr lang="en-US" sz="2400" dirty="0" smtClean="0"/>
              <a:t>ES6 – </a:t>
            </a:r>
          </a:p>
          <a:p>
            <a:pPr marL="0" indent="0">
              <a:buNone/>
            </a:pPr>
            <a:r>
              <a:rPr lang="en-US" sz="2400" dirty="0"/>
              <a:t>methods are still function-valued </a:t>
            </a:r>
            <a:r>
              <a:rPr lang="en-US" sz="2400" dirty="0" smtClean="0"/>
              <a:t>properties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Ex.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myMethod</a:t>
            </a:r>
            <a:r>
              <a:rPr lang="en-US" sz="2000" dirty="0"/>
              <a:t>(x, y) {</a:t>
            </a:r>
          </a:p>
          <a:p>
            <a:pPr marL="0" indent="0">
              <a:buNone/>
            </a:pPr>
            <a:r>
              <a:rPr lang="en-US" sz="2000" dirty="0"/>
              <a:t>            ···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2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Property value </a:t>
            </a:r>
            <a:r>
              <a:rPr lang="en-US" sz="3200" b="1" dirty="0" err="1" smtClean="0"/>
              <a:t>shorthands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name of the variable that specifies the property value is also the property key </a:t>
            </a:r>
            <a:r>
              <a:rPr lang="en-US" sz="2400" dirty="0" smtClean="0"/>
              <a:t>then </a:t>
            </a:r>
            <a:r>
              <a:rPr lang="en-US" sz="2400" dirty="0"/>
              <a:t>you can omit the </a:t>
            </a:r>
            <a:r>
              <a:rPr lang="en-US" sz="2400" dirty="0" smtClean="0"/>
              <a:t>key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x = 4;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y = 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x, y };</a:t>
            </a:r>
          </a:p>
          <a:p>
            <a:pPr marL="0" indent="0">
              <a:buNone/>
            </a:pPr>
            <a:r>
              <a:rPr lang="en-US" sz="2400" dirty="0" smtClean="0"/>
              <a:t>   equivalent </a:t>
            </a:r>
            <a:r>
              <a:rPr lang="en-US" sz="2400" dirty="0"/>
              <a:t>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 x: x, y: y };</a:t>
            </a:r>
          </a:p>
        </p:txBody>
      </p:sp>
    </p:spTree>
    <p:extLst>
      <p:ext uri="{BB962C8B-B14F-4D97-AF65-F5344CB8AC3E}">
        <p14:creationId xmlns:p14="http://schemas.microsoft.com/office/powerpoint/2010/main" val="591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ES6 modules are stored in files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There is exactly one module per file and one file per module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have two ways of exporting things from a </a:t>
            </a:r>
            <a:r>
              <a:rPr lang="en-US" sz="28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 </a:t>
            </a:r>
            <a:r>
              <a:rPr lang="en-US" sz="2800" dirty="0" smtClean="0"/>
              <a:t>-</a:t>
            </a:r>
            <a:r>
              <a:rPr lang="en-US" sz="2800" b="1" dirty="0"/>
              <a:t> </a:t>
            </a:r>
            <a:r>
              <a:rPr lang="en-US" sz="2400" dirty="0"/>
              <a:t>Multiple named </a:t>
            </a:r>
            <a:r>
              <a:rPr lang="en-US" sz="2400" dirty="0" smtClean="0"/>
              <a:t>exports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- </a:t>
            </a:r>
            <a:r>
              <a:rPr lang="en-US" sz="2400" dirty="0"/>
              <a:t>Single default </a:t>
            </a:r>
            <a:r>
              <a:rPr lang="en-US" sz="2400" dirty="0" smtClean="0"/>
              <a:t>export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named </a:t>
            </a:r>
            <a:r>
              <a:rPr lang="en-US" sz="3200" dirty="0" smtClean="0"/>
              <a:t>exports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//------ lib.js ------</a:t>
            </a:r>
          </a:p>
          <a:p>
            <a:pPr marL="0" indent="0">
              <a:buNone/>
            </a:pPr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= </a:t>
            </a:r>
            <a:r>
              <a:rPr lang="en-US" sz="2400" dirty="0" err="1"/>
              <a:t>Math.sqrt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export function square(x) {</a:t>
            </a:r>
          </a:p>
          <a:p>
            <a:pPr marL="0" indent="0">
              <a:buNone/>
            </a:pPr>
            <a:r>
              <a:rPr lang="en-US" sz="2400" dirty="0"/>
              <a:t>    return x * x;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{ </a:t>
            </a:r>
            <a:r>
              <a:rPr lang="en-US" sz="2400" dirty="0" smtClean="0"/>
              <a:t>square } </a:t>
            </a:r>
            <a:r>
              <a:rPr lang="en-US" sz="2400" dirty="0"/>
              <a:t>from 'lib';</a:t>
            </a:r>
          </a:p>
          <a:p>
            <a:pPr marL="0" indent="0">
              <a:buNone/>
            </a:pPr>
            <a:r>
              <a:rPr lang="en-US" sz="2400" dirty="0"/>
              <a:t>console.log(square(11)); // 121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also import the complete module: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main.js ------</a:t>
            </a:r>
          </a:p>
          <a:p>
            <a:pPr marL="0" indent="0">
              <a:buNone/>
            </a:pPr>
            <a:r>
              <a:rPr lang="en-US" sz="2400" dirty="0"/>
              <a:t>import * as lib from 'lib';</a:t>
            </a:r>
          </a:p>
          <a:p>
            <a:pPr marL="0" indent="0">
              <a:buNone/>
            </a:pPr>
            <a:r>
              <a:rPr lang="en-US" sz="2400" dirty="0"/>
              <a:t>console.log(</a:t>
            </a:r>
            <a:r>
              <a:rPr lang="en-US" sz="2400" dirty="0" err="1"/>
              <a:t>lib.square</a:t>
            </a:r>
            <a:r>
              <a:rPr lang="en-US" sz="2400" dirty="0"/>
              <a:t>(11)); // 121</a:t>
            </a:r>
          </a:p>
        </p:txBody>
      </p:sp>
    </p:spTree>
    <p:extLst>
      <p:ext uri="{BB962C8B-B14F-4D97-AF65-F5344CB8AC3E}">
        <p14:creationId xmlns:p14="http://schemas.microsoft.com/office/powerpoint/2010/main" val="231247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Single default </a:t>
            </a:r>
            <a:r>
              <a:rPr lang="en-US" sz="2800" b="1" dirty="0" smtClean="0"/>
              <a:t>export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//------ myFunc.js ------</a:t>
            </a:r>
          </a:p>
          <a:p>
            <a:pPr marL="0" indent="0">
              <a:buNone/>
            </a:pPr>
            <a:r>
              <a:rPr lang="en-US" sz="2400" dirty="0"/>
              <a:t>export default function ()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main1.js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myFunc</a:t>
            </a:r>
            <a:r>
              <a:rPr lang="en-US" sz="2400" dirty="0"/>
              <a:t> from '</a:t>
            </a:r>
            <a:r>
              <a:rPr lang="en-US" sz="2400" dirty="0" err="1"/>
              <a:t>myFunc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myFunc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Or a class: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MyClass.js ------</a:t>
            </a:r>
          </a:p>
          <a:p>
            <a:pPr marL="0" indent="0">
              <a:buNone/>
            </a:pPr>
            <a:r>
              <a:rPr lang="en-US" sz="2400" dirty="0"/>
              <a:t>export default class { ··· } // no semicolon!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//------ main2.js ------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MyClass</a:t>
            </a:r>
            <a:r>
              <a:rPr lang="en-US" sz="2400" dirty="0"/>
              <a:t> from '</a:t>
            </a:r>
            <a:r>
              <a:rPr lang="en-US" sz="2400" dirty="0" err="1"/>
              <a:t>MyClass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inst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526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as The “fat” arrow function</a:t>
            </a:r>
          </a:p>
          <a:p>
            <a:r>
              <a:rPr lang="en-US" dirty="0" smtClean="0"/>
              <a:t>Syntax –</a:t>
            </a:r>
          </a:p>
          <a:p>
            <a:pPr>
              <a:buNone/>
            </a:pPr>
            <a:r>
              <a:rPr lang="en-US" dirty="0" smtClean="0"/>
              <a:t>	() =&gt; { ... } // no parameter </a:t>
            </a:r>
          </a:p>
          <a:p>
            <a:pPr>
              <a:buNone/>
            </a:pPr>
            <a:r>
              <a:rPr lang="en-US" dirty="0" smtClean="0"/>
              <a:t>	x =&gt; { ... } // one parameter, an identifier</a:t>
            </a:r>
          </a:p>
          <a:p>
            <a:pPr>
              <a:buNone/>
            </a:pPr>
            <a:r>
              <a:rPr lang="en-US" dirty="0" smtClean="0"/>
              <a:t>	(x, y) =&gt; { ... } // several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 Arrow functions Vs Traditional functions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b="1" dirty="0" smtClean="0"/>
              <a:t>Traditional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arr.map(function (x) { </a:t>
            </a:r>
          </a:p>
          <a:p>
            <a:pPr>
              <a:buNone/>
            </a:pPr>
            <a:r>
              <a:rPr lang="en-US" sz="2400" dirty="0" smtClean="0"/>
              <a:t>		return x * x </a:t>
            </a:r>
          </a:p>
          <a:p>
            <a:pPr>
              <a:buNone/>
            </a:pPr>
            <a:r>
              <a:rPr lang="en-US" sz="2400" dirty="0" smtClean="0"/>
              <a:t>	});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 smtClean="0"/>
              <a:t> Arrow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[1, 2, 3];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square = arr.map(x =&gt; x * x);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Benefits to arrow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following variables are all lexical inside arrow functions:</a:t>
            </a:r>
          </a:p>
          <a:p>
            <a:pPr>
              <a:buNone/>
            </a:pPr>
            <a:r>
              <a:rPr lang="en-US" sz="2400" dirty="0" smtClean="0"/>
              <a:t>		- arguments</a:t>
            </a:r>
          </a:p>
          <a:p>
            <a:pPr>
              <a:buNone/>
            </a:pPr>
            <a:r>
              <a:rPr lang="en-US" sz="2400" dirty="0" smtClean="0"/>
              <a:t>		- super</a:t>
            </a:r>
          </a:p>
          <a:p>
            <a:pPr>
              <a:buNone/>
            </a:pPr>
            <a:r>
              <a:rPr lang="en-US" sz="2400" dirty="0" smtClean="0"/>
              <a:t>		- this</a:t>
            </a:r>
          </a:p>
          <a:p>
            <a:pPr>
              <a:buNone/>
            </a:pPr>
            <a:r>
              <a:rPr lang="en-US" sz="2400" dirty="0" smtClean="0"/>
              <a:t>		- </a:t>
            </a:r>
            <a:r>
              <a:rPr lang="en-US" sz="2400" dirty="0" err="1" smtClean="0"/>
              <a:t>new.target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 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1800" dirty="0" smtClean="0"/>
              <a:t>		'use strict';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this.val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ECMA5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self = this</a:t>
            </a:r>
          </a:p>
          <a:p>
            <a:pPr lvl="1">
              <a:buNone/>
            </a:pPr>
            <a:r>
              <a:rPr lang="en-US" sz="2000" dirty="0" smtClean="0"/>
              <a:t>		return arr.map(function (x) { </a:t>
            </a:r>
          </a:p>
          <a:p>
            <a:pPr lvl="1">
              <a:buNone/>
            </a:pPr>
            <a:r>
              <a:rPr lang="en-US" sz="2000" dirty="0" smtClean="0"/>
              <a:t>			return self.val + x ;</a:t>
            </a:r>
          </a:p>
          <a:p>
            <a:pPr lvl="1">
              <a:buNone/>
            </a:pPr>
            <a:r>
              <a:rPr lang="en-US" sz="2000" dirty="0" smtClean="0"/>
              <a:t>		});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ES6 Solution:</a:t>
            </a:r>
          </a:p>
          <a:p>
            <a:pPr lvl="1">
              <a:buNone/>
            </a:pPr>
            <a:r>
              <a:rPr lang="en-US" sz="2000" dirty="0" smtClean="0"/>
              <a:t>function Add(</a:t>
            </a:r>
            <a:r>
              <a:rPr lang="en-US" sz="2000" dirty="0" err="1" smtClean="0"/>
              <a:t>val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dirty="0" smtClean="0"/>
              <a:t>	 this.val= </a:t>
            </a:r>
            <a:r>
              <a:rPr lang="en-US" sz="2000" dirty="0" err="1" smtClean="0"/>
              <a:t>val</a:t>
            </a:r>
            <a:r>
              <a:rPr lang="en-US" sz="2000" dirty="0" smtClean="0"/>
              <a:t>; 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this.add</a:t>
            </a:r>
            <a:r>
              <a:rPr lang="en-US" sz="2000" dirty="0" smtClean="0"/>
              <a:t>=function(</a:t>
            </a:r>
            <a:r>
              <a:rPr lang="en-US" sz="2000" dirty="0" err="1" smtClean="0"/>
              <a:t>arr</a:t>
            </a:r>
            <a:r>
              <a:rPr lang="en-US" sz="2000" dirty="0" smtClean="0"/>
              <a:t>){</a:t>
            </a:r>
          </a:p>
          <a:p>
            <a:pPr lvl="1">
              <a:buNone/>
            </a:pPr>
            <a:r>
              <a:rPr lang="en-US" sz="2000" dirty="0" smtClean="0"/>
              <a:t>		return arr.map(x =&gt; this.val + x 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737</Words>
  <Application>Microsoft Office PowerPoint</Application>
  <PresentationFormat>On-screen Show (4:3)</PresentationFormat>
  <Paragraphs>362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ES6</vt:lpstr>
      <vt:lpstr>Let &amp; Const Vs Var</vt:lpstr>
      <vt:lpstr>Var Vs Let</vt:lpstr>
      <vt:lpstr>Var Vs Let</vt:lpstr>
      <vt:lpstr>Var Vs Let</vt:lpstr>
      <vt:lpstr>Arrow functions</vt:lpstr>
      <vt:lpstr> Arrow functions Vs Traditional functions</vt:lpstr>
      <vt:lpstr> Benefits to arrow functions</vt:lpstr>
      <vt:lpstr>PowerPoint Presentation</vt:lpstr>
      <vt:lpstr>food for thought</vt:lpstr>
      <vt:lpstr>PowerPoint Presentation</vt:lpstr>
      <vt:lpstr>Immediately-invoked functions</vt:lpstr>
      <vt:lpstr>Destructuring</vt:lpstr>
      <vt:lpstr>PowerPoint Presentation</vt:lpstr>
      <vt:lpstr>Rest &amp; Spread Operator (…)</vt:lpstr>
      <vt:lpstr>Parameter handling</vt:lpstr>
      <vt:lpstr>PowerPoint Presentation</vt:lpstr>
      <vt:lpstr>PowerPoint Presentation</vt:lpstr>
      <vt:lpstr>Template literals</vt:lpstr>
      <vt:lpstr>Multi-line strings</vt:lpstr>
      <vt:lpstr>Tagged template literals</vt:lpstr>
      <vt:lpstr>New features of object literals</vt:lpstr>
      <vt:lpstr>Property value shorthands</vt:lpstr>
      <vt:lpstr>Modules</vt:lpstr>
      <vt:lpstr>Multiple named exports</vt:lpstr>
      <vt:lpstr>Single default export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Jay Vijayrao Bidwai</cp:lastModifiedBy>
  <cp:revision>71</cp:revision>
  <dcterms:created xsi:type="dcterms:W3CDTF">2016-12-21T16:28:59Z</dcterms:created>
  <dcterms:modified xsi:type="dcterms:W3CDTF">2016-12-26T12:37:48Z</dcterms:modified>
</cp:coreProperties>
</file>