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can’t be used as a 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objects and Arrays.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[x, y] = iterable;</a:t>
            </a:r>
          </a:p>
          <a:p>
            <a:pPr>
              <a:buNone/>
            </a:pPr>
            <a:r>
              <a:rPr lang="es-ES" sz="2400" dirty="0" smtClean="0"/>
              <a:t>    	// x = 'a'; y = 'b'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 rest operator lets 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	</a:t>
            </a:r>
          </a:p>
          <a:p>
            <a:pPr>
              <a:buNone/>
            </a:pPr>
            <a:r>
              <a:rPr lang="es-ES" sz="2600" dirty="0" smtClean="0"/>
              <a:t>	// 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</a:p>
          <a:p>
            <a:pPr lvl="1">
              <a:buNone/>
            </a:pPr>
            <a:r>
              <a:rPr lang="en-US" sz="2600" dirty="0" smtClean="0"/>
              <a:t>calls, the spread operator </a:t>
            </a:r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</a:p>
          <a:p>
            <a:pPr lvl="1">
              <a:buNone/>
            </a:pPr>
            <a:r>
              <a:rPr lang="en-US" sz="2600" dirty="0" smtClean="0"/>
              <a:t>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6.</a:t>
            </a:r>
          </a:p>
          <a:p>
            <a:r>
              <a:rPr lang="en-US" sz="2400" dirty="0" smtClean="0"/>
              <a:t>It now supports –</a:t>
            </a:r>
          </a:p>
          <a:p>
            <a:pPr marL="457200" indent="-457200">
              <a:buNone/>
            </a:pPr>
            <a:r>
              <a:rPr lang="en-US" sz="2400" dirty="0" smtClean="0"/>
              <a:t>		parameter default values</a:t>
            </a:r>
          </a:p>
          <a:p>
            <a:pPr marL="457200" indent="-457200">
              <a:buNone/>
            </a:pPr>
            <a:r>
              <a:rPr lang="en-US" sz="2400" dirty="0" smtClean="0"/>
              <a:t>	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Rest parameters – </a:t>
            </a:r>
          </a:p>
          <a:p>
            <a:pPr>
              <a:buNone/>
            </a:pPr>
            <a:r>
              <a:rPr lang="en-US" sz="2400" dirty="0" smtClean="0"/>
              <a:t>	If you prefix a parameter name with the rest operator (...), that  parameter receives all remaining parameters via an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Parameters 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Template </a:t>
            </a:r>
            <a:r>
              <a:rPr lang="en-US" sz="3600" b="1" dirty="0" smtClean="0"/>
              <a:t>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has two new kinds of literals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Template literals </a:t>
            </a:r>
            <a:r>
              <a:rPr lang="en-US" sz="2400" dirty="0" smtClean="0"/>
              <a:t>: </a:t>
            </a:r>
            <a:r>
              <a:rPr lang="en-US" sz="2400" dirty="0"/>
              <a:t>multi-line string literals that support </a:t>
            </a:r>
            <a:r>
              <a:rPr lang="en-US" sz="2400" dirty="0" smtClean="0"/>
              <a:t>interpolation</a:t>
            </a:r>
          </a:p>
          <a:p>
            <a:pPr lvl="1"/>
            <a:r>
              <a:rPr lang="en-US" sz="2400" dirty="0"/>
              <a:t>Tagged template literals </a:t>
            </a:r>
            <a:r>
              <a:rPr lang="en-US" sz="2400" dirty="0" smtClean="0"/>
              <a:t>: </a:t>
            </a:r>
            <a:r>
              <a:rPr lang="en-US" sz="2400" dirty="0"/>
              <a:t>function </a:t>
            </a:r>
            <a:r>
              <a:rPr lang="en-US" sz="2400" dirty="0" smtClean="0"/>
              <a:t>calls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literals</a:t>
            </a:r>
          </a:p>
          <a:p>
            <a:pPr marL="1200150" lvl="2" indent="-342900"/>
            <a:r>
              <a:rPr lang="en-US" sz="2000" dirty="0"/>
              <a:t>String </a:t>
            </a:r>
            <a:r>
              <a:rPr lang="en-US" sz="2000" dirty="0" smtClean="0"/>
              <a:t>interpolation –</a:t>
            </a:r>
          </a:p>
          <a:p>
            <a:pPr marL="1314450" lvl="3" indent="0">
              <a:buNone/>
            </a:pPr>
            <a:r>
              <a:rPr lang="en-US" sz="1800" dirty="0" smtClean="0"/>
              <a:t>Ex.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console.log('('+x+', '+y+')');</a:t>
            </a:r>
          </a:p>
          <a:p>
            <a:pPr marL="1314450" lvl="3" indent="0">
              <a:buNone/>
            </a:pPr>
            <a:r>
              <a:rPr lang="en-US" sz="1800" dirty="0" smtClean="0"/>
              <a:t>}</a:t>
            </a:r>
          </a:p>
          <a:p>
            <a:pPr marL="1314450" lvl="3" indent="0">
              <a:buNone/>
            </a:pPr>
            <a:r>
              <a:rPr lang="en-US" sz="1800" dirty="0" smtClean="0"/>
              <a:t>ES6 –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console.log(`(${x}, ${y})`);</a:t>
            </a:r>
          </a:p>
          <a:p>
            <a:pPr marL="1314450" lvl="3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ES5 -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HTML5_SKELETON =</a:t>
            </a:r>
          </a:p>
          <a:p>
            <a:pPr marL="800100" lvl="2" indent="0">
              <a:buNone/>
            </a:pPr>
            <a:r>
              <a:rPr lang="en-US" dirty="0"/>
              <a:t>    '&lt;!</a:t>
            </a:r>
            <a:r>
              <a:rPr lang="en-US" dirty="0" err="1"/>
              <a:t>doctype</a:t>
            </a:r>
            <a:r>
              <a:rPr lang="en-US" dirty="0"/>
              <a:t> html&gt;\n' +</a:t>
            </a:r>
          </a:p>
          <a:p>
            <a:pPr marL="800100" lvl="2" indent="0">
              <a:buNone/>
            </a:pPr>
            <a:r>
              <a:rPr lang="en-US" dirty="0"/>
              <a:t>    '&lt;html&gt;\n' +</a:t>
            </a:r>
          </a:p>
          <a:p>
            <a:pPr marL="800100" lvl="2" indent="0">
              <a:buNone/>
            </a:pPr>
            <a:r>
              <a:rPr lang="en-US" dirty="0"/>
              <a:t>    '&lt;head&gt;\n' +</a:t>
            </a:r>
          </a:p>
          <a:p>
            <a:pPr marL="800100" lvl="2" indent="0">
              <a:buNone/>
            </a:pPr>
            <a:r>
              <a:rPr lang="en-US" dirty="0"/>
              <a:t>    '    &lt;meta charset="UTF-8"&gt;\n' +</a:t>
            </a:r>
          </a:p>
          <a:p>
            <a:pPr marL="800100" lvl="2" indent="0">
              <a:buNone/>
            </a:pPr>
            <a:r>
              <a:rPr lang="en-US" dirty="0"/>
              <a:t>    '    &lt;title&gt;&lt;/title&gt;\n' +</a:t>
            </a:r>
          </a:p>
          <a:p>
            <a:pPr marL="800100" lvl="2" indent="0">
              <a:buNone/>
            </a:pPr>
            <a:r>
              <a:rPr lang="en-US" dirty="0"/>
              <a:t>    '&lt;/head&gt;\n' +</a:t>
            </a:r>
          </a:p>
          <a:p>
            <a:pPr marL="800100" lvl="2" indent="0">
              <a:buNone/>
            </a:pPr>
            <a:r>
              <a:rPr lang="en-US" dirty="0"/>
              <a:t>    '&lt;body&gt;\n' +</a:t>
            </a:r>
          </a:p>
          <a:p>
            <a:pPr marL="800100" lvl="2" indent="0">
              <a:buNone/>
            </a:pPr>
            <a:r>
              <a:rPr lang="en-US" dirty="0"/>
              <a:t>    '&lt;/body&gt;\n' +</a:t>
            </a:r>
          </a:p>
          <a:p>
            <a:pPr marL="800100" lvl="2" indent="0">
              <a:buNone/>
            </a:pPr>
            <a:r>
              <a:rPr lang="en-US" dirty="0"/>
              <a:t>    '&lt;/html&gt;\n';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ES6 -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HTML5_SKELETON = `</a:t>
            </a:r>
          </a:p>
          <a:p>
            <a:pPr marL="0" indent="0">
              <a:buNone/>
            </a:pPr>
            <a:r>
              <a:rPr lang="en-US" sz="2000" dirty="0"/>
              <a:t>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0" indent="0">
              <a:buNone/>
            </a:pPr>
            <a:r>
              <a:rPr lang="en-US" sz="2000" dirty="0"/>
              <a:t>    &lt;html&gt;</a:t>
            </a:r>
          </a:p>
          <a:p>
            <a:pPr marL="0" indent="0">
              <a:buNone/>
            </a:pPr>
            <a:r>
              <a:rPr lang="en-US" sz="2000" dirty="0"/>
              <a:t>    &lt;head&gt;</a:t>
            </a:r>
          </a:p>
          <a:p>
            <a:pPr marL="0" indent="0">
              <a:buNone/>
            </a:pPr>
            <a:r>
              <a:rPr lang="en-US" sz="2000" dirty="0"/>
              <a:t>        &lt;meta charset="UTF-8"&gt;</a:t>
            </a:r>
          </a:p>
          <a:p>
            <a:pPr marL="0" indent="0">
              <a:buNone/>
            </a:pPr>
            <a:r>
              <a:rPr lang="en-US" sz="2000" dirty="0"/>
              <a:t>        &lt;title&gt;&lt;/title&gt;</a:t>
            </a:r>
          </a:p>
          <a:p>
            <a:pPr marL="0" indent="0">
              <a:buNone/>
            </a:pPr>
            <a:r>
              <a:rPr lang="en-US" sz="2000" dirty="0"/>
              <a:t>    &lt;/head&gt;</a:t>
            </a:r>
          </a:p>
          <a:p>
            <a:pPr marL="0" indent="0">
              <a:buNone/>
            </a:pPr>
            <a:r>
              <a:rPr lang="en-US" sz="2000" dirty="0"/>
              <a:t>    &lt;body&gt;</a:t>
            </a:r>
          </a:p>
          <a:p>
            <a:pPr marL="0" indent="0">
              <a:buNone/>
            </a:pPr>
            <a:r>
              <a:rPr lang="en-US" sz="2000" dirty="0"/>
              <a:t>    &lt;/body&gt;</a:t>
            </a:r>
          </a:p>
          <a:p>
            <a:pPr marL="0" indent="0">
              <a:buNone/>
            </a:pPr>
            <a:r>
              <a:rPr lang="en-US" sz="2000" dirty="0"/>
              <a:t>    &lt;/html&gt;`;</a:t>
            </a:r>
          </a:p>
        </p:txBody>
      </p:sp>
    </p:spTree>
    <p:extLst>
      <p:ext uri="{BB962C8B-B14F-4D97-AF65-F5344CB8AC3E}">
        <p14:creationId xmlns:p14="http://schemas.microsoft.com/office/powerpoint/2010/main" xmlns="" val="3404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15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Tagged template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i="1" dirty="0"/>
              <a:t>Tagged template literals</a:t>
            </a:r>
            <a:r>
              <a:rPr lang="en-US" sz="2400" dirty="0"/>
              <a:t> (short: </a:t>
            </a:r>
            <a:r>
              <a:rPr lang="en-US" sz="2400" i="1" dirty="0"/>
              <a:t>tagged templates</a:t>
            </a:r>
            <a:r>
              <a:rPr lang="en-US" sz="2400" dirty="0"/>
              <a:t>): are function calls whose parameters are provided via template literals.</a:t>
            </a:r>
          </a:p>
          <a:p>
            <a:r>
              <a:rPr lang="en-US" sz="2400" dirty="0"/>
              <a:t>Putting a template literal after an expression triggers a function </a:t>
            </a:r>
            <a:r>
              <a:rPr lang="en-US" sz="2400" dirty="0" smtClean="0"/>
              <a:t>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tagFunction`Hello</a:t>
            </a:r>
            <a:r>
              <a:rPr lang="en-US" sz="2400" dirty="0"/>
              <a:t> ${</a:t>
            </a:r>
            <a:r>
              <a:rPr lang="en-US" sz="2400" dirty="0" err="1"/>
              <a:t>firstName</a:t>
            </a:r>
            <a:r>
              <a:rPr lang="en-US" sz="2400" dirty="0"/>
              <a:t>} ${</a:t>
            </a:r>
            <a:r>
              <a:rPr lang="en-US" sz="2400" dirty="0" err="1"/>
              <a:t>lastName</a:t>
            </a:r>
            <a:r>
              <a:rPr lang="en-US" sz="2400" dirty="0" smtClean="0"/>
              <a:t>}!`</a:t>
            </a:r>
          </a:p>
          <a:p>
            <a:pPr marL="0" indent="0">
              <a:buNone/>
            </a:pPr>
            <a:r>
              <a:rPr lang="en-US" sz="2400" dirty="0" smtClean="0"/>
              <a:t>This is same as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</a:t>
            </a:r>
            <a:r>
              <a:rPr lang="en-US" sz="2400" dirty="0"/>
              <a:t>(['Hello ', ' ', '!'],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91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New features of object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Method definitions</a:t>
            </a:r>
          </a:p>
          <a:p>
            <a:pPr marL="0" indent="0">
              <a:buNone/>
            </a:pPr>
            <a:r>
              <a:rPr lang="en-US" sz="2400" dirty="0" smtClean="0"/>
              <a:t>ES5 –</a:t>
            </a:r>
          </a:p>
          <a:p>
            <a:pPr marL="0" indent="0">
              <a:buNone/>
            </a:pPr>
            <a:r>
              <a:rPr lang="en-US" sz="2400" dirty="0"/>
              <a:t>methods are properties whose values are </a:t>
            </a:r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: function (x, y) {</a:t>
            </a:r>
          </a:p>
          <a:p>
            <a:pPr marL="400050" lvl="1" indent="0">
              <a:buNone/>
            </a:pPr>
            <a:r>
              <a:rPr lang="en-US" sz="2000" dirty="0"/>
              <a:t>            ···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Method definitions</a:t>
            </a:r>
          </a:p>
          <a:p>
            <a:pPr marL="0" indent="0">
              <a:buNone/>
            </a:pPr>
            <a:r>
              <a:rPr lang="en-US" sz="2400" dirty="0" smtClean="0"/>
              <a:t>ES6 – </a:t>
            </a:r>
          </a:p>
          <a:p>
            <a:pPr marL="0" indent="0">
              <a:buNone/>
            </a:pPr>
            <a:r>
              <a:rPr lang="en-US" sz="2400" dirty="0"/>
              <a:t>methods are still function-valued </a:t>
            </a:r>
            <a:r>
              <a:rPr lang="en-US" sz="2400" dirty="0" smtClean="0"/>
              <a:t>properties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(x, y) {</a:t>
            </a:r>
          </a:p>
          <a:p>
            <a:pPr marL="0" indent="0">
              <a:buNone/>
            </a:pPr>
            <a:r>
              <a:rPr lang="en-US" sz="2000" dirty="0"/>
              <a:t>            ···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xmlns="" val="980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Property value </a:t>
            </a:r>
            <a:r>
              <a:rPr lang="en-US" sz="3200" b="1" dirty="0" err="1" smtClean="0"/>
              <a:t>shorthands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name of the variable that specifies the property value is also the property key </a:t>
            </a:r>
            <a:r>
              <a:rPr lang="en-US" sz="2400" dirty="0" smtClean="0"/>
              <a:t>then </a:t>
            </a:r>
            <a:r>
              <a:rPr lang="en-US" sz="2400" dirty="0"/>
              <a:t>you can omit the </a:t>
            </a:r>
            <a:r>
              <a:rPr lang="en-US" sz="2400" dirty="0" smtClean="0"/>
              <a:t>key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= 4;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y = 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x, y };</a:t>
            </a:r>
          </a:p>
          <a:p>
            <a:pPr marL="0" indent="0">
              <a:buNone/>
            </a:pPr>
            <a:r>
              <a:rPr lang="en-US" sz="2400" dirty="0" smtClean="0"/>
              <a:t>   equivalent </a:t>
            </a:r>
            <a:r>
              <a:rPr lang="en-US" sz="2400" dirty="0"/>
              <a:t>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x: x, y: y };</a:t>
            </a:r>
          </a:p>
        </p:txBody>
      </p:sp>
    </p:spTree>
    <p:extLst>
      <p:ext uri="{BB962C8B-B14F-4D97-AF65-F5344CB8AC3E}">
        <p14:creationId xmlns:p14="http://schemas.microsoft.com/office/powerpoint/2010/main" xmlns="" val="591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ES6 modules are stored in files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is exactly one module per file and one file per module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have two ways of exporting things from a </a:t>
            </a:r>
            <a:r>
              <a:rPr lang="en-US" sz="28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 smtClean="0"/>
              <a:t>-</a:t>
            </a:r>
            <a:r>
              <a:rPr lang="en-US" sz="2800" b="1" dirty="0"/>
              <a:t> </a:t>
            </a:r>
            <a:r>
              <a:rPr lang="en-US" sz="2400" dirty="0"/>
              <a:t>Multiple named </a:t>
            </a:r>
            <a:r>
              <a:rPr lang="en-US" sz="2400" dirty="0" smtClean="0"/>
              <a:t>exports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</a:t>
            </a:r>
            <a:r>
              <a:rPr lang="en-US" sz="2400" dirty="0"/>
              <a:t>Single default </a:t>
            </a:r>
            <a:r>
              <a:rPr lang="en-US" sz="2400" dirty="0" smtClean="0"/>
              <a:t>export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88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named </a:t>
            </a:r>
            <a:r>
              <a:rPr lang="en-US" sz="3200" dirty="0" smtClean="0"/>
              <a:t>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//------ lib.js ------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= </a:t>
            </a:r>
            <a:r>
              <a:rPr lang="en-US" sz="2400" dirty="0" err="1"/>
              <a:t>Math.sqrt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export function square(x) {</a:t>
            </a:r>
          </a:p>
          <a:p>
            <a:pPr marL="0" indent="0">
              <a:buNone/>
            </a:pPr>
            <a:r>
              <a:rPr lang="en-US" sz="2400" dirty="0"/>
              <a:t>    return x * 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 smtClean="0"/>
              <a:t>square } </a:t>
            </a:r>
            <a:r>
              <a:rPr lang="en-US" sz="2400" dirty="0"/>
              <a:t>from 'lib';</a:t>
            </a:r>
          </a:p>
          <a:p>
            <a:pPr marL="0" indent="0">
              <a:buNone/>
            </a:pPr>
            <a:r>
              <a:rPr lang="en-US" sz="2400" dirty="0"/>
              <a:t>console.log(square(11)); // 121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also import the complete module: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* as lib from 'lib';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lib.square</a:t>
            </a:r>
            <a:r>
              <a:rPr lang="en-US" sz="2400" dirty="0"/>
              <a:t>(11)); // 121</a:t>
            </a:r>
          </a:p>
        </p:txBody>
      </p:sp>
    </p:spTree>
    <p:extLst>
      <p:ext uri="{BB962C8B-B14F-4D97-AF65-F5344CB8AC3E}">
        <p14:creationId xmlns:p14="http://schemas.microsoft.com/office/powerpoint/2010/main" xmlns="" val="23124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Single default </a:t>
            </a:r>
            <a:r>
              <a:rPr lang="en-US" sz="2800" b="1" dirty="0" smtClean="0"/>
              <a:t>export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//------ myFunc.js ------</a:t>
            </a:r>
          </a:p>
          <a:p>
            <a:pPr marL="0" indent="0">
              <a:buNone/>
            </a:pPr>
            <a:r>
              <a:rPr lang="en-US" sz="2400" dirty="0"/>
              <a:t>export default function ()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main1.js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myFunc</a:t>
            </a:r>
            <a:r>
              <a:rPr lang="en-US" sz="2400" dirty="0"/>
              <a:t> from '</a:t>
            </a:r>
            <a:r>
              <a:rPr lang="en-US" sz="2400" dirty="0" err="1"/>
              <a:t>myFunc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myFunc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Or a class: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MyClass.js ------</a:t>
            </a:r>
          </a:p>
          <a:p>
            <a:pPr marL="0" indent="0">
              <a:buNone/>
            </a:pPr>
            <a:r>
              <a:rPr lang="en-US" sz="2400" dirty="0"/>
              <a:t>export default class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main2.js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MyClass</a:t>
            </a:r>
            <a:r>
              <a:rPr lang="en-US" sz="2400" dirty="0"/>
              <a:t> from '</a:t>
            </a:r>
            <a:r>
              <a:rPr lang="en-US" sz="2400" dirty="0" err="1"/>
              <a:t>MyClass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inst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28952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ES6 classes are mostly just more convenient syntax for constructor </a:t>
            </a:r>
            <a:r>
              <a:rPr lang="en-US" sz="3100" dirty="0" smtClean="0"/>
              <a:t>functions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2600" dirty="0" smtClean="0"/>
              <a:t>ES5 -</a:t>
            </a:r>
          </a:p>
          <a:p>
            <a:pPr marL="0" indent="0">
              <a:buNone/>
            </a:pPr>
            <a:r>
              <a:rPr lang="en-US" sz="2600" dirty="0"/>
              <a:t>function Person(name) {</a:t>
            </a:r>
          </a:p>
          <a:p>
            <a:pPr marL="0" indent="0">
              <a:buNone/>
            </a:pPr>
            <a:r>
              <a:rPr lang="en-US" sz="2600" dirty="0"/>
              <a:t>    this.name = name;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err="1"/>
              <a:t>Person.prototype.describe</a:t>
            </a:r>
            <a:r>
              <a:rPr lang="en-US" sz="2600" dirty="0"/>
              <a:t> = function () {</a:t>
            </a:r>
          </a:p>
          <a:p>
            <a:pPr marL="0" indent="0">
              <a:buNone/>
            </a:pPr>
            <a:r>
              <a:rPr lang="en-US" sz="2600" dirty="0"/>
              <a:t>    return 'Person called '+this.name;</a:t>
            </a:r>
          </a:p>
          <a:p>
            <a:pPr marL="0" indent="0">
              <a:buNone/>
            </a:pPr>
            <a:r>
              <a:rPr lang="en-US" sz="2600" dirty="0" smtClean="0"/>
              <a:t>};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ES6 -</a:t>
            </a:r>
          </a:p>
          <a:p>
            <a:pPr marL="0" indent="0">
              <a:buNone/>
            </a:pPr>
            <a:r>
              <a:rPr lang="en-US" sz="2600" dirty="0"/>
              <a:t>class Person {</a:t>
            </a:r>
          </a:p>
          <a:p>
            <a:pPr marL="0" indent="0">
              <a:buNone/>
            </a:pPr>
            <a:r>
              <a:rPr lang="en-US" sz="2600" dirty="0"/>
              <a:t>    constructor(name) {</a:t>
            </a:r>
          </a:p>
          <a:p>
            <a:pPr marL="0" indent="0">
              <a:buNone/>
            </a:pPr>
            <a:r>
              <a:rPr lang="en-US" sz="2600" dirty="0"/>
              <a:t>        this.name = 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    describe() {</a:t>
            </a:r>
          </a:p>
          <a:p>
            <a:pPr marL="0" indent="0">
              <a:buNone/>
            </a:pPr>
            <a:r>
              <a:rPr lang="en-US" sz="2600" dirty="0"/>
              <a:t>        return 'Person called '+this.name;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21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Food For Thought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No separators between members of class definitions</a:t>
            </a:r>
          </a:p>
          <a:p>
            <a:r>
              <a:rPr lang="en-US" sz="2400" dirty="0"/>
              <a:t>Class declarations are not </a:t>
            </a:r>
            <a:r>
              <a:rPr lang="en-US" sz="2400" dirty="0" smtClean="0"/>
              <a:t>hoisted</a:t>
            </a:r>
          </a:p>
          <a:p>
            <a:r>
              <a:rPr lang="en-US" sz="2400" dirty="0" smtClean="0"/>
              <a:t>Similarly </a:t>
            </a:r>
            <a:r>
              <a:rPr lang="en-US" sz="2400" dirty="0"/>
              <a:t>to functions, there are two kinds of </a:t>
            </a:r>
            <a:r>
              <a:rPr lang="en-US" sz="2400" i="1" dirty="0"/>
              <a:t>class definitions</a:t>
            </a:r>
            <a:r>
              <a:rPr lang="en-US" sz="2400" dirty="0"/>
              <a:t>, two ways to define a class: </a:t>
            </a:r>
            <a:r>
              <a:rPr lang="en-US" sz="2400" i="1" dirty="0"/>
              <a:t>class declarations</a:t>
            </a:r>
            <a:r>
              <a:rPr lang="en-US" sz="2400" dirty="0"/>
              <a:t> and </a:t>
            </a:r>
            <a:r>
              <a:rPr lang="en-US" sz="2400" i="1" dirty="0"/>
              <a:t>class expressions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= class {</a:t>
            </a:r>
          </a:p>
          <a:p>
            <a:pPr marL="400050" lvl="1" indent="0">
              <a:buNone/>
            </a:pPr>
            <a:r>
              <a:rPr lang="en-US" sz="2000" dirty="0"/>
              <a:t>    ···</a:t>
            </a:r>
          </a:p>
          <a:p>
            <a:pPr marL="400050" lvl="1" indent="0">
              <a:buNone/>
            </a:pPr>
            <a:r>
              <a:rPr lang="en-US" sz="2000" dirty="0"/>
              <a:t>};</a:t>
            </a:r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inst</a:t>
            </a:r>
            <a:r>
              <a:rPr lang="en-US" sz="2000" dirty="0"/>
              <a:t> = new </a:t>
            </a:r>
            <a:r>
              <a:rPr lang="en-US" sz="2000" dirty="0" err="1"/>
              <a:t>MyClass</a:t>
            </a:r>
            <a:r>
              <a:rPr lang="en-US" sz="2000" dirty="0" smtClean="0"/>
              <a:t>();</a:t>
            </a:r>
          </a:p>
          <a:p>
            <a:pPr marL="40005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49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92500" lnSpcReduction="10000"/>
          </a:bodyPr>
          <a:lstStyle/>
          <a:p>
            <a:endParaRPr lang="en-US" sz="2400" b="1" smtClean="0"/>
          </a:p>
          <a:p>
            <a:r>
              <a:rPr lang="en-US" sz="2400" b="1" dirty="0"/>
              <a:t> </a:t>
            </a:r>
            <a:r>
              <a:rPr lang="en-US" sz="2400" dirty="0"/>
              <a:t>Inside the body of a class definition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A class body can only contain methods, but not data </a:t>
            </a:r>
            <a:r>
              <a:rPr lang="en-US" sz="2400" dirty="0" smtClean="0"/>
              <a:t>	properties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contains constructor, static methods, prototype </a:t>
            </a:r>
            <a:r>
              <a:rPr lang="en-US" sz="2400" dirty="0" smtClean="0"/>
              <a:t>methods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class Foo {</a:t>
            </a:r>
          </a:p>
          <a:p>
            <a:pPr marL="0" indent="0">
              <a:buNone/>
            </a:pPr>
            <a:r>
              <a:rPr lang="en-US" sz="2400" dirty="0"/>
              <a:t>    constructor(prop)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this.prop</a:t>
            </a:r>
            <a:r>
              <a:rPr lang="en-US" sz="2400" dirty="0"/>
              <a:t> = prop;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static </a:t>
            </a:r>
            <a:r>
              <a:rPr lang="en-US" sz="2400" dirty="0" err="1"/>
              <a:t>staticMethod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'classy';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prototypeMethod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'prototypical';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foo = new Foo(123);</a:t>
            </a:r>
          </a:p>
        </p:txBody>
      </p:sp>
    </p:spTree>
    <p:extLst>
      <p:ext uri="{BB962C8B-B14F-4D97-AF65-F5344CB8AC3E}">
        <p14:creationId xmlns:p14="http://schemas.microsoft.com/office/powerpoint/2010/main" xmlns="" val="6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Subclassing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The extends clause lets you create a subclass of an existing </a:t>
            </a:r>
            <a:r>
              <a:rPr lang="en-US" sz="2900" dirty="0" smtClean="0"/>
              <a:t>constructor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Point {</a:t>
            </a:r>
          </a:p>
          <a:p>
            <a:pPr marL="0" indent="0">
              <a:buNone/>
            </a:pPr>
            <a:r>
              <a:rPr lang="en-US" sz="2400" dirty="0"/>
              <a:t>    constructor(x, y)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this.x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this.y</a:t>
            </a:r>
            <a:r>
              <a:rPr lang="en-US" sz="2400" dirty="0"/>
              <a:t> = y;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`(${</a:t>
            </a:r>
            <a:r>
              <a:rPr lang="en-US" sz="2400" dirty="0" err="1"/>
              <a:t>this.x</a:t>
            </a:r>
            <a:r>
              <a:rPr lang="en-US" sz="2400" dirty="0"/>
              <a:t>}, ${</a:t>
            </a:r>
            <a:r>
              <a:rPr lang="en-US" sz="2400" dirty="0" err="1"/>
              <a:t>this.y</a:t>
            </a:r>
            <a:r>
              <a:rPr lang="en-US" sz="2400" dirty="0"/>
              <a:t>})`;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ColorPoint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Point {</a:t>
            </a:r>
          </a:p>
          <a:p>
            <a:pPr marL="0" indent="0">
              <a:buNone/>
            </a:pPr>
            <a:r>
              <a:rPr lang="en-US" sz="2400" dirty="0"/>
              <a:t>    constructor(x, y, color) {</a:t>
            </a:r>
          </a:p>
          <a:p>
            <a:pPr marL="0" indent="0">
              <a:buNone/>
            </a:pPr>
            <a:r>
              <a:rPr lang="en-US" sz="2400" dirty="0"/>
              <a:t>        super(x, y); // (A)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this.color</a:t>
            </a:r>
            <a:r>
              <a:rPr lang="en-US" sz="2400" dirty="0"/>
              <a:t> = color;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super.toString</a:t>
            </a:r>
            <a:r>
              <a:rPr lang="en-US" sz="2400" dirty="0"/>
              <a:t>() + ' in ' + </a:t>
            </a:r>
            <a:r>
              <a:rPr lang="en-US" sz="2400" dirty="0" err="1"/>
              <a:t>this.color</a:t>
            </a:r>
            <a:r>
              <a:rPr lang="en-US" sz="2400" dirty="0"/>
              <a:t>; // (B)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35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Super constructor </a:t>
            </a:r>
            <a:r>
              <a:rPr lang="en-US" sz="2400" dirty="0" smtClean="0"/>
              <a:t>calls </a:t>
            </a:r>
            <a:r>
              <a:rPr lang="en-US" sz="2400" dirty="0"/>
              <a:t>– In a derived class, you must call super() before you can use </a:t>
            </a:r>
            <a:r>
              <a:rPr lang="en-US" sz="2400" dirty="0" smtClean="0"/>
              <a:t>this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Foo {}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Bar extends Foo {</a:t>
            </a:r>
          </a:p>
          <a:p>
            <a:pPr marL="0" indent="0">
              <a:buNone/>
            </a:pPr>
            <a:r>
              <a:rPr lang="en-US" sz="2400" dirty="0"/>
              <a:t>    constructor(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tmp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 // OK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</a:t>
            </a:r>
            <a:r>
              <a:rPr lang="en-US" sz="2400" dirty="0" err="1">
                <a:solidFill>
                  <a:srgbClr val="FF0000"/>
                </a:solidFill>
              </a:rPr>
              <a:t>ReferenceError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super();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OK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24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 &amp;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5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996</Words>
  <Application>Microsoft Office PowerPoint</Application>
  <PresentationFormat>On-screen Show (4:3)</PresentationFormat>
  <Paragraphs>444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Slide 9</vt:lpstr>
      <vt:lpstr>food for thought</vt:lpstr>
      <vt:lpstr>Slide 11</vt:lpstr>
      <vt:lpstr>Immediately-invoked functions</vt:lpstr>
      <vt:lpstr>Destructuring</vt:lpstr>
      <vt:lpstr>Slide 14</vt:lpstr>
      <vt:lpstr>Rest &amp; Spread Operator (…)</vt:lpstr>
      <vt:lpstr>Parameter handling</vt:lpstr>
      <vt:lpstr>Slide 17</vt:lpstr>
      <vt:lpstr>Slide 18</vt:lpstr>
      <vt:lpstr>Template literals</vt:lpstr>
      <vt:lpstr>Multi-line strings</vt:lpstr>
      <vt:lpstr>Tagged template literals</vt:lpstr>
      <vt:lpstr>New features of object literals</vt:lpstr>
      <vt:lpstr>Property value shorthands</vt:lpstr>
      <vt:lpstr>Modules</vt:lpstr>
      <vt:lpstr>Multiple named exports</vt:lpstr>
      <vt:lpstr>Single default export</vt:lpstr>
      <vt:lpstr>Class</vt:lpstr>
      <vt:lpstr>Food For Thought</vt:lpstr>
      <vt:lpstr>Slide 29</vt:lpstr>
      <vt:lpstr>Subclassing</vt:lpstr>
      <vt:lpstr>Slide 31</vt:lpstr>
      <vt:lpstr>Iterator &amp; Generator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user</cp:lastModifiedBy>
  <cp:revision>80</cp:revision>
  <dcterms:created xsi:type="dcterms:W3CDTF">2016-12-21T16:28:59Z</dcterms:created>
  <dcterms:modified xsi:type="dcterms:W3CDTF">2016-12-28T16:22:46Z</dcterms:modified>
</cp:coreProperties>
</file>