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ec32a5c6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ec32a5c6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ec32a5c6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ec32a5c6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ec32a5c6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ec32a5c6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ec32a5c6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ec32a5c6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ec32a5c6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ec32a5c6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ec32a5c6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6ec32a5c6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ec32a5c6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ec32a5c6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ec32a5c6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ec32a5c6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ec32a5c6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6ec32a5c6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ec32a5c6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6ec32a5c6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ec32a5c6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ec32a5c6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ec32a5c6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6ec32a5c6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6ec32a5c6f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6ec32a5c6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ec32a5c6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6ec32a5c6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ec32a5c6f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ec32a5c6f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6ec32a5c6f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6ec32a5c6f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ec32a5c6f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ec32a5c6f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ed25e85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6ed25e85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6ed25e855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6ed25e855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6ec32a5c6f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6ec32a5c6f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6ec32a5c6f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6ec32a5c6f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ec32a5c6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ec32a5c6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6ec32a5c6f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6ec32a5c6f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6ec32a5c6f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6ec32a5c6f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6ec32a5c6f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6ec32a5c6f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6ec32a5c6f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6ec32a5c6f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ec32a5c6f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ec32a5c6f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6eea4bb4a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6eea4bb4a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6ec32a5c6f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6ec32a5c6f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6ec32a5c6f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6ec32a5c6f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6ec32a5c6f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6ec32a5c6f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6ec32a5c6f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6ec32a5c6f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ec32a5c6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ec32a5c6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6ec32a5c6f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6ec32a5c6f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6ec32a5c6f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6ec32a5c6f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6ec32a5c6f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6ec32a5c6f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6ec32a5c6f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6ec32a5c6f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6ec32a5c6f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6ec32a5c6f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6ec32a5c6f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6ec32a5c6f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6ec32a5c6f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6ec32a5c6f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ec32a5c6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ec32a5c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ec32a5c6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ec32a5c6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ec32a5c6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ec32a5c6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ec32a5c6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ec32a5c6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ec32a5c6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ec32a5c6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objective-see/Malwar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discord.gg/yChppDQu" TargetMode="External"/><Relationship Id="rId5" Type="http://schemas.openxmlformats.org/officeDocument/2006/relationships/hyperlink" Target="https://tinyurl.com/yjayt38f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platform.openai.com/docs/overview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How to Use LLMs to Detect macOS Malware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Martina Tivadar - #OFTW version 3.0 - London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The plan for today (labs)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data collection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preprocessing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using LLMs (locally and in the cloud)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/>
              <a:t>a</a:t>
            </a:r>
            <a:r>
              <a:rPr lang="hu"/>
              <a:t>utomation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We need some malware samples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u="sng">
                <a:solidFill>
                  <a:schemeClr val="hlink"/>
                </a:solidFill>
                <a:hlinkClick r:id="rId3"/>
              </a:rPr>
              <a:t>https://github.com/objective-see/Malware</a:t>
            </a:r>
            <a:r>
              <a:rPr lang="hu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If you want to run malware on your </a:t>
            </a:r>
            <a:r>
              <a:rPr lang="hu"/>
              <a:t>computer</a:t>
            </a:r>
            <a:r>
              <a:rPr lang="hu"/>
              <a:t>: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Use a VM!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775" y="1152475"/>
            <a:ext cx="3562325" cy="37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Let's collect some data!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Apple Endpoint Security Framework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ES is a macOS feature that’s already part of the operating system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Was introduced with macOS Catalina (version 10.15), released in October 2019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With ES, we can see rich details about events like: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When programs launch (and what they are)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When files are opened, created, or deleted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When disks or volumes are mounted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Signals sent between processes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Code-signing information for running software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Lab number 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The task: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Collect some data using Apple Endpoint Security Framework and eslogger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sudo spctl --master-disable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then go to System Settings - Privacy &amp; Security, and you’ll see "Anywhere" under “Allow apps downloaded from.”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Break time ☕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Data preprocessing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Luckily much less work then with classical ML models</a:t>
            </a:r>
            <a:endParaRPr/>
          </a:p>
        </p:txBody>
      </p:sp>
      <p:sp>
        <p:nvSpPr>
          <p:cNvPr id="167" name="Google Shape;167;p30"/>
          <p:cNvSpPr txBox="1"/>
          <p:nvPr/>
        </p:nvSpPr>
        <p:spPr>
          <a:xfrm>
            <a:off x="311700" y="19890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rgbClr val="B2B7B9"/>
                </a:solidFill>
              </a:rPr>
              <a:t>f</a:t>
            </a:r>
            <a:r>
              <a:rPr lang="hu" sz="1800">
                <a:solidFill>
                  <a:srgbClr val="B2B7B9"/>
                </a:solidFill>
              </a:rPr>
              <a:t>lattening </a:t>
            </a:r>
            <a:endParaRPr sz="1800">
              <a:solidFill>
                <a:srgbClr val="B2B7B9"/>
              </a:solidFill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5531950" y="1945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rgbClr val="B2B7B9"/>
                </a:solidFill>
              </a:rPr>
              <a:t>h</a:t>
            </a:r>
            <a:r>
              <a:rPr lang="hu" sz="1800">
                <a:solidFill>
                  <a:srgbClr val="B2B7B9"/>
                </a:solidFill>
              </a:rPr>
              <a:t>andling missing values</a:t>
            </a:r>
            <a:endParaRPr sz="1800">
              <a:solidFill>
                <a:srgbClr val="B2B7B9"/>
              </a:solidFill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676875" y="33712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rgbClr val="B2B7B9"/>
                </a:solidFill>
              </a:rPr>
              <a:t>e</a:t>
            </a:r>
            <a:r>
              <a:rPr lang="hu" sz="1800">
                <a:solidFill>
                  <a:srgbClr val="B2B7B9"/>
                </a:solidFill>
              </a:rPr>
              <a:t>ncoding categorical variables</a:t>
            </a:r>
            <a:endParaRPr sz="1800">
              <a:solidFill>
                <a:srgbClr val="B2B7B9"/>
              </a:solidFill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4572000" y="2726013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rgbClr val="B2B7B9"/>
                </a:solidFill>
              </a:rPr>
              <a:t>r</a:t>
            </a:r>
            <a:r>
              <a:rPr lang="hu" sz="1800">
                <a:solidFill>
                  <a:srgbClr val="B2B7B9"/>
                </a:solidFill>
              </a:rPr>
              <a:t>emoving irrelevant features</a:t>
            </a:r>
            <a:endParaRPr sz="1800">
              <a:solidFill>
                <a:srgbClr val="B2B7B9"/>
              </a:solidFill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2127950" y="24071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rgbClr val="B2B7B9"/>
                </a:solidFill>
              </a:rPr>
              <a:t>s</a:t>
            </a:r>
            <a:r>
              <a:rPr lang="hu" sz="1800">
                <a:solidFill>
                  <a:srgbClr val="B2B7B9"/>
                </a:solidFill>
              </a:rPr>
              <a:t>caling</a:t>
            </a:r>
            <a:endParaRPr sz="1800">
              <a:solidFill>
                <a:srgbClr val="B2B7B9"/>
              </a:solidFill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3498175" y="41101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rgbClr val="B2B7B9"/>
                </a:solidFill>
              </a:rPr>
              <a:t>f</a:t>
            </a:r>
            <a:r>
              <a:rPr lang="hu" sz="1800">
                <a:solidFill>
                  <a:srgbClr val="B2B7B9"/>
                </a:solidFill>
              </a:rPr>
              <a:t>eature engineering</a:t>
            </a:r>
            <a:endParaRPr sz="1800">
              <a:solidFill>
                <a:srgbClr val="B2B7B9"/>
              </a:solidFill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6144000" y="35566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rgbClr val="B2B7B9"/>
                </a:solidFill>
              </a:rPr>
              <a:t>s</a:t>
            </a:r>
            <a:r>
              <a:rPr lang="hu" sz="1800">
                <a:solidFill>
                  <a:srgbClr val="B2B7B9"/>
                </a:solidFill>
              </a:rPr>
              <a:t>plitting</a:t>
            </a:r>
            <a:endParaRPr sz="1800">
              <a:solidFill>
                <a:srgbClr val="B2B7B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What to do with this data now?</a:t>
            </a:r>
            <a:endParaRPr/>
          </a:p>
        </p:txBody>
      </p:sp>
      <p:sp>
        <p:nvSpPr>
          <p:cNvPr id="179" name="Google Shape;179;p31"/>
          <p:cNvSpPr txBox="1"/>
          <p:nvPr>
            <p:ph idx="4294967295" type="subTitle"/>
          </p:nvPr>
        </p:nvSpPr>
        <p:spPr>
          <a:xfrm>
            <a:off x="311700" y="2896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What would you do?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Are you part of the discord channel?</a:t>
            </a:r>
            <a:endParaRPr/>
          </a:p>
        </p:txBody>
      </p:sp>
      <p:pic>
        <p:nvPicPr>
          <p:cNvPr descr="Discord logo png, Discord logo transparent png, Discord icon transparent  free png 23986880 PNG"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100" y="558475"/>
            <a:ext cx="1699800" cy="16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905050" y="2926950"/>
            <a:ext cx="333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 u="sng">
                <a:solidFill>
                  <a:schemeClr val="hlink"/>
                </a:solidFill>
                <a:hlinkClick r:id="rId4"/>
              </a:rPr>
              <a:t>https://discord.gg/yChppDQu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 u="sng">
                <a:solidFill>
                  <a:schemeClr val="hlink"/>
                </a:solidFill>
                <a:hlinkClick r:id="rId5"/>
              </a:rPr>
              <a:t>https://tinyurl.com/yjayt38f</a:t>
            </a:r>
            <a:r>
              <a:rPr lang="hu" sz="1800">
                <a:solidFill>
                  <a:schemeClr val="lt2"/>
                </a:solidFill>
              </a:rPr>
              <a:t> </a:t>
            </a:r>
            <a:r>
              <a:rPr lang="hu" sz="1800">
                <a:solidFill>
                  <a:schemeClr val="lt2"/>
                </a:solidFill>
              </a:rPr>
              <a:t> 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My observations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To much data (we have to keep the context size in mind)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Some fields values are </a:t>
            </a:r>
            <a:r>
              <a:rPr lang="hu"/>
              <a:t>repeated</a:t>
            </a:r>
            <a:r>
              <a:rPr lang="hu"/>
              <a:t> (not giving us any additional value)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Lab number 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Let's</a:t>
            </a:r>
            <a:r>
              <a:rPr lang="hu"/>
              <a:t> write a script</a:t>
            </a:r>
            <a:endParaRPr/>
          </a:p>
        </p:txBody>
      </p:sp>
      <p:sp>
        <p:nvSpPr>
          <p:cNvPr id="196" name="Google Shape;196;p34"/>
          <p:cNvSpPr txBox="1"/>
          <p:nvPr>
            <p:ph idx="4294967295" type="subTitle"/>
          </p:nvPr>
        </p:nvSpPr>
        <p:spPr>
          <a:xfrm>
            <a:off x="311700" y="2896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Python or anything else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My script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Break time ☕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LLMs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2140"/>
              <a:t>LLMs recognize patterns by turning words into numbers and using neural networks to learn which words and phrases often go together.</a:t>
            </a:r>
            <a:endParaRPr sz="214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Prompt engineering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Prompt types</a:t>
            </a:r>
            <a:endParaRPr/>
          </a:p>
        </p:txBody>
      </p:sp>
      <p:sp>
        <p:nvSpPr>
          <p:cNvPr id="227" name="Google Shape;22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Zero-shot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One-shot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Few-shot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Chain-of-thought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Negative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Hybrid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Zero-shot</a:t>
            </a:r>
            <a:endParaRPr/>
          </a:p>
        </p:txBody>
      </p:sp>
      <p:sp>
        <p:nvSpPr>
          <p:cNvPr id="233" name="Google Shape;23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Prompt:</a:t>
            </a:r>
            <a:br>
              <a:rPr lang="hu"/>
            </a:br>
            <a:br>
              <a:rPr lang="hu"/>
            </a:br>
            <a:r>
              <a:rPr lang="hu"/>
              <a:t>Plan a 3-day trip to London.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If: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you have any questions feel free to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I am going to fast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something is not clear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you need help</a:t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74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stop me at any point :)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One-shot</a:t>
            </a:r>
            <a:endParaRPr/>
          </a:p>
        </p:txBody>
      </p:sp>
      <p:sp>
        <p:nvSpPr>
          <p:cNvPr id="239" name="Google Shape;23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Prompt:</a:t>
            </a:r>
            <a:br>
              <a:rPr lang="hu"/>
            </a:br>
            <a:br>
              <a:rPr lang="hu"/>
            </a:br>
            <a:r>
              <a:rPr lang="hu"/>
              <a:t>Plan a 3-day trip to Paris: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Day 1: Visit Eiffel Tower and Louvre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Day 2: Day trip to Versailles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Day 3: Explore Montmartre and Seine river cruise.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Now plan a 3-day trip to London.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Few-shot</a:t>
            </a:r>
            <a:endParaRPr/>
          </a:p>
        </p:txBody>
      </p:sp>
      <p:sp>
        <p:nvSpPr>
          <p:cNvPr id="245" name="Google Shape;24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Prompt:</a:t>
            </a:r>
            <a:br>
              <a:rPr lang="hu"/>
            </a:br>
            <a:br>
              <a:rPr lang="hu"/>
            </a:br>
            <a:r>
              <a:rPr lang="hu"/>
              <a:t>Example 1: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Plan a 3-day trip to Paris: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Day 1: Eiffel Tower and Louvre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Day 2: Versailles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Day 3: Montmartre + Seine cruise.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Example 2: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Plan a 3-day trip to Rome: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Day 1: Colosseum and Roman Forum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Day 2: Vatican Museums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Day 3: Trastevere + gelato tour.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Example 3: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Plan a 3-day trip to Barcelona: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Day 1: Sagrada Família and Gothic Quarter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Day 2: Park Güell and beach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Day 3: Montjuïc and tapas tour.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Now plan a 3-day trip to London.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Chain-of-thought</a:t>
            </a:r>
            <a:endParaRPr/>
          </a:p>
        </p:txBody>
      </p:sp>
      <p:sp>
        <p:nvSpPr>
          <p:cNvPr id="251" name="Google Shape;25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Prompt: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hu"/>
            </a:br>
            <a:r>
              <a:rPr lang="hu"/>
              <a:t>Plan a 3-day trip to London.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First, list iconic landmarks to visit.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Then assign them to each day logically, grouping nearby sights together.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Finally, suggest an evening activity for each day.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Negative</a:t>
            </a:r>
            <a:endParaRPr/>
          </a:p>
        </p:txBody>
      </p:sp>
      <p:sp>
        <p:nvSpPr>
          <p:cNvPr id="257" name="Google Shape;25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Prompt: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hu"/>
            </a:br>
            <a:r>
              <a:rPr lang="hu"/>
              <a:t>Plan a 3-day trip to London but do not include the British Museum.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Hybrid</a:t>
            </a:r>
            <a:endParaRPr/>
          </a:p>
        </p:txBody>
      </p:sp>
      <p:sp>
        <p:nvSpPr>
          <p:cNvPr id="263" name="Google Shape;26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Prompt (combination of one-shot, negative prompt and chain-of-thought):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hu"/>
            </a:br>
            <a:r>
              <a:rPr lang="hu"/>
              <a:t>Here’s a 3-day trip to Paris: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Day 1: Eiffel Tower, Louvre, Seine river cruise at night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Day 2: Montmartre, Sacré-Cœur, picnic in Luxembourg Gardens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Day 3: Notre Dame, Musée d'Orsay, farewell dinner at a bistro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Evening activities included for each day. No theme parks included.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</a:t>
            </a:r>
            <a:r>
              <a:rPr lang="hu"/>
              <a:t>ow plan a 3-day trip to London.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Please exclude Buckingham Palace from your itinerary.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Ensure each day has both daytime and evening activities.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Group sights logically by area.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LMstudio</a:t>
            </a:r>
            <a:endParaRPr/>
          </a:p>
        </p:txBody>
      </p:sp>
      <p:sp>
        <p:nvSpPr>
          <p:cNvPr id="269" name="Google Shape;26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 desktop app for running large language models locally (no cloud required)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Supports models like LLaMA, Mistral, Deepseek and others on your own hardware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Runs fully offline (ideal for privacy and sensitive data analysis)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Allows fast prototyping and experimentation with prompts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LMstudio</a:t>
            </a:r>
            <a:endParaRPr/>
          </a:p>
        </p:txBody>
      </p:sp>
      <p:sp>
        <p:nvSpPr>
          <p:cNvPr id="275" name="Google Shape;275;p48"/>
          <p:cNvSpPr txBox="1"/>
          <p:nvPr>
            <p:ph idx="4294967295" type="subTitle"/>
          </p:nvPr>
        </p:nvSpPr>
        <p:spPr>
          <a:xfrm>
            <a:off x="311700" y="2896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Demo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The script for the LMstudio API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Lab number 3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2940"/>
              <a:t>Which </a:t>
            </a:r>
            <a:r>
              <a:rPr lang="hu" sz="2940"/>
              <a:t>prompt</a:t>
            </a:r>
            <a:r>
              <a:rPr lang="hu" sz="2940"/>
              <a:t> type works the best with our data?</a:t>
            </a:r>
            <a:endParaRPr sz="294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who am i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70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iVerify, </a:t>
            </a:r>
            <a:r>
              <a:rPr lang="hu"/>
              <a:t>Research Assistant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OBTS speaker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B</a:t>
            </a:r>
            <a:r>
              <a:rPr lang="hu"/>
              <a:t>achelor's</a:t>
            </a:r>
            <a:r>
              <a:rPr lang="hu"/>
              <a:t> and master's degree in CS/IT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Other random projects: radio host, book writer, journalist, </a:t>
            </a:r>
            <a:r>
              <a:rPr lang="hu"/>
              <a:t>photographer, …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63" y="0"/>
            <a:ext cx="3857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My conclusions</a:t>
            </a:r>
            <a:endParaRPr/>
          </a:p>
        </p:txBody>
      </p:sp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hu"/>
              <a:t>Zero-shot prompting came out on top: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It caught every piece of malware (perfect recall)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Very few mistakes overall (F1 = 0.96)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Even without extra guidance, the model already “knew enough” to classify the events accurately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hu"/>
              <a:t>Chain-of-thought was a close second: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Asking the model to reason step-by-step slightly helped performance but wasn’t dramatically better than just asking directly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hu"/>
              <a:t>Few-shot worked reasonably well too: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Giving the model examples helped, but not much more than zero-shot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hu"/>
              <a:t>One-shot and negative prompts underperformed: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The cautious, negative prompt missed many attacks (low recall) — but it did reduce false positives as expected.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Break time ☕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</a:t>
            </a:r>
            <a:r>
              <a:rPr lang="hu"/>
              <a:t>utomation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Pipelines</a:t>
            </a:r>
            <a:endParaRPr/>
          </a:p>
        </p:txBody>
      </p:sp>
      <p:sp>
        <p:nvSpPr>
          <p:cNvPr id="312" name="Google Shape;312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Pipelines are used to </a:t>
            </a:r>
            <a:r>
              <a:rPr lang="hu"/>
              <a:t>automate</a:t>
            </a:r>
            <a:r>
              <a:rPr lang="hu"/>
              <a:t> </a:t>
            </a:r>
            <a:r>
              <a:rPr lang="hu"/>
              <a:t>workflows.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We are going to use GitHub Actions: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Components: Workflows, Events, Jobs, Actions, Runners</a:t>
            </a:r>
            <a:endParaRPr/>
          </a:p>
        </p:txBody>
      </p:sp>
      <p:pic>
        <p:nvPicPr>
          <p:cNvPr descr="Diagram of an event triggering Runner 1 to run Job 1, which triggers Runner 2 to run Job 2. Each of the jobs is broken into multiple steps." id="313" name="Google Shape;31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000" y="3180175"/>
            <a:ext cx="4808299" cy="16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ChatGPT API</a:t>
            </a:r>
            <a:endParaRPr/>
          </a:p>
        </p:txBody>
      </p:sp>
      <p:sp>
        <p:nvSpPr>
          <p:cNvPr id="319" name="Google Shape;319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API access to OpenAI’s language models (e.g., o3, GPT-4o)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Cloud-based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Not free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Can be integrated into pipelines, scripts, apps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hu" u="sng">
                <a:solidFill>
                  <a:schemeClr val="hlink"/>
                </a:solidFill>
                <a:hlinkClick r:id="rId3"/>
              </a:rPr>
              <a:t>https://platform.openai.com/docs/overview</a:t>
            </a:r>
            <a:r>
              <a:rPr lang="hu"/>
              <a:t>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Lab number 4</a:t>
            </a:r>
            <a:endParaRPr/>
          </a:p>
        </p:txBody>
      </p:sp>
      <p:sp>
        <p:nvSpPr>
          <p:cNvPr id="325" name="Google Shape;325;p57"/>
          <p:cNvSpPr txBox="1"/>
          <p:nvPr>
            <p:ph idx="4294967295" type="subTitle"/>
          </p:nvPr>
        </p:nvSpPr>
        <p:spPr>
          <a:xfrm>
            <a:off x="311700" y="2896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Demo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The task:</a:t>
            </a:r>
            <a:endParaRPr/>
          </a:p>
        </p:txBody>
      </p:sp>
      <p:sp>
        <p:nvSpPr>
          <p:cNvPr id="331" name="Google Shape;331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Store the data in Google Drive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Write a script which fetches the data from Google Drive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Write a script which preprocesses your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Write a script which calls chatGPT API and stores the results in a 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Automate the whole process using GitHub Actions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who are you???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4076375" y="25717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 sz="1800">
                <a:solidFill>
                  <a:schemeClr val="lt2"/>
                </a:solidFill>
              </a:rPr>
              <a:t>Are you a student?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222325" y="20607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 sz="1800">
                <a:solidFill>
                  <a:schemeClr val="lt2"/>
                </a:solidFill>
              </a:rPr>
              <a:t>Are you working?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6254550" y="1212075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 sz="1800">
                <a:solidFill>
                  <a:schemeClr val="lt2"/>
                </a:solidFill>
              </a:rPr>
              <a:t>How much experience do you have?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2501825" y="1212075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 sz="1800">
                <a:solidFill>
                  <a:schemeClr val="lt2"/>
                </a:solidFill>
              </a:rPr>
              <a:t>Do you have cybersecurity experience?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224600" y="4079050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 sz="1800">
                <a:solidFill>
                  <a:schemeClr val="lt2"/>
                </a:solidFill>
              </a:rPr>
              <a:t>Do you have AI experience?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929375" y="40790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 sz="1800">
                <a:solidFill>
                  <a:schemeClr val="lt2"/>
                </a:solidFill>
              </a:rPr>
              <a:t>Where are you from?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5754275" y="342641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 sz="1800">
                <a:solidFill>
                  <a:schemeClr val="lt2"/>
                </a:solidFill>
              </a:rPr>
              <a:t>What are your hobbies?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1224600" y="2910600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 sz="1800">
                <a:solidFill>
                  <a:schemeClr val="lt2"/>
                </a:solidFill>
              </a:rPr>
              <a:t>What is your favorite animal?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About macOS malware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Apple marketing implied that “a Mac doesn’t get PC viruses”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Macs are everywhere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Not only are there more attacks, but they’re faster too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Signature-based defenses just can’t keep up anymore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Infection vectors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User-initiated downloads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Abuse of normal Mac features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Supply-chain attacks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Zero-day exploits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Physical access</a:t>
            </a:r>
            <a:endParaRPr/>
          </a:p>
        </p:txBody>
      </p:sp>
      <p:pic>
        <p:nvPicPr>
          <p:cNvPr id="102" name="Google Shape;102;p19" title="infection_vecto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450" y="509825"/>
            <a:ext cx="4123850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Current protection layers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File Quarantine and Gatekeeper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Notarization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XProtect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Deeper: System Integrity Protection (SIP), Signed System Volume, Rapid Security Responses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So why are we here?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Mac malware is real, growing fast, and getting more sophisticated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Apple’s protection layers help but can’t catch everything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We are going to learn how to use LLMs to analyze endpoint telemetry in real time and spot suspicious behavior!!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