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oppins"/>
      <p:regular r:id="rId33"/>
      <p:bold r:id="rId34"/>
      <p:italic r:id="rId35"/>
      <p:boldItalic r:id="rId36"/>
    </p:embeddedFont>
    <p:embeddedFont>
      <p:font typeface="Poppins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oppins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oppi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oppins-italic.fntdata"/><Relationship Id="rId12" Type="http://schemas.openxmlformats.org/officeDocument/2006/relationships/slide" Target="slides/slide7.xml"/><Relationship Id="rId34" Type="http://schemas.openxmlformats.org/officeDocument/2006/relationships/font" Target="fonts/Poppins-bold.fntdata"/><Relationship Id="rId15" Type="http://schemas.openxmlformats.org/officeDocument/2006/relationships/slide" Target="slides/slide10.xml"/><Relationship Id="rId37" Type="http://schemas.openxmlformats.org/officeDocument/2006/relationships/font" Target="fonts/PoppinsLight-regular.fntdata"/><Relationship Id="rId14" Type="http://schemas.openxmlformats.org/officeDocument/2006/relationships/slide" Target="slides/slide9.xml"/><Relationship Id="rId36" Type="http://schemas.openxmlformats.org/officeDocument/2006/relationships/font" Target="fonts/Poppins-boldItalic.fntdata"/><Relationship Id="rId17" Type="http://schemas.openxmlformats.org/officeDocument/2006/relationships/slide" Target="slides/slide12.xml"/><Relationship Id="rId39" Type="http://schemas.openxmlformats.org/officeDocument/2006/relationships/font" Target="fonts/PoppinsLight-italic.fntdata"/><Relationship Id="rId16" Type="http://schemas.openxmlformats.org/officeDocument/2006/relationships/slide" Target="slides/slide11.xml"/><Relationship Id="rId38" Type="http://schemas.openxmlformats.org/officeDocument/2006/relationships/font" Target="fonts/Poppins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i.austin.tx.us/qact/default.cfm?sort=0&amp;fbclid=IwAR3aLqXL88wekLL8vmXP_9vcw7hz9AnqwgfwaTtI7K7paCk1jyxyqqNkmkE" TargetMode="External"/><Relationship Id="rId3" Type="http://schemas.openxmlformats.org/officeDocument/2006/relationships/hyperlink" Target="https://cris.dot.state.tx.us/public/Query/app/public/welcome?fbclid=IwAR1wT-qNXRq9wlNXbkmhSfBGozCL7LsmjhwuII2vJfclGXjfFqKMU3JSJik"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a7c9dc0d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a7c9dc0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my motivation towards this choice of topic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a7c9dc0da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a7c9dc0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Traffic incidents seem to reach their lowest number in February and spike in May and August when School starts and ends.  There does seem to be a slight correlation with major breaks like when School starts or ends.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does also seem to be a correlation between traffic incidents and major holidays. During the holidays there seems to be drops in incidents but before and after the holidays there are spikes.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Looking at the first plot over time, we can see from this year that the number of traffic incidents seem to fall and into their lowest number in February and spike back up after February. When school generally ends around May we see that the number of incidents seems to rise. This could be from all the people getting breaks from all sorts of schools and people leaving/coming to Austin during when school ends. We can see a noticeable drop in June, July as summer kicks in but when August comes around (School Start) we can see that the number of incidents shoots back up comparably to when school generally ends.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took a look closer into the given weeks throughout the year and measured the incidents. Here, we could see that on Christmas there was a sharp drop of traffic incidents and the sharpest drop when New Years approached. As the year starts back up there is an increase to normal levels until Valentines week which seems to show a drop after Valentines week and in between Spring Break week. We also notice a considerable drop on the week for 4th of July. The other drop we can see in traffic incidents is actually on Thanksgiving Week but there seems to be a sharp increase before and after Thanksgiving week as people move in and out of Austin.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in conclusion there does seem to be a correlation between traffic incidents and major holidays. There also seems to be some relationships with some major breaks like when School generally starts or ends.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a7c9dc0da_0_8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a7c9dc0da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a7c9dc0da_0_1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a7c9dc0da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number of incident reports over a week and we look into the football games and ACL.</a:t>
            </a:r>
            <a:endParaRPr/>
          </a:p>
          <a:p>
            <a:pPr indent="0" lvl="0" marL="0" rtl="0" algn="l">
              <a:spcBef>
                <a:spcPts val="0"/>
              </a:spcBef>
              <a:spcAft>
                <a:spcPts val="0"/>
              </a:spcAft>
              <a:buNone/>
            </a:pPr>
            <a:r>
              <a:rPr lang="en"/>
              <a:t>X-axis: weeks between late 2017 to now</a:t>
            </a:r>
            <a:endParaRPr/>
          </a:p>
          <a:p>
            <a:pPr indent="0" lvl="0" marL="0" rtl="0" algn="l">
              <a:spcBef>
                <a:spcPts val="0"/>
              </a:spcBef>
              <a:spcAft>
                <a:spcPts val="0"/>
              </a:spcAft>
              <a:buNone/>
            </a:pPr>
            <a:r>
              <a:rPr lang="en"/>
              <a:t>Y-axis: number of incidents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a7c9dc0da_0_13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a7c9dc0da_0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plot the data for only given days after August. If we plotted every day for entire year it would not look pretty. </a:t>
            </a:r>
            <a:endParaRPr/>
          </a:p>
          <a:p>
            <a:pPr indent="0" lvl="0" marL="0" rtl="0" algn="l">
              <a:spcBef>
                <a:spcPts val="0"/>
              </a:spcBef>
              <a:spcAft>
                <a:spcPts val="0"/>
              </a:spcAft>
              <a:buNone/>
            </a:pPr>
            <a:r>
              <a:rPr lang="en"/>
              <a:t>X-axis: Days after August</a:t>
            </a:r>
            <a:endParaRPr/>
          </a:p>
          <a:p>
            <a:pPr indent="0" lvl="0" marL="0" rtl="0" algn="l">
              <a:spcBef>
                <a:spcPts val="0"/>
              </a:spcBef>
              <a:spcAft>
                <a:spcPts val="0"/>
              </a:spcAft>
              <a:buNone/>
            </a:pPr>
            <a:r>
              <a:rPr lang="en"/>
              <a:t>Y-axis: number of incidents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a7d9e0d3d_7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a7d9e0d3d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number of traffic incidents occurring around a football game and ACL only affected the number of traffic incidents reported to a small extent--according to the data, there are only around 10 to 20 more traffic incidents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a7c9dc0da_0_8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a7c9dc0da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a7c9dc0da_0_1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a7c9dc0da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how CRIS (Crash Records Information System) provides a website that you can actually build a query using some </a:t>
            </a:r>
            <a:r>
              <a:rPr lang="en"/>
              <a:t>checkboxes</a:t>
            </a:r>
            <a:r>
              <a:rPr lang="en"/>
              <a:t> and some pages. </a:t>
            </a:r>
            <a:endParaRPr/>
          </a:p>
          <a:p>
            <a:pPr indent="0" lvl="0" marL="0" rtl="0" algn="l">
              <a:spcBef>
                <a:spcPts val="0"/>
              </a:spcBef>
              <a:spcAft>
                <a:spcPts val="0"/>
              </a:spcAft>
              <a:buNone/>
            </a:pPr>
            <a:r>
              <a:rPr lang="en"/>
              <a:t>Once I selected the city of Austin as the crash location, I was also able to specify the range of years to export. </a:t>
            </a:r>
            <a:endParaRPr/>
          </a:p>
          <a:p>
            <a:pPr indent="0" lvl="0" marL="0" rtl="0" algn="l">
              <a:spcBef>
                <a:spcPts val="0"/>
              </a:spcBef>
              <a:spcAft>
                <a:spcPts val="0"/>
              </a:spcAft>
              <a:buNone/>
            </a:pPr>
            <a:r>
              <a:rPr lang="en"/>
              <a:t>I had to only select the years 2010-2012 in the beginning because CRIS only allows you to export 50K crashes at a time, so I had to export that file and make separate queries for the remaining years up to 2018.</a:t>
            </a:r>
            <a:endParaRPr/>
          </a:p>
          <a:p>
            <a:pPr indent="0" lvl="0" marL="0" rtl="0" algn="l">
              <a:spcBef>
                <a:spcPts val="0"/>
              </a:spcBef>
              <a:spcAft>
                <a:spcPts val="0"/>
              </a:spcAft>
              <a:buNone/>
            </a:pPr>
            <a:r>
              <a:rPr lang="en"/>
              <a:t>Additionally, I had the option to export over 60 properties, but I only exported the properties I was using for the project--including but not limited to city, crash severity, crash time, speed limit, weather, vehicle color.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a7c9dc0da_0_1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a7c9dc0da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a7d3960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a7d39605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a7d3960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a7d3960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a7c9dc0da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a7c9dc0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Overview</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Main questions I’m asking:</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To what extent is there a correlation between major events, including holidays/breaks, and traffic incidents?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To what extent is there a correlation between big local events, such as ACL, UT football games, and traffic incidents?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Does the day of the week and the time of the day have an effect on traffic accidents?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Resources: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City of Austin - Travis County Traffic Report Page (</a:t>
            </a:r>
            <a:r>
              <a:rPr lang="en" u="sng">
                <a:solidFill>
                  <a:schemeClr val="hlink"/>
                </a:solidFill>
                <a:hlinkClick r:id="rId2"/>
              </a:rPr>
              <a:t>http://www.ci.austin.tx.us/qact/default.cfm?sort=0&amp;fbclid=IwAR3aLqXL88wekLL8vmXP_9vcw7hz9AnqwgfwaTtI7K7paCk1jyxyqqNkmkE</a:t>
            </a:r>
            <a:r>
              <a:rPr lang="en">
                <a:solidFill>
                  <a:schemeClr val="dk1"/>
                </a:solidFill>
              </a:rPr>
              <a:t>): Only had a year’s worth of data, creating a really big limitation on the credibility on answering the questions regarding yearly local events in Austin such as ACL, so data extracting from this resource was used to analyze the correlation between the time/date and traffic incidents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Crash Records Information System (CRIS) Query (</a:t>
            </a:r>
            <a:r>
              <a:rPr lang="en" u="sng">
                <a:solidFill>
                  <a:schemeClr val="hlink"/>
                </a:solidFill>
                <a:hlinkClick r:id="rId3"/>
              </a:rPr>
              <a:t>https://cris.dot.state.tx.us/public/Query/app/public/welcome?fbclid=IwAR1wT-qNXRq9wlNXbkmhSfBGozCL7LsmjhwuII2vJfclGXjfFqKMU3JSJik</a:t>
            </a:r>
            <a:r>
              <a:rPr lang="en">
                <a:solidFill>
                  <a:schemeClr val="dk1"/>
                </a:solidFill>
              </a:rPr>
              <a:t>): CRIS had a greater quantity of data as it had traffic records since 2010. Although the City of Austin Traffic Report Page was useful, it was a collection of data via the live incident reports; on top of that, the City of Austin data set was very limited since it was from 2017 to 2018, so I tried to collect more data with that by analyzing traffic incidents instead of accidents. That being said, I was unable to collect data on the specific date of the incident with CRIS (only the year, time, and day of the week, etc.), so I used this data set to analyze the correlation between weather / day of the week / time of the day and traffic accidents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4a7d39605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4a7d3960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4a7d39605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4a7d3960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4a7d39605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4a7d39605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a7c9dc0da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4a7c9dc0d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a7d9e0d3d_7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a7d9e0d3d_7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Crashes in Austin happen the least on Sunday and the most on Friday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Crashes tend to happen around 2 in the morning of Saturday and Sunday more than any other day. Monday-Friday has the most crashes in the morning around 7-8 and around 4-5. (2 AM actually has a spark of crashes constantly no matter how you look at the data. 2 am is when bars are required to close. Around 7 and 8 in the morning is when there are considerable spikes as people start to drive to work and 4-5 is when people generally leave work.)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is correlation with the time and the number of accidents in Austin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4a7d39605d_0_3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a7d39605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4a7d39605d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4a7d39605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Less data from ATX meant me finding CRIS</a:t>
            </a:r>
            <a:endParaRPr/>
          </a:p>
          <a:p>
            <a:pPr indent="0" lvl="0" marL="0" rtl="0" algn="l">
              <a:lnSpc>
                <a:spcPct val="115000"/>
              </a:lnSpc>
              <a:spcBef>
                <a:spcPts val="0"/>
              </a:spcBef>
              <a:spcAft>
                <a:spcPts val="0"/>
              </a:spcAft>
              <a:buNone/>
            </a:pPr>
            <a:r>
              <a:rPr lang="en"/>
              <a:t>Disappointing to not get date time from CRIS website.</a:t>
            </a:r>
            <a:endParaRPr/>
          </a:p>
          <a:p>
            <a:pPr indent="0" lvl="0" marL="0" rtl="0" algn="l">
              <a:lnSpc>
                <a:spcPct val="115000"/>
              </a:lnSpc>
              <a:spcBef>
                <a:spcPts val="0"/>
              </a:spcBef>
              <a:spcAft>
                <a:spcPts val="0"/>
              </a:spcAft>
              <a:buNone/>
            </a:pPr>
            <a:r>
              <a:rPr lang="en"/>
              <a:t>So many fields to filter and correlate with from data set for CRIS</a:t>
            </a:r>
            <a:endParaRPr/>
          </a:p>
          <a:p>
            <a:pPr indent="0" lvl="0" marL="0" rtl="0" algn="l">
              <a:lnSpc>
                <a:spcPct val="115000"/>
              </a:lnSpc>
              <a:spcBef>
                <a:spcPts val="0"/>
              </a:spcBef>
              <a:spcAft>
                <a:spcPts val="0"/>
              </a:spcAft>
              <a:buNone/>
            </a:pPr>
            <a:r>
              <a:rPr lang="en"/>
              <a:t>ATX city live traffic data helpful but has less data with the incident</a:t>
            </a:r>
            <a:endParaRPr/>
          </a:p>
          <a:p>
            <a:pPr indent="0" lvl="0" marL="0" rtl="0" algn="l">
              <a:lnSpc>
                <a:spcPct val="115000"/>
              </a:lnSpc>
              <a:spcBef>
                <a:spcPts val="0"/>
              </a:spcBef>
              <a:spcAft>
                <a:spcPts val="0"/>
              </a:spcAft>
              <a:buNone/>
            </a:pPr>
            <a:r>
              <a:rPr lang="en"/>
              <a:t>If had more time would have considered other factors such as make of car, age, DUI all which CRIS has.</a:t>
            </a:r>
            <a:endParaRPr/>
          </a:p>
          <a:p>
            <a:pPr indent="0" lvl="0" marL="0" rtl="0" algn="l">
              <a:lnSpc>
                <a:spcPct val="115000"/>
              </a:lnSpc>
              <a:spcBef>
                <a:spcPts val="0"/>
              </a:spcBef>
              <a:spcAft>
                <a:spcPts val="0"/>
              </a:spcAft>
              <a:buNone/>
            </a:pPr>
            <a:r>
              <a:rPr lang="en"/>
              <a:t>When I was trying to originally figure out what questions would be worth answering, I had to look at different attributes, including weather condition, speed limit, but I didn’t see much correlation within Austin. Although I did notice that white, black and silver cars had the most traffic incidents, it was difficult for me to take that data into consideration because those are the most common vehicle colors. CRIS also collected data on very uncommon vehicles such as camo, however there wasn’t enough data within Austin to calculate a relative percentage of car color and traffic incidents.</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4a7c9dc0da_0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4a7c9dc0d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a7c9dc0da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a7c9dc0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a7c9dc0da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a7c9dc0d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Extract: Data Download CSV data from City of Austin - Travis County Traffic Report Page</a:t>
            </a:r>
            <a:endParaRPr/>
          </a:p>
          <a:p>
            <a:pPr indent="-298450" lvl="0" marL="457200" rtl="0" algn="l">
              <a:spcBef>
                <a:spcPts val="0"/>
              </a:spcBef>
              <a:spcAft>
                <a:spcPts val="0"/>
              </a:spcAft>
              <a:buSzPts val="1100"/>
              <a:buAutoNum type="arabicPeriod"/>
            </a:pPr>
            <a:r>
              <a:rPr lang="en"/>
              <a:t>I used the pandas library to read data from those CSV files, I then performed some group by queries for the month and for the week. After that I plotted a point for each major event that is part of the data, for example, the month that is the start of school year, the month that is the end of the school year, the week of thanksgiving, the week of Christmas,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a7c9dc0da_0_1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a7c9dc0da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City of austin has this available data that is scraped from a live traffic viewer website. Sadly this data only goes back into late 2017 and does not provide much more than a description and a time of the incident. We exported a csv file for our code to read.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a7c9dc0da_0_1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a7c9dc0da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Report ID is probably an internal id, published date is when the incident was published, issue reported correlates to a code. </a:t>
            </a:r>
            <a:endParaRPr/>
          </a:p>
          <a:p>
            <a:pPr indent="0" lvl="0" marL="0" rtl="0" algn="l">
              <a:spcBef>
                <a:spcPts val="0"/>
              </a:spcBef>
              <a:spcAft>
                <a:spcPts val="0"/>
              </a:spcAft>
              <a:buNone/>
            </a:pPr>
            <a:r>
              <a:rPr lang="en"/>
              <a:t>Copied directly from the City of Austin website:</a:t>
            </a:r>
            <a:endParaRPr/>
          </a:p>
          <a:p>
            <a:pPr indent="0" lvl="0" marL="0" rtl="0" algn="l">
              <a:spcBef>
                <a:spcPts val="0"/>
              </a:spcBef>
              <a:spcAft>
                <a:spcPts val="0"/>
              </a:spcAft>
              <a:buClr>
                <a:schemeClr val="dk1"/>
              </a:buClr>
              <a:buSzPts val="1100"/>
              <a:buFont typeface="Arial"/>
              <a:buNone/>
            </a:pPr>
            <a:r>
              <a:rPr lang="en"/>
              <a:t>I. Driver's Crash Report (Blue Form) - This report is completed by a driver involved in a traffic crash when the crash is not investigated by a law enforcement officer and apparent damage is $1,000 or more or when the crash resulted in injury or death. Visit the TXDOT website for more information.</a:t>
            </a:r>
            <a:endParaRPr/>
          </a:p>
          <a:p>
            <a:pPr indent="0" lvl="0" marL="0" rtl="0" algn="l">
              <a:spcBef>
                <a:spcPts val="0"/>
              </a:spcBef>
              <a:spcAft>
                <a:spcPts val="0"/>
              </a:spcAft>
              <a:buClr>
                <a:schemeClr val="dk1"/>
              </a:buClr>
              <a:buSzPts val="1100"/>
              <a:buFont typeface="Arial"/>
              <a:buNone/>
            </a:pPr>
            <a:r>
              <a:rPr lang="en"/>
              <a:t>II. Crash HS Hot Shot- Collisions that are blocking traffic on high speed roadways, and/ or require life-saving first-aid. Examples: Crashes with a high probability of serious injuries such as rollover, head-on, or very high rate of speed crashes. Collisions blocking High Speed Roadways. HSR (High Speed Roadways) are Interstates, US and State Highways to include frontage roads. Collisions on HSR that have been pulled to the shoulder and are no longer blocking are not a Hot Shot call.</a:t>
            </a:r>
            <a:endParaRPr/>
          </a:p>
          <a:p>
            <a:pPr indent="0" lvl="0" marL="0" rtl="0" algn="l">
              <a:spcBef>
                <a:spcPts val="0"/>
              </a:spcBef>
              <a:spcAft>
                <a:spcPts val="0"/>
              </a:spcAft>
              <a:buClr>
                <a:schemeClr val="dk1"/>
              </a:buClr>
              <a:buSzPts val="1100"/>
              <a:buFont typeface="Arial"/>
              <a:buNone/>
            </a:pPr>
            <a:r>
              <a:rPr lang="en"/>
              <a:t>III. Crash Service- Collisions that are not blocking or impeding traffic. Collisions having occurred on private property. Leaving the scene collisions where there are no injuries, lanes, blocked, or any parties chasing the other as a result of the collision.</a:t>
            </a:r>
            <a:endParaRPr/>
          </a:p>
          <a:p>
            <a:pPr indent="0" lvl="0" marL="0" rtl="0" algn="l">
              <a:spcBef>
                <a:spcPts val="0"/>
              </a:spcBef>
              <a:spcAft>
                <a:spcPts val="0"/>
              </a:spcAft>
              <a:buClr>
                <a:schemeClr val="dk1"/>
              </a:buClr>
              <a:buSzPts val="1100"/>
              <a:buFont typeface="Arial"/>
              <a:buNone/>
            </a:pPr>
            <a:r>
              <a:rPr lang="en"/>
              <a:t>IV. Crash Urgent- Collisions involving minor injuries and or where minor injuries are suspected. Collisions that are blocking secondary roadways (non-high speed). Collisions having occurred on a HSR (High Speed Roadway), but are no longer blocking (having pulled to the shoulder / parking lot)See Crash Service. Collisions involving city vehicles. Traffic Hazard Any traffic hazard on major thoroughfares that may cause a collision, injuries, or otherwise cause undue traffic congestion. For example: pedestrians, stalled vehicles, debris in the roadway, and / or inoperative traffic signals.</a:t>
            </a:r>
            <a:endParaRPr/>
          </a:p>
          <a:p>
            <a:pPr indent="0" lvl="0" marL="0" rtl="0" algn="l">
              <a:spcBef>
                <a:spcPts val="0"/>
              </a:spcBef>
              <a:spcAft>
                <a:spcPts val="0"/>
              </a:spcAft>
              <a:buNone/>
            </a:pPr>
            <a:r>
              <a:rPr lang="en"/>
              <a:t>V. Traffic Impediment- Impediments located on minor roadways that do not pose an immediate hazardous situation; but if not addressed could cause future problems. For example: railroad arms stuck in the down position, stalled vehicles, and street parking issues that impede traffic.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a7c9dc0da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a7c9dc0da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we get the x and y values for our plot from our data frame that has the incidents grouped by month and year. We also specifically plotted certain points such as school start or end so that people could see specific events we want to talk about. We use matplot to plot the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a7c9dc0da_0_1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a7c9dc0da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for answer page. Point out we are looking at School Start, End, and Start of New Year for a month.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a7d39605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a7d396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for answer page. We looked at some major holidays and notice how they correlate with the bottom spikes in the graph for a week.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noFill/>
      </p:bgPr>
    </p:bg>
    <p:spTree>
      <p:nvGrpSpPr>
        <p:cNvPr id="54" name="Shape 54"/>
        <p:cNvGrpSpPr/>
        <p:nvPr/>
      </p:nvGrpSpPr>
      <p:grpSpPr>
        <a:xfrm>
          <a:off x="0" y="0"/>
          <a:ext cx="0" cy="0"/>
          <a:chOff x="0" y="0"/>
          <a:chExt cx="0" cy="0"/>
        </a:xfrm>
      </p:grpSpPr>
      <p:sp>
        <p:nvSpPr>
          <p:cNvPr id="55" name="Google Shape;55;p14"/>
          <p:cNvSpPr/>
          <p:nvPr/>
        </p:nvSpPr>
        <p:spPr>
          <a:xfrm>
            <a:off x="1592400" y="-407850"/>
            <a:ext cx="5959200" cy="5959200"/>
          </a:xfrm>
          <a:prstGeom prst="ellipse">
            <a:avLst/>
          </a:prstGeom>
          <a:solidFill>
            <a:srgbClr val="000000">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501210" y="175873"/>
            <a:ext cx="2451351" cy="2451351"/>
            <a:chOff x="6680825" y="2549350"/>
            <a:chExt cx="1539600" cy="1539600"/>
          </a:xfrm>
        </p:grpSpPr>
        <p:sp>
          <p:nvSpPr>
            <p:cNvPr id="57" name="Google Shape;57;p14"/>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6680825" y="2549350"/>
              <a:ext cx="1539600" cy="1539600"/>
            </a:xfrm>
            <a:prstGeom prst="donut">
              <a:avLst>
                <a:gd fmla="val 49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14"/>
          <p:cNvGrpSpPr/>
          <p:nvPr/>
        </p:nvGrpSpPr>
        <p:grpSpPr>
          <a:xfrm>
            <a:off x="6427669" y="2502633"/>
            <a:ext cx="2324700" cy="2324700"/>
            <a:chOff x="-474900" y="321200"/>
            <a:chExt cx="2324700" cy="2324700"/>
          </a:xfrm>
        </p:grpSpPr>
        <p:sp>
          <p:nvSpPr>
            <p:cNvPr id="61" name="Google Shape;61;p14"/>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4"/>
          <p:cNvSpPr txBox="1"/>
          <p:nvPr>
            <p:ph type="ctrTitle"/>
          </p:nvPr>
        </p:nvSpPr>
        <p:spPr>
          <a:xfrm>
            <a:off x="2211600" y="1991850"/>
            <a:ext cx="4720800" cy="1159800"/>
          </a:xfrm>
          <a:prstGeom prst="rect">
            <a:avLst/>
          </a:prstGeom>
          <a:effectLst>
            <a:outerShdw blurRad="85725" rotWithShape="0" algn="bl" dir="5400000" dist="19050">
              <a:srgbClr val="000000">
                <a:alpha val="10000"/>
              </a:srgbClr>
            </a:outerShdw>
          </a:effectLst>
        </p:spPr>
        <p:txBody>
          <a:bodyPr anchorCtr="0" anchor="ctr" bIns="91425" lIns="91425" spcFirstLastPara="1" rIns="91425" wrap="square" tIns="91425"/>
          <a:lstStyle>
            <a:lvl1pPr lvl="0" rtl="0" algn="ctr">
              <a:spcBef>
                <a:spcPts val="0"/>
              </a:spcBef>
              <a:spcAft>
                <a:spcPts val="0"/>
              </a:spcAft>
              <a:buClr>
                <a:srgbClr val="FFFFFF"/>
              </a:buClr>
              <a:buSzPts val="5200"/>
              <a:buNone/>
              <a:defRPr sz="5200">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000000"/>
        </a:solidFill>
      </p:bgPr>
    </p:bg>
    <p:spTree>
      <p:nvGrpSpPr>
        <p:cNvPr id="66" name="Shape 66"/>
        <p:cNvGrpSpPr/>
        <p:nvPr/>
      </p:nvGrpSpPr>
      <p:grpSpPr>
        <a:xfrm>
          <a:off x="0" y="0"/>
          <a:ext cx="0" cy="0"/>
          <a:chOff x="0" y="0"/>
          <a:chExt cx="0" cy="0"/>
        </a:xfrm>
      </p:grpSpPr>
      <p:sp>
        <p:nvSpPr>
          <p:cNvPr id="67" name="Google Shape;67;p15"/>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15"/>
          <p:cNvGrpSpPr/>
          <p:nvPr/>
        </p:nvGrpSpPr>
        <p:grpSpPr>
          <a:xfrm>
            <a:off x="6427669" y="2502633"/>
            <a:ext cx="2324700" cy="2324700"/>
            <a:chOff x="-474900" y="321200"/>
            <a:chExt cx="2324700" cy="2324700"/>
          </a:xfrm>
        </p:grpSpPr>
        <p:sp>
          <p:nvSpPr>
            <p:cNvPr id="69" name="Google Shape;69;p15"/>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5"/>
          <p:cNvSpPr txBox="1"/>
          <p:nvPr>
            <p:ph type="ctrTitle"/>
          </p:nvPr>
        </p:nvSpPr>
        <p:spPr>
          <a:xfrm>
            <a:off x="2569800" y="2236800"/>
            <a:ext cx="4004400" cy="956700"/>
          </a:xfrm>
          <a:prstGeom prst="rect">
            <a:avLst/>
          </a:prstGeom>
        </p:spPr>
        <p:txBody>
          <a:bodyPr anchorCtr="0" anchor="b" bIns="91425" lIns="91425" spcFirstLastPara="1" rIns="91425" wrap="square" tIns="91425"/>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Clr>
                <a:srgbClr val="000000"/>
              </a:buClr>
              <a:buSzPts val="5200"/>
              <a:buNone/>
              <a:defRPr sz="5200">
                <a:solidFill>
                  <a:srgbClr val="000000"/>
                </a:solidFill>
              </a:defRPr>
            </a:lvl2pPr>
            <a:lvl3pPr lvl="2" rtl="0" algn="ctr">
              <a:spcBef>
                <a:spcPts val="0"/>
              </a:spcBef>
              <a:spcAft>
                <a:spcPts val="0"/>
              </a:spcAft>
              <a:buClr>
                <a:srgbClr val="000000"/>
              </a:buClr>
              <a:buSzPts val="5200"/>
              <a:buNone/>
              <a:defRPr sz="5200">
                <a:solidFill>
                  <a:srgbClr val="000000"/>
                </a:solidFill>
              </a:defRPr>
            </a:lvl3pPr>
            <a:lvl4pPr lvl="3" rtl="0" algn="ctr">
              <a:spcBef>
                <a:spcPts val="0"/>
              </a:spcBef>
              <a:spcAft>
                <a:spcPts val="0"/>
              </a:spcAft>
              <a:buClr>
                <a:srgbClr val="000000"/>
              </a:buClr>
              <a:buSzPts val="5200"/>
              <a:buNone/>
              <a:defRPr sz="5200">
                <a:solidFill>
                  <a:srgbClr val="000000"/>
                </a:solidFill>
              </a:defRPr>
            </a:lvl4pPr>
            <a:lvl5pPr lvl="4" rtl="0" algn="ctr">
              <a:spcBef>
                <a:spcPts val="0"/>
              </a:spcBef>
              <a:spcAft>
                <a:spcPts val="0"/>
              </a:spcAft>
              <a:buClr>
                <a:srgbClr val="000000"/>
              </a:buClr>
              <a:buSzPts val="5200"/>
              <a:buNone/>
              <a:defRPr sz="5200">
                <a:solidFill>
                  <a:srgbClr val="000000"/>
                </a:solidFill>
              </a:defRPr>
            </a:lvl5pPr>
            <a:lvl6pPr lvl="5" rtl="0" algn="ctr">
              <a:spcBef>
                <a:spcPts val="0"/>
              </a:spcBef>
              <a:spcAft>
                <a:spcPts val="0"/>
              </a:spcAft>
              <a:buClr>
                <a:srgbClr val="000000"/>
              </a:buClr>
              <a:buSzPts val="5200"/>
              <a:buNone/>
              <a:defRPr sz="5200">
                <a:solidFill>
                  <a:srgbClr val="000000"/>
                </a:solidFill>
              </a:defRPr>
            </a:lvl6pPr>
            <a:lvl7pPr lvl="6" rtl="0" algn="ctr">
              <a:spcBef>
                <a:spcPts val="0"/>
              </a:spcBef>
              <a:spcAft>
                <a:spcPts val="0"/>
              </a:spcAft>
              <a:buClr>
                <a:srgbClr val="000000"/>
              </a:buClr>
              <a:buSzPts val="5200"/>
              <a:buNone/>
              <a:defRPr sz="5200">
                <a:solidFill>
                  <a:srgbClr val="000000"/>
                </a:solidFill>
              </a:defRPr>
            </a:lvl7pPr>
            <a:lvl8pPr lvl="7" rtl="0" algn="ctr">
              <a:spcBef>
                <a:spcPts val="0"/>
              </a:spcBef>
              <a:spcAft>
                <a:spcPts val="0"/>
              </a:spcAft>
              <a:buClr>
                <a:srgbClr val="000000"/>
              </a:buClr>
              <a:buSzPts val="5200"/>
              <a:buNone/>
              <a:defRPr sz="5200">
                <a:solidFill>
                  <a:srgbClr val="000000"/>
                </a:solidFill>
              </a:defRPr>
            </a:lvl8pPr>
            <a:lvl9pPr lvl="8" rtl="0" algn="ctr">
              <a:spcBef>
                <a:spcPts val="0"/>
              </a:spcBef>
              <a:spcAft>
                <a:spcPts val="0"/>
              </a:spcAft>
              <a:buClr>
                <a:srgbClr val="000000"/>
              </a:buClr>
              <a:buSzPts val="5200"/>
              <a:buNone/>
              <a:defRPr sz="5200">
                <a:solidFill>
                  <a:srgbClr val="000000"/>
                </a:solidFill>
              </a:defRPr>
            </a:lvl9pPr>
          </a:lstStyle>
          <a:p/>
        </p:txBody>
      </p:sp>
      <p:sp>
        <p:nvSpPr>
          <p:cNvPr id="74" name="Google Shape;74;p15"/>
          <p:cNvSpPr txBox="1"/>
          <p:nvPr>
            <p:ph idx="1" type="subTitle"/>
          </p:nvPr>
        </p:nvSpPr>
        <p:spPr>
          <a:xfrm>
            <a:off x="2569800" y="3188701"/>
            <a:ext cx="40044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0000"/>
              </a:buClr>
              <a:buSzPts val="1400"/>
              <a:buNone/>
              <a:defRPr sz="1400">
                <a:solidFill>
                  <a:srgbClr val="000000"/>
                </a:solidFill>
              </a:defRPr>
            </a:lvl1pPr>
            <a:lvl2pPr lvl="1" rtl="0" algn="ctr">
              <a:spcBef>
                <a:spcPts val="0"/>
              </a:spcBef>
              <a:spcAft>
                <a:spcPts val="0"/>
              </a:spcAft>
              <a:buClr>
                <a:srgbClr val="000000"/>
              </a:buClr>
              <a:buSzPts val="1400"/>
              <a:buNone/>
              <a:defRPr sz="1400">
                <a:solidFill>
                  <a:srgbClr val="000000"/>
                </a:solidFill>
              </a:defRPr>
            </a:lvl2pPr>
            <a:lvl3pPr lvl="2" rtl="0" algn="ctr">
              <a:spcBef>
                <a:spcPts val="0"/>
              </a:spcBef>
              <a:spcAft>
                <a:spcPts val="0"/>
              </a:spcAft>
              <a:buClr>
                <a:srgbClr val="000000"/>
              </a:buClr>
              <a:buSzPts val="1400"/>
              <a:buNone/>
              <a:defRPr sz="1400">
                <a:solidFill>
                  <a:srgbClr val="000000"/>
                </a:solidFill>
              </a:defRPr>
            </a:lvl3pPr>
            <a:lvl4pPr lvl="3" rtl="0" algn="ctr">
              <a:spcBef>
                <a:spcPts val="0"/>
              </a:spcBef>
              <a:spcAft>
                <a:spcPts val="0"/>
              </a:spcAft>
              <a:buClr>
                <a:srgbClr val="000000"/>
              </a:buClr>
              <a:buSzPts val="1400"/>
              <a:buNone/>
              <a:defRPr sz="1400">
                <a:solidFill>
                  <a:srgbClr val="000000"/>
                </a:solidFill>
              </a:defRPr>
            </a:lvl4pPr>
            <a:lvl5pPr lvl="4" rtl="0" algn="ctr">
              <a:spcBef>
                <a:spcPts val="0"/>
              </a:spcBef>
              <a:spcAft>
                <a:spcPts val="0"/>
              </a:spcAft>
              <a:buClr>
                <a:srgbClr val="000000"/>
              </a:buClr>
              <a:buSzPts val="1400"/>
              <a:buNone/>
              <a:defRPr sz="1400">
                <a:solidFill>
                  <a:srgbClr val="000000"/>
                </a:solidFill>
              </a:defRPr>
            </a:lvl5pPr>
            <a:lvl6pPr lvl="5" rtl="0" algn="ctr">
              <a:spcBef>
                <a:spcPts val="0"/>
              </a:spcBef>
              <a:spcAft>
                <a:spcPts val="0"/>
              </a:spcAft>
              <a:buClr>
                <a:srgbClr val="000000"/>
              </a:buClr>
              <a:buSzPts val="1400"/>
              <a:buNone/>
              <a:defRPr sz="1400">
                <a:solidFill>
                  <a:srgbClr val="000000"/>
                </a:solidFill>
              </a:defRPr>
            </a:lvl6pPr>
            <a:lvl7pPr lvl="6" rtl="0" algn="ctr">
              <a:spcBef>
                <a:spcPts val="0"/>
              </a:spcBef>
              <a:spcAft>
                <a:spcPts val="0"/>
              </a:spcAft>
              <a:buClr>
                <a:srgbClr val="000000"/>
              </a:buClr>
              <a:buSzPts val="1400"/>
              <a:buNone/>
              <a:defRPr sz="1400">
                <a:solidFill>
                  <a:srgbClr val="000000"/>
                </a:solidFill>
              </a:defRPr>
            </a:lvl7pPr>
            <a:lvl8pPr lvl="7" rtl="0" algn="ctr">
              <a:spcBef>
                <a:spcPts val="0"/>
              </a:spcBef>
              <a:spcAft>
                <a:spcPts val="0"/>
              </a:spcAft>
              <a:buClr>
                <a:srgbClr val="000000"/>
              </a:buClr>
              <a:buSzPts val="1400"/>
              <a:buNone/>
              <a:defRPr sz="1400">
                <a:solidFill>
                  <a:srgbClr val="000000"/>
                </a:solidFill>
              </a:defRPr>
            </a:lvl8pPr>
            <a:lvl9pPr lvl="8" rtl="0" algn="ctr">
              <a:spcBef>
                <a:spcPts val="0"/>
              </a:spcBef>
              <a:spcAft>
                <a:spcPts val="0"/>
              </a:spcAft>
              <a:buClr>
                <a:srgbClr val="000000"/>
              </a:buClr>
              <a:buSzPts val="1400"/>
              <a:buNone/>
              <a:defRPr sz="1400">
                <a:solidFill>
                  <a:srgbClr val="000000"/>
                </a:solidFill>
              </a:defRPr>
            </a:lvl9pPr>
          </a:lstStyle>
          <a:p/>
        </p:txBody>
      </p:sp>
      <p:grpSp>
        <p:nvGrpSpPr>
          <p:cNvPr id="75" name="Google Shape;75;p15"/>
          <p:cNvGrpSpPr/>
          <p:nvPr/>
        </p:nvGrpSpPr>
        <p:grpSpPr>
          <a:xfrm>
            <a:off x="764825" y="439375"/>
            <a:ext cx="1924500" cy="1924500"/>
            <a:chOff x="6680825" y="2549350"/>
            <a:chExt cx="1539600" cy="1539600"/>
          </a:xfrm>
        </p:grpSpPr>
        <p:sp>
          <p:nvSpPr>
            <p:cNvPr id="76" name="Google Shape;76;p15"/>
            <p:cNvSpPr/>
            <p:nvPr/>
          </p:nvSpPr>
          <p:spPr>
            <a:xfrm>
              <a:off x="6825669" y="2694194"/>
              <a:ext cx="1249800" cy="12498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6894850" y="2763375"/>
              <a:ext cx="1111200" cy="11112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6680825" y="2549350"/>
              <a:ext cx="1539600" cy="1539600"/>
            </a:xfrm>
            <a:prstGeom prst="donut">
              <a:avLst>
                <a:gd fmla="val 495" name="adj"/>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9" name="Shape 79"/>
        <p:cNvGrpSpPr/>
        <p:nvPr/>
      </p:nvGrpSpPr>
      <p:grpSpPr>
        <a:xfrm>
          <a:off x="0" y="0"/>
          <a:ext cx="0" cy="0"/>
          <a:chOff x="0" y="0"/>
          <a:chExt cx="0" cy="0"/>
        </a:xfrm>
      </p:grpSpPr>
      <p:grpSp>
        <p:nvGrpSpPr>
          <p:cNvPr id="80" name="Google Shape;80;p16"/>
          <p:cNvGrpSpPr/>
          <p:nvPr/>
        </p:nvGrpSpPr>
        <p:grpSpPr>
          <a:xfrm>
            <a:off x="818844" y="502333"/>
            <a:ext cx="2324700" cy="2324700"/>
            <a:chOff x="-474900" y="321200"/>
            <a:chExt cx="2324700" cy="2324700"/>
          </a:xfrm>
        </p:grpSpPr>
        <p:sp>
          <p:nvSpPr>
            <p:cNvPr id="81" name="Google Shape;81;p16"/>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6"/>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idx="1" type="body"/>
          </p:nvPr>
        </p:nvSpPr>
        <p:spPr>
          <a:xfrm>
            <a:off x="2385525" y="1310550"/>
            <a:ext cx="4777200" cy="3265800"/>
          </a:xfrm>
          <a:prstGeom prst="rect">
            <a:avLst/>
          </a:prstGeom>
        </p:spPr>
        <p:txBody>
          <a:bodyPr anchorCtr="0" anchor="t" bIns="91425" lIns="91425" spcFirstLastPara="1" rIns="91425" wrap="square" tIns="91425"/>
          <a:lstStyle>
            <a:lvl1pPr indent="-393700" lvl="0" marL="457200" rtl="0">
              <a:spcBef>
                <a:spcPts val="600"/>
              </a:spcBef>
              <a:spcAft>
                <a:spcPts val="0"/>
              </a:spcAft>
              <a:buSzPts val="2600"/>
              <a:buFont typeface="Poppins"/>
              <a:buChar char="￮"/>
              <a:defRPr b="1" sz="2600">
                <a:latin typeface="Poppins"/>
                <a:ea typeface="Poppins"/>
                <a:cs typeface="Poppins"/>
                <a:sym typeface="Poppins"/>
              </a:defRPr>
            </a:lvl1pPr>
            <a:lvl2pPr indent="-393700" lvl="1" marL="914400" rtl="0">
              <a:spcBef>
                <a:spcPts val="0"/>
              </a:spcBef>
              <a:spcAft>
                <a:spcPts val="0"/>
              </a:spcAft>
              <a:buSzPts val="2600"/>
              <a:buFont typeface="Poppins"/>
              <a:buChar char="￮"/>
              <a:defRPr b="1" sz="2600">
                <a:latin typeface="Poppins"/>
                <a:ea typeface="Poppins"/>
                <a:cs typeface="Poppins"/>
                <a:sym typeface="Poppins"/>
              </a:defRPr>
            </a:lvl2pPr>
            <a:lvl3pPr indent="-393700" lvl="2" marL="1371600" rtl="0">
              <a:spcBef>
                <a:spcPts val="0"/>
              </a:spcBef>
              <a:spcAft>
                <a:spcPts val="0"/>
              </a:spcAft>
              <a:buSzPts val="2600"/>
              <a:buFont typeface="Poppins"/>
              <a:buChar char="￮"/>
              <a:defRPr b="1" sz="2600">
                <a:latin typeface="Poppins"/>
                <a:ea typeface="Poppins"/>
                <a:cs typeface="Poppins"/>
                <a:sym typeface="Poppins"/>
              </a:defRPr>
            </a:lvl3pPr>
            <a:lvl4pPr indent="-393700" lvl="3" marL="1828800" rtl="0">
              <a:spcBef>
                <a:spcPts val="0"/>
              </a:spcBef>
              <a:spcAft>
                <a:spcPts val="0"/>
              </a:spcAft>
              <a:buSzPts val="2600"/>
              <a:buFont typeface="Poppins"/>
              <a:buChar char="●"/>
              <a:defRPr b="1" sz="2600">
                <a:latin typeface="Poppins"/>
                <a:ea typeface="Poppins"/>
                <a:cs typeface="Poppins"/>
                <a:sym typeface="Poppins"/>
              </a:defRPr>
            </a:lvl4pPr>
            <a:lvl5pPr indent="-393700" lvl="4" marL="2286000" rtl="0">
              <a:spcBef>
                <a:spcPts val="0"/>
              </a:spcBef>
              <a:spcAft>
                <a:spcPts val="0"/>
              </a:spcAft>
              <a:buSzPts val="2600"/>
              <a:buFont typeface="Poppins"/>
              <a:buChar char="○"/>
              <a:defRPr b="1" sz="2600">
                <a:latin typeface="Poppins"/>
                <a:ea typeface="Poppins"/>
                <a:cs typeface="Poppins"/>
                <a:sym typeface="Poppins"/>
              </a:defRPr>
            </a:lvl5pPr>
            <a:lvl6pPr indent="-393700" lvl="5" marL="2743200" rtl="0">
              <a:spcBef>
                <a:spcPts val="0"/>
              </a:spcBef>
              <a:spcAft>
                <a:spcPts val="0"/>
              </a:spcAft>
              <a:buSzPts val="2600"/>
              <a:buFont typeface="Poppins"/>
              <a:buChar char="■"/>
              <a:defRPr b="1" sz="2600">
                <a:latin typeface="Poppins"/>
                <a:ea typeface="Poppins"/>
                <a:cs typeface="Poppins"/>
                <a:sym typeface="Poppins"/>
              </a:defRPr>
            </a:lvl6pPr>
            <a:lvl7pPr indent="-393700" lvl="6" marL="3200400" rtl="0">
              <a:spcBef>
                <a:spcPts val="0"/>
              </a:spcBef>
              <a:spcAft>
                <a:spcPts val="0"/>
              </a:spcAft>
              <a:buSzPts val="2600"/>
              <a:buFont typeface="Poppins"/>
              <a:buChar char="●"/>
              <a:defRPr b="1" sz="2600">
                <a:latin typeface="Poppins"/>
                <a:ea typeface="Poppins"/>
                <a:cs typeface="Poppins"/>
                <a:sym typeface="Poppins"/>
              </a:defRPr>
            </a:lvl7pPr>
            <a:lvl8pPr indent="-393700" lvl="7" marL="3657600" rtl="0">
              <a:spcBef>
                <a:spcPts val="0"/>
              </a:spcBef>
              <a:spcAft>
                <a:spcPts val="0"/>
              </a:spcAft>
              <a:buSzPts val="2600"/>
              <a:buFont typeface="Poppins"/>
              <a:buChar char="○"/>
              <a:defRPr b="1" sz="2600">
                <a:latin typeface="Poppins"/>
                <a:ea typeface="Poppins"/>
                <a:cs typeface="Poppins"/>
                <a:sym typeface="Poppins"/>
              </a:defRPr>
            </a:lvl8pPr>
            <a:lvl9pPr indent="-393700" lvl="8" marL="4114800" rtl="0">
              <a:spcBef>
                <a:spcPts val="0"/>
              </a:spcBef>
              <a:spcAft>
                <a:spcPts val="0"/>
              </a:spcAft>
              <a:buSzPts val="2600"/>
              <a:buFont typeface="Poppins"/>
              <a:buChar char="■"/>
              <a:defRPr b="1" sz="2600">
                <a:latin typeface="Poppins"/>
                <a:ea typeface="Poppins"/>
                <a:cs typeface="Poppins"/>
                <a:sym typeface="Poppins"/>
              </a:defRPr>
            </a:lvl9pPr>
          </a:lstStyle>
          <a:p/>
        </p:txBody>
      </p:sp>
      <p:sp>
        <p:nvSpPr>
          <p:cNvPr id="88" name="Google Shape;88;p16"/>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Poppins"/>
                <a:ea typeface="Poppins"/>
                <a:cs typeface="Poppins"/>
                <a:sym typeface="Poppins"/>
              </a:rPr>
              <a:t>“</a:t>
            </a:r>
            <a:endParaRPr b="1" sz="7200">
              <a:latin typeface="Poppins"/>
              <a:ea typeface="Poppins"/>
              <a:cs typeface="Poppins"/>
              <a:sym typeface="Poppins"/>
            </a:endParaRPr>
          </a:p>
        </p:txBody>
      </p:sp>
      <p:sp>
        <p:nvSpPr>
          <p:cNvPr id="89" name="Google Shape;89;p1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0" name="Shape 90"/>
        <p:cNvGrpSpPr/>
        <p:nvPr/>
      </p:nvGrpSpPr>
      <p:grpSpPr>
        <a:xfrm>
          <a:off x="0" y="0"/>
          <a:ext cx="0" cy="0"/>
          <a:chOff x="0" y="0"/>
          <a:chExt cx="0" cy="0"/>
        </a:xfrm>
      </p:grpSpPr>
      <p:sp>
        <p:nvSpPr>
          <p:cNvPr id="91" name="Google Shape;91;p17"/>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7"/>
          <p:cNvGrpSpPr/>
          <p:nvPr/>
        </p:nvGrpSpPr>
        <p:grpSpPr>
          <a:xfrm>
            <a:off x="-442731" y="337284"/>
            <a:ext cx="2324700" cy="2324700"/>
            <a:chOff x="-474900" y="321200"/>
            <a:chExt cx="2324700" cy="2324700"/>
          </a:xfrm>
        </p:grpSpPr>
        <p:sp>
          <p:nvSpPr>
            <p:cNvPr id="93" name="Google Shape;93;p17"/>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type="title"/>
          </p:nvPr>
        </p:nvSpPr>
        <p:spPr>
          <a:xfrm>
            <a:off x="457200" y="1166125"/>
            <a:ext cx="5220300" cy="6831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9" name="Google Shape;99;p17"/>
          <p:cNvSpPr txBox="1"/>
          <p:nvPr>
            <p:ph idx="1" type="body"/>
          </p:nvPr>
        </p:nvSpPr>
        <p:spPr>
          <a:xfrm>
            <a:off x="1069625" y="1958050"/>
            <a:ext cx="4608000" cy="2618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00" name="Google Shape;100;p1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17"/>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big image">
  <p:cSld name="TITLE_AND_BODY_1">
    <p:spTree>
      <p:nvGrpSpPr>
        <p:cNvPr id="102" name="Shape 102"/>
        <p:cNvGrpSpPr/>
        <p:nvPr/>
      </p:nvGrpSpPr>
      <p:grpSpPr>
        <a:xfrm>
          <a:off x="0" y="0"/>
          <a:ext cx="0" cy="0"/>
          <a:chOff x="0" y="0"/>
          <a:chExt cx="0" cy="0"/>
        </a:xfrm>
      </p:grpSpPr>
      <p:sp>
        <p:nvSpPr>
          <p:cNvPr id="103" name="Google Shape;103;p18"/>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5376775" y="592475"/>
            <a:ext cx="3958500" cy="39585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8"/>
          <p:cNvGrpSpPr/>
          <p:nvPr/>
        </p:nvGrpSpPr>
        <p:grpSpPr>
          <a:xfrm>
            <a:off x="-442731" y="337284"/>
            <a:ext cx="2324700" cy="2324700"/>
            <a:chOff x="-474900" y="321200"/>
            <a:chExt cx="2324700" cy="2324700"/>
          </a:xfrm>
        </p:grpSpPr>
        <p:sp>
          <p:nvSpPr>
            <p:cNvPr id="106" name="Google Shape;106;p1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title"/>
          </p:nvPr>
        </p:nvSpPr>
        <p:spPr>
          <a:xfrm>
            <a:off x="457200" y="1166125"/>
            <a:ext cx="4504800" cy="6831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2" name="Google Shape;112;p18"/>
          <p:cNvSpPr txBox="1"/>
          <p:nvPr>
            <p:ph idx="1" type="body"/>
          </p:nvPr>
        </p:nvSpPr>
        <p:spPr>
          <a:xfrm>
            <a:off x="985679" y="1958050"/>
            <a:ext cx="3976500" cy="2618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13" name="Google Shape;113;p1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4" name="Shape 114"/>
        <p:cNvGrpSpPr/>
        <p:nvPr/>
      </p:nvGrpSpPr>
      <p:grpSpPr>
        <a:xfrm>
          <a:off x="0" y="0"/>
          <a:ext cx="0" cy="0"/>
          <a:chOff x="0" y="0"/>
          <a:chExt cx="0" cy="0"/>
        </a:xfrm>
      </p:grpSpPr>
      <p:grpSp>
        <p:nvGrpSpPr>
          <p:cNvPr id="115" name="Google Shape;115;p19"/>
          <p:cNvGrpSpPr/>
          <p:nvPr/>
        </p:nvGrpSpPr>
        <p:grpSpPr>
          <a:xfrm>
            <a:off x="-442731" y="337284"/>
            <a:ext cx="2324700" cy="2324700"/>
            <a:chOff x="-474900" y="321200"/>
            <a:chExt cx="2324700" cy="2324700"/>
          </a:xfrm>
        </p:grpSpPr>
        <p:sp>
          <p:nvSpPr>
            <p:cNvPr id="116" name="Google Shape;116;p19"/>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9"/>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ph type="title"/>
          </p:nvPr>
        </p:nvSpPr>
        <p:spPr>
          <a:xfrm>
            <a:off x="457200" y="1166125"/>
            <a:ext cx="5220300" cy="6831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2" name="Google Shape;122;p19"/>
          <p:cNvSpPr txBox="1"/>
          <p:nvPr>
            <p:ph idx="1" type="body"/>
          </p:nvPr>
        </p:nvSpPr>
        <p:spPr>
          <a:xfrm>
            <a:off x="1069625" y="1958050"/>
            <a:ext cx="2236800" cy="2618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3" name="Google Shape;123;p19"/>
          <p:cNvSpPr txBox="1"/>
          <p:nvPr>
            <p:ph idx="2" type="body"/>
          </p:nvPr>
        </p:nvSpPr>
        <p:spPr>
          <a:xfrm>
            <a:off x="3440857" y="1958050"/>
            <a:ext cx="2236800" cy="2618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4" name="Google Shape;124;p1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25" name="Google Shape;125;p19"/>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27" name="Shape 127"/>
        <p:cNvGrpSpPr/>
        <p:nvPr/>
      </p:nvGrpSpPr>
      <p:grpSpPr>
        <a:xfrm>
          <a:off x="0" y="0"/>
          <a:ext cx="0" cy="0"/>
          <a:chOff x="0" y="0"/>
          <a:chExt cx="0" cy="0"/>
        </a:xfrm>
      </p:grpSpPr>
      <p:grpSp>
        <p:nvGrpSpPr>
          <p:cNvPr id="128" name="Google Shape;128;p20"/>
          <p:cNvGrpSpPr/>
          <p:nvPr/>
        </p:nvGrpSpPr>
        <p:grpSpPr>
          <a:xfrm>
            <a:off x="-442731" y="337284"/>
            <a:ext cx="2324700" cy="2324700"/>
            <a:chOff x="-474900" y="321200"/>
            <a:chExt cx="2324700" cy="2324700"/>
          </a:xfrm>
        </p:grpSpPr>
        <p:sp>
          <p:nvSpPr>
            <p:cNvPr id="129" name="Google Shape;129;p20"/>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20"/>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type="title"/>
          </p:nvPr>
        </p:nvSpPr>
        <p:spPr>
          <a:xfrm>
            <a:off x="457200" y="1166125"/>
            <a:ext cx="5220300" cy="6831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5" name="Google Shape;135;p20"/>
          <p:cNvSpPr txBox="1"/>
          <p:nvPr>
            <p:ph idx="1" type="body"/>
          </p:nvPr>
        </p:nvSpPr>
        <p:spPr>
          <a:xfrm>
            <a:off x="1069625" y="1958050"/>
            <a:ext cx="1485300" cy="26184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36" name="Google Shape;136;p20"/>
          <p:cNvSpPr txBox="1"/>
          <p:nvPr>
            <p:ph idx="2" type="body"/>
          </p:nvPr>
        </p:nvSpPr>
        <p:spPr>
          <a:xfrm>
            <a:off x="2630936" y="1958050"/>
            <a:ext cx="1485300" cy="26184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37" name="Google Shape;137;p20"/>
          <p:cNvSpPr txBox="1"/>
          <p:nvPr>
            <p:ph idx="3" type="body"/>
          </p:nvPr>
        </p:nvSpPr>
        <p:spPr>
          <a:xfrm>
            <a:off x="4192246" y="1958050"/>
            <a:ext cx="1485300" cy="26184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38" name="Google Shape;138;p2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39" name="Google Shape;139;p20"/>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1" name="Shape 141"/>
        <p:cNvGrpSpPr/>
        <p:nvPr/>
      </p:nvGrpSpPr>
      <p:grpSpPr>
        <a:xfrm>
          <a:off x="0" y="0"/>
          <a:ext cx="0" cy="0"/>
          <a:chOff x="0" y="0"/>
          <a:chExt cx="0" cy="0"/>
        </a:xfrm>
      </p:grpSpPr>
      <p:grpSp>
        <p:nvGrpSpPr>
          <p:cNvPr id="142" name="Google Shape;142;p21"/>
          <p:cNvGrpSpPr/>
          <p:nvPr/>
        </p:nvGrpSpPr>
        <p:grpSpPr>
          <a:xfrm>
            <a:off x="-442731" y="337284"/>
            <a:ext cx="2324700" cy="2324700"/>
            <a:chOff x="-474900" y="321200"/>
            <a:chExt cx="2324700" cy="2324700"/>
          </a:xfrm>
        </p:grpSpPr>
        <p:sp>
          <p:nvSpPr>
            <p:cNvPr id="143" name="Google Shape;143;p21"/>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txBox="1"/>
          <p:nvPr>
            <p:ph type="title"/>
          </p:nvPr>
        </p:nvSpPr>
        <p:spPr>
          <a:xfrm>
            <a:off x="457200" y="1166125"/>
            <a:ext cx="5220300" cy="6831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9" name="Google Shape;149;p2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0" name="Shape 150"/>
        <p:cNvGrpSpPr/>
        <p:nvPr/>
      </p:nvGrpSpPr>
      <p:grpSpPr>
        <a:xfrm>
          <a:off x="0" y="0"/>
          <a:ext cx="0" cy="0"/>
          <a:chOff x="0" y="0"/>
          <a:chExt cx="0" cy="0"/>
        </a:xfrm>
      </p:grpSpPr>
      <p:grpSp>
        <p:nvGrpSpPr>
          <p:cNvPr id="151" name="Google Shape;151;p22"/>
          <p:cNvGrpSpPr/>
          <p:nvPr/>
        </p:nvGrpSpPr>
        <p:grpSpPr>
          <a:xfrm>
            <a:off x="308378" y="3811995"/>
            <a:ext cx="1844185" cy="1844185"/>
            <a:chOff x="-474900" y="321200"/>
            <a:chExt cx="2324700" cy="2324700"/>
          </a:xfrm>
        </p:grpSpPr>
        <p:sp>
          <p:nvSpPr>
            <p:cNvPr id="152" name="Google Shape;152;p22"/>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txBox="1"/>
          <p:nvPr>
            <p:ph idx="1" type="body"/>
          </p:nvPr>
        </p:nvSpPr>
        <p:spPr>
          <a:xfrm>
            <a:off x="1069625" y="4406300"/>
            <a:ext cx="4608000" cy="519600"/>
          </a:xfrm>
          <a:prstGeom prst="rect">
            <a:avLst/>
          </a:prstGeom>
        </p:spPr>
        <p:txBody>
          <a:bodyPr anchorCtr="0" anchor="b" bIns="91425" lIns="91425" spcFirstLastPara="1" rIns="91425" wrap="square" tIns="91425"/>
          <a:lstStyle>
            <a:lvl1pPr indent="-228600" lvl="0" marL="457200" rtl="0">
              <a:spcBef>
                <a:spcPts val="360"/>
              </a:spcBef>
              <a:spcAft>
                <a:spcPts val="0"/>
              </a:spcAft>
              <a:buSzPts val="1400"/>
              <a:buNone/>
              <a:defRPr sz="1400"/>
            </a:lvl1pPr>
          </a:lstStyle>
          <a:p/>
        </p:txBody>
      </p:sp>
      <p:sp>
        <p:nvSpPr>
          <p:cNvPr id="158" name="Google Shape;158;p2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 A" type="blank">
  <p:cSld name="BLANK">
    <p:spTree>
      <p:nvGrpSpPr>
        <p:cNvPr id="159" name="Shape 159"/>
        <p:cNvGrpSpPr/>
        <p:nvPr/>
      </p:nvGrpSpPr>
      <p:grpSpPr>
        <a:xfrm>
          <a:off x="0" y="0"/>
          <a:ext cx="0" cy="0"/>
          <a:chOff x="0" y="0"/>
          <a:chExt cx="0" cy="0"/>
        </a:xfrm>
      </p:grpSpPr>
      <p:sp>
        <p:nvSpPr>
          <p:cNvPr id="160" name="Google Shape;160;p23"/>
          <p:cNvSpPr/>
          <p:nvPr/>
        </p:nvSpPr>
        <p:spPr>
          <a:xfrm>
            <a:off x="764000" y="-1236275"/>
            <a:ext cx="7616100" cy="7616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1198300" y="-801975"/>
            <a:ext cx="6747000" cy="67470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2267900" y="267625"/>
            <a:ext cx="4608300" cy="46083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704850" y="-2705100"/>
            <a:ext cx="10553700" cy="10553700"/>
          </a:xfrm>
          <a:prstGeom prst="donut">
            <a:avLst>
              <a:gd fmla="val 10467"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 B">
  <p:cSld name="BLANK_2">
    <p:spTree>
      <p:nvGrpSpPr>
        <p:cNvPr id="166" name="Shape 166"/>
        <p:cNvGrpSpPr/>
        <p:nvPr/>
      </p:nvGrpSpPr>
      <p:grpSpPr>
        <a:xfrm>
          <a:off x="0" y="0"/>
          <a:ext cx="0" cy="0"/>
          <a:chOff x="0" y="0"/>
          <a:chExt cx="0" cy="0"/>
        </a:xfrm>
      </p:grpSpPr>
      <p:sp>
        <p:nvSpPr>
          <p:cNvPr id="167" name="Google Shape;167;p24"/>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24"/>
          <p:cNvGrpSpPr/>
          <p:nvPr/>
        </p:nvGrpSpPr>
        <p:grpSpPr>
          <a:xfrm>
            <a:off x="818844" y="502333"/>
            <a:ext cx="2324700" cy="2324700"/>
            <a:chOff x="-474900" y="321200"/>
            <a:chExt cx="2324700" cy="2324700"/>
          </a:xfrm>
        </p:grpSpPr>
        <p:sp>
          <p:nvSpPr>
            <p:cNvPr id="170" name="Google Shape;170;p2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4"/>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rgbClr val="000000"/>
        </a:solidFill>
      </p:bgPr>
    </p:bg>
    <p:spTree>
      <p:nvGrpSpPr>
        <p:cNvPr id="175" name="Shape 175"/>
        <p:cNvGrpSpPr/>
        <p:nvPr/>
      </p:nvGrpSpPr>
      <p:grpSpPr>
        <a:xfrm>
          <a:off x="0" y="0"/>
          <a:ext cx="0" cy="0"/>
          <a:chOff x="0" y="0"/>
          <a:chExt cx="0" cy="0"/>
        </a:xfrm>
      </p:grpSpPr>
      <p:sp>
        <p:nvSpPr>
          <p:cNvPr id="176" name="Google Shape;176;p25"/>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lvl="0" rtl="0" algn="ctr">
              <a:buNone/>
              <a:defRPr b="1" sz="1000">
                <a:solidFill>
                  <a:srgbClr val="FFFFFF"/>
                </a:solidFill>
                <a:latin typeface="Poppins"/>
                <a:ea typeface="Poppins"/>
                <a:cs typeface="Poppins"/>
                <a:sym typeface="Poppins"/>
              </a:defRPr>
            </a:lvl1pPr>
            <a:lvl2pPr lvl="1" rtl="0" algn="ctr">
              <a:buNone/>
              <a:defRPr b="1" sz="1000">
                <a:solidFill>
                  <a:srgbClr val="FFFFFF"/>
                </a:solidFill>
                <a:latin typeface="Poppins"/>
                <a:ea typeface="Poppins"/>
                <a:cs typeface="Poppins"/>
                <a:sym typeface="Poppins"/>
              </a:defRPr>
            </a:lvl2pPr>
            <a:lvl3pPr lvl="2" rtl="0" algn="ctr">
              <a:buNone/>
              <a:defRPr b="1" sz="1000">
                <a:solidFill>
                  <a:srgbClr val="FFFFFF"/>
                </a:solidFill>
                <a:latin typeface="Poppins"/>
                <a:ea typeface="Poppins"/>
                <a:cs typeface="Poppins"/>
                <a:sym typeface="Poppins"/>
              </a:defRPr>
            </a:lvl3pPr>
            <a:lvl4pPr lvl="3" rtl="0" algn="ctr">
              <a:buNone/>
              <a:defRPr b="1" sz="1000">
                <a:solidFill>
                  <a:srgbClr val="FFFFFF"/>
                </a:solidFill>
                <a:latin typeface="Poppins"/>
                <a:ea typeface="Poppins"/>
                <a:cs typeface="Poppins"/>
                <a:sym typeface="Poppins"/>
              </a:defRPr>
            </a:lvl4pPr>
            <a:lvl5pPr lvl="4" rtl="0" algn="ctr">
              <a:buNone/>
              <a:defRPr b="1" sz="1000">
                <a:solidFill>
                  <a:srgbClr val="FFFFFF"/>
                </a:solidFill>
                <a:latin typeface="Poppins"/>
                <a:ea typeface="Poppins"/>
                <a:cs typeface="Poppins"/>
                <a:sym typeface="Poppins"/>
              </a:defRPr>
            </a:lvl5pPr>
            <a:lvl6pPr lvl="5" rtl="0" algn="ctr">
              <a:buNone/>
              <a:defRPr b="1" sz="1000">
                <a:solidFill>
                  <a:srgbClr val="FFFFFF"/>
                </a:solidFill>
                <a:latin typeface="Poppins"/>
                <a:ea typeface="Poppins"/>
                <a:cs typeface="Poppins"/>
                <a:sym typeface="Poppins"/>
              </a:defRPr>
            </a:lvl6pPr>
            <a:lvl7pPr lvl="6" rtl="0" algn="ctr">
              <a:buNone/>
              <a:defRPr b="1" sz="1000">
                <a:solidFill>
                  <a:srgbClr val="FFFFFF"/>
                </a:solidFill>
                <a:latin typeface="Poppins"/>
                <a:ea typeface="Poppins"/>
                <a:cs typeface="Poppins"/>
                <a:sym typeface="Poppins"/>
              </a:defRPr>
            </a:lvl7pPr>
            <a:lvl8pPr lvl="7" rtl="0" algn="ctr">
              <a:buNone/>
              <a:defRPr b="1" sz="1000">
                <a:solidFill>
                  <a:srgbClr val="FFFFFF"/>
                </a:solidFill>
                <a:latin typeface="Poppins"/>
                <a:ea typeface="Poppins"/>
                <a:cs typeface="Poppins"/>
                <a:sym typeface="Poppins"/>
              </a:defRPr>
            </a:lvl8pPr>
            <a:lvl9pPr lvl="8" rtl="0" algn="ctr">
              <a:buNone/>
              <a:defRPr b="1" sz="1000">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1pPr>
            <a:lvl2pPr lvl="1"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2pPr>
            <a:lvl3pPr lvl="2"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3pPr>
            <a:lvl4pPr lvl="3"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4pPr>
            <a:lvl5pPr lvl="4"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5pPr>
            <a:lvl6pPr lvl="5"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6pPr>
            <a:lvl7pPr lvl="6"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7pPr>
            <a:lvl8pPr lvl="7"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8pPr>
            <a:lvl9pPr lvl="8"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9pPr>
          </a:lstStyle>
          <a:p/>
        </p:txBody>
      </p:sp>
      <p:sp>
        <p:nvSpPr>
          <p:cNvPr id="53" name="Google Shape;53;p13"/>
          <p:cNvSpPr txBox="1"/>
          <p:nvPr>
            <p:ph idx="1" type="body"/>
          </p:nvPr>
        </p:nvSpPr>
        <p:spPr>
          <a:xfrm>
            <a:off x="1069625" y="1958050"/>
            <a:ext cx="4608300" cy="2618400"/>
          </a:xfrm>
          <a:prstGeom prst="rect">
            <a:avLst/>
          </a:prstGeom>
          <a:noFill/>
          <a:ln>
            <a:noFill/>
          </a:ln>
        </p:spPr>
        <p:txBody>
          <a:bodyPr anchorCtr="0" anchor="t" bIns="91425" lIns="91425" spcFirstLastPara="1" rIns="91425" wrap="square" tIns="91425"/>
          <a:lstStyle>
            <a:lvl1pPr indent="-330200" lvl="0" marL="457200" rtl="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indent="-330200" lvl="1" marL="914400" rtl="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indent="-330200" lvl="2" marL="1371600" rtl="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indent="-330200" lvl="3" marL="1828800" rtl="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indent="-330200" lvl="4" marL="2286000" rtl="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indent="-330200" lvl="5" marL="2743200" rtl="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indent="-330200" lvl="6" marL="3200400" rtl="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indent="-330200" lvl="7" marL="3657600" rtl="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indent="-330200" lvl="8" marL="4114800" rtl="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ctrTitle"/>
          </p:nvPr>
        </p:nvSpPr>
        <p:spPr>
          <a:xfrm>
            <a:off x="1592550" y="1817625"/>
            <a:ext cx="59589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Austin Traffic Incident Analytics</a:t>
            </a:r>
            <a:endParaRPr sz="4400"/>
          </a:p>
        </p:txBody>
      </p:sp>
      <p:grpSp>
        <p:nvGrpSpPr>
          <p:cNvPr id="187" name="Google Shape;187;p26"/>
          <p:cNvGrpSpPr/>
          <p:nvPr/>
        </p:nvGrpSpPr>
        <p:grpSpPr>
          <a:xfrm>
            <a:off x="1311079" y="985525"/>
            <a:ext cx="832106" cy="832102"/>
            <a:chOff x="1923675" y="1633650"/>
            <a:chExt cx="436000" cy="435975"/>
          </a:xfrm>
        </p:grpSpPr>
        <p:sp>
          <p:nvSpPr>
            <p:cNvPr id="188" name="Google Shape;188;p2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6"/>
          <p:cNvSpPr txBox="1"/>
          <p:nvPr>
            <p:ph idx="4294967295" type="subTitle"/>
          </p:nvPr>
        </p:nvSpPr>
        <p:spPr>
          <a:xfrm>
            <a:off x="2092650" y="3219527"/>
            <a:ext cx="4958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solidFill>
                  <a:srgbClr val="FFFFFF"/>
                </a:solidFill>
                <a:latin typeface="Poppins"/>
                <a:ea typeface="Poppins"/>
                <a:cs typeface="Poppins"/>
                <a:sym typeface="Poppins"/>
              </a:rPr>
              <a:t>Presenter: Jessica Chen</a:t>
            </a:r>
            <a:endParaRPr b="1" sz="1800">
              <a:solidFill>
                <a:srgbClr val="FFFFFF"/>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5"/>
          <p:cNvSpPr txBox="1"/>
          <p:nvPr>
            <p:ph idx="4294967295" type="ctrTitle"/>
          </p:nvPr>
        </p:nvSpPr>
        <p:spPr>
          <a:xfrm>
            <a:off x="2092650" y="2491338"/>
            <a:ext cx="495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285" name="Google Shape;285;p3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86" name="Google Shape;286;p35"/>
          <p:cNvGrpSpPr/>
          <p:nvPr/>
        </p:nvGrpSpPr>
        <p:grpSpPr>
          <a:xfrm>
            <a:off x="3879486" y="1492340"/>
            <a:ext cx="1385030" cy="1296713"/>
            <a:chOff x="5268225" y="4341925"/>
            <a:chExt cx="468850" cy="387275"/>
          </a:xfrm>
        </p:grpSpPr>
        <p:sp>
          <p:nvSpPr>
            <p:cNvPr id="287" name="Google Shape;287;p35"/>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35"/>
          <p:cNvSpPr/>
          <p:nvPr/>
        </p:nvSpPr>
        <p:spPr>
          <a:xfrm>
            <a:off x="2152811" y="2089374"/>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3175941" y="498278"/>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5748713" y="423251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5"/>
          <p:cNvGrpSpPr/>
          <p:nvPr/>
        </p:nvGrpSpPr>
        <p:grpSpPr>
          <a:xfrm>
            <a:off x="3175943" y="4204881"/>
            <a:ext cx="109538" cy="399195"/>
            <a:chOff x="732125" y="2958550"/>
            <a:chExt cx="130325" cy="474950"/>
          </a:xfrm>
        </p:grpSpPr>
        <p:sp>
          <p:nvSpPr>
            <p:cNvPr id="299" name="Google Shape;299;p35"/>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35"/>
          <p:cNvGrpSpPr/>
          <p:nvPr/>
        </p:nvGrpSpPr>
        <p:grpSpPr>
          <a:xfrm>
            <a:off x="5751780" y="508773"/>
            <a:ext cx="337797" cy="319873"/>
            <a:chOff x="5973900" y="318475"/>
            <a:chExt cx="401900" cy="380575"/>
          </a:xfrm>
        </p:grpSpPr>
        <p:sp>
          <p:nvSpPr>
            <p:cNvPr id="308" name="Google Shape;308;p3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35"/>
          <p:cNvGrpSpPr/>
          <p:nvPr/>
        </p:nvGrpSpPr>
        <p:grpSpPr>
          <a:xfrm>
            <a:off x="6718652" y="2071978"/>
            <a:ext cx="332670" cy="332670"/>
            <a:chOff x="6649150" y="309350"/>
            <a:chExt cx="395800" cy="395800"/>
          </a:xfrm>
        </p:grpSpPr>
        <p:sp>
          <p:nvSpPr>
            <p:cNvPr id="323" name="Google Shape;323;p35"/>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6"/>
          <p:cNvSpPr txBox="1"/>
          <p:nvPr>
            <p:ph type="ctrTitle"/>
          </p:nvPr>
        </p:nvSpPr>
        <p:spPr>
          <a:xfrm>
            <a:off x="1710150" y="901050"/>
            <a:ext cx="5723700" cy="28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To what extent is there a correlation between big local events (ACL/UT football games) and traffic incidents?</a:t>
            </a:r>
            <a:endParaRPr sz="3000"/>
          </a:p>
        </p:txBody>
      </p:sp>
      <p:sp>
        <p:nvSpPr>
          <p:cNvPr id="351" name="Google Shape;351;p36"/>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2</a:t>
            </a:r>
            <a:endParaRPr sz="6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57" name="Google Shape;357;p37"/>
          <p:cNvPicPr preferRelativeResize="0"/>
          <p:nvPr/>
        </p:nvPicPr>
        <p:blipFill rotWithShape="1">
          <a:blip r:embed="rId3">
            <a:alphaModFix/>
          </a:blip>
          <a:srcRect b="8223" l="9861" r="7962" t="8795"/>
          <a:stretch/>
        </p:blipFill>
        <p:spPr>
          <a:xfrm>
            <a:off x="135225" y="211700"/>
            <a:ext cx="8873575" cy="426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3" name="Google Shape;363;p38"/>
          <p:cNvPicPr preferRelativeResize="0"/>
          <p:nvPr/>
        </p:nvPicPr>
        <p:blipFill rotWithShape="1">
          <a:blip r:embed="rId3">
            <a:alphaModFix/>
          </a:blip>
          <a:srcRect b="8731" l="9864" r="8741" t="8115"/>
          <a:stretch/>
        </p:blipFill>
        <p:spPr>
          <a:xfrm>
            <a:off x="210100" y="332263"/>
            <a:ext cx="8781372" cy="41526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9"/>
          <p:cNvSpPr txBox="1"/>
          <p:nvPr>
            <p:ph idx="4294967295" type="ctrTitle"/>
          </p:nvPr>
        </p:nvSpPr>
        <p:spPr>
          <a:xfrm>
            <a:off x="2092650" y="2491338"/>
            <a:ext cx="495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369" name="Google Shape;369;p3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70" name="Google Shape;370;p39"/>
          <p:cNvGrpSpPr/>
          <p:nvPr/>
        </p:nvGrpSpPr>
        <p:grpSpPr>
          <a:xfrm>
            <a:off x="3879486" y="1492340"/>
            <a:ext cx="1385030" cy="1296713"/>
            <a:chOff x="5268225" y="4341925"/>
            <a:chExt cx="468850" cy="387275"/>
          </a:xfrm>
        </p:grpSpPr>
        <p:sp>
          <p:nvSpPr>
            <p:cNvPr id="371" name="Google Shape;371;p39"/>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9"/>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39"/>
          <p:cNvSpPr/>
          <p:nvPr/>
        </p:nvSpPr>
        <p:spPr>
          <a:xfrm>
            <a:off x="2152811" y="2089374"/>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3175941" y="498278"/>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9"/>
          <p:cNvSpPr/>
          <p:nvPr/>
        </p:nvSpPr>
        <p:spPr>
          <a:xfrm>
            <a:off x="5748713" y="423251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39"/>
          <p:cNvGrpSpPr/>
          <p:nvPr/>
        </p:nvGrpSpPr>
        <p:grpSpPr>
          <a:xfrm>
            <a:off x="3175943" y="4204881"/>
            <a:ext cx="109538" cy="399195"/>
            <a:chOff x="732125" y="2958550"/>
            <a:chExt cx="130325" cy="474950"/>
          </a:xfrm>
        </p:grpSpPr>
        <p:sp>
          <p:nvSpPr>
            <p:cNvPr id="383" name="Google Shape;383;p39"/>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9"/>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9"/>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9"/>
          <p:cNvGrpSpPr/>
          <p:nvPr/>
        </p:nvGrpSpPr>
        <p:grpSpPr>
          <a:xfrm>
            <a:off x="5751780" y="508773"/>
            <a:ext cx="337797" cy="319873"/>
            <a:chOff x="5973900" y="318475"/>
            <a:chExt cx="401900" cy="380575"/>
          </a:xfrm>
        </p:grpSpPr>
        <p:sp>
          <p:nvSpPr>
            <p:cNvPr id="392" name="Google Shape;392;p39"/>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39"/>
          <p:cNvGrpSpPr/>
          <p:nvPr/>
        </p:nvGrpSpPr>
        <p:grpSpPr>
          <a:xfrm>
            <a:off x="6718652" y="2071978"/>
            <a:ext cx="332670" cy="332670"/>
            <a:chOff x="6649150" y="309350"/>
            <a:chExt cx="395800" cy="395800"/>
          </a:xfrm>
        </p:grpSpPr>
        <p:sp>
          <p:nvSpPr>
            <p:cNvPr id="407" name="Google Shape;407;p39"/>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9"/>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40"/>
          <p:cNvSpPr txBox="1"/>
          <p:nvPr>
            <p:ph type="ctrTitle"/>
          </p:nvPr>
        </p:nvSpPr>
        <p:spPr>
          <a:xfrm>
            <a:off x="1579650" y="446650"/>
            <a:ext cx="5984700" cy="28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rPr>
              <a:t>Does the day of the week and the time of the day have an effect on traffic accidents?</a:t>
            </a:r>
            <a:endParaRPr sz="3000"/>
          </a:p>
        </p:txBody>
      </p:sp>
      <p:sp>
        <p:nvSpPr>
          <p:cNvPr id="435" name="Google Shape;435;p40"/>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3</a:t>
            </a:r>
            <a:endParaRPr sz="60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41" name="Google Shape;441;p41"/>
          <p:cNvGrpSpPr/>
          <p:nvPr/>
        </p:nvGrpSpPr>
        <p:grpSpPr>
          <a:xfrm>
            <a:off x="6438110" y="3653462"/>
            <a:ext cx="369505" cy="369505"/>
            <a:chOff x="2594050" y="1631825"/>
            <a:chExt cx="439625" cy="439625"/>
          </a:xfrm>
        </p:grpSpPr>
        <p:sp>
          <p:nvSpPr>
            <p:cNvPr id="442" name="Google Shape;442;p4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41"/>
          <p:cNvSpPr txBox="1"/>
          <p:nvPr>
            <p:ph type="title"/>
          </p:nvPr>
        </p:nvSpPr>
        <p:spPr>
          <a:xfrm>
            <a:off x="471975" y="441900"/>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Extraction</a:t>
            </a:r>
            <a:endParaRPr/>
          </a:p>
        </p:txBody>
      </p:sp>
      <p:pic>
        <p:nvPicPr>
          <p:cNvPr id="447" name="Google Shape;447;p41"/>
          <p:cNvPicPr preferRelativeResize="0"/>
          <p:nvPr/>
        </p:nvPicPr>
        <p:blipFill>
          <a:blip r:embed="rId3">
            <a:alphaModFix/>
          </a:blip>
          <a:stretch>
            <a:fillRect/>
          </a:stretch>
        </p:blipFill>
        <p:spPr>
          <a:xfrm>
            <a:off x="1255238" y="1059700"/>
            <a:ext cx="6633524" cy="3870024"/>
          </a:xfrm>
          <a:prstGeom prst="rect">
            <a:avLst/>
          </a:prstGeom>
          <a:noFill/>
          <a:ln cap="flat" cmpd="sng" w="9525">
            <a:solidFill>
              <a:srgbClr val="000000"/>
            </a:solidFill>
            <a:prstDash val="solid"/>
            <a:round/>
            <a:headEnd len="sm" w="sm" type="none"/>
            <a:tailEnd len="sm" w="sm" type="none"/>
          </a:ln>
        </p:spPr>
      </p:pic>
      <p:sp>
        <p:nvSpPr>
          <p:cNvPr id="448" name="Google Shape;448;p41"/>
          <p:cNvSpPr/>
          <p:nvPr/>
        </p:nvSpPr>
        <p:spPr>
          <a:xfrm rot="-2572011">
            <a:off x="2467324" y="2930547"/>
            <a:ext cx="746586" cy="324575"/>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1"/>
          <p:cNvSpPr/>
          <p:nvPr/>
        </p:nvSpPr>
        <p:spPr>
          <a:xfrm>
            <a:off x="3153825" y="2590800"/>
            <a:ext cx="1799100" cy="1905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55" name="Google Shape;455;p42"/>
          <p:cNvSpPr txBox="1"/>
          <p:nvPr>
            <p:ph type="title"/>
          </p:nvPr>
        </p:nvSpPr>
        <p:spPr>
          <a:xfrm>
            <a:off x="457325" y="321200"/>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Raw Data</a:t>
            </a:r>
            <a:endParaRPr/>
          </a:p>
        </p:txBody>
      </p:sp>
      <p:pic>
        <p:nvPicPr>
          <p:cNvPr id="456" name="Google Shape;456;p42"/>
          <p:cNvPicPr preferRelativeResize="0"/>
          <p:nvPr/>
        </p:nvPicPr>
        <p:blipFill rotWithShape="1">
          <a:blip r:embed="rId3">
            <a:alphaModFix/>
          </a:blip>
          <a:srcRect b="0" l="5912" r="1115" t="0"/>
          <a:stretch/>
        </p:blipFill>
        <p:spPr>
          <a:xfrm>
            <a:off x="457325" y="924350"/>
            <a:ext cx="7949699" cy="359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3"/>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3"/>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63" name="Google Shape;463;p43"/>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64" name="Google Shape;464;p43"/>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65" name="Google Shape;465;p43"/>
          <p:cNvPicPr preferRelativeResize="0"/>
          <p:nvPr/>
        </p:nvPicPr>
        <p:blipFill rotWithShape="1">
          <a:blip r:embed="rId3">
            <a:alphaModFix/>
          </a:blip>
          <a:srcRect b="9309" l="10215" r="8583" t="9309"/>
          <a:stretch/>
        </p:blipFill>
        <p:spPr>
          <a:xfrm>
            <a:off x="197825" y="263775"/>
            <a:ext cx="8268473" cy="4615952"/>
          </a:xfrm>
          <a:prstGeom prst="rect">
            <a:avLst/>
          </a:prstGeom>
          <a:noFill/>
          <a:ln>
            <a:noFill/>
          </a:ln>
        </p:spPr>
      </p:pic>
      <p:sp>
        <p:nvSpPr>
          <p:cNvPr id="466" name="Google Shape;466;p4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4"/>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73" name="Google Shape;473;p44"/>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74" name="Google Shape;474;p44"/>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75" name="Google Shape;475;p44"/>
          <p:cNvPicPr preferRelativeResize="0"/>
          <p:nvPr/>
        </p:nvPicPr>
        <p:blipFill rotWithShape="1">
          <a:blip r:embed="rId3">
            <a:alphaModFix/>
          </a:blip>
          <a:srcRect b="9254" l="10081" r="8881" t="10061"/>
          <a:stretch/>
        </p:blipFill>
        <p:spPr>
          <a:xfrm>
            <a:off x="360000" y="96576"/>
            <a:ext cx="8424000" cy="4364474"/>
          </a:xfrm>
          <a:prstGeom prst="rect">
            <a:avLst/>
          </a:prstGeom>
          <a:noFill/>
          <a:ln>
            <a:noFill/>
          </a:ln>
        </p:spPr>
      </p:pic>
      <p:sp>
        <p:nvSpPr>
          <p:cNvPr id="476" name="Google Shape;476;p4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57350" y="342775"/>
            <a:ext cx="8098500" cy="683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Overview</a:t>
            </a:r>
            <a:endParaRPr/>
          </a:p>
        </p:txBody>
      </p:sp>
      <p:sp>
        <p:nvSpPr>
          <p:cNvPr id="200" name="Google Shape;200;p27"/>
          <p:cNvSpPr txBox="1"/>
          <p:nvPr>
            <p:ph idx="2" type="body"/>
          </p:nvPr>
        </p:nvSpPr>
        <p:spPr>
          <a:xfrm>
            <a:off x="522851" y="3495975"/>
            <a:ext cx="6020700" cy="22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000000"/>
                </a:solidFill>
              </a:rPr>
              <a:t>RESOURCES</a:t>
            </a:r>
            <a:endParaRPr sz="1600">
              <a:solidFill>
                <a:srgbClr val="000000"/>
              </a:solidFill>
            </a:endParaRPr>
          </a:p>
          <a:p>
            <a:pPr indent="-330200" lvl="0" marL="457200" rtl="0" algn="l">
              <a:spcBef>
                <a:spcPts val="600"/>
              </a:spcBef>
              <a:spcAft>
                <a:spcPts val="0"/>
              </a:spcAft>
              <a:buClr>
                <a:srgbClr val="000000"/>
              </a:buClr>
              <a:buSzPts val="1600"/>
              <a:buChar char="￮"/>
            </a:pPr>
            <a:r>
              <a:rPr lang="en" sz="1600">
                <a:solidFill>
                  <a:srgbClr val="000000"/>
                </a:solidFill>
              </a:rPr>
              <a:t>City of Austin - Travis County Traffic Report Page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Crash Records Information System (CRIS) Query</a:t>
            </a:r>
            <a:endParaRPr sz="1600">
              <a:solidFill>
                <a:srgbClr val="000000"/>
              </a:solidFill>
            </a:endParaRPr>
          </a:p>
        </p:txBody>
      </p:sp>
      <p:sp>
        <p:nvSpPr>
          <p:cNvPr id="201" name="Google Shape;201;p27"/>
          <p:cNvSpPr txBox="1"/>
          <p:nvPr>
            <p:ph idx="1" type="body"/>
          </p:nvPr>
        </p:nvSpPr>
        <p:spPr>
          <a:xfrm>
            <a:off x="457350" y="342775"/>
            <a:ext cx="5604300" cy="22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latin typeface="Poppins"/>
                <a:ea typeface="Poppins"/>
                <a:cs typeface="Poppins"/>
                <a:sym typeface="Poppins"/>
              </a:rPr>
              <a:t>Goal: Analyze the effects of human activities on number of traffic incidents</a:t>
            </a:r>
            <a:endParaRPr b="1" sz="1600">
              <a:latin typeface="Poppins"/>
              <a:ea typeface="Poppins"/>
              <a:cs typeface="Poppins"/>
              <a:sym typeface="Poppins"/>
            </a:endParaRPr>
          </a:p>
          <a:p>
            <a:pPr indent="0" lvl="0" marL="0" rtl="0" algn="l">
              <a:spcBef>
                <a:spcPts val="600"/>
              </a:spcBef>
              <a:spcAft>
                <a:spcPts val="0"/>
              </a:spcAft>
              <a:buNone/>
            </a:pPr>
            <a:r>
              <a:t/>
            </a:r>
            <a:endParaRPr b="1" sz="600">
              <a:latin typeface="Poppins"/>
              <a:ea typeface="Poppins"/>
              <a:cs typeface="Poppins"/>
              <a:sym typeface="Poppins"/>
            </a:endParaRPr>
          </a:p>
          <a:p>
            <a:pPr indent="0" lvl="0" marL="0" rtl="0" algn="l">
              <a:spcBef>
                <a:spcPts val="600"/>
              </a:spcBef>
              <a:spcAft>
                <a:spcPts val="0"/>
              </a:spcAft>
              <a:buClr>
                <a:schemeClr val="dk1"/>
              </a:buClr>
              <a:buSzPts val="1100"/>
              <a:buFont typeface="Arial"/>
              <a:buNone/>
            </a:pPr>
            <a:r>
              <a:rPr b="1" lang="en" sz="1600">
                <a:solidFill>
                  <a:srgbClr val="000000"/>
                </a:solidFill>
              </a:rPr>
              <a:t>QUESTIONS</a:t>
            </a:r>
            <a:endParaRPr sz="1600">
              <a:solidFill>
                <a:srgbClr val="000000"/>
              </a:solidFill>
            </a:endParaRPr>
          </a:p>
          <a:p>
            <a:pPr indent="-330200" lvl="0" marL="457200" rtl="0" algn="l">
              <a:spcBef>
                <a:spcPts val="600"/>
              </a:spcBef>
              <a:spcAft>
                <a:spcPts val="0"/>
              </a:spcAft>
              <a:buClr>
                <a:srgbClr val="000000"/>
              </a:buClr>
              <a:buSzPts val="1600"/>
              <a:buChar char="￮"/>
            </a:pPr>
            <a:r>
              <a:rPr lang="en" sz="1600">
                <a:solidFill>
                  <a:srgbClr val="000000"/>
                </a:solidFill>
              </a:rPr>
              <a:t>To what extent is there a correlation between major events (holidays/breaks), and traffic incidents?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To what extent is there a correlation between big local events (ACL/UT football games) and traffic incidents?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Does the day of the week and the time of the day have an effect on traffic accidents?</a:t>
            </a:r>
            <a:endParaRPr sz="1600">
              <a:solidFill>
                <a:srgbClr val="000000"/>
              </a:solidFill>
            </a:endParaRPr>
          </a:p>
          <a:p>
            <a:pPr indent="0" lvl="0" marL="0" rtl="0" algn="l">
              <a:spcBef>
                <a:spcPts val="600"/>
              </a:spcBef>
              <a:spcAft>
                <a:spcPts val="0"/>
              </a:spcAft>
              <a:buClr>
                <a:schemeClr val="dk1"/>
              </a:buClr>
              <a:buSzPts val="1100"/>
              <a:buFont typeface="Arial"/>
              <a:buNone/>
            </a:pPr>
            <a:r>
              <a:t/>
            </a:r>
            <a:endParaRPr sz="1600">
              <a:solidFill>
                <a:srgbClr val="000000"/>
              </a:solidFill>
            </a:endParaRPr>
          </a:p>
          <a:p>
            <a:pPr indent="0" lvl="0" marL="0" rtl="0" algn="l">
              <a:spcBef>
                <a:spcPts val="600"/>
              </a:spcBef>
              <a:spcAft>
                <a:spcPts val="0"/>
              </a:spcAft>
              <a:buClr>
                <a:schemeClr val="dk1"/>
              </a:buClr>
              <a:buSzPts val="1100"/>
              <a:buFont typeface="Arial"/>
              <a:buNone/>
            </a:pPr>
            <a:r>
              <a:t/>
            </a:r>
            <a:endParaRPr sz="1600">
              <a:solidFill>
                <a:srgbClr val="000000"/>
              </a:solidFill>
            </a:endParaRPr>
          </a:p>
        </p:txBody>
      </p:sp>
      <p:sp>
        <p:nvSpPr>
          <p:cNvPr id="202" name="Google Shape;202;p2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03" name="Google Shape;203;p27"/>
          <p:cNvGrpSpPr/>
          <p:nvPr/>
        </p:nvGrpSpPr>
        <p:grpSpPr>
          <a:xfrm>
            <a:off x="7227977" y="2052723"/>
            <a:ext cx="1212302" cy="1038068"/>
            <a:chOff x="1934025" y="1001650"/>
            <a:chExt cx="415300" cy="355600"/>
          </a:xfrm>
        </p:grpSpPr>
        <p:sp>
          <p:nvSpPr>
            <p:cNvPr id="204" name="Google Shape;204;p2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83" name="Google Shape;483;p45"/>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84" name="Google Shape;484;p45"/>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85" name="Google Shape;485;p45"/>
          <p:cNvPicPr preferRelativeResize="0"/>
          <p:nvPr/>
        </p:nvPicPr>
        <p:blipFill rotWithShape="1">
          <a:blip r:embed="rId3">
            <a:alphaModFix/>
          </a:blip>
          <a:srcRect b="9879" l="9204" r="8835" t="9927"/>
          <a:stretch/>
        </p:blipFill>
        <p:spPr>
          <a:xfrm>
            <a:off x="197850" y="280850"/>
            <a:ext cx="8127373" cy="4411001"/>
          </a:xfrm>
          <a:prstGeom prst="rect">
            <a:avLst/>
          </a:prstGeom>
          <a:noFill/>
          <a:ln>
            <a:noFill/>
          </a:ln>
        </p:spPr>
      </p:pic>
      <p:sp>
        <p:nvSpPr>
          <p:cNvPr id="486" name="Google Shape;486;p4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6"/>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93" name="Google Shape;493;p46"/>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94" name="Google Shape;494;p46"/>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95" name="Google Shape;495;p46"/>
          <p:cNvPicPr preferRelativeResize="0"/>
          <p:nvPr/>
        </p:nvPicPr>
        <p:blipFill rotWithShape="1">
          <a:blip r:embed="rId3">
            <a:alphaModFix/>
          </a:blip>
          <a:srcRect b="9080" l="8176" r="9144" t="10274"/>
          <a:stretch/>
        </p:blipFill>
        <p:spPr>
          <a:xfrm>
            <a:off x="197825" y="145075"/>
            <a:ext cx="8793652" cy="4335698"/>
          </a:xfrm>
          <a:prstGeom prst="rect">
            <a:avLst/>
          </a:prstGeom>
          <a:noFill/>
          <a:ln>
            <a:noFill/>
          </a:ln>
        </p:spPr>
      </p:pic>
      <p:sp>
        <p:nvSpPr>
          <p:cNvPr id="496" name="Google Shape;496;p4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7"/>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503" name="Google Shape;503;p47"/>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504" name="Google Shape;504;p47"/>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05" name="Google Shape;505;p47"/>
          <p:cNvPicPr preferRelativeResize="0"/>
          <p:nvPr/>
        </p:nvPicPr>
        <p:blipFill rotWithShape="1">
          <a:blip r:embed="rId3">
            <a:alphaModFix/>
          </a:blip>
          <a:srcRect b="9596" l="9170" r="8504" t="9280"/>
          <a:stretch/>
        </p:blipFill>
        <p:spPr>
          <a:xfrm>
            <a:off x="181325" y="111550"/>
            <a:ext cx="8325225" cy="4464898"/>
          </a:xfrm>
          <a:prstGeom prst="rect">
            <a:avLst/>
          </a:prstGeom>
          <a:noFill/>
          <a:ln>
            <a:noFill/>
          </a:ln>
        </p:spPr>
      </p:pic>
      <p:sp>
        <p:nvSpPr>
          <p:cNvPr id="506" name="Google Shape;506;p4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4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12" name="Google Shape;512;p48"/>
          <p:cNvGrpSpPr/>
          <p:nvPr/>
        </p:nvGrpSpPr>
        <p:grpSpPr>
          <a:xfrm>
            <a:off x="5853100" y="3068600"/>
            <a:ext cx="1539600" cy="1539600"/>
            <a:chOff x="6680825" y="2549350"/>
            <a:chExt cx="1539600" cy="1539600"/>
          </a:xfrm>
        </p:grpSpPr>
        <p:sp>
          <p:nvSpPr>
            <p:cNvPr id="513" name="Google Shape;513;p4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8"/>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8"/>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6" name="Google Shape;516;p48"/>
          <p:cNvPicPr preferRelativeResize="0"/>
          <p:nvPr/>
        </p:nvPicPr>
        <p:blipFill rotWithShape="1">
          <a:blip r:embed="rId3">
            <a:alphaModFix/>
          </a:blip>
          <a:srcRect b="7913" l="9415" r="8777" t="9050"/>
          <a:stretch/>
        </p:blipFill>
        <p:spPr>
          <a:xfrm>
            <a:off x="148350" y="162987"/>
            <a:ext cx="8242376" cy="4817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9"/>
          <p:cNvSpPr txBox="1"/>
          <p:nvPr>
            <p:ph idx="4294967295" type="ctrTitle"/>
          </p:nvPr>
        </p:nvSpPr>
        <p:spPr>
          <a:xfrm>
            <a:off x="2092650" y="2491338"/>
            <a:ext cx="495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522" name="Google Shape;522;p4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23" name="Google Shape;523;p49"/>
          <p:cNvGrpSpPr/>
          <p:nvPr/>
        </p:nvGrpSpPr>
        <p:grpSpPr>
          <a:xfrm>
            <a:off x="3879486" y="1492340"/>
            <a:ext cx="1385030" cy="1296713"/>
            <a:chOff x="5268225" y="4341925"/>
            <a:chExt cx="468850" cy="387275"/>
          </a:xfrm>
        </p:grpSpPr>
        <p:sp>
          <p:nvSpPr>
            <p:cNvPr id="524" name="Google Shape;524;p49"/>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9"/>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9"/>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9"/>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9"/>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49"/>
          <p:cNvSpPr/>
          <p:nvPr/>
        </p:nvSpPr>
        <p:spPr>
          <a:xfrm>
            <a:off x="2152811" y="2089374"/>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9"/>
          <p:cNvSpPr/>
          <p:nvPr/>
        </p:nvSpPr>
        <p:spPr>
          <a:xfrm>
            <a:off x="3175941" y="498278"/>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9"/>
          <p:cNvSpPr/>
          <p:nvPr/>
        </p:nvSpPr>
        <p:spPr>
          <a:xfrm>
            <a:off x="5748713" y="423251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49"/>
          <p:cNvGrpSpPr/>
          <p:nvPr/>
        </p:nvGrpSpPr>
        <p:grpSpPr>
          <a:xfrm>
            <a:off x="3175943" y="4204881"/>
            <a:ext cx="109538" cy="399195"/>
            <a:chOff x="732125" y="2958550"/>
            <a:chExt cx="130325" cy="474950"/>
          </a:xfrm>
        </p:grpSpPr>
        <p:sp>
          <p:nvSpPr>
            <p:cNvPr id="536" name="Google Shape;536;p49"/>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9"/>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9"/>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9"/>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9"/>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9"/>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9"/>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9"/>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49"/>
          <p:cNvGrpSpPr/>
          <p:nvPr/>
        </p:nvGrpSpPr>
        <p:grpSpPr>
          <a:xfrm>
            <a:off x="5751780" y="508773"/>
            <a:ext cx="337797" cy="319873"/>
            <a:chOff x="5973900" y="318475"/>
            <a:chExt cx="401900" cy="380575"/>
          </a:xfrm>
        </p:grpSpPr>
        <p:sp>
          <p:nvSpPr>
            <p:cNvPr id="545" name="Google Shape;545;p49"/>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9"/>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9"/>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9"/>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9"/>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9"/>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9"/>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9"/>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9"/>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9"/>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9"/>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9"/>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9"/>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49"/>
          <p:cNvGrpSpPr/>
          <p:nvPr/>
        </p:nvGrpSpPr>
        <p:grpSpPr>
          <a:xfrm>
            <a:off x="6718652" y="2071978"/>
            <a:ext cx="332670" cy="332670"/>
            <a:chOff x="6649150" y="309350"/>
            <a:chExt cx="395800" cy="395800"/>
          </a:xfrm>
        </p:grpSpPr>
        <p:sp>
          <p:nvSpPr>
            <p:cNvPr id="560" name="Google Shape;560;p49"/>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9"/>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9"/>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9"/>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9"/>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9"/>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9"/>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9"/>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9"/>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9"/>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9"/>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9"/>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9"/>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9"/>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9"/>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9"/>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9"/>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9"/>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9"/>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9"/>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9"/>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9"/>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9"/>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50"/>
          <p:cNvSpPr txBox="1"/>
          <p:nvPr>
            <p:ph type="title"/>
          </p:nvPr>
        </p:nvSpPr>
        <p:spPr>
          <a:xfrm>
            <a:off x="457250" y="589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a:t>
            </a:r>
            <a:endParaRPr/>
          </a:p>
        </p:txBody>
      </p:sp>
      <p:sp>
        <p:nvSpPr>
          <p:cNvPr id="588" name="Google Shape;588;p50"/>
          <p:cNvSpPr txBox="1"/>
          <p:nvPr>
            <p:ph idx="1" type="body"/>
          </p:nvPr>
        </p:nvSpPr>
        <p:spPr>
          <a:xfrm>
            <a:off x="758325" y="1348075"/>
            <a:ext cx="7797600" cy="366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Poppins"/>
                <a:ea typeface="Poppins"/>
                <a:cs typeface="Poppins"/>
                <a:sym typeface="Poppins"/>
              </a:rPr>
              <a:t>To what extent is there a correlation between major events (holidays/breaks), and traffic incidents?</a:t>
            </a:r>
            <a:endParaRPr b="1">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200"/>
              <a:t>Traffic incidents reach their lowest number in February and spike in May and August. Because of this, there does seem to be a correlation with major breaks like when school starts/ends</a:t>
            </a:r>
            <a:endParaRPr sz="1200"/>
          </a:p>
          <a:p>
            <a:pPr indent="0" lvl="0" marL="0" rtl="0" algn="l">
              <a:lnSpc>
                <a:spcPct val="115000"/>
              </a:lnSpc>
              <a:spcBef>
                <a:spcPts val="0"/>
              </a:spcBef>
              <a:spcAft>
                <a:spcPts val="0"/>
              </a:spcAft>
              <a:buClr>
                <a:schemeClr val="dk1"/>
              </a:buClr>
              <a:buSzPts val="1100"/>
              <a:buFont typeface="Arial"/>
              <a:buNone/>
            </a:pPr>
            <a:r>
              <a:rPr lang="en" sz="1200"/>
              <a:t>There does also seem to be a correlation between traffic incidents and major holidays. During the holidays there seems to be drops in incidents but before and after the holidays there are spikes</a:t>
            </a:r>
            <a:endParaRPr sz="1200"/>
          </a:p>
          <a:p>
            <a:pPr indent="0" lvl="0" marL="0" rtl="0" algn="l">
              <a:lnSpc>
                <a:spcPct val="115000"/>
              </a:lnSpc>
              <a:spcBef>
                <a:spcPts val="0"/>
              </a:spcBef>
              <a:spcAft>
                <a:spcPts val="0"/>
              </a:spcAft>
              <a:buClr>
                <a:schemeClr val="dk1"/>
              </a:buClr>
              <a:buSzPts val="1100"/>
              <a:buFont typeface="Arial"/>
              <a:buNone/>
            </a:pPr>
            <a:r>
              <a:rPr b="1" lang="en" sz="1200">
                <a:latin typeface="Poppins"/>
                <a:ea typeface="Poppins"/>
                <a:cs typeface="Poppins"/>
                <a:sym typeface="Poppins"/>
              </a:rPr>
              <a:t>To what extent is there a correlation between big local events (ACL/UT football games) and traffic incidents?</a:t>
            </a:r>
            <a:endParaRPr b="1" sz="1200">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200"/>
              <a:t>The number of traffic incidents occurring around a football game and ACL only affected the number of traffic incidents reported to a small extent--according to the data, there are only around 10 to 20 more traffic incidents</a:t>
            </a:r>
            <a:endParaRPr sz="1200"/>
          </a:p>
          <a:p>
            <a:pPr indent="0" lvl="0" marL="0" rtl="0" algn="l">
              <a:spcBef>
                <a:spcPts val="600"/>
              </a:spcBef>
              <a:spcAft>
                <a:spcPts val="0"/>
              </a:spcAft>
              <a:buNone/>
            </a:pPr>
            <a:r>
              <a:rPr b="1" lang="en" sz="1200">
                <a:latin typeface="Poppins"/>
                <a:ea typeface="Poppins"/>
                <a:cs typeface="Poppins"/>
                <a:sym typeface="Poppins"/>
              </a:rPr>
              <a:t>Does the day of the week and the time of the day have an effect on traffic accidents?</a:t>
            </a:r>
            <a:endParaRPr b="1" sz="1200">
              <a:latin typeface="Poppins"/>
              <a:ea typeface="Poppins"/>
              <a:cs typeface="Poppins"/>
              <a:sym typeface="Poppins"/>
            </a:endParaRPr>
          </a:p>
          <a:p>
            <a:pPr indent="0" lvl="0" marL="0" rtl="0" algn="l">
              <a:spcBef>
                <a:spcPts val="600"/>
              </a:spcBef>
              <a:spcAft>
                <a:spcPts val="0"/>
              </a:spcAft>
              <a:buNone/>
            </a:pPr>
            <a:r>
              <a:rPr lang="en" sz="1200"/>
              <a:t>It does. Crashes in Austin happen the least on Sunday and the most on Friday. Additionally, crashes tend to happen around 2 in the morning of Saturday and Sunday more than any other day. Monday-Friday has the most crashes in the morning around 7-8 AM and around 4-5 PM </a:t>
            </a:r>
            <a:endParaRPr sz="1200"/>
          </a:p>
          <a:p>
            <a:pPr indent="0" lvl="0" marL="0" rtl="0" algn="l">
              <a:spcBef>
                <a:spcPts val="600"/>
              </a:spcBef>
              <a:spcAft>
                <a:spcPts val="0"/>
              </a:spcAft>
              <a:buNone/>
            </a:pPr>
            <a:r>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b="1" sz="1200">
              <a:latin typeface="Poppins"/>
              <a:ea typeface="Poppins"/>
              <a:cs typeface="Poppins"/>
              <a:sym typeface="Poppins"/>
            </a:endParaRPr>
          </a:p>
          <a:p>
            <a:pPr indent="0" lvl="0" marL="0" rtl="0" algn="l">
              <a:spcBef>
                <a:spcPts val="600"/>
              </a:spcBef>
              <a:spcAft>
                <a:spcPts val="0"/>
              </a:spcAft>
              <a:buNone/>
            </a:pPr>
            <a:r>
              <a:t/>
            </a:r>
            <a:endParaRPr b="1" sz="1200">
              <a:latin typeface="Poppins"/>
              <a:ea typeface="Poppins"/>
              <a:cs typeface="Poppins"/>
              <a:sym typeface="Poppins"/>
            </a:endParaRPr>
          </a:p>
        </p:txBody>
      </p:sp>
      <p:sp>
        <p:nvSpPr>
          <p:cNvPr id="589" name="Google Shape;589;p5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90" name="Google Shape;590;p50"/>
          <p:cNvGrpSpPr/>
          <p:nvPr/>
        </p:nvGrpSpPr>
        <p:grpSpPr>
          <a:xfrm>
            <a:off x="7607262" y="287574"/>
            <a:ext cx="1006249" cy="1060492"/>
            <a:chOff x="3951850" y="2985350"/>
            <a:chExt cx="407950" cy="416500"/>
          </a:xfrm>
        </p:grpSpPr>
        <p:sp>
          <p:nvSpPr>
            <p:cNvPr id="591" name="Google Shape;591;p5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51"/>
          <p:cNvSpPr txBox="1"/>
          <p:nvPr>
            <p:ph idx="4294967295" type="ctrTitle"/>
          </p:nvPr>
        </p:nvSpPr>
        <p:spPr>
          <a:xfrm>
            <a:off x="2092650" y="2491338"/>
            <a:ext cx="495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After Thoughts</a:t>
            </a:r>
            <a:endParaRPr/>
          </a:p>
        </p:txBody>
      </p:sp>
      <p:sp>
        <p:nvSpPr>
          <p:cNvPr id="600" name="Google Shape;600;p5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01" name="Google Shape;601;p51"/>
          <p:cNvSpPr/>
          <p:nvPr/>
        </p:nvSpPr>
        <p:spPr>
          <a:xfrm>
            <a:off x="3846725" y="1315550"/>
            <a:ext cx="1774800" cy="1318800"/>
          </a:xfrm>
          <a:prstGeom prst="cloudCallout">
            <a:avLst>
              <a:gd fmla="val -20833" name="adj1"/>
              <a:gd fmla="val 625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5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07" name="Google Shape;607;p52"/>
          <p:cNvSpPr txBox="1"/>
          <p:nvPr>
            <p:ph idx="4294967295" type="ctrTitle"/>
          </p:nvPr>
        </p:nvSpPr>
        <p:spPr>
          <a:xfrm>
            <a:off x="2351788" y="1180487"/>
            <a:ext cx="4608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000"/>
              <a:t>Thanks!</a:t>
            </a:r>
            <a:endParaRPr sz="8000"/>
          </a:p>
        </p:txBody>
      </p:sp>
      <p:sp>
        <p:nvSpPr>
          <p:cNvPr id="608" name="Google Shape;608;p52"/>
          <p:cNvSpPr txBox="1"/>
          <p:nvPr>
            <p:ph idx="4294967295" type="subTitle"/>
          </p:nvPr>
        </p:nvSpPr>
        <p:spPr>
          <a:xfrm>
            <a:off x="2351800" y="2265877"/>
            <a:ext cx="4608000" cy="177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Poppins"/>
                <a:ea typeface="Poppins"/>
                <a:cs typeface="Poppins"/>
                <a:sym typeface="Poppins"/>
              </a:rPr>
              <a:t>Any questions?</a:t>
            </a:r>
            <a:endParaRPr/>
          </a:p>
          <a:p>
            <a:pPr indent="0" lvl="0" marL="0" rtl="0" algn="l">
              <a:spcBef>
                <a:spcPts val="600"/>
              </a:spcBef>
              <a:spcAft>
                <a:spcPts val="0"/>
              </a:spcAft>
              <a:buClr>
                <a:schemeClr val="dk1"/>
              </a:buClr>
              <a:buSzPts val="1100"/>
              <a:buFont typeface="Arial"/>
              <a:buNone/>
            </a:pPr>
            <a:r>
              <a:rPr lang="en"/>
              <a:t>You can find me at</a:t>
            </a:r>
            <a:endParaRPr/>
          </a:p>
          <a:p>
            <a:pPr indent="-330200" lvl="0" marL="457200" rtl="0" algn="l">
              <a:spcBef>
                <a:spcPts val="600"/>
              </a:spcBef>
              <a:spcAft>
                <a:spcPts val="0"/>
              </a:spcAft>
              <a:buSzPts val="1600"/>
              <a:buChar char="￮"/>
            </a:pPr>
            <a:r>
              <a:rPr lang="en"/>
              <a:t>@jaybrans</a:t>
            </a:r>
            <a:endParaRPr/>
          </a:p>
          <a:p>
            <a:pPr indent="-330200" lvl="0" marL="457200" rtl="0" algn="l">
              <a:spcBef>
                <a:spcPts val="0"/>
              </a:spcBef>
              <a:spcAft>
                <a:spcPts val="0"/>
              </a:spcAft>
              <a:buSzPts val="1600"/>
              <a:buChar char="￮"/>
            </a:pPr>
            <a:r>
              <a:rPr lang="en"/>
              <a:t>jyc598@utexas.edu</a:t>
            </a:r>
            <a:endParaRPr/>
          </a:p>
        </p:txBody>
      </p:sp>
      <p:grpSp>
        <p:nvGrpSpPr>
          <p:cNvPr id="609" name="Google Shape;609;p52"/>
          <p:cNvGrpSpPr/>
          <p:nvPr/>
        </p:nvGrpSpPr>
        <p:grpSpPr>
          <a:xfrm>
            <a:off x="1812552" y="1460659"/>
            <a:ext cx="345971" cy="325505"/>
            <a:chOff x="5972700" y="2330200"/>
            <a:chExt cx="411625" cy="387275"/>
          </a:xfrm>
        </p:grpSpPr>
        <p:sp>
          <p:nvSpPr>
            <p:cNvPr id="610" name="Google Shape;610;p5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8"/>
          <p:cNvSpPr txBox="1"/>
          <p:nvPr>
            <p:ph type="ctrTitle"/>
          </p:nvPr>
        </p:nvSpPr>
        <p:spPr>
          <a:xfrm>
            <a:off x="1579650" y="669025"/>
            <a:ext cx="5984700" cy="28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To what extent is there a correlation between major events (holidays/breaks), and traffic incidents?</a:t>
            </a:r>
            <a:endParaRPr sz="3000"/>
          </a:p>
        </p:txBody>
      </p:sp>
      <p:sp>
        <p:nvSpPr>
          <p:cNvPr id="213" name="Google Shape;213;p28"/>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1</a:t>
            </a:r>
            <a:endParaRPr sz="6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460232" y="766825"/>
            <a:ext cx="4735200" cy="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219" name="Google Shape;219;p2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20" name="Google Shape;220;p29"/>
          <p:cNvGrpSpPr/>
          <p:nvPr/>
        </p:nvGrpSpPr>
        <p:grpSpPr>
          <a:xfrm>
            <a:off x="1624363" y="1449928"/>
            <a:ext cx="2935392" cy="2926758"/>
            <a:chOff x="1293736" y="1258050"/>
            <a:chExt cx="2726286" cy="2547000"/>
          </a:xfrm>
        </p:grpSpPr>
        <p:sp>
          <p:nvSpPr>
            <p:cNvPr id="221" name="Google Shape;221;p29"/>
            <p:cNvSpPr/>
            <p:nvPr/>
          </p:nvSpPr>
          <p:spPr>
            <a:xfrm rot="2700000">
              <a:off x="2286374" y="1011412"/>
              <a:ext cx="561726" cy="3040276"/>
            </a:xfrm>
            <a:prstGeom prst="roundRect">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Light"/>
                <a:ea typeface="Poppins Light"/>
                <a:cs typeface="Poppins Light"/>
                <a:sym typeface="Poppins Light"/>
              </a:endParaRPr>
            </a:p>
          </p:txBody>
        </p:sp>
        <p:sp>
          <p:nvSpPr>
            <p:cNvPr id="222" name="Google Shape;222;p29"/>
            <p:cNvSpPr/>
            <p:nvPr/>
          </p:nvSpPr>
          <p:spPr>
            <a:xfrm rot="-2700000">
              <a:off x="1510756" y="3205220"/>
              <a:ext cx="374201" cy="374201"/>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1</a:t>
              </a:r>
              <a:endParaRPr b="1" sz="1800">
                <a:latin typeface="Poppins"/>
                <a:ea typeface="Poppins"/>
                <a:cs typeface="Poppins"/>
                <a:sym typeface="Poppins"/>
              </a:endParaRPr>
            </a:p>
          </p:txBody>
        </p:sp>
        <p:sp>
          <p:nvSpPr>
            <p:cNvPr id="223" name="Google Shape;223;p29"/>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Poppins"/>
                  <a:ea typeface="Poppins"/>
                  <a:cs typeface="Poppins"/>
                  <a:sym typeface="Poppins"/>
                </a:rPr>
                <a:t>Extract Data</a:t>
              </a:r>
              <a:endParaRPr b="1" sz="1800">
                <a:solidFill>
                  <a:srgbClr val="FFFFFF"/>
                </a:solidFill>
                <a:latin typeface="Poppins"/>
                <a:ea typeface="Poppins"/>
                <a:cs typeface="Poppins"/>
                <a:sym typeface="Poppins"/>
              </a:endParaRPr>
            </a:p>
          </p:txBody>
        </p:sp>
        <p:sp>
          <p:nvSpPr>
            <p:cNvPr id="224" name="Google Shape;224;p29"/>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800">
                <a:latin typeface="Poppins Light"/>
                <a:ea typeface="Poppins Light"/>
                <a:cs typeface="Poppins Light"/>
                <a:sym typeface="Poppins Light"/>
              </a:endParaRPr>
            </a:p>
          </p:txBody>
        </p:sp>
      </p:grpSp>
      <p:grpSp>
        <p:nvGrpSpPr>
          <p:cNvPr id="225" name="Google Shape;225;p29"/>
          <p:cNvGrpSpPr/>
          <p:nvPr/>
        </p:nvGrpSpPr>
        <p:grpSpPr>
          <a:xfrm>
            <a:off x="3681099" y="1449928"/>
            <a:ext cx="2935392" cy="2926758"/>
            <a:chOff x="3203958" y="1258050"/>
            <a:chExt cx="2726286" cy="2547000"/>
          </a:xfrm>
        </p:grpSpPr>
        <p:sp>
          <p:nvSpPr>
            <p:cNvPr id="226" name="Google Shape;226;p29"/>
            <p:cNvSpPr/>
            <p:nvPr/>
          </p:nvSpPr>
          <p:spPr>
            <a:xfrm rot="2700000">
              <a:off x="4196595" y="1011412"/>
              <a:ext cx="561726" cy="3040276"/>
            </a:xfrm>
            <a:prstGeom prst="roundRect">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Light"/>
                <a:ea typeface="Poppins Light"/>
                <a:cs typeface="Poppins Light"/>
                <a:sym typeface="Poppins Light"/>
              </a:endParaRPr>
            </a:p>
          </p:txBody>
        </p:sp>
        <p:sp>
          <p:nvSpPr>
            <p:cNvPr id="227" name="Google Shape;227;p29"/>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Poppins"/>
                  <a:ea typeface="Poppins"/>
                  <a:cs typeface="Poppins"/>
                  <a:sym typeface="Poppins"/>
                </a:rPr>
                <a:t>Jupyter Notebook</a:t>
              </a:r>
              <a:endParaRPr b="1" sz="1800">
                <a:solidFill>
                  <a:srgbClr val="FFFFFF"/>
                </a:solidFill>
                <a:latin typeface="Poppins"/>
                <a:ea typeface="Poppins"/>
                <a:cs typeface="Poppins"/>
                <a:sym typeface="Poppins"/>
              </a:endParaRPr>
            </a:p>
          </p:txBody>
        </p:sp>
        <p:sp>
          <p:nvSpPr>
            <p:cNvPr id="228" name="Google Shape;228;p29"/>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800">
                <a:latin typeface="Poppins Light"/>
                <a:ea typeface="Poppins Light"/>
                <a:cs typeface="Poppins Light"/>
                <a:sym typeface="Poppins Light"/>
              </a:endParaRPr>
            </a:p>
          </p:txBody>
        </p:sp>
      </p:grpSp>
      <p:grpSp>
        <p:nvGrpSpPr>
          <p:cNvPr id="229" name="Google Shape;229;p29"/>
          <p:cNvGrpSpPr/>
          <p:nvPr/>
        </p:nvGrpSpPr>
        <p:grpSpPr>
          <a:xfrm>
            <a:off x="5748383" y="1449928"/>
            <a:ext cx="2935392" cy="2926758"/>
            <a:chOff x="5123977" y="1258050"/>
            <a:chExt cx="2726286" cy="2547000"/>
          </a:xfrm>
        </p:grpSpPr>
        <p:sp>
          <p:nvSpPr>
            <p:cNvPr id="230" name="Google Shape;230;p29"/>
            <p:cNvSpPr/>
            <p:nvPr/>
          </p:nvSpPr>
          <p:spPr>
            <a:xfrm rot="2700000">
              <a:off x="6116614" y="1011412"/>
              <a:ext cx="561726" cy="3040276"/>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Light"/>
                <a:ea typeface="Poppins Light"/>
                <a:cs typeface="Poppins Light"/>
                <a:sym typeface="Poppins Light"/>
              </a:endParaRPr>
            </a:p>
          </p:txBody>
        </p:sp>
        <p:sp>
          <p:nvSpPr>
            <p:cNvPr id="231" name="Google Shape;231;p29"/>
            <p:cNvSpPr/>
            <p:nvPr/>
          </p:nvSpPr>
          <p:spPr>
            <a:xfrm rot="-2700000">
              <a:off x="5341013" y="3205343"/>
              <a:ext cx="374201" cy="374201"/>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B7B7B7"/>
                  </a:solidFill>
                  <a:latin typeface="Poppins"/>
                  <a:ea typeface="Poppins"/>
                  <a:cs typeface="Poppins"/>
                  <a:sym typeface="Poppins"/>
                </a:rPr>
                <a:t>3</a:t>
              </a:r>
              <a:endParaRPr b="1" sz="1800">
                <a:solidFill>
                  <a:srgbClr val="B7B7B7"/>
                </a:solidFill>
                <a:latin typeface="Poppins"/>
                <a:ea typeface="Poppins"/>
                <a:cs typeface="Poppins"/>
                <a:sym typeface="Poppins"/>
              </a:endParaRPr>
            </a:p>
          </p:txBody>
        </p:sp>
        <p:sp>
          <p:nvSpPr>
            <p:cNvPr id="232" name="Google Shape;232;p29"/>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Poppins"/>
                  <a:ea typeface="Poppins"/>
                  <a:cs typeface="Poppins"/>
                  <a:sym typeface="Poppins"/>
                </a:rPr>
                <a:t>Matplot</a:t>
              </a:r>
              <a:endParaRPr b="1" sz="1800">
                <a:solidFill>
                  <a:srgbClr val="FFFFFF"/>
                </a:solidFill>
                <a:latin typeface="Poppins"/>
                <a:ea typeface="Poppins"/>
                <a:cs typeface="Poppins"/>
                <a:sym typeface="Poppins"/>
              </a:endParaRPr>
            </a:p>
          </p:txBody>
        </p:sp>
        <p:sp>
          <p:nvSpPr>
            <p:cNvPr id="233" name="Google Shape;233;p29"/>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800">
                <a:latin typeface="Poppins Light"/>
                <a:ea typeface="Poppins Light"/>
                <a:cs typeface="Poppins Light"/>
                <a:sym typeface="Poppins Light"/>
              </a:endParaRPr>
            </a:p>
          </p:txBody>
        </p:sp>
      </p:grpSp>
      <p:sp>
        <p:nvSpPr>
          <p:cNvPr id="234" name="Google Shape;234;p29"/>
          <p:cNvSpPr/>
          <p:nvPr/>
        </p:nvSpPr>
        <p:spPr>
          <a:xfrm rot="-2810292">
            <a:off x="3915923" y="3702463"/>
            <a:ext cx="416630" cy="41663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2"/>
                </a:solidFill>
                <a:latin typeface="Poppins"/>
                <a:ea typeface="Poppins"/>
                <a:cs typeface="Poppins"/>
                <a:sym typeface="Poppins"/>
              </a:rPr>
              <a:t>2</a:t>
            </a:r>
            <a:endParaRPr b="1" sz="1800">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40" name="Google Shape;240;p30"/>
          <p:cNvGrpSpPr/>
          <p:nvPr/>
        </p:nvGrpSpPr>
        <p:grpSpPr>
          <a:xfrm>
            <a:off x="6438110" y="3653462"/>
            <a:ext cx="369505" cy="369505"/>
            <a:chOff x="2594050" y="1631825"/>
            <a:chExt cx="439625" cy="439625"/>
          </a:xfrm>
        </p:grpSpPr>
        <p:sp>
          <p:nvSpPr>
            <p:cNvPr id="241" name="Google Shape;241;p3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5" name="Google Shape;245;p30"/>
          <p:cNvPicPr preferRelativeResize="0"/>
          <p:nvPr/>
        </p:nvPicPr>
        <p:blipFill rotWithShape="1">
          <a:blip r:embed="rId3">
            <a:alphaModFix/>
          </a:blip>
          <a:srcRect b="0" l="18752" r="9480" t="0"/>
          <a:stretch/>
        </p:blipFill>
        <p:spPr>
          <a:xfrm>
            <a:off x="471975" y="1125000"/>
            <a:ext cx="7837000" cy="3503624"/>
          </a:xfrm>
          <a:prstGeom prst="rect">
            <a:avLst/>
          </a:prstGeom>
          <a:noFill/>
          <a:ln>
            <a:noFill/>
          </a:ln>
        </p:spPr>
      </p:pic>
      <p:sp>
        <p:nvSpPr>
          <p:cNvPr id="246" name="Google Shape;246;p30"/>
          <p:cNvSpPr txBox="1"/>
          <p:nvPr>
            <p:ph type="title"/>
          </p:nvPr>
        </p:nvSpPr>
        <p:spPr>
          <a:xfrm>
            <a:off x="471975" y="441900"/>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Extraction</a:t>
            </a:r>
            <a:endParaRPr/>
          </a:p>
        </p:txBody>
      </p:sp>
      <p:sp>
        <p:nvSpPr>
          <p:cNvPr id="247" name="Google Shape;247;p30"/>
          <p:cNvSpPr/>
          <p:nvPr/>
        </p:nvSpPr>
        <p:spPr>
          <a:xfrm rot="-2572011">
            <a:off x="5356549" y="3544047"/>
            <a:ext cx="746586" cy="324575"/>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3" name="Google Shape;253;p31"/>
          <p:cNvSpPr txBox="1"/>
          <p:nvPr>
            <p:ph type="title"/>
          </p:nvPr>
        </p:nvSpPr>
        <p:spPr>
          <a:xfrm>
            <a:off x="457325" y="321200"/>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Raw Data</a:t>
            </a:r>
            <a:endParaRPr/>
          </a:p>
        </p:txBody>
      </p:sp>
      <p:pic>
        <p:nvPicPr>
          <p:cNvPr id="254" name="Google Shape;254;p31"/>
          <p:cNvPicPr preferRelativeResize="0"/>
          <p:nvPr/>
        </p:nvPicPr>
        <p:blipFill>
          <a:blip r:embed="rId3">
            <a:alphaModFix/>
          </a:blip>
          <a:stretch>
            <a:fillRect/>
          </a:stretch>
        </p:blipFill>
        <p:spPr>
          <a:xfrm>
            <a:off x="532600" y="945475"/>
            <a:ext cx="7445085" cy="3834401"/>
          </a:xfrm>
          <a:prstGeom prst="rect">
            <a:avLst/>
          </a:prstGeom>
          <a:noFill/>
          <a:ln>
            <a:noFill/>
          </a:ln>
        </p:spPr>
      </p:pic>
      <p:sp>
        <p:nvSpPr>
          <p:cNvPr id="255" name="Google Shape;255;p31"/>
          <p:cNvSpPr/>
          <p:nvPr/>
        </p:nvSpPr>
        <p:spPr>
          <a:xfrm>
            <a:off x="4045100" y="2585475"/>
            <a:ext cx="507000" cy="19434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6258100" y="1173875"/>
            <a:ext cx="633900" cy="2658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txBox="1"/>
          <p:nvPr/>
        </p:nvSpPr>
        <p:spPr>
          <a:xfrm>
            <a:off x="7171375" y="1004300"/>
            <a:ext cx="1820100" cy="74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chemeClr val="dk1"/>
                </a:solidFill>
                <a:latin typeface="Poppins Light"/>
                <a:ea typeface="Poppins Light"/>
                <a:cs typeface="Poppins Light"/>
                <a:sym typeface="Poppins Light"/>
              </a:rPr>
              <a:t>Data Import</a:t>
            </a:r>
            <a:endParaRPr/>
          </a:p>
        </p:txBody>
      </p:sp>
      <p:sp>
        <p:nvSpPr>
          <p:cNvPr id="258" name="Google Shape;258;p31"/>
          <p:cNvSpPr/>
          <p:nvPr/>
        </p:nvSpPr>
        <p:spPr>
          <a:xfrm>
            <a:off x="1257750" y="908025"/>
            <a:ext cx="4898100" cy="1227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65" name="Google Shape;265;p32"/>
          <p:cNvPicPr preferRelativeResize="0"/>
          <p:nvPr/>
        </p:nvPicPr>
        <p:blipFill>
          <a:blip r:embed="rId3">
            <a:alphaModFix/>
          </a:blip>
          <a:stretch>
            <a:fillRect/>
          </a:stretch>
        </p:blipFill>
        <p:spPr>
          <a:xfrm>
            <a:off x="243925" y="905825"/>
            <a:ext cx="8848950" cy="3670625"/>
          </a:xfrm>
          <a:prstGeom prst="rect">
            <a:avLst/>
          </a:prstGeom>
          <a:noFill/>
          <a:ln>
            <a:noFill/>
          </a:ln>
        </p:spPr>
      </p:pic>
      <p:sp>
        <p:nvSpPr>
          <p:cNvPr id="266" name="Google Shape;266;p32"/>
          <p:cNvSpPr txBox="1"/>
          <p:nvPr>
            <p:ph type="title"/>
          </p:nvPr>
        </p:nvSpPr>
        <p:spPr>
          <a:xfrm>
            <a:off x="457200" y="2905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Plotting</a:t>
            </a:r>
            <a:endParaRPr/>
          </a:p>
        </p:txBody>
      </p:sp>
      <p:sp>
        <p:nvSpPr>
          <p:cNvPr id="267" name="Google Shape;267;p3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3" name="Google Shape;273;p33"/>
          <p:cNvPicPr preferRelativeResize="0"/>
          <p:nvPr/>
        </p:nvPicPr>
        <p:blipFill rotWithShape="1">
          <a:blip r:embed="rId3">
            <a:alphaModFix/>
          </a:blip>
          <a:srcRect b="6696" l="7725" r="8296" t="7451"/>
          <a:stretch/>
        </p:blipFill>
        <p:spPr>
          <a:xfrm>
            <a:off x="196848" y="221949"/>
            <a:ext cx="8750301" cy="42414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9" name="Google Shape;279;p34"/>
          <p:cNvPicPr preferRelativeResize="0"/>
          <p:nvPr/>
        </p:nvPicPr>
        <p:blipFill rotWithShape="1">
          <a:blip r:embed="rId3">
            <a:alphaModFix/>
          </a:blip>
          <a:srcRect b="9112" l="9983" r="8715" t="9527"/>
          <a:stretch/>
        </p:blipFill>
        <p:spPr>
          <a:xfrm>
            <a:off x="185250" y="229825"/>
            <a:ext cx="8773524" cy="42679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