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7" r:id="rId14"/>
    <p:sldId id="278" r:id="rId15"/>
    <p:sldId id="279" r:id="rId16"/>
    <p:sldId id="266" r:id="rId17"/>
    <p:sldId id="270" r:id="rId18"/>
    <p:sldId id="271" r:id="rId19"/>
    <p:sldId id="272" r:id="rId20"/>
    <p:sldId id="274" r:id="rId21"/>
    <p:sldId id="275" r:id="rId22"/>
    <p:sldId id="273" r:id="rId23"/>
    <p:sldId id="276" r:id="rId24"/>
    <p:sldId id="277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8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C6EB-6020-0D45-83FC-4DE0C72D419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3F14-A6B2-6844-97DF-336FD740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3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C6EB-6020-0D45-83FC-4DE0C72D419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3F14-A6B2-6844-97DF-336FD740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C6EB-6020-0D45-83FC-4DE0C72D419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3F14-A6B2-6844-97DF-336FD740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3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C6EB-6020-0D45-83FC-4DE0C72D419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3F14-A6B2-6844-97DF-336FD740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1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C6EB-6020-0D45-83FC-4DE0C72D419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3F14-A6B2-6844-97DF-336FD740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C6EB-6020-0D45-83FC-4DE0C72D419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3F14-A6B2-6844-97DF-336FD740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6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C6EB-6020-0D45-83FC-4DE0C72D419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3F14-A6B2-6844-97DF-336FD740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1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C6EB-6020-0D45-83FC-4DE0C72D419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3F14-A6B2-6844-97DF-336FD740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C6EB-6020-0D45-83FC-4DE0C72D419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3F14-A6B2-6844-97DF-336FD740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C6EB-6020-0D45-83FC-4DE0C72D419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3F14-A6B2-6844-97DF-336FD740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0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DC6EB-6020-0D45-83FC-4DE0C72D419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3F14-A6B2-6844-97DF-336FD740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8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DC6EB-6020-0D45-83FC-4DE0C72D4195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13F14-A6B2-6844-97DF-336FD740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6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.cse.ohio-state.edu/~panda.2/5194/slides/2.c.GoogLeNet.pdf" TargetMode="External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Learning: </a:t>
            </a:r>
            <a:br>
              <a:rPr lang="en-US" dirty="0" smtClean="0"/>
            </a:br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Jay Buckingham</a:t>
            </a:r>
          </a:p>
          <a:p>
            <a:r>
              <a:rPr lang="en-US" dirty="0" smtClean="0"/>
              <a:t>March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1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in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 err="1" smtClean="0"/>
              <a:t>reimplement</a:t>
            </a:r>
            <a:r>
              <a:rPr lang="en-US" dirty="0" smtClean="0"/>
              <a:t> our </a:t>
            </a:r>
            <a:r>
              <a:rPr lang="en-US" dirty="0" err="1" smtClean="0"/>
              <a:t>numpy</a:t>
            </a:r>
            <a:r>
              <a:rPr lang="en-US" dirty="0" smtClean="0"/>
              <a:t> logistic regression code in </a:t>
            </a:r>
            <a:r>
              <a:rPr lang="en-US" dirty="0" err="1" smtClean="0"/>
              <a:t>TensorFlow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Two versions: naïve and more typical </a:t>
            </a:r>
            <a:r>
              <a:rPr lang="en-US" dirty="0" err="1" smtClean="0"/>
              <a:t>TensorFlow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tf_logisticregression_naive.py</a:t>
            </a:r>
            <a:endParaRPr lang="en-US" dirty="0" smtClean="0"/>
          </a:p>
          <a:p>
            <a:pPr lvl="1"/>
            <a:r>
              <a:rPr lang="en-US" dirty="0" err="1" smtClean="0"/>
              <a:t>tf_logisticregression.py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17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Logistic regression in </a:t>
            </a:r>
            <a:r>
              <a:rPr lang="en-US" sz="3200" dirty="0" err="1" smtClean="0"/>
              <a:t>TensorFlow</a:t>
            </a:r>
            <a:r>
              <a:rPr lang="en-US" sz="3200" dirty="0" smtClean="0"/>
              <a:t> works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better than hand-written gradients in </a:t>
            </a:r>
            <a:r>
              <a:rPr lang="en-US" dirty="0" err="1" smtClean="0"/>
              <a:t>Numpy</a:t>
            </a:r>
            <a:r>
              <a:rPr lang="en-US" dirty="0" smtClean="0"/>
              <a:t>:</a:t>
            </a:r>
          </a:p>
          <a:p>
            <a:r>
              <a:rPr lang="en-US" dirty="0" smtClean="0"/>
              <a:t>Train Accuracy: 0.9844    </a:t>
            </a:r>
          </a:p>
          <a:p>
            <a:r>
              <a:rPr lang="en-US" dirty="0" smtClean="0"/>
              <a:t>Test Accuracy:  0.9900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541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Logistic regression in </a:t>
            </a:r>
            <a:r>
              <a:rPr lang="en-US" sz="3200" dirty="0" err="1" smtClean="0"/>
              <a:t>TensorFlow</a:t>
            </a:r>
            <a:r>
              <a:rPr lang="en-US" sz="3200" dirty="0" smtClean="0"/>
              <a:t>: Decision Line</a:t>
            </a:r>
            <a:endParaRPr lang="en-US" sz="3200" dirty="0"/>
          </a:p>
        </p:txBody>
      </p:sp>
      <p:pic>
        <p:nvPicPr>
          <p:cNvPr id="3" name="Picture 2" descr="_train_tf_logisticregres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32" y="1270049"/>
            <a:ext cx="6895694" cy="517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85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 Handwritten Digits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logistic regression</a:t>
            </a:r>
          </a:p>
          <a:p>
            <a:r>
              <a:rPr lang="en-US" dirty="0" smtClean="0"/>
              <a:t>Then exploit 2D structure with Convolutional 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7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MNIST Handwritten Digits:</a:t>
            </a:r>
            <a:br>
              <a:rPr lang="en-US" sz="3200" dirty="0" smtClean="0"/>
            </a:br>
            <a:r>
              <a:rPr lang="en-US" sz="3200" dirty="0" smtClean="0"/>
              <a:t>Examples</a:t>
            </a:r>
            <a:endParaRPr lang="en-US" sz="3200" dirty="0"/>
          </a:p>
        </p:txBody>
      </p:sp>
      <p:pic>
        <p:nvPicPr>
          <p:cNvPr id="3" name="Picture 2" descr="mnist_digit_examp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83" y="1595433"/>
            <a:ext cx="6953719" cy="486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5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853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Model maps input image to target label</a:t>
            </a:r>
            <a:endParaRPr lang="en-US" sz="3200" dirty="0"/>
          </a:p>
        </p:txBody>
      </p:sp>
      <p:pic>
        <p:nvPicPr>
          <p:cNvPr id="3" name="Picture 2" descr="mnist_task_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02852"/>
            <a:ext cx="8216900" cy="595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3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Classify Handwritten Digits: </a:t>
            </a:r>
            <a:br>
              <a:rPr lang="en-US" sz="3200" dirty="0" smtClean="0"/>
            </a:br>
            <a:r>
              <a:rPr lang="en-US" sz="3200" dirty="0" smtClean="0"/>
              <a:t>Logistic Regression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logistic regression</a:t>
            </a:r>
          </a:p>
          <a:p>
            <a:pPr lvl="1"/>
            <a:r>
              <a:rPr lang="en-US" dirty="0" smtClean="0"/>
              <a:t>Usual 1 layer of weights</a:t>
            </a:r>
          </a:p>
          <a:p>
            <a:pPr lvl="1"/>
            <a:r>
              <a:rPr lang="en-US" sz="2000" dirty="0" smtClean="0"/>
              <a:t>mnist1.py</a:t>
            </a:r>
          </a:p>
          <a:p>
            <a:r>
              <a:rPr lang="en-US" dirty="0" smtClean="0"/>
              <a:t>Test Accuracy: 0.9191</a:t>
            </a:r>
          </a:p>
        </p:txBody>
      </p:sp>
    </p:spTree>
    <p:extLst>
      <p:ext uri="{BB962C8B-B14F-4D97-AF65-F5344CB8AC3E}">
        <p14:creationId xmlns:p14="http://schemas.microsoft.com/office/powerpoint/2010/main" val="3763747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Classify Handwritten Digits: </a:t>
            </a:r>
            <a:br>
              <a:rPr lang="en-US" sz="3200" dirty="0" smtClean="0"/>
            </a:br>
            <a:r>
              <a:rPr lang="en-US" sz="3200" dirty="0" smtClean="0"/>
              <a:t>Convolutional Neural Network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Convolutional Neural Network</a:t>
            </a:r>
          </a:p>
          <a:p>
            <a:r>
              <a:rPr lang="en-US" dirty="0" smtClean="0"/>
              <a:t>Architecture:</a:t>
            </a:r>
          </a:p>
          <a:p>
            <a:pPr lvl="1"/>
            <a:r>
              <a:rPr lang="en-US" dirty="0" smtClean="0"/>
              <a:t>Input: 28 x 28 x 1 images</a:t>
            </a:r>
          </a:p>
          <a:p>
            <a:pPr lvl="1"/>
            <a:r>
              <a:rPr lang="en-US" dirty="0" err="1" smtClean="0"/>
              <a:t>Conv</a:t>
            </a:r>
            <a:r>
              <a:rPr lang="en-US" dirty="0" smtClean="0"/>
              <a:t> layer</a:t>
            </a:r>
          </a:p>
          <a:p>
            <a:pPr lvl="1"/>
            <a:r>
              <a:rPr lang="en-US" dirty="0" smtClean="0"/>
              <a:t>Max pooling layer</a:t>
            </a:r>
          </a:p>
          <a:p>
            <a:pPr lvl="1"/>
            <a:r>
              <a:rPr lang="en-US" dirty="0" err="1" smtClean="0"/>
              <a:t>Conv</a:t>
            </a:r>
            <a:r>
              <a:rPr lang="en-US" dirty="0" smtClean="0"/>
              <a:t> layer</a:t>
            </a:r>
          </a:p>
          <a:p>
            <a:pPr lvl="1"/>
            <a:r>
              <a:rPr lang="en-US" dirty="0" smtClean="0"/>
              <a:t>Max pooling layer</a:t>
            </a:r>
          </a:p>
          <a:p>
            <a:pPr lvl="1"/>
            <a:r>
              <a:rPr lang="en-US" dirty="0" smtClean="0"/>
              <a:t>Fully connected layer</a:t>
            </a:r>
          </a:p>
          <a:p>
            <a:pPr lvl="1"/>
            <a:r>
              <a:rPr lang="en-US" dirty="0" smtClean="0"/>
              <a:t>Fully connected layer</a:t>
            </a:r>
          </a:p>
          <a:p>
            <a:r>
              <a:rPr lang="en-US" dirty="0" smtClean="0"/>
              <a:t>Test Accuracy: 0.9802</a:t>
            </a:r>
          </a:p>
        </p:txBody>
      </p:sp>
    </p:spTree>
    <p:extLst>
      <p:ext uri="{BB962C8B-B14F-4D97-AF65-F5344CB8AC3E}">
        <p14:creationId xmlns:p14="http://schemas.microsoft.com/office/powerpoint/2010/main" val="3169029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99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Similar to LeNet5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3700"/>
            <a:ext cx="9144000" cy="351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8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250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MNIST </a:t>
            </a:r>
            <a:r>
              <a:rPr lang="en-US" sz="3200" dirty="0" err="1" smtClean="0"/>
              <a:t>ConvNet</a:t>
            </a:r>
            <a:r>
              <a:rPr lang="en-US" sz="3200" dirty="0" smtClean="0"/>
              <a:t> Architecture</a:t>
            </a:r>
            <a:endParaRPr lang="en-US" sz="3200" dirty="0"/>
          </a:p>
        </p:txBody>
      </p:sp>
      <p:pic>
        <p:nvPicPr>
          <p:cNvPr id="3" name="Picture 2" descr="mnist_cnn_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9553"/>
            <a:ext cx="9029700" cy="366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47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imple example: Linear regression</a:t>
            </a:r>
          </a:p>
          <a:p>
            <a:r>
              <a:rPr lang="en-US" dirty="0" smtClean="0"/>
              <a:t>Simple classification: 2 classes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TensorFlow</a:t>
            </a:r>
            <a:endParaRPr lang="en-US" dirty="0" smtClean="0"/>
          </a:p>
          <a:p>
            <a:r>
              <a:rPr lang="en-US" dirty="0" smtClean="0"/>
              <a:t>Classifying handwritten digits</a:t>
            </a:r>
          </a:p>
          <a:p>
            <a:pPr lvl="1"/>
            <a:r>
              <a:rPr lang="en-US" dirty="0" smtClean="0"/>
              <a:t>Using logistic regression</a:t>
            </a:r>
          </a:p>
          <a:p>
            <a:pPr lvl="1"/>
            <a:r>
              <a:rPr lang="en-US" dirty="0" smtClean="0"/>
              <a:t>Using Convolutional Neural Network (</a:t>
            </a:r>
            <a:r>
              <a:rPr lang="en-US" dirty="0" err="1" smtClean="0"/>
              <a:t>ConvNet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58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697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Convolution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2105"/>
            <a:ext cx="8229600" cy="79405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From: https://</a:t>
            </a:r>
            <a:r>
              <a:rPr lang="en-US" sz="1800" dirty="0" err="1" smtClean="0"/>
              <a:t>towardsdatascience.com</a:t>
            </a:r>
            <a:r>
              <a:rPr lang="en-US" sz="1800" dirty="0" smtClean="0"/>
              <a:t>/image-classification-in-10-minutes-with-mnist-dataset-54c35b77a38d</a:t>
            </a:r>
            <a:endParaRPr lang="en-US" sz="1800" dirty="0"/>
          </a:p>
        </p:txBody>
      </p:sp>
      <p:pic>
        <p:nvPicPr>
          <p:cNvPr id="4" name="Picture 3" descr="convolution_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4932"/>
            <a:ext cx="88773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47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697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Max Pooling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2105"/>
            <a:ext cx="8229600" cy="79405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From: https://</a:t>
            </a:r>
            <a:r>
              <a:rPr lang="en-US" sz="1800" dirty="0" err="1" smtClean="0"/>
              <a:t>towardsdatascience.com</a:t>
            </a:r>
            <a:r>
              <a:rPr lang="en-US" sz="1800" dirty="0" smtClean="0"/>
              <a:t>/image-classification-in-10-minutes-with-mnist-dataset-54c35b77a38d</a:t>
            </a:r>
            <a:endParaRPr lang="en-US" sz="1800" dirty="0"/>
          </a:p>
        </p:txBody>
      </p:sp>
      <p:pic>
        <p:nvPicPr>
          <p:cNvPr id="5" name="Picture 4" descr="maxpool_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16" y="1294712"/>
            <a:ext cx="6326904" cy="385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38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</a:t>
            </a:r>
            <a:r>
              <a:rPr lang="en-US" sz="2000" dirty="0" smtClean="0"/>
              <a:t>: https://</a:t>
            </a:r>
            <a:r>
              <a:rPr lang="en-US" sz="2000" dirty="0" err="1" smtClean="0"/>
              <a:t>blog.goodaudience.com</a:t>
            </a:r>
            <a:r>
              <a:rPr lang="en-US" sz="2000" dirty="0" smtClean="0"/>
              <a:t>/convolutional-neural-net-in-tensorflow-e15e43129d7d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646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Convolutional Neural Network in </a:t>
            </a:r>
            <a:r>
              <a:rPr lang="en-US" sz="3200" dirty="0" err="1" smtClean="0"/>
              <a:t>TensorFlow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See: </a:t>
            </a:r>
            <a:r>
              <a:rPr lang="en-US" dirty="0" err="1" smtClean="0"/>
              <a:t>mnist_cnn.py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9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4567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Deep Learning </a:t>
            </a:r>
            <a:r>
              <a:rPr lang="mr-IN" sz="3200" dirty="0" smtClean="0"/>
              <a:t>–</a:t>
            </a:r>
            <a:r>
              <a:rPr lang="en-US" sz="3200" dirty="0" smtClean="0"/>
              <a:t> Much Deeper than in 1990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71177"/>
            <a:ext cx="8229600" cy="537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>
                <a:hlinkClick r:id="rId2"/>
              </a:rPr>
              <a:t>http://web.cse.ohio-state.edu/~panda.2/5194/slides/2.c.GoogLeNet.pdf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92" y="829205"/>
            <a:ext cx="8461808" cy="476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46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8463"/>
          </a:xfrm>
        </p:spPr>
        <p:txBody>
          <a:bodyPr/>
          <a:lstStyle/>
          <a:p>
            <a:r>
              <a:rPr lang="en-US" sz="3200" dirty="0" smtClean="0"/>
              <a:t>Takeaways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568"/>
            <a:ext cx="8229600" cy="490859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Can train accurate models for classification tasks using neural networks.</a:t>
            </a:r>
          </a:p>
          <a:p>
            <a:r>
              <a:rPr lang="en-US" dirty="0" smtClean="0"/>
              <a:t>Key operations:</a:t>
            </a:r>
          </a:p>
          <a:p>
            <a:pPr lvl="1"/>
            <a:r>
              <a:rPr lang="en-US" dirty="0" smtClean="0"/>
              <a:t>Matrix multiplies to compute</a:t>
            </a:r>
          </a:p>
          <a:p>
            <a:pPr lvl="2"/>
            <a:r>
              <a:rPr lang="en-US" dirty="0" smtClean="0"/>
              <a:t>Input-to-output mapping</a:t>
            </a:r>
          </a:p>
          <a:p>
            <a:pPr lvl="2"/>
            <a:r>
              <a:rPr lang="en-US" dirty="0" smtClean="0"/>
              <a:t>Gradients of cost </a:t>
            </a:r>
            <a:r>
              <a:rPr lang="en-US" dirty="0" err="1" smtClean="0"/>
              <a:t>wrt</a:t>
            </a:r>
            <a:r>
              <a:rPr lang="en-US" dirty="0" smtClean="0"/>
              <a:t> weights</a:t>
            </a:r>
          </a:p>
          <a:p>
            <a:r>
              <a:rPr lang="en-US" dirty="0" smtClean="0"/>
              <a:t>Scientists now use frameworks such as </a:t>
            </a:r>
            <a:r>
              <a:rPr lang="en-US" dirty="0" err="1" smtClean="0"/>
              <a:t>TensorFlow</a:t>
            </a:r>
            <a:r>
              <a:rPr lang="en-US" dirty="0" smtClean="0"/>
              <a:t> to train and run neural networks.</a:t>
            </a:r>
          </a:p>
          <a:p>
            <a:pPr lvl="1"/>
            <a:r>
              <a:rPr lang="en-US" dirty="0" smtClean="0"/>
              <a:t>They compute the gradients required.</a:t>
            </a:r>
          </a:p>
          <a:p>
            <a:pPr lvl="1"/>
            <a:r>
              <a:rPr lang="en-US" dirty="0" smtClean="0"/>
              <a:t>We get large speed-ups using GPU, TPU</a:t>
            </a:r>
          </a:p>
          <a:p>
            <a:pPr lvl="1"/>
            <a:r>
              <a:rPr lang="en-US" dirty="0" smtClean="0"/>
              <a:t>Need to convey how Intel enables these speed-ups.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15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Regression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Regression, 2D points</a:t>
            </a:r>
          </a:p>
          <a:p>
            <a:pPr lvl="1"/>
            <a:r>
              <a:rPr lang="en-US" dirty="0" smtClean="0"/>
              <a:t>Notebook linregression2_naive.ipynb</a:t>
            </a:r>
          </a:p>
          <a:p>
            <a:pPr lvl="1"/>
            <a:r>
              <a:rPr lang="en-US" dirty="0" smtClean="0"/>
              <a:t>Then </a:t>
            </a:r>
            <a:r>
              <a:rPr lang="en-US" dirty="0" err="1" smtClean="0"/>
              <a:t>linregression_vectorized.py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07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640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Logistic Regression: Decision Surface</a:t>
            </a:r>
            <a:endParaRPr lang="en-US" sz="3200" dirty="0"/>
          </a:p>
        </p:txBody>
      </p:sp>
      <p:pic>
        <p:nvPicPr>
          <p:cNvPr id="3" name="Picture 2" descr="_train_logisticregres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71" y="1311194"/>
            <a:ext cx="6863902" cy="508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96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Classification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regression, 2 classes, 2D points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logisticregression_np.ipynb</a:t>
            </a:r>
            <a:endParaRPr lang="en-US" dirty="0"/>
          </a:p>
          <a:p>
            <a:r>
              <a:rPr lang="en-US" dirty="0" smtClean="0"/>
              <a:t>Train accuracy: 0.96875</a:t>
            </a:r>
          </a:p>
          <a:p>
            <a:r>
              <a:rPr lang="en-US" dirty="0" smtClean="0"/>
              <a:t>Test accuracy</a:t>
            </a:r>
            <a:r>
              <a:rPr lang="en-US" dirty="0"/>
              <a:t>:</a:t>
            </a:r>
            <a:r>
              <a:rPr lang="en-US" dirty="0" smtClean="0"/>
              <a:t>   0.97500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21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using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</a:t>
            </a:r>
            <a:r>
              <a:rPr lang="en-US" dirty="0" err="1" smtClean="0"/>
              <a:t>TensorFlow</a:t>
            </a:r>
            <a:r>
              <a:rPr lang="en-US" dirty="0" smtClean="0"/>
              <a:t> example</a:t>
            </a:r>
          </a:p>
          <a:p>
            <a:pPr lvl="1"/>
            <a:r>
              <a:rPr lang="en-US" dirty="0" smtClean="0"/>
              <a:t>tf_arithmetic_example1_tb.py</a:t>
            </a:r>
          </a:p>
          <a:p>
            <a:r>
              <a:rPr lang="en-US" dirty="0" smtClean="0"/>
              <a:t>Logistic regression using </a:t>
            </a:r>
            <a:r>
              <a:rPr lang="en-US" dirty="0" err="1" smtClean="0"/>
              <a:t>TensorFlow</a:t>
            </a:r>
            <a:endParaRPr lang="en-US" dirty="0" smtClean="0"/>
          </a:p>
          <a:p>
            <a:pPr lvl="1"/>
            <a:r>
              <a:rPr lang="en-US" dirty="0" err="1" smtClean="0"/>
              <a:t>tf_logisticregression_naive.py</a:t>
            </a:r>
            <a:endParaRPr lang="en-US" dirty="0" smtClean="0"/>
          </a:p>
          <a:p>
            <a:pPr lvl="1"/>
            <a:r>
              <a:rPr lang="en-US" dirty="0" err="1" smtClean="0"/>
              <a:t>tf_logisticregression.py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6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Quick </a:t>
            </a:r>
            <a:r>
              <a:rPr lang="en-US" dirty="0" err="1" smtClean="0"/>
              <a:t>TensorFlow</a:t>
            </a:r>
            <a:r>
              <a:rPr lang="en-US" dirty="0" smtClean="0"/>
              <a:t> Example:</a:t>
            </a:r>
            <a:br>
              <a:rPr lang="en-US" dirty="0" smtClean="0"/>
            </a:br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Let:</a:t>
            </a:r>
            <a:br>
              <a:rPr lang="en-US" dirty="0" smtClean="0"/>
            </a:br>
            <a:r>
              <a:rPr lang="en-US" dirty="0" smtClean="0"/>
              <a:t>a = 15, b = 5</a:t>
            </a:r>
          </a:p>
          <a:p>
            <a:r>
              <a:rPr lang="en-US" dirty="0" smtClean="0"/>
              <a:t>Want:</a:t>
            </a:r>
            <a:br>
              <a:rPr lang="en-US" dirty="0" smtClean="0"/>
            </a:br>
            <a:r>
              <a:rPr lang="en-US" dirty="0" smtClean="0"/>
              <a:t>result = (a * b) / (a + b)</a:t>
            </a:r>
          </a:p>
          <a:p>
            <a:r>
              <a:rPr lang="en-US" dirty="0" smtClean="0"/>
              <a:t>Create computation graph</a:t>
            </a:r>
            <a:br>
              <a:rPr lang="en-US" dirty="0" smtClean="0"/>
            </a:br>
            <a:r>
              <a:rPr lang="en-US" dirty="0" err="1" smtClean="0"/>
              <a:t>mult</a:t>
            </a:r>
            <a:r>
              <a:rPr lang="en-US" dirty="0" smtClean="0"/>
              <a:t> = a * b</a:t>
            </a:r>
            <a:br>
              <a:rPr lang="en-US" dirty="0" smtClean="0"/>
            </a:br>
            <a:r>
              <a:rPr lang="en-US" dirty="0" smtClean="0"/>
              <a:t>add = a + b</a:t>
            </a:r>
            <a:br>
              <a:rPr lang="en-US" dirty="0" smtClean="0"/>
            </a:br>
            <a:r>
              <a:rPr lang="en-US" dirty="0" smtClean="0"/>
              <a:t>result = </a:t>
            </a:r>
            <a:r>
              <a:rPr lang="en-US" dirty="0" err="1" smtClean="0"/>
              <a:t>mult</a:t>
            </a:r>
            <a:r>
              <a:rPr lang="en-US" dirty="0" smtClean="0"/>
              <a:t> / add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4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16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Create </a:t>
            </a:r>
            <a:r>
              <a:rPr lang="en-US" sz="3200" dirty="0" err="1" smtClean="0"/>
              <a:t>TensorFlow</a:t>
            </a:r>
            <a:r>
              <a:rPr lang="en-US" sz="3200" dirty="0" smtClean="0"/>
              <a:t> Computation Graph</a:t>
            </a:r>
            <a:endParaRPr lang="en-US" sz="3200" dirty="0"/>
          </a:p>
        </p:txBody>
      </p:sp>
      <p:pic>
        <p:nvPicPr>
          <p:cNvPr id="3" name="Picture 2" descr="tf_arithmetic_grap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66" y="1545096"/>
            <a:ext cx="7306034" cy="489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3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TensorFlow</a:t>
            </a:r>
            <a:r>
              <a:rPr lang="en-US" sz="3200" dirty="0" smtClean="0"/>
              <a:t>: Simple arithmetic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tf_arithmetic_example1_tb.py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83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427</Words>
  <Application>Microsoft Macintosh PowerPoint</Application>
  <PresentationFormat>On-screen Show (4:3)</PresentationFormat>
  <Paragraphs>88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Machine Learning:  How does it work?</vt:lpstr>
      <vt:lpstr>Outline</vt:lpstr>
      <vt:lpstr>Simple Regression Example</vt:lpstr>
      <vt:lpstr>Logistic Regression: Decision Surface</vt:lpstr>
      <vt:lpstr>Simple Classification Example</vt:lpstr>
      <vt:lpstr>Logistic Regression using TensorFlow</vt:lpstr>
      <vt:lpstr>Quick TensorFlow Example: Arithmetic</vt:lpstr>
      <vt:lpstr>Create TensorFlow Computation Graph</vt:lpstr>
      <vt:lpstr>TensorFlow: Simple arithmetic example</vt:lpstr>
      <vt:lpstr>Logistic regression in TensorFlow</vt:lpstr>
      <vt:lpstr>Logistic regression in TensorFlow works</vt:lpstr>
      <vt:lpstr>Logistic regression in TensorFlow: Decision Line</vt:lpstr>
      <vt:lpstr>Classify Handwritten Digits</vt:lpstr>
      <vt:lpstr>MNIST Handwritten Digits: Examples</vt:lpstr>
      <vt:lpstr>Model maps input image to target label</vt:lpstr>
      <vt:lpstr>Classify Handwritten Digits:  Logistic Regression</vt:lpstr>
      <vt:lpstr>Classify Handwritten Digits:  Convolutional Neural Network</vt:lpstr>
      <vt:lpstr>Similar to LeNet5</vt:lpstr>
      <vt:lpstr>MNIST ConvNet Architecture</vt:lpstr>
      <vt:lpstr>Convolution Example</vt:lpstr>
      <vt:lpstr>Max Pooling Example</vt:lpstr>
      <vt:lpstr>Convolution Animation</vt:lpstr>
      <vt:lpstr>Convolutional Neural Network in TensorFlow</vt:lpstr>
      <vt:lpstr>Deep Learning – Much Deeper than in 1990</vt:lpstr>
      <vt:lpstr>Takeaways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 How does it work?</dc:title>
  <dc:creator>Jay Buckingham</dc:creator>
  <cp:lastModifiedBy>Jay Buckingham</cp:lastModifiedBy>
  <cp:revision>14</cp:revision>
  <dcterms:created xsi:type="dcterms:W3CDTF">2019-03-11T07:50:48Z</dcterms:created>
  <dcterms:modified xsi:type="dcterms:W3CDTF">2019-03-12T04:25:12Z</dcterms:modified>
</cp:coreProperties>
</file>