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17"/>
  </p:notesMasterIdLst>
  <p:handoutMasterIdLst>
    <p:handoutMasterId r:id="rId18"/>
  </p:handoutMasterIdLst>
  <p:sldIdLst>
    <p:sldId id="1348" r:id="rId3"/>
    <p:sldId id="1336" r:id="rId4"/>
    <p:sldId id="1333" r:id="rId5"/>
    <p:sldId id="1337" r:id="rId6"/>
    <p:sldId id="1349" r:id="rId7"/>
    <p:sldId id="1338" r:id="rId8"/>
    <p:sldId id="1339" r:id="rId9"/>
    <p:sldId id="1350" r:id="rId10"/>
    <p:sldId id="1351" r:id="rId11"/>
    <p:sldId id="1355" r:id="rId12"/>
    <p:sldId id="1352" r:id="rId13"/>
    <p:sldId id="1354" r:id="rId14"/>
    <p:sldId id="1353" r:id="rId15"/>
    <p:sldId id="1270" r:id="rId16"/>
  </p:sldIdLst>
  <p:sldSz cx="12192000" cy="6858000"/>
  <p:notesSz cx="7099300" cy="10234613"/>
  <p:custDataLst>
    <p:tags r:id="rId19"/>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1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49" userDrawn="1">
          <p15:clr>
            <a:srgbClr val="A4A3A4"/>
          </p15:clr>
        </p15:guide>
        <p15:guide id="2" pos="39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XIAOFANLI" initials="X"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DE8"/>
    <a:srgbClr val="FEFFEB"/>
    <a:srgbClr val="CE2604"/>
    <a:srgbClr val="2A858F"/>
    <a:srgbClr val="790015"/>
    <a:srgbClr val="00667F"/>
    <a:srgbClr val="438E00"/>
    <a:srgbClr val="EAEC5E"/>
    <a:srgbClr val="7D3F31"/>
    <a:srgbClr val="FBF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p:scale>
          <a:sx n="100" d="100"/>
          <a:sy n="100" d="100"/>
        </p:scale>
        <p:origin x="786" y="312"/>
      </p:cViewPr>
      <p:guideLst>
        <p:guide orient="horz" pos="2249"/>
        <p:guide pos="390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46150" y="4876800"/>
            <a:ext cx="5207000" cy="462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t" anchorCtr="0" compatLnSpc="1"/>
          <a:lstStyle/>
          <a:p>
            <a:pPr marL="0" marR="0" lvl="0" indent="0" algn="l" defTabSz="1454150" rtl="0" eaLnBrk="0" fontAlgn="base" latinLnBrk="0" hangingPunct="0">
              <a:lnSpc>
                <a:spcPct val="100000"/>
              </a:lnSpc>
              <a:spcBef>
                <a:spcPct val="30000"/>
              </a:spcBef>
              <a:spcAft>
                <a:spcPct val="0"/>
              </a:spcAft>
              <a:buClrTx/>
              <a:buSzTx/>
              <a:buFontTx/>
              <a:buNone/>
              <a:defRPr/>
            </a:pPr>
            <a:r>
              <a:rPr kumimoji="0" lang="en-US" altLang="zh-CN" sz="19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727075" marR="0" lvl="1" indent="0" algn="l" defTabSz="1454150" rtl="0" eaLnBrk="0" fontAlgn="base" latinLnBrk="0" hangingPunct="0">
              <a:lnSpc>
                <a:spcPct val="100000"/>
              </a:lnSpc>
              <a:spcBef>
                <a:spcPct val="30000"/>
              </a:spcBef>
              <a:spcAft>
                <a:spcPct val="0"/>
              </a:spcAft>
              <a:buClrTx/>
              <a:buSzTx/>
              <a:buFontTx/>
              <a:buNone/>
              <a:defRPr/>
            </a:pPr>
            <a:r>
              <a:rPr kumimoji="0" lang="en-US" altLang="zh-CN" sz="19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1454150" marR="0" lvl="2" indent="0" algn="l" defTabSz="1454150" rtl="0" eaLnBrk="0" fontAlgn="base" latinLnBrk="0" hangingPunct="0">
              <a:lnSpc>
                <a:spcPct val="100000"/>
              </a:lnSpc>
              <a:spcBef>
                <a:spcPct val="30000"/>
              </a:spcBef>
              <a:spcAft>
                <a:spcPct val="0"/>
              </a:spcAft>
              <a:buClrTx/>
              <a:buSzTx/>
              <a:buFontTx/>
              <a:buNone/>
              <a:defRPr/>
            </a:pPr>
            <a:r>
              <a:rPr kumimoji="0" lang="en-US" altLang="zh-CN" sz="19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2181225" marR="0" lvl="3" indent="0" algn="l" defTabSz="1454150" rtl="0" eaLnBrk="0" fontAlgn="base" latinLnBrk="0" hangingPunct="0">
              <a:lnSpc>
                <a:spcPct val="100000"/>
              </a:lnSpc>
              <a:spcBef>
                <a:spcPct val="30000"/>
              </a:spcBef>
              <a:spcAft>
                <a:spcPct val="0"/>
              </a:spcAft>
              <a:buClrTx/>
              <a:buSzTx/>
              <a:buFontTx/>
              <a:buNone/>
              <a:defRPr/>
            </a:pPr>
            <a:r>
              <a:rPr kumimoji="0" lang="en-US" altLang="zh-CN" sz="19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2908300" marR="0" lvl="4" indent="0" algn="l" defTabSz="1454150" rtl="0" eaLnBrk="0" fontAlgn="base" latinLnBrk="0" hangingPunct="0">
              <a:lnSpc>
                <a:spcPct val="100000"/>
              </a:lnSpc>
              <a:spcBef>
                <a:spcPct val="30000"/>
              </a:spcBef>
              <a:spcAft>
                <a:spcPct val="0"/>
              </a:spcAft>
              <a:buClrTx/>
              <a:buSzTx/>
              <a:buFontTx/>
              <a:buNone/>
              <a:defRPr/>
            </a:pPr>
            <a:r>
              <a:rPr kumimoji="0" lang="en-US" altLang="zh-CN" sz="19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70659" name="Rectangle 3"/>
          <p:cNvSpPr>
            <a:spLocks noGrp="1" noRot="1" noChangeAspect="1" noTextEdit="1"/>
          </p:cNvSpPr>
          <p:nvPr>
            <p:ph type="sldImg" idx="2"/>
          </p:nvPr>
        </p:nvSpPr>
        <p:spPr>
          <a:xfrm>
            <a:off x="1657350" y="1619250"/>
            <a:ext cx="3784601" cy="2128838"/>
          </a:xfrm>
          <a:prstGeom prst="rect">
            <a:avLst/>
          </a:prstGeom>
          <a:noFill/>
          <a:ln w="12699" cap="flat" cmpd="sng">
            <a:solidFill>
              <a:schemeClr val="tx1"/>
            </a:solidFill>
            <a:prstDash val="solid"/>
            <a:miter/>
            <a:headEnd type="none" w="med" len="med"/>
            <a:tailEnd type="none" w="med" len="med"/>
          </a:ln>
        </p:spPr>
      </p:sp>
    </p:spTree>
  </p:cSld>
  <p:clrMap bg1="lt1" tx1="dk1" bg2="lt2" tx2="dk2" accent1="accent1" accent2="accent2" accent3="accent3" accent4="accent4" accent5="accent5" accent6="accent6" hlink="hlink" folHlink="folHlink"/>
  <p:hf sldNum="0" hdr="0" ftr="0" dt="0"/>
  <p:notesStyle>
    <a:lvl1pPr algn="l" defTabSz="1454150" rtl="0" eaLnBrk="0" fontAlgn="base" hangingPunct="0">
      <a:spcBef>
        <a:spcPct val="30000"/>
      </a:spcBef>
      <a:spcAft>
        <a:spcPct val="0"/>
      </a:spcAft>
      <a:defRPr sz="1900" kern="1200">
        <a:solidFill>
          <a:schemeClr val="tx1"/>
        </a:solidFill>
        <a:latin typeface="Times New Roman" panose="02020603050405020304" pitchFamily="18" charset="0"/>
        <a:ea typeface="+mn-ea"/>
        <a:cs typeface="+mn-cs"/>
      </a:defRPr>
    </a:lvl1pPr>
    <a:lvl2pPr marL="727075" algn="l" defTabSz="1454150" rtl="0" eaLnBrk="0" fontAlgn="base" hangingPunct="0">
      <a:spcBef>
        <a:spcPct val="30000"/>
      </a:spcBef>
      <a:spcAft>
        <a:spcPct val="0"/>
      </a:spcAft>
      <a:defRPr sz="1900" kern="1200">
        <a:solidFill>
          <a:schemeClr val="tx1"/>
        </a:solidFill>
        <a:latin typeface="Times New Roman" panose="02020603050405020304" pitchFamily="18" charset="0"/>
        <a:ea typeface="+mn-ea"/>
        <a:cs typeface="+mn-cs"/>
      </a:defRPr>
    </a:lvl2pPr>
    <a:lvl3pPr marL="1454150" algn="l" defTabSz="1454150" rtl="0" eaLnBrk="0" fontAlgn="base" hangingPunct="0">
      <a:spcBef>
        <a:spcPct val="30000"/>
      </a:spcBef>
      <a:spcAft>
        <a:spcPct val="0"/>
      </a:spcAft>
      <a:defRPr sz="1900" kern="1200">
        <a:solidFill>
          <a:schemeClr val="tx1"/>
        </a:solidFill>
        <a:latin typeface="Times New Roman" panose="02020603050405020304" pitchFamily="18" charset="0"/>
        <a:ea typeface="+mn-ea"/>
        <a:cs typeface="+mn-cs"/>
      </a:defRPr>
    </a:lvl3pPr>
    <a:lvl4pPr marL="2181225" algn="l" defTabSz="1454150" rtl="0" eaLnBrk="0" fontAlgn="base" hangingPunct="0">
      <a:spcBef>
        <a:spcPct val="30000"/>
      </a:spcBef>
      <a:spcAft>
        <a:spcPct val="0"/>
      </a:spcAft>
      <a:defRPr sz="1900" kern="1200">
        <a:solidFill>
          <a:schemeClr val="tx1"/>
        </a:solidFill>
        <a:latin typeface="Times New Roman" panose="02020603050405020304" pitchFamily="18" charset="0"/>
        <a:ea typeface="+mn-ea"/>
        <a:cs typeface="+mn-cs"/>
      </a:defRPr>
    </a:lvl4pPr>
    <a:lvl5pPr marL="2908300" algn="l" defTabSz="1454150" rtl="0" eaLnBrk="0" fontAlgn="base" hangingPunct="0">
      <a:spcBef>
        <a:spcPct val="30000"/>
      </a:spcBef>
      <a:spcAft>
        <a:spcPct val="0"/>
      </a:spcAft>
      <a:defRPr sz="19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7.xml"/><Relationship Id="rId7"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2.xml"/><Relationship Id="rId5" Type="http://schemas.openxmlformats.org/officeDocument/2006/relationships/tags" Target="../tags/tag25.xml"/><Relationship Id="rId4"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2.xml"/><Relationship Id="rId4" Type="http://schemas.openxmlformats.org/officeDocument/2006/relationships/tags" Target="../tags/tag48.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2.xml"/><Relationship Id="rId4" Type="http://schemas.openxmlformats.org/officeDocument/2006/relationships/tags" Target="../tags/tag66.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2.xml"/><Relationship Id="rId5" Type="http://schemas.openxmlformats.org/officeDocument/2006/relationships/tags" Target="../tags/tag71.xml"/><Relationship Id="rId4" Type="http://schemas.openxmlformats.org/officeDocument/2006/relationships/tags" Target="../tags/tag7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C3354405-7BE6-4923-A7A8-895A3DF726F9}" type="datetime1">
              <a:rPr lang="zh-CN" altLang="en-US" smtClean="0"/>
              <a:t>2024/10/8</a:t>
            </a:fld>
            <a:endParaRPr lang="zh-CN" altLang="en-US"/>
          </a:p>
        </p:txBody>
      </p:sp>
      <p:sp>
        <p:nvSpPr>
          <p:cNvPr id="5" name="页脚占位符 4"/>
          <p:cNvSpPr>
            <a:spLocks noGrp="1"/>
          </p:cNvSpPr>
          <p:nvPr>
            <p:ph type="ftr" sz="quarter" idx="11"/>
          </p:nvPr>
        </p:nvSpPr>
        <p:spPr>
          <a:xfrm>
            <a:off x="4038600" y="6356350"/>
            <a:ext cx="4114799"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83DF276E-5983-4120-999E-2134B6C3ABAB}"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21" y="4800600"/>
            <a:ext cx="7313636"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0321" y="612775"/>
            <a:ext cx="7313636"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90321" y="5367338"/>
            <a:ext cx="7313636"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795" y="1600200"/>
            <a:ext cx="10972409"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3117" y="152400"/>
            <a:ext cx="2955163"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7629" y="152400"/>
            <a:ext cx="8677858"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9889066" cy="563562"/>
          </a:xfrm>
        </p:spPr>
        <p:txBody>
          <a:bodyPr/>
          <a:lstStyle/>
          <a:p>
            <a:r>
              <a:rPr lang="zh-CN" altLang="en-US"/>
              <a:t>单击此处编辑母版标题样式</a:t>
            </a:r>
          </a:p>
        </p:txBody>
      </p:sp>
      <p:sp>
        <p:nvSpPr>
          <p:cNvPr id="3" name="内容占位符 2"/>
          <p:cNvSpPr>
            <a:spLocks noGrp="1"/>
          </p:cNvSpPr>
          <p:nvPr>
            <p:ph sz="quarter" idx="1"/>
          </p:nvPr>
        </p:nvSpPr>
        <p:spPr>
          <a:xfrm>
            <a:off x="609600" y="981075"/>
            <a:ext cx="5384800" cy="2590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981075"/>
            <a:ext cx="5384800" cy="2590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609600" y="3724275"/>
            <a:ext cx="10972801" cy="2590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1775884" y="6492875"/>
            <a:ext cx="5513917" cy="320675"/>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1" u="none" strike="noStrike" kern="1200" cap="none" spc="0" normalizeH="0" baseline="0" noProof="0">
                <a:ln>
                  <a:noFill/>
                </a:ln>
                <a:solidFill>
                  <a:schemeClr val="bg1"/>
                </a:solidFill>
                <a:effectLst/>
                <a:uLnTx/>
                <a:uFillTx/>
                <a:latin typeface="+mn-lt"/>
                <a:ea typeface="宋体" panose="02010600030101010101" pitchFamily="2" charset="-122"/>
                <a:cs typeface="+mn-cs"/>
              </a:rPr>
              <a:t>Mobile Communication Theory</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9889066"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981075"/>
            <a:ext cx="538480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5"/>
            <a:ext cx="538480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1775884" y="6492875"/>
            <a:ext cx="5513917" cy="320675"/>
          </a:xfr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1" i="1" u="none" strike="noStrike" kern="1200" cap="none" spc="0" normalizeH="0" baseline="0" noProof="0">
                <a:ln>
                  <a:noFill/>
                </a:ln>
                <a:solidFill>
                  <a:schemeClr val="bg1"/>
                </a:solidFill>
                <a:effectLst/>
                <a:uLnTx/>
                <a:uFillTx/>
                <a:latin typeface="+mn-lt"/>
                <a:ea typeface="宋体" panose="02010600030101010101" pitchFamily="2" charset="-122"/>
                <a:cs typeface="+mn-cs"/>
              </a:rPr>
              <a:t>Mobile Communication Theory</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8A519670-5769-4993-B952-1A9628184326}" type="datetime1">
              <a:rPr lang="zh-CN" altLang="en-US" smtClean="0"/>
              <a:t>2024/10/8</a:t>
            </a:fld>
            <a:endParaRPr lang="zh-CN" altLang="en-US"/>
          </a:p>
        </p:txBody>
      </p:sp>
      <p:sp>
        <p:nvSpPr>
          <p:cNvPr id="4" name="页脚占位符 3"/>
          <p:cNvSpPr>
            <a:spLocks noGrp="1"/>
          </p:cNvSpPr>
          <p:nvPr>
            <p:ph type="ftr" sz="quarter" idx="11"/>
          </p:nvPr>
        </p:nvSpPr>
        <p:spPr>
          <a:xfrm>
            <a:off x="4038600" y="6356350"/>
            <a:ext cx="4114799"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83DF276E-5983-4120-999E-2134B6C3ABAB}" type="slidenum">
              <a:rPr lang="zh-CN" altLang="en-US" smtClean="0"/>
              <a:t>‹#›</a:t>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3_两栏内容">
    <p:spTree>
      <p:nvGrpSpPr>
        <p:cNvPr id="1" name=""/>
        <p:cNvGrpSpPr/>
        <p:nvPr/>
      </p:nvGrpSpPr>
      <p:grpSpPr>
        <a:xfrm>
          <a:off x="0" y="0"/>
          <a:ext cx="0" cy="0"/>
          <a:chOff x="0" y="0"/>
          <a:chExt cx="0" cy="0"/>
        </a:xfrm>
      </p:grpSpPr>
      <p:cxnSp>
        <p:nvCxnSpPr>
          <p:cNvPr id="3145753" name="直接连接符 2"/>
          <p:cNvCxnSpPr/>
          <p:nvPr userDrawn="1"/>
        </p:nvCxnSpPr>
        <p:spPr>
          <a:xfrm>
            <a:off x="0" y="909346"/>
            <a:ext cx="12202638"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048704" name="燕尾形 19"/>
          <p:cNvSpPr/>
          <p:nvPr userDrawn="1"/>
        </p:nvSpPr>
        <p:spPr>
          <a:xfrm>
            <a:off x="1586575" y="1"/>
            <a:ext cx="860218" cy="909346"/>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097158" name="图片 8"/>
          <p:cNvPicPr>
            <a:picLocks noChangeAspect="1"/>
          </p:cNvPicPr>
          <p:nvPr userDrawn="1"/>
        </p:nvPicPr>
        <p:blipFill>
          <a:blip r:embed="rId4" cstate="print"/>
          <a:stretch>
            <a:fillRect/>
          </a:stretch>
        </p:blipFill>
        <p:spPr>
          <a:xfrm>
            <a:off x="46544" y="223700"/>
            <a:ext cx="1540031" cy="467664"/>
          </a:xfrm>
          <a:prstGeom prst="rect">
            <a:avLst/>
          </a:prstGeom>
        </p:spPr>
      </p:pic>
      <p:sp>
        <p:nvSpPr>
          <p:cNvPr id="1048705" name="灯片编号占位符 6"/>
          <p:cNvSpPr>
            <a:spLocks noGrp="1"/>
          </p:cNvSpPr>
          <p:nvPr>
            <p:ph type="sldNum" sz="quarter" idx="12"/>
            <p:custDataLst>
              <p:tags r:id="rId1"/>
            </p:custDataLst>
          </p:nvPr>
        </p:nvSpPr>
        <p:spPr/>
        <p:txBody>
          <a:bodyPr/>
          <a:lstStyle/>
          <a:p>
            <a:fld id="{8C53447A-3CB4-4631-B405-5E14F97A7A6E}" type="slidenum">
              <a:rPr lang="zh-CN" altLang="en-US" smtClean="0">
                <a:solidFill>
                  <a:prstClr val="black">
                    <a:tint val="75000"/>
                  </a:prstClr>
                </a:solidFill>
              </a:rPr>
              <a:t>‹#›</a:t>
            </a:fld>
            <a:endParaRPr lang="zh-CN" altLang="en-US">
              <a:solidFill>
                <a:prstClr val="black">
                  <a:tint val="75000"/>
                </a:prstClr>
              </a:solidFill>
            </a:endParaRPr>
          </a:p>
        </p:txBody>
      </p:sp>
      <p:sp>
        <p:nvSpPr>
          <p:cNvPr id="1048706" name="灯片编号占位符 6"/>
          <p:cNvSpPr>
            <a:spLocks noGrp="1"/>
          </p:cNvSpPr>
          <p:nvPr userDrawn="1">
            <p:custDataLst>
              <p:tags r:id="rId2"/>
            </p:custDataLst>
          </p:nvPr>
        </p:nvSpPr>
        <p:spPr>
          <a:xfrm>
            <a:off x="8737828" y="6356647"/>
            <a:ext cx="2844875" cy="365142"/>
          </a:xfrm>
          <a:prstGeom prst="rect">
            <a:avLst/>
          </a:prstGeom>
        </p:spPr>
        <p:txBody>
          <a:bodyPr vert="horz" lIns="121894" tIns="60946" rIns="121894" bIns="60946" rtlCol="0" anchor="ctr"/>
          <a:lstStyle>
            <a:defPPr>
              <a:defRPr lang="zh-CN"/>
            </a:defPPr>
            <a:lvl1pPr marL="0" algn="r" defTabSz="1219200" rtl="0" eaLnBrk="1" latinLnBrk="0" hangingPunct="1">
              <a:defRPr sz="1600" kern="1200">
                <a:solidFill>
                  <a:schemeClr val="tx1">
                    <a:tint val="75000"/>
                  </a:schemeClr>
                </a:solidFill>
                <a:latin typeface="+mn-lt"/>
                <a:ea typeface="微软雅黑" panose="020B0503020204020204" charset="-122"/>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fld id="{8C53447A-3CB4-4631-B405-5E14F97A7A6E}"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11333815" y="322557"/>
            <a:ext cx="487977" cy="28706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1865" dirty="0"/>
          </a:p>
        </p:txBody>
      </p:sp>
      <p:sp>
        <p:nvSpPr>
          <p:cNvPr id="6" name="Isosceles Triangle 10"/>
          <p:cNvSpPr/>
          <p:nvPr userDrawn="1"/>
        </p:nvSpPr>
        <p:spPr>
          <a:xfrm rot="10610802">
            <a:off x="11339648" y="421679"/>
            <a:ext cx="488775" cy="261855"/>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1865"/>
          </a:p>
        </p:txBody>
      </p:sp>
      <p:sp>
        <p:nvSpPr>
          <p:cNvPr id="7" name="Slide Number Placeholder 5"/>
          <p:cNvSpPr txBox="1"/>
          <p:nvPr userDrawn="1"/>
        </p:nvSpPr>
        <p:spPr>
          <a:xfrm>
            <a:off x="11359313" y="273253"/>
            <a:ext cx="449441" cy="467448"/>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5" smtClean="0"/>
              <a:t>‹#›</a:t>
            </a:fld>
            <a:endParaRPr lang="en-US" sz="1335" dirty="0"/>
          </a:p>
        </p:txBody>
      </p:sp>
      <p:grpSp>
        <p:nvGrpSpPr>
          <p:cNvPr id="8" name="Group 5"/>
          <p:cNvGrpSpPr/>
          <p:nvPr userDrawn="1"/>
        </p:nvGrpSpPr>
        <p:grpSpPr>
          <a:xfrm>
            <a:off x="463225" y="6309321"/>
            <a:ext cx="298776" cy="294875"/>
            <a:chOff x="4328868" y="5502988"/>
            <a:chExt cx="500307" cy="493774"/>
          </a:xfrm>
        </p:grpSpPr>
        <p:sp>
          <p:nvSpPr>
            <p:cNvPr id="9"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id-ID" sz="1865"/>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id-ID" sz="1865"/>
            </a:p>
          </p:txBody>
        </p:sp>
      </p:grpSp>
      <p:grpSp>
        <p:nvGrpSpPr>
          <p:cNvPr id="11" name="Group 9"/>
          <p:cNvGrpSpPr/>
          <p:nvPr userDrawn="1"/>
        </p:nvGrpSpPr>
        <p:grpSpPr>
          <a:xfrm flipH="1">
            <a:off x="1244945" y="6309321"/>
            <a:ext cx="298776" cy="294875"/>
            <a:chOff x="4328868" y="5502988"/>
            <a:chExt cx="500307" cy="493774"/>
          </a:xfrm>
        </p:grpSpPr>
        <p:sp>
          <p:nvSpPr>
            <p:cNvPr id="12"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id-ID" sz="1865"/>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id-ID" sz="1865"/>
            </a:p>
          </p:txBody>
        </p:sp>
      </p:grpSp>
      <p:cxnSp>
        <p:nvCxnSpPr>
          <p:cNvPr id="14" name="Straight Connector 3"/>
          <p:cNvCxnSpPr/>
          <p:nvPr userDrawn="1"/>
        </p:nvCxnSpPr>
        <p:spPr>
          <a:xfrm>
            <a:off x="736945" y="6460467"/>
            <a:ext cx="508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4875"/>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1950" spc="200"/>
            </a:lvl1pPr>
            <a:lvl2pPr marL="371475" indent="0" algn="ctr">
              <a:buNone/>
              <a:defRPr sz="1625"/>
            </a:lvl2pPr>
            <a:lvl3pPr marL="742950" indent="0" algn="ctr">
              <a:buNone/>
              <a:defRPr sz="1460"/>
            </a:lvl3pPr>
            <a:lvl4pPr marL="1113790" indent="0" algn="ctr">
              <a:buNone/>
              <a:defRPr sz="1300"/>
            </a:lvl4pPr>
            <a:lvl5pPr marL="1485265" indent="0" algn="ctr">
              <a:buNone/>
              <a:defRPr sz="1300"/>
            </a:lvl5pPr>
            <a:lvl6pPr marL="1856740" indent="0" algn="ctr">
              <a:buNone/>
              <a:defRPr sz="1300"/>
            </a:lvl6pPr>
            <a:lvl7pPr marL="2228215" indent="0" algn="ctr">
              <a:buNone/>
              <a:defRPr sz="1300"/>
            </a:lvl7pPr>
            <a:lvl8pPr marL="2599690" indent="0" algn="ctr">
              <a:buNone/>
              <a:defRPr sz="1300"/>
            </a:lvl8pPr>
            <a:lvl9pPr marL="2971165" indent="0" algn="ctr">
              <a:buNone/>
              <a:defRPr sz="13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2024/10/8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pic>
        <p:nvPicPr>
          <p:cNvPr id="8" name="图片 7"/>
          <p:cNvPicPr>
            <a:picLocks noChangeAspect="1"/>
          </p:cNvPicPr>
          <p:nvPr userDrawn="1">
            <p:custDataLst>
              <p:tags r:id="rId6"/>
            </p:custDataLst>
          </p:nvPr>
        </p:nvPicPr>
        <p:blipFill>
          <a:blip r:embed="rId8"/>
          <a:stretch>
            <a:fillRect/>
          </a:stretch>
        </p:blipFill>
        <p:spPr>
          <a:xfrm>
            <a:off x="4991735" y="496570"/>
            <a:ext cx="2142490" cy="212788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3" y="2130425"/>
            <a:ext cx="10362614" cy="1470025"/>
          </a:xfrm>
        </p:spPr>
        <p:txBody>
          <a:bodyPr/>
          <a:lstStyle/>
          <a:p>
            <a:r>
              <a:rPr lang="en-US"/>
              <a:t>Click to edit Master title style</a:t>
            </a:r>
          </a:p>
        </p:txBody>
      </p:sp>
      <p:sp>
        <p:nvSpPr>
          <p:cNvPr id="3" name="Subtitle 2"/>
          <p:cNvSpPr>
            <a:spLocks noGrp="1"/>
          </p:cNvSpPr>
          <p:nvPr>
            <p:ph type="subTitle" idx="1"/>
          </p:nvPr>
        </p:nvSpPr>
        <p:spPr>
          <a:xfrm>
            <a:off x="1829386" y="3886200"/>
            <a:ext cx="8533227"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2073" name="图片 1" descr="logo2"/>
          <p:cNvPicPr>
            <a:picLocks noChangeAspect="1"/>
          </p:cNvPicPr>
          <p:nvPr userDrawn="1">
            <p:custDataLst>
              <p:tags r:id="rId1"/>
            </p:custDataLst>
          </p:nvPr>
        </p:nvPicPr>
        <p:blipFill>
          <a:blip r:embed="rId3"/>
          <a:stretch>
            <a:fillRect/>
          </a:stretch>
        </p:blipFill>
        <p:spPr>
          <a:xfrm>
            <a:off x="9660567" y="152400"/>
            <a:ext cx="2271097" cy="592138"/>
          </a:xfrm>
          <a:prstGeom prst="rect">
            <a:avLst/>
          </a:prstGeom>
          <a:noFill/>
          <a:ln w="9525">
            <a:noFill/>
          </a:ln>
        </p:spPr>
      </p:pic>
      <p:sp>
        <p:nvSpPr>
          <p:cNvPr id="4" name="文本框 3"/>
          <p:cNvSpPr txBox="1"/>
          <p:nvPr/>
        </p:nvSpPr>
        <p:spPr>
          <a:xfrm>
            <a:off x="5116027" y="6096000"/>
            <a:ext cx="5712532" cy="398780"/>
          </a:xfrm>
          <a:prstGeom prst="rect">
            <a:avLst/>
          </a:prstGeom>
          <a:noFill/>
        </p:spPr>
        <p:txBody>
          <a:bodyPr wrap="square" rtlCol="0" anchor="t">
            <a:spAutoFit/>
          </a:bodyPr>
          <a:lstStyle/>
          <a:p>
            <a:pPr lvl="0" eaLnBrk="0" hangingPunct="0"/>
            <a:r>
              <a:rPr lang="zh-CN" altLang="en-US" sz="2000" b="1">
                <a:solidFill>
                  <a:srgbClr val="790015"/>
                </a:solidFill>
                <a:latin typeface="Arial" panose="020B0604020202020204" pitchFamily="34" charset="0"/>
                <a:ea typeface="宋体" panose="02010600030101010101" pitchFamily="2" charset="-122"/>
                <a:sym typeface="+mn-ea"/>
              </a:rPr>
              <a:t>智能科学与工程学院</a:t>
            </a:r>
            <a:r>
              <a:rPr lang="en-US" altLang="zh-CN" sz="2000" b="1">
                <a:solidFill>
                  <a:srgbClr val="790015"/>
                </a:solidFill>
                <a:latin typeface="Arial" panose="020B0604020202020204" pitchFamily="34" charset="0"/>
                <a:ea typeface="宋体" panose="02010600030101010101" pitchFamily="2" charset="-122"/>
                <a:sym typeface="+mn-ea"/>
              </a:rPr>
              <a:t>/</a:t>
            </a:r>
            <a:r>
              <a:rPr lang="zh-CN" altLang="en-US" sz="2000" b="1">
                <a:solidFill>
                  <a:srgbClr val="790015"/>
                </a:solidFill>
                <a:latin typeface="Arial" panose="020B0604020202020204" pitchFamily="34" charset="0"/>
                <a:ea typeface="宋体" panose="02010600030101010101" pitchFamily="2" charset="-122"/>
                <a:sym typeface="+mn-ea"/>
              </a:rPr>
              <a:t>人工智能产业学院</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1" y="608400"/>
            <a:ext cx="10969199"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1" y="1490400"/>
            <a:ext cx="10969199"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1" y="3848400"/>
            <a:ext cx="7768800" cy="766800"/>
          </a:xfrm>
        </p:spPr>
        <p:txBody>
          <a:bodyPr lIns="90000" tIns="46800" rIns="90000" bIns="46800" anchor="b" anchorCtr="0">
            <a:normAutofit/>
          </a:bodyPr>
          <a:lstStyle>
            <a:lvl1pPr>
              <a:defRPr sz="3575"/>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1" y="4615200"/>
            <a:ext cx="7768800" cy="867600"/>
          </a:xfrm>
        </p:spPr>
        <p:txBody>
          <a:bodyPr lIns="90000" tIns="46800" rIns="90000" bIns="46800">
            <a:normAutofit/>
          </a:bodyPr>
          <a:lstStyle>
            <a:lvl1pPr marL="0" indent="0">
              <a:buNone/>
              <a:defRPr sz="1460">
                <a:solidFill>
                  <a:schemeClr val="tx1">
                    <a:lumMod val="65000"/>
                    <a:lumOff val="35000"/>
                  </a:schemeClr>
                </a:solidFill>
              </a:defRPr>
            </a:lvl1pPr>
            <a:lvl2pPr marL="371475" indent="0">
              <a:buNone/>
              <a:defRPr sz="1300">
                <a:solidFill>
                  <a:schemeClr val="tx1">
                    <a:tint val="75000"/>
                  </a:schemeClr>
                </a:solidFill>
              </a:defRPr>
            </a:lvl2pPr>
            <a:lvl3pPr marL="742950" indent="0">
              <a:buNone/>
              <a:defRPr sz="1300">
                <a:solidFill>
                  <a:schemeClr val="tx1">
                    <a:tint val="75000"/>
                  </a:schemeClr>
                </a:solidFill>
              </a:defRPr>
            </a:lvl3pPr>
            <a:lvl4pPr marL="1113790" indent="0">
              <a:buNone/>
              <a:defRPr sz="1300">
                <a:solidFill>
                  <a:schemeClr val="tx1">
                    <a:tint val="75000"/>
                  </a:schemeClr>
                </a:solidFill>
              </a:defRPr>
            </a:lvl4pPr>
            <a:lvl5pPr marL="1485265" indent="0">
              <a:buNone/>
              <a:defRPr sz="1300">
                <a:solidFill>
                  <a:schemeClr val="tx1">
                    <a:tint val="75000"/>
                  </a:schemeClr>
                </a:solidFill>
              </a:defRPr>
            </a:lvl5pPr>
            <a:lvl6pPr marL="1856740" indent="0">
              <a:buNone/>
              <a:defRPr sz="1300">
                <a:solidFill>
                  <a:schemeClr val="tx1">
                    <a:tint val="75000"/>
                  </a:schemeClr>
                </a:solidFill>
              </a:defRPr>
            </a:lvl6pPr>
            <a:lvl7pPr marL="2228215" indent="0">
              <a:buNone/>
              <a:defRPr sz="1300">
                <a:solidFill>
                  <a:schemeClr val="tx1">
                    <a:tint val="75000"/>
                  </a:schemeClr>
                </a:solidFill>
              </a:defRPr>
            </a:lvl7pPr>
            <a:lvl8pPr marL="2599690" indent="0">
              <a:buNone/>
              <a:defRPr sz="1300">
                <a:solidFill>
                  <a:schemeClr val="tx1">
                    <a:tint val="75000"/>
                  </a:schemeClr>
                </a:solidFill>
              </a:defRPr>
            </a:lvl8pPr>
            <a:lvl9pPr marL="2971165" indent="0">
              <a:buNone/>
              <a:defRPr sz="13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1" y="608400"/>
            <a:ext cx="10969199"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1"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2024/10/8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1" y="608400"/>
            <a:ext cx="10969199"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1" y="1429200"/>
            <a:ext cx="5342400" cy="381600"/>
          </a:xfrm>
        </p:spPr>
        <p:txBody>
          <a:bodyPr lIns="101600" tIns="38100" rIns="76200" bIns="38100" anchor="t" anchorCtr="0">
            <a:normAutofit/>
          </a:bodyPr>
          <a:lstStyle>
            <a:lvl1pPr marL="0" indent="0">
              <a:lnSpc>
                <a:spcPct val="100000"/>
              </a:lnSpc>
              <a:buNone/>
              <a:defRPr sz="1625" b="1" spc="200">
                <a:solidFill>
                  <a:schemeClr val="tx1">
                    <a:lumMod val="75000"/>
                    <a:lumOff val="25000"/>
                  </a:schemeClr>
                </a:solidFill>
              </a:defRPr>
            </a:lvl1pPr>
            <a:lvl2pPr marL="371475" indent="0">
              <a:buNone/>
              <a:defRPr sz="1625" b="1"/>
            </a:lvl2pPr>
            <a:lvl3pPr marL="742950" indent="0">
              <a:buNone/>
              <a:defRPr sz="1460" b="1"/>
            </a:lvl3pPr>
            <a:lvl4pPr marL="1113790" indent="0">
              <a:buNone/>
              <a:defRPr sz="1300" b="1"/>
            </a:lvl4pPr>
            <a:lvl5pPr marL="1485265" indent="0">
              <a:buNone/>
              <a:defRPr sz="1300" b="1"/>
            </a:lvl5pPr>
            <a:lvl6pPr marL="1856740" indent="0">
              <a:buNone/>
              <a:defRPr sz="1300" b="1"/>
            </a:lvl6pPr>
            <a:lvl7pPr marL="2228215" indent="0">
              <a:buNone/>
              <a:defRPr sz="1300" b="1"/>
            </a:lvl7pPr>
            <a:lvl8pPr marL="2599690" indent="0">
              <a:buNone/>
              <a:defRPr sz="1300" b="1"/>
            </a:lvl8pPr>
            <a:lvl9pPr marL="2971165" indent="0">
              <a:buNone/>
              <a:defRPr sz="13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1"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1625" b="1" spc="200">
                <a:solidFill>
                  <a:schemeClr val="tx1">
                    <a:lumMod val="75000"/>
                    <a:lumOff val="25000"/>
                  </a:schemeClr>
                </a:solidFill>
              </a:defRPr>
            </a:lvl1pPr>
            <a:lvl2pPr marL="371475" indent="0">
              <a:buNone/>
              <a:defRPr sz="1625" b="1"/>
            </a:lvl2pPr>
            <a:lvl3pPr marL="742950" indent="0">
              <a:buNone/>
              <a:defRPr sz="1460" b="1"/>
            </a:lvl3pPr>
            <a:lvl4pPr marL="1113790" indent="0">
              <a:buNone/>
              <a:defRPr sz="1300" b="1"/>
            </a:lvl4pPr>
            <a:lvl5pPr marL="1485265" indent="0">
              <a:buNone/>
              <a:defRPr sz="1300" b="1"/>
            </a:lvl5pPr>
            <a:lvl6pPr marL="1856740" indent="0">
              <a:buNone/>
              <a:defRPr sz="1300" b="1"/>
            </a:lvl6pPr>
            <a:lvl7pPr marL="2228215" indent="0">
              <a:buNone/>
              <a:defRPr sz="1300" b="1"/>
            </a:lvl7pPr>
            <a:lvl8pPr marL="2599690" indent="0">
              <a:buNone/>
              <a:defRPr sz="1300" b="1"/>
            </a:lvl8pPr>
            <a:lvl9pPr marL="2971165" indent="0">
              <a:buNone/>
              <a:defRPr sz="13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2024/10/8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1" y="608400"/>
            <a:ext cx="10969199"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2024/10/8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2024/10/8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1" y="1555200"/>
            <a:ext cx="5233077" cy="4608000"/>
          </a:xfrm>
        </p:spPr>
        <p:txBody>
          <a:bodyPr vert="horz" lIns="90000" tIns="46800" rIns="90000" bIns="46800" rtlCol="0">
            <a:normAutofit/>
          </a:bodyPr>
          <a:lstStyle>
            <a:lvl1pPr>
              <a:buNone/>
              <a:defRPr sz="13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3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2024/10/8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275"/>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185420" indent="-185420">
              <a:spcAft>
                <a:spcPts val="1000"/>
              </a:spcAft>
              <a:defRPr spc="300"/>
            </a:lvl1pPr>
            <a:lvl2pPr marL="556895" indent="-185420">
              <a:defRPr spc="300"/>
            </a:lvl2pPr>
            <a:lvl3pPr marL="928370" indent="-185420">
              <a:defRPr spc="300"/>
            </a:lvl3pPr>
            <a:lvl4pPr marL="1299845" indent="-185420">
              <a:defRPr spc="300"/>
            </a:lvl4pPr>
            <a:lvl5pPr marL="1671320" indent="-18542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1" y="774000"/>
            <a:ext cx="10972801"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4875"/>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1950" spc="200"/>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200">
                <a:solidFill>
                  <a:srgbClr val="2A858F"/>
                </a:solidFill>
                <a:latin typeface="微软雅黑" panose="020B0503020204020204" charset="-122"/>
                <a:ea typeface="微软雅黑" panose="020B0503020204020204" charset="-122"/>
              </a:defRPr>
            </a:lvl1pPr>
          </a:lstStyle>
          <a:p>
            <a:r>
              <a:rPr lang="en-US"/>
              <a:t>Click to edit Master title style</a:t>
            </a:r>
          </a:p>
        </p:txBody>
      </p:sp>
      <p:sp>
        <p:nvSpPr>
          <p:cNvPr id="3" name="Content Placeholder 2"/>
          <p:cNvSpPr>
            <a:spLocks noGrp="1"/>
          </p:cNvSpPr>
          <p:nvPr>
            <p:ph idx="1"/>
          </p:nvPr>
        </p:nvSpPr>
        <p:spPr>
          <a:xfrm>
            <a:off x="609795" y="991870"/>
            <a:ext cx="10972409" cy="5134610"/>
          </a:xfrm>
          <a:prstGeom prst="rect">
            <a:avLst/>
          </a:prstGeom>
        </p:spPr>
        <p:txBody>
          <a:bodyPr/>
          <a:lstStyle>
            <a:lvl1pPr>
              <a:lnSpc>
                <a:spcPct val="150000"/>
              </a:lnSpc>
              <a:spcBef>
                <a:spcPts val="20"/>
              </a:spcBef>
              <a:spcAft>
                <a:spcPts val="0"/>
              </a:spcAft>
              <a:defRPr sz="2800"/>
            </a:lvl1pPr>
            <a:lvl2pPr>
              <a:lnSpc>
                <a:spcPct val="150000"/>
              </a:lnSpc>
              <a:spcBef>
                <a:spcPts val="20"/>
              </a:spcBef>
              <a:spcAft>
                <a:spcPts val="0"/>
              </a:spcAft>
              <a:defRPr sz="2400"/>
            </a:lvl2pPr>
            <a:lvl3pPr>
              <a:lnSpc>
                <a:spcPct val="150000"/>
              </a:lnSpc>
              <a:spcBef>
                <a:spcPts val="20"/>
              </a:spcBef>
              <a:spcAft>
                <a:spcPts val="0"/>
              </a:spcAft>
              <a:defRPr sz="2000"/>
            </a:lvl3pPr>
            <a:lvl4pPr>
              <a:lnSpc>
                <a:spcPct val="150000"/>
              </a:lnSpc>
              <a:spcBef>
                <a:spcPts val="20"/>
              </a:spcBef>
              <a:spcAft>
                <a:spcPts val="0"/>
              </a:spcAft>
              <a:defRPr/>
            </a:lvl4pPr>
            <a:lvl5pPr>
              <a:lnSpc>
                <a:spcPct val="150000"/>
              </a:lnSpc>
              <a:spcBef>
                <a:spcPts val="20"/>
              </a:spcBef>
              <a:spcAft>
                <a:spcPts val="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556" y="4406900"/>
            <a:ext cx="10362614"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556" y="2906713"/>
            <a:ext cx="10362614"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2073" name="图片 1" descr="logo2"/>
          <p:cNvPicPr>
            <a:picLocks noChangeAspect="1"/>
          </p:cNvPicPr>
          <p:nvPr userDrawn="1">
            <p:custDataLst>
              <p:tags r:id="rId1"/>
            </p:custDataLst>
          </p:nvPr>
        </p:nvPicPr>
        <p:blipFill>
          <a:blip r:embed="rId4"/>
          <a:stretch>
            <a:fillRect/>
          </a:stretch>
        </p:blipFill>
        <p:spPr>
          <a:xfrm>
            <a:off x="9660567" y="152400"/>
            <a:ext cx="2271097" cy="592138"/>
          </a:xfrm>
          <a:prstGeom prst="rect">
            <a:avLst/>
          </a:prstGeom>
          <a:noFill/>
          <a:ln w="9525">
            <a:noFill/>
          </a:ln>
        </p:spPr>
      </p:pic>
      <p:sp>
        <p:nvSpPr>
          <p:cNvPr id="4" name="文本框 3"/>
          <p:cNvSpPr txBox="1"/>
          <p:nvPr userDrawn="1">
            <p:custDataLst>
              <p:tags r:id="rId2"/>
            </p:custDataLst>
          </p:nvPr>
        </p:nvSpPr>
        <p:spPr>
          <a:xfrm>
            <a:off x="5116027" y="6096000"/>
            <a:ext cx="5712532" cy="398780"/>
          </a:xfrm>
          <a:prstGeom prst="rect">
            <a:avLst/>
          </a:prstGeom>
          <a:noFill/>
        </p:spPr>
        <p:txBody>
          <a:bodyPr wrap="square" rtlCol="0" anchor="t">
            <a:spAutoFit/>
          </a:bodyPr>
          <a:lstStyle/>
          <a:p>
            <a:pPr lvl="0" eaLnBrk="0" hangingPunct="0"/>
            <a:r>
              <a:rPr lang="zh-CN" altLang="en-US" sz="2000" b="1">
                <a:solidFill>
                  <a:srgbClr val="790015"/>
                </a:solidFill>
                <a:latin typeface="Arial" panose="020B0604020202020204" pitchFamily="34" charset="0"/>
                <a:ea typeface="宋体" panose="02010600030101010101" pitchFamily="2" charset="-122"/>
                <a:sym typeface="+mn-ea"/>
              </a:rPr>
              <a:t>智能科学与工程学院</a:t>
            </a:r>
            <a:r>
              <a:rPr lang="en-US" altLang="zh-CN" sz="2000" b="1">
                <a:solidFill>
                  <a:srgbClr val="790015"/>
                </a:solidFill>
                <a:latin typeface="Arial" panose="020B0604020202020204" pitchFamily="34" charset="0"/>
                <a:ea typeface="宋体" panose="02010600030101010101" pitchFamily="2" charset="-122"/>
                <a:sym typeface="+mn-ea"/>
              </a:rPr>
              <a:t>/</a:t>
            </a:r>
            <a:r>
              <a:rPr lang="zh-CN" altLang="en-US" sz="2000" b="1">
                <a:solidFill>
                  <a:srgbClr val="790015"/>
                </a:solidFill>
                <a:latin typeface="Arial" panose="020B0604020202020204" pitchFamily="34" charset="0"/>
                <a:ea typeface="宋体" panose="02010600030101010101" pitchFamily="2" charset="-122"/>
                <a:sym typeface="+mn-ea"/>
              </a:rPr>
              <a:t>人工智能产业学院</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795" y="1600200"/>
            <a:ext cx="539239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9815" y="1600200"/>
            <a:ext cx="539238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795" y="274638"/>
            <a:ext cx="109724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795" y="1535113"/>
            <a:ext cx="538652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795" y="2174875"/>
            <a:ext cx="538652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724" y="1535113"/>
            <a:ext cx="538848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724" y="2174875"/>
            <a:ext cx="538848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95" y="273050"/>
            <a:ext cx="401057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959" y="273050"/>
            <a:ext cx="6815245"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795" y="1435100"/>
            <a:ext cx="401057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17" Type="http://schemas.openxmlformats.org/officeDocument/2006/relationships/tags" Target="../tags/tag13.xml"/><Relationship Id="rId2" Type="http://schemas.openxmlformats.org/officeDocument/2006/relationships/slideLayout" Target="../slideLayouts/slideLayout20.xml"/><Relationship Id="rId16" Type="http://schemas.openxmlformats.org/officeDocument/2006/relationships/tags" Target="../tags/tag1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ags" Target="../tags/tag11.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87629" y="152400"/>
            <a:ext cx="11820650" cy="762000"/>
          </a:xfrm>
          <a:prstGeom prst="rect">
            <a:avLst/>
          </a:prstGeom>
          <a:noFill/>
          <a:ln w="12699">
            <a:noFill/>
          </a:ln>
        </p:spPr>
        <p:txBody>
          <a:bodyPr vert="horz" lIns="90488" tIns="44450" rIns="90488" bIns="44450" rtlCol="0" anchor="ctr" anchorCtr="0">
            <a:normAutofit/>
          </a:bodyPr>
          <a:lstStyle>
            <a:lvl1pPr marL="0" marR="0" algn="l" rtl="0" eaLnBrk="0" fontAlgn="base" latinLnBrk="0" hangingPunct="0">
              <a:lnSpc>
                <a:spcPct val="100000"/>
              </a:lnSpc>
              <a:buClrTx/>
              <a:buSzTx/>
              <a:buFontTx/>
              <a:buNone/>
              <a:defRPr kumimoji="0" lang="en-US" sz="3200" b="1" i="0" u="none" strike="noStrike" kern="0" cap="none" spc="0" normalizeH="0" baseline="0" noProof="1" smtClean="0">
                <a:solidFill>
                  <a:srgbClr val="2A858F"/>
                </a:solidFill>
                <a:latin typeface="微软雅黑" panose="020B0503020204020204" charset="-122"/>
                <a:ea typeface="微软雅黑" panose="020B0503020204020204" charset="-122"/>
                <a:cs typeface="+mj-cs"/>
              </a:defRPr>
            </a:lvl1pPr>
          </a:lstStyle>
          <a:p>
            <a:pPr lvl="0"/>
            <a:r>
              <a:rPr>
                <a:sym typeface="+mn-ea"/>
              </a:rPr>
              <a:t>Click to edit Master title style</a:t>
            </a:r>
          </a:p>
        </p:txBody>
      </p:sp>
      <p:sp>
        <p:nvSpPr>
          <p:cNvPr id="1028" name="Text Box 10"/>
          <p:cNvSpPr txBox="1">
            <a:spLocks noChangeArrowheads="1"/>
          </p:cNvSpPr>
          <p:nvPr userDrawn="1"/>
        </p:nvSpPr>
        <p:spPr bwMode="auto">
          <a:xfrm>
            <a:off x="11162384" y="6416040"/>
            <a:ext cx="284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fld id="{9A0DB2DC-4C9A-4742-B13C-FB6460FD3503}" type="slidenum">
              <a:rPr lang="en-US" altLang="zh-CN" sz="1600" b="1" dirty="0">
                <a:solidFill>
                  <a:schemeClr val="tx1"/>
                </a:solidFill>
                <a:ea typeface="华文行楷" panose="02010800040101010101" charset="-122"/>
                <a:cs typeface="Times New Roman" panose="02020603050405020304" pitchFamily="18" charset="0"/>
              </a:rPr>
              <a:t>‹#›</a:t>
            </a:fld>
            <a:endParaRPr lang="en-US" altLang="zh-CN" sz="1600" b="1" dirty="0">
              <a:solidFill>
                <a:schemeClr val="tx1"/>
              </a:solidFill>
              <a:ea typeface="华文行楷" panose="02010800040101010101" charset="-122"/>
              <a:cs typeface="Times New Roman" panose="02020603050405020304" pitchFamily="18" charset="0"/>
            </a:endParaRPr>
          </a:p>
        </p:txBody>
      </p:sp>
      <p:pic>
        <p:nvPicPr>
          <p:cNvPr id="2097153" name="图片 8"/>
          <p:cNvPicPr>
            <a:picLocks noChangeAspect="1"/>
          </p:cNvPicPr>
          <p:nvPr userDrawn="1">
            <p:custDataLst>
              <p:tags r:id="rId20"/>
            </p:custDataLst>
          </p:nvPr>
        </p:nvPicPr>
        <p:blipFill>
          <a:blip r:embed="rId22" cstate="print"/>
          <a:stretch>
            <a:fillRect/>
          </a:stretch>
        </p:blipFill>
        <p:spPr>
          <a:xfrm>
            <a:off x="9577070" y="183515"/>
            <a:ext cx="2260600" cy="641985"/>
          </a:xfrm>
          <a:prstGeom prst="rect">
            <a:avLst/>
          </a:prstGeom>
        </p:spPr>
      </p:pic>
      <p:cxnSp>
        <p:nvCxnSpPr>
          <p:cNvPr id="3145732" name="直接连接符 2"/>
          <p:cNvCxnSpPr/>
          <p:nvPr userDrawn="1">
            <p:custDataLst>
              <p:tags r:id="rId21"/>
            </p:custDataLst>
          </p:nvPr>
        </p:nvCxnSpPr>
        <p:spPr>
          <a:xfrm>
            <a:off x="0" y="909514"/>
            <a:ext cx="12194345" cy="508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rtl="0" eaLnBrk="0" fontAlgn="base" hangingPunct="0">
        <a:spcBef>
          <a:spcPct val="0"/>
        </a:spcBef>
        <a:spcAft>
          <a:spcPct val="0"/>
        </a:spcAft>
        <a:defRPr sz="2600" b="1">
          <a:solidFill>
            <a:srgbClr val="790015"/>
          </a:solidFill>
          <a:latin typeface="+mj-lt"/>
          <a:ea typeface="+mj-ea"/>
          <a:cs typeface="+mj-cs"/>
        </a:defRPr>
      </a:lvl1pPr>
      <a:lvl2pPr algn="ctr" rtl="0" eaLnBrk="0" fontAlgn="base" hangingPunct="0">
        <a:spcBef>
          <a:spcPct val="0"/>
        </a:spcBef>
        <a:spcAft>
          <a:spcPct val="0"/>
        </a:spcAft>
        <a:defRPr sz="2600" b="1">
          <a:solidFill>
            <a:srgbClr val="790015"/>
          </a:solidFill>
          <a:latin typeface="Times New Roman" panose="02020603050405020304" pitchFamily="18" charset="0"/>
        </a:defRPr>
      </a:lvl2pPr>
      <a:lvl3pPr algn="ctr" rtl="0" eaLnBrk="0" fontAlgn="base" hangingPunct="0">
        <a:spcBef>
          <a:spcPct val="0"/>
        </a:spcBef>
        <a:spcAft>
          <a:spcPct val="0"/>
        </a:spcAft>
        <a:defRPr sz="2600" b="1">
          <a:solidFill>
            <a:srgbClr val="790015"/>
          </a:solidFill>
          <a:latin typeface="Times New Roman" panose="02020603050405020304" pitchFamily="18" charset="0"/>
        </a:defRPr>
      </a:lvl3pPr>
      <a:lvl4pPr algn="ctr" rtl="0" eaLnBrk="0" fontAlgn="base" hangingPunct="0">
        <a:spcBef>
          <a:spcPct val="0"/>
        </a:spcBef>
        <a:spcAft>
          <a:spcPct val="0"/>
        </a:spcAft>
        <a:defRPr sz="2600" b="1">
          <a:solidFill>
            <a:srgbClr val="790015"/>
          </a:solidFill>
          <a:latin typeface="Times New Roman" panose="02020603050405020304" pitchFamily="18" charset="0"/>
        </a:defRPr>
      </a:lvl4pPr>
      <a:lvl5pPr algn="ctr" rtl="0" eaLnBrk="0" fontAlgn="base" hangingPunct="0">
        <a:spcBef>
          <a:spcPct val="0"/>
        </a:spcBef>
        <a:spcAft>
          <a:spcPct val="0"/>
        </a:spcAft>
        <a:defRPr sz="2600" b="1">
          <a:solidFill>
            <a:srgbClr val="790015"/>
          </a:solidFill>
          <a:latin typeface="Times New Roman" panose="02020603050405020304" pitchFamily="18" charset="0"/>
        </a:defRPr>
      </a:lvl5pPr>
      <a:lvl6pPr marL="457200" algn="ctr" rtl="0" eaLnBrk="0" fontAlgn="base" hangingPunct="0">
        <a:spcBef>
          <a:spcPct val="0"/>
        </a:spcBef>
        <a:spcAft>
          <a:spcPct val="0"/>
        </a:spcAft>
        <a:defRPr sz="2600" b="1">
          <a:solidFill>
            <a:srgbClr val="790015"/>
          </a:solidFill>
          <a:latin typeface="Times New Roman" panose="02020603050405020304" pitchFamily="18" charset="0"/>
        </a:defRPr>
      </a:lvl6pPr>
      <a:lvl7pPr marL="914400" algn="ctr" rtl="0" eaLnBrk="0" fontAlgn="base" hangingPunct="0">
        <a:spcBef>
          <a:spcPct val="0"/>
        </a:spcBef>
        <a:spcAft>
          <a:spcPct val="0"/>
        </a:spcAft>
        <a:defRPr sz="2600" b="1">
          <a:solidFill>
            <a:srgbClr val="790015"/>
          </a:solidFill>
          <a:latin typeface="Times New Roman" panose="02020603050405020304" pitchFamily="18" charset="0"/>
        </a:defRPr>
      </a:lvl7pPr>
      <a:lvl8pPr marL="1371600" algn="ctr" rtl="0" eaLnBrk="0" fontAlgn="base" hangingPunct="0">
        <a:spcBef>
          <a:spcPct val="0"/>
        </a:spcBef>
        <a:spcAft>
          <a:spcPct val="0"/>
        </a:spcAft>
        <a:defRPr sz="2600" b="1">
          <a:solidFill>
            <a:srgbClr val="790015"/>
          </a:solidFill>
          <a:latin typeface="Times New Roman" panose="02020603050405020304" pitchFamily="18" charset="0"/>
        </a:defRPr>
      </a:lvl8pPr>
      <a:lvl9pPr marL="1828800" algn="ctr" rtl="0" eaLnBrk="0" fontAlgn="base" hangingPunct="0">
        <a:spcBef>
          <a:spcPct val="0"/>
        </a:spcBef>
        <a:spcAft>
          <a:spcPct val="0"/>
        </a:spcAft>
        <a:defRPr sz="2600" b="1">
          <a:solidFill>
            <a:srgbClr val="790015"/>
          </a:solidFill>
          <a:latin typeface="Times New Roman" panose="02020603050405020304" pitchFamily="18" charset="0"/>
        </a:defRPr>
      </a:lvl9pPr>
    </p:titleStyle>
    <p:bodyStyle>
      <a:lvl1pPr marL="342900" indent="-342900" algn="l" rtl="0" eaLnBrk="0" fontAlgn="base" hangingPunct="0">
        <a:spcBef>
          <a:spcPct val="20000"/>
        </a:spcBef>
        <a:spcAft>
          <a:spcPct val="0"/>
        </a:spcAft>
        <a:buSzPct val="10000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9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1" y="608400"/>
            <a:ext cx="10969199"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1" y="1490400"/>
            <a:ext cx="10969199"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810" baseline="0">
                <a:solidFill>
                  <a:schemeClr val="tx1">
                    <a:tint val="75000"/>
                  </a:schemeClr>
                </a:solidFill>
              </a:defRPr>
            </a:lvl1pPr>
          </a:lstStyle>
          <a:p>
            <a:fld id="{760FBDFE-C587-4B4C-A407-44438C67B59E}" type="datetimeFigureOut">
              <a:rPr lang="zh-CN" altLang="en-US" smtClean="0"/>
              <a:t>2024/10/8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81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81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742950" rtl="0" eaLnBrk="1" fontAlgn="auto" latinLnBrk="0" hangingPunct="1">
        <a:lnSpc>
          <a:spcPct val="100000"/>
        </a:lnSpc>
        <a:spcBef>
          <a:spcPct val="0"/>
        </a:spcBef>
        <a:buNone/>
        <a:defRPr sz="2925" b="1" u="none" strike="noStrike" kern="1200" cap="none" spc="300" normalizeH="0" baseline="0">
          <a:solidFill>
            <a:schemeClr val="tx1">
              <a:lumMod val="85000"/>
              <a:lumOff val="15000"/>
            </a:schemeClr>
          </a:solidFill>
          <a:uFillTx/>
          <a:latin typeface="+mj-lt"/>
          <a:ea typeface="+mj-ea"/>
          <a:cs typeface="+mj-cs"/>
        </a:defRPr>
      </a:lvl1pPr>
    </p:titleStyle>
    <p:bodyStyle>
      <a:lvl1pPr marL="185420" indent="-185420" algn="l" defTabSz="742950" rtl="0" eaLnBrk="1" fontAlgn="auto" latinLnBrk="0" hangingPunct="1">
        <a:lnSpc>
          <a:spcPct val="130000"/>
        </a:lnSpc>
        <a:spcBef>
          <a:spcPts val="0"/>
        </a:spcBef>
        <a:spcAft>
          <a:spcPts val="1000"/>
        </a:spcAft>
        <a:buFont typeface="Arial" panose="020B0604020202020204" pitchFamily="34" charset="0"/>
        <a:buChar char="●"/>
        <a:defRPr sz="1460" u="none" strike="noStrike" kern="1200" cap="none" spc="150" normalizeH="0" baseline="0">
          <a:solidFill>
            <a:schemeClr val="tx1">
              <a:lumMod val="65000"/>
              <a:lumOff val="35000"/>
            </a:schemeClr>
          </a:solidFill>
          <a:uFillTx/>
          <a:latin typeface="+mn-lt"/>
          <a:ea typeface="+mn-ea"/>
          <a:cs typeface="+mn-cs"/>
        </a:defRPr>
      </a:lvl1pPr>
      <a:lvl2pPr marL="556895" indent="-185420" algn="l" defTabSz="742950" rtl="0" eaLnBrk="1" fontAlgn="auto" latinLnBrk="0" hangingPunct="1">
        <a:lnSpc>
          <a:spcPct val="120000"/>
        </a:lnSpc>
        <a:spcBef>
          <a:spcPts val="0"/>
        </a:spcBef>
        <a:spcAft>
          <a:spcPts val="600"/>
        </a:spcAft>
        <a:buFont typeface="Arial" panose="020B0604020202020204" pitchFamily="34" charset="0"/>
        <a:buChar char="●"/>
        <a:tabLst>
          <a:tab pos="1307465" algn="l"/>
          <a:tab pos="1307465" algn="l"/>
          <a:tab pos="1307465" algn="l"/>
          <a:tab pos="1307465" algn="l"/>
        </a:tabLst>
        <a:defRPr sz="1300" u="none" strike="noStrike" kern="1200" cap="none" spc="150" normalizeH="0" baseline="0">
          <a:solidFill>
            <a:schemeClr val="tx1">
              <a:lumMod val="65000"/>
              <a:lumOff val="35000"/>
            </a:schemeClr>
          </a:solidFill>
          <a:uFillTx/>
          <a:latin typeface="+mn-lt"/>
          <a:ea typeface="+mn-ea"/>
          <a:cs typeface="+mn-cs"/>
        </a:defRPr>
      </a:lvl2pPr>
      <a:lvl3pPr marL="928370" indent="-185420" algn="l" defTabSz="742950" rtl="0" eaLnBrk="1" fontAlgn="auto" latinLnBrk="0" hangingPunct="1">
        <a:lnSpc>
          <a:spcPct val="120000"/>
        </a:lnSpc>
        <a:spcBef>
          <a:spcPts val="0"/>
        </a:spcBef>
        <a:spcAft>
          <a:spcPts val="600"/>
        </a:spcAft>
        <a:buFont typeface="Arial" panose="020B0604020202020204" pitchFamily="34" charset="0"/>
        <a:buChar char="●"/>
        <a:defRPr sz="1300" u="none" strike="noStrike" kern="1200" cap="none" spc="150" normalizeH="0" baseline="0">
          <a:solidFill>
            <a:schemeClr val="tx1">
              <a:lumMod val="65000"/>
              <a:lumOff val="35000"/>
            </a:schemeClr>
          </a:solidFill>
          <a:uFillTx/>
          <a:latin typeface="+mn-lt"/>
          <a:ea typeface="+mn-ea"/>
          <a:cs typeface="+mn-cs"/>
        </a:defRPr>
      </a:lvl3pPr>
      <a:lvl4pPr marL="1299845" indent="-185420" algn="l" defTabSz="742950" rtl="0" eaLnBrk="1" fontAlgn="auto" latinLnBrk="0" hangingPunct="1">
        <a:lnSpc>
          <a:spcPct val="120000"/>
        </a:lnSpc>
        <a:spcBef>
          <a:spcPts val="0"/>
        </a:spcBef>
        <a:spcAft>
          <a:spcPts val="300"/>
        </a:spcAft>
        <a:buFont typeface="Wingdings" panose="05000000000000000000" charset="0"/>
        <a:buChar char=""/>
        <a:defRPr sz="1135" u="none" strike="noStrike" kern="1200" cap="none" spc="150" normalizeH="0" baseline="0">
          <a:solidFill>
            <a:schemeClr val="tx1">
              <a:lumMod val="65000"/>
              <a:lumOff val="35000"/>
            </a:schemeClr>
          </a:solidFill>
          <a:uFillTx/>
          <a:latin typeface="+mn-lt"/>
          <a:ea typeface="+mn-ea"/>
          <a:cs typeface="+mn-cs"/>
        </a:defRPr>
      </a:lvl4pPr>
      <a:lvl5pPr marL="1671320" indent="-185420" algn="l" defTabSz="742950" rtl="0" eaLnBrk="1" fontAlgn="auto" latinLnBrk="0" hangingPunct="1">
        <a:lnSpc>
          <a:spcPct val="120000"/>
        </a:lnSpc>
        <a:spcBef>
          <a:spcPts val="0"/>
        </a:spcBef>
        <a:spcAft>
          <a:spcPts val="300"/>
        </a:spcAft>
        <a:buFont typeface="Arial" panose="020B0604020202020204" pitchFamily="34" charset="0"/>
        <a:buChar char="•"/>
        <a:defRPr sz="1135" u="none" strike="noStrike" kern="1200" cap="none" spc="150" normalizeH="0" baseline="0">
          <a:solidFill>
            <a:schemeClr val="tx1">
              <a:lumMod val="65000"/>
              <a:lumOff val="35000"/>
            </a:schemeClr>
          </a:solidFill>
          <a:uFillTx/>
          <a:latin typeface="+mn-lt"/>
          <a:ea typeface="+mn-ea"/>
          <a:cs typeface="+mn-cs"/>
        </a:defRPr>
      </a:lvl5pPr>
      <a:lvl6pPr marL="204216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6pPr>
      <a:lvl7pPr marL="241363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7pPr>
      <a:lvl8pPr marL="2785110"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8pPr>
      <a:lvl9pPr marL="3156585" indent="-185420" algn="l" defTabSz="742950" rtl="0" eaLnBrk="1" latinLnBrk="0" hangingPunct="1">
        <a:lnSpc>
          <a:spcPct val="90000"/>
        </a:lnSpc>
        <a:spcBef>
          <a:spcPts val="405"/>
        </a:spcBef>
        <a:buFont typeface="Arial" panose="020B0604020202020204" pitchFamily="34" charset="0"/>
        <a:buChar char="•"/>
        <a:defRPr sz="1460" kern="1200">
          <a:solidFill>
            <a:schemeClr val="tx1"/>
          </a:solidFill>
          <a:latin typeface="+mn-lt"/>
          <a:ea typeface="+mn-ea"/>
          <a:cs typeface="+mn-cs"/>
        </a:defRPr>
      </a:lvl9pPr>
    </p:bodyStyle>
    <p:otherStyle>
      <a:defPPr>
        <a:defRPr lang="zh-CN"/>
      </a:defPPr>
      <a:lvl1pPr marL="0" algn="l" defTabSz="742950" rtl="0" eaLnBrk="1" latinLnBrk="0" hangingPunct="1">
        <a:defRPr sz="1460" kern="1200">
          <a:solidFill>
            <a:schemeClr val="tx1"/>
          </a:solidFill>
          <a:latin typeface="+mn-lt"/>
          <a:ea typeface="+mn-ea"/>
          <a:cs typeface="+mn-cs"/>
        </a:defRPr>
      </a:lvl1pPr>
      <a:lvl2pPr marL="371475" algn="l" defTabSz="742950" rtl="0" eaLnBrk="1" latinLnBrk="0" hangingPunct="1">
        <a:defRPr sz="1460" kern="1200">
          <a:solidFill>
            <a:schemeClr val="tx1"/>
          </a:solidFill>
          <a:latin typeface="+mn-lt"/>
          <a:ea typeface="+mn-ea"/>
          <a:cs typeface="+mn-cs"/>
        </a:defRPr>
      </a:lvl2pPr>
      <a:lvl3pPr marL="742950" algn="l" defTabSz="742950" rtl="0" eaLnBrk="1" latinLnBrk="0" hangingPunct="1">
        <a:defRPr sz="1460" kern="1200">
          <a:solidFill>
            <a:schemeClr val="tx1"/>
          </a:solidFill>
          <a:latin typeface="+mn-lt"/>
          <a:ea typeface="+mn-ea"/>
          <a:cs typeface="+mn-cs"/>
        </a:defRPr>
      </a:lvl3pPr>
      <a:lvl4pPr marL="1113790" algn="l" defTabSz="742950" rtl="0" eaLnBrk="1" latinLnBrk="0" hangingPunct="1">
        <a:defRPr sz="1460" kern="1200">
          <a:solidFill>
            <a:schemeClr val="tx1"/>
          </a:solidFill>
          <a:latin typeface="+mn-lt"/>
          <a:ea typeface="+mn-ea"/>
          <a:cs typeface="+mn-cs"/>
        </a:defRPr>
      </a:lvl4pPr>
      <a:lvl5pPr marL="1485265" algn="l" defTabSz="742950" rtl="0" eaLnBrk="1" latinLnBrk="0" hangingPunct="1">
        <a:defRPr sz="1460" kern="1200">
          <a:solidFill>
            <a:schemeClr val="tx1"/>
          </a:solidFill>
          <a:latin typeface="+mn-lt"/>
          <a:ea typeface="+mn-ea"/>
          <a:cs typeface="+mn-cs"/>
        </a:defRPr>
      </a:lvl5pPr>
      <a:lvl6pPr marL="1856740" algn="l" defTabSz="742950" rtl="0" eaLnBrk="1" latinLnBrk="0" hangingPunct="1">
        <a:defRPr sz="1460" kern="1200">
          <a:solidFill>
            <a:schemeClr val="tx1"/>
          </a:solidFill>
          <a:latin typeface="+mn-lt"/>
          <a:ea typeface="+mn-ea"/>
          <a:cs typeface="+mn-cs"/>
        </a:defRPr>
      </a:lvl6pPr>
      <a:lvl7pPr marL="2228215" algn="l" defTabSz="742950" rtl="0" eaLnBrk="1" latinLnBrk="0" hangingPunct="1">
        <a:defRPr sz="1460" kern="1200">
          <a:solidFill>
            <a:schemeClr val="tx1"/>
          </a:solidFill>
          <a:latin typeface="+mn-lt"/>
          <a:ea typeface="+mn-ea"/>
          <a:cs typeface="+mn-cs"/>
        </a:defRPr>
      </a:lvl7pPr>
      <a:lvl8pPr marL="2599690" algn="l" defTabSz="742950" rtl="0" eaLnBrk="1" latinLnBrk="0" hangingPunct="1">
        <a:defRPr sz="1460" kern="1200">
          <a:solidFill>
            <a:schemeClr val="tx1"/>
          </a:solidFill>
          <a:latin typeface="+mn-lt"/>
          <a:ea typeface="+mn-ea"/>
          <a:cs typeface="+mn-cs"/>
        </a:defRPr>
      </a:lvl8pPr>
      <a:lvl9pPr marL="2971165" algn="l" defTabSz="742950" rtl="0" eaLnBrk="1" latinLnBrk="0" hangingPunct="1">
        <a:defRPr sz="14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1524000" y="1214438"/>
            <a:ext cx="9144000" cy="2387600"/>
          </a:xfrm>
        </p:spPr>
        <p:txBody>
          <a:bodyPr/>
          <a:lstStyle/>
          <a:p>
            <a:r>
              <a:rPr lang="zh-CN" altLang="en-US" dirty="0">
                <a:latin typeface="+mn-lt"/>
                <a:ea typeface="+mn-ea"/>
                <a:cs typeface="+mn-ea"/>
                <a:sym typeface="+mn-lt"/>
              </a:rPr>
              <a:t>物联网应用课程设计</a:t>
            </a:r>
          </a:p>
        </p:txBody>
      </p:sp>
      <p:sp>
        <p:nvSpPr>
          <p:cNvPr id="11" name="副标题 10"/>
          <p:cNvSpPr>
            <a:spLocks noGrp="1"/>
          </p:cNvSpPr>
          <p:nvPr>
            <p:ph type="subTitle" idx="1"/>
          </p:nvPr>
        </p:nvSpPr>
        <p:spPr>
          <a:xfrm>
            <a:off x="609600" y="3875405"/>
            <a:ext cx="11048365" cy="1655445"/>
          </a:xfrm>
        </p:spPr>
        <p:txBody>
          <a:bodyPr>
            <a:normAutofit/>
          </a:bodyPr>
          <a:lstStyle/>
          <a:p>
            <a:r>
              <a:rPr lang="zh-CN" altLang="en-US" sz="4000" b="1" dirty="0">
                <a:solidFill>
                  <a:schemeClr val="accent1">
                    <a:lumMod val="75000"/>
                  </a:schemeClr>
                </a:solidFill>
                <a:cs typeface="+mn-ea"/>
                <a:sym typeface="+mn-lt"/>
              </a:rPr>
              <a:t>办公楼智能控制系统</a:t>
            </a:r>
          </a:p>
        </p:txBody>
      </p:sp>
      <p:sp>
        <p:nvSpPr>
          <p:cNvPr id="12" name="文本框 11"/>
          <p:cNvSpPr txBox="1"/>
          <p:nvPr/>
        </p:nvSpPr>
        <p:spPr>
          <a:xfrm>
            <a:off x="5051710" y="4954483"/>
            <a:ext cx="2151550" cy="1053109"/>
          </a:xfrm>
          <a:prstGeom prst="rect">
            <a:avLst/>
          </a:prstGeom>
          <a:noFill/>
        </p:spPr>
        <p:txBody>
          <a:bodyPr wrap="none" rtlCol="0">
            <a:spAutoFit/>
          </a:bodyPr>
          <a:lstStyle/>
          <a:p>
            <a:pPr algn="ctr">
              <a:lnSpc>
                <a:spcPct val="150000"/>
              </a:lnSpc>
            </a:pPr>
            <a:r>
              <a:rPr lang="en-US" altLang="zh-CN" sz="2400" b="1" dirty="0">
                <a:latin typeface="+mn-lt"/>
                <a:cs typeface="+mn-ea"/>
                <a:sym typeface="+mn-lt"/>
              </a:rPr>
              <a:t>22</a:t>
            </a:r>
            <a:r>
              <a:rPr lang="zh-CN" altLang="en-US" sz="2400" b="1" dirty="0">
                <a:latin typeface="+mn-lt"/>
                <a:cs typeface="+mn-ea"/>
                <a:sym typeface="+mn-lt"/>
              </a:rPr>
              <a:t>物联 郑晓鹏</a:t>
            </a:r>
            <a:endParaRPr lang="en-US" altLang="zh-CN" sz="2800" b="1" dirty="0">
              <a:latin typeface="+mn-lt"/>
              <a:cs typeface="+mn-ea"/>
              <a:sym typeface="+mn-lt"/>
            </a:endParaRPr>
          </a:p>
          <a:p>
            <a:pPr algn="ctr">
              <a:lnSpc>
                <a:spcPct val="150000"/>
              </a:lnSpc>
            </a:pPr>
            <a:r>
              <a:rPr lang="en-US" altLang="zh-CN" sz="2000" b="1" dirty="0">
                <a:latin typeface="+mn-lt"/>
                <a:cs typeface="+mn-ea"/>
                <a:sym typeface="+mn-lt"/>
              </a:rPr>
              <a:t>B305 </a:t>
            </a:r>
            <a:r>
              <a:rPr lang="zh-CN" altLang="en-US" sz="2000" b="1" dirty="0">
                <a:latin typeface="+mn-lt"/>
                <a:cs typeface="+mn-ea"/>
                <a:sym typeface="+mn-lt"/>
              </a:rPr>
              <a:t>第二十五组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4CEF9-7C69-1D78-7210-D3B19EBAB0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D0FF17-9599-65E0-BE16-3E245A65C4F4}"/>
              </a:ext>
            </a:extLst>
          </p:cNvPr>
          <p:cNvSpPr>
            <a:spLocks noGrp="1"/>
          </p:cNvSpPr>
          <p:nvPr>
            <p:ph type="title"/>
          </p:nvPr>
        </p:nvSpPr>
        <p:spPr/>
        <p:txBody>
          <a:bodyPr/>
          <a:lstStyle/>
          <a:p>
            <a:r>
              <a:rPr lang="zh-CN" altLang="en-US" dirty="0">
                <a:latin typeface="+mn-lt"/>
                <a:ea typeface="+mn-ea"/>
                <a:cs typeface="+mn-ea"/>
                <a:sym typeface="+mn-lt"/>
              </a:rPr>
              <a:t>设计思路</a:t>
            </a:r>
          </a:p>
        </p:txBody>
      </p:sp>
      <p:sp>
        <p:nvSpPr>
          <p:cNvPr id="4" name="标题 1">
            <a:extLst>
              <a:ext uri="{FF2B5EF4-FFF2-40B4-BE49-F238E27FC236}">
                <a16:creationId xmlns:a16="http://schemas.microsoft.com/office/drawing/2014/main" id="{7BA54E08-4926-4067-F25C-4DE6EA577B1C}"/>
              </a:ext>
            </a:extLst>
          </p:cNvPr>
          <p:cNvSpPr txBox="1"/>
          <p:nvPr/>
        </p:nvSpPr>
        <p:spPr>
          <a:xfrm>
            <a:off x="761930" y="982025"/>
            <a:ext cx="10671175" cy="468000"/>
          </a:xfrm>
          <a:prstGeom prst="rect">
            <a:avLst/>
          </a:prstGeom>
          <a:noFill/>
          <a:ln>
            <a:noFill/>
          </a:ln>
        </p:spPr>
        <p:txBody>
          <a:bodyPr vert="horz" wrap="square" lIns="0" tIns="0" rIns="0" bIns="0" rtlCol="0" anchor="ctr"/>
          <a:lstStyle/>
          <a:p>
            <a:pPr algn="l"/>
            <a:r>
              <a:rPr kumimoji="1" lang="zh-CN" altLang="en-US" sz="2800" b="1" dirty="0">
                <a:ln w="12700">
                  <a:noFill/>
                </a:ln>
                <a:solidFill>
                  <a:srgbClr val="262626">
                    <a:alpha val="100000"/>
                  </a:srgbClr>
                </a:solidFill>
                <a:latin typeface="+mn-lt"/>
                <a:cs typeface="+mn-ea"/>
                <a:sym typeface="+mn-lt"/>
              </a:rPr>
              <a:t>设计思路（模型机）</a:t>
            </a:r>
          </a:p>
        </p:txBody>
      </p:sp>
      <p:grpSp>
        <p:nvGrpSpPr>
          <p:cNvPr id="21" name="组合 20">
            <a:extLst>
              <a:ext uri="{FF2B5EF4-FFF2-40B4-BE49-F238E27FC236}">
                <a16:creationId xmlns:a16="http://schemas.microsoft.com/office/drawing/2014/main" id="{B828A771-1A24-D696-AADC-7A7E1801503B}"/>
              </a:ext>
            </a:extLst>
          </p:cNvPr>
          <p:cNvGrpSpPr/>
          <p:nvPr/>
        </p:nvGrpSpPr>
        <p:grpSpPr>
          <a:xfrm>
            <a:off x="116537" y="872366"/>
            <a:ext cx="527808" cy="722361"/>
            <a:chOff x="157177" y="332616"/>
            <a:chExt cx="527808" cy="722361"/>
          </a:xfrm>
        </p:grpSpPr>
        <p:sp>
          <p:nvSpPr>
            <p:cNvPr id="22" name="标题 1">
              <a:extLst>
                <a:ext uri="{FF2B5EF4-FFF2-40B4-BE49-F238E27FC236}">
                  <a16:creationId xmlns:a16="http://schemas.microsoft.com/office/drawing/2014/main" id="{0ED3429C-9D49-07BE-65F7-E7009D28BE65}"/>
                </a:ext>
              </a:extLst>
            </p:cNvPr>
            <p:cNvSpPr txBox="1"/>
            <p:nvPr/>
          </p:nvSpPr>
          <p:spPr>
            <a:xfrm rot="2700000">
              <a:off x="234473" y="409912"/>
              <a:ext cx="373216" cy="373216"/>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24" name="标题 1">
              <a:extLst>
                <a:ext uri="{FF2B5EF4-FFF2-40B4-BE49-F238E27FC236}">
                  <a16:creationId xmlns:a16="http://schemas.microsoft.com/office/drawing/2014/main" id="{BA06BB4D-5F44-9460-CA2D-6BF719EB37E2}"/>
                </a:ext>
              </a:extLst>
            </p:cNvPr>
            <p:cNvSpPr txBox="1"/>
            <p:nvPr/>
          </p:nvSpPr>
          <p:spPr>
            <a:xfrm rot="2700000">
              <a:off x="234473" y="604465"/>
              <a:ext cx="373216" cy="373216"/>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grpSp>
      <p:sp>
        <p:nvSpPr>
          <p:cNvPr id="3" name="文本框 2">
            <a:extLst>
              <a:ext uri="{FF2B5EF4-FFF2-40B4-BE49-F238E27FC236}">
                <a16:creationId xmlns:a16="http://schemas.microsoft.com/office/drawing/2014/main" id="{1BFBCA86-2191-E4CF-A097-4C43DE7D3B38}"/>
              </a:ext>
            </a:extLst>
          </p:cNvPr>
          <p:cNvSpPr txBox="1"/>
          <p:nvPr/>
        </p:nvSpPr>
        <p:spPr>
          <a:xfrm>
            <a:off x="914400" y="1828800"/>
            <a:ext cx="10134600" cy="4801314"/>
          </a:xfrm>
          <a:prstGeom prst="rect">
            <a:avLst/>
          </a:prstGeom>
          <a:noFill/>
        </p:spPr>
        <p:txBody>
          <a:bodyPr wrap="square" rtlCol="0">
            <a:spAutoFit/>
          </a:bodyPr>
          <a:lstStyle/>
          <a:p>
            <a:r>
              <a:rPr lang="zh-CN" altLang="en-US" sz="1800" dirty="0">
                <a:solidFill>
                  <a:srgbClr val="063DE8"/>
                </a:solidFill>
              </a:rPr>
              <a:t>硬件选型及部署：</a:t>
            </a:r>
            <a:r>
              <a:rPr lang="en-US" altLang="zh-CN" sz="1800" dirty="0">
                <a:solidFill>
                  <a:srgbClr val="063DE8"/>
                </a:solidFill>
              </a:rPr>
              <a:t>(7</a:t>
            </a:r>
            <a:r>
              <a:rPr lang="zh-CN" altLang="en-US" sz="1800" dirty="0">
                <a:solidFill>
                  <a:srgbClr val="063DE8"/>
                </a:solidFill>
              </a:rPr>
              <a:t>类传感器，共</a:t>
            </a:r>
            <a:r>
              <a:rPr lang="en-US" altLang="zh-CN" sz="1800" dirty="0">
                <a:solidFill>
                  <a:srgbClr val="063DE8"/>
                </a:solidFill>
              </a:rPr>
              <a:t>13</a:t>
            </a:r>
            <a:r>
              <a:rPr lang="zh-CN" altLang="en-US" sz="1800" dirty="0">
                <a:solidFill>
                  <a:srgbClr val="063DE8"/>
                </a:solidFill>
              </a:rPr>
              <a:t>个；</a:t>
            </a:r>
            <a:r>
              <a:rPr lang="en-US" altLang="zh-CN" sz="1800" dirty="0">
                <a:solidFill>
                  <a:srgbClr val="063DE8"/>
                </a:solidFill>
              </a:rPr>
              <a:t>4</a:t>
            </a:r>
            <a:r>
              <a:rPr lang="zh-CN" altLang="en-US" sz="1800" dirty="0">
                <a:solidFill>
                  <a:srgbClr val="063DE8"/>
                </a:solidFill>
              </a:rPr>
              <a:t>类数据传输模块，共</a:t>
            </a:r>
            <a:r>
              <a:rPr lang="en-US" altLang="zh-CN" sz="1800" dirty="0">
                <a:solidFill>
                  <a:srgbClr val="063DE8"/>
                </a:solidFill>
              </a:rPr>
              <a:t>8</a:t>
            </a:r>
            <a:r>
              <a:rPr lang="zh-CN" altLang="en-US" sz="1800" dirty="0">
                <a:solidFill>
                  <a:srgbClr val="063DE8"/>
                </a:solidFill>
              </a:rPr>
              <a:t>个</a:t>
            </a:r>
            <a:r>
              <a:rPr lang="en-US" altLang="zh-CN" sz="1800" dirty="0">
                <a:solidFill>
                  <a:srgbClr val="063DE8"/>
                </a:solidFill>
              </a:rPr>
              <a:t>)</a:t>
            </a:r>
          </a:p>
          <a:p>
            <a:endParaRPr lang="en-US" altLang="zh-CN" sz="1800" dirty="0"/>
          </a:p>
          <a:p>
            <a:r>
              <a:rPr lang="zh-CN" altLang="en-US" sz="1800" dirty="0"/>
              <a:t>主机：采用</a:t>
            </a:r>
            <a:r>
              <a:rPr lang="en-US" altLang="zh-CN" sz="1800" dirty="0"/>
              <a:t>ESP32-S3</a:t>
            </a:r>
            <a:r>
              <a:rPr lang="zh-CN" altLang="en-US" sz="1800" dirty="0"/>
              <a:t>作为主控芯片，并在</a:t>
            </a:r>
            <a:r>
              <a:rPr lang="en-US" altLang="zh-CN" sz="1800" dirty="0"/>
              <a:t>ESP32-S3</a:t>
            </a:r>
            <a:r>
              <a:rPr lang="zh-CN" altLang="en-US" sz="1800" dirty="0"/>
              <a:t>上使用</a:t>
            </a:r>
            <a:r>
              <a:rPr lang="en-US" altLang="zh-CN" sz="1800" dirty="0"/>
              <a:t>Vue3</a:t>
            </a:r>
            <a:r>
              <a:rPr lang="zh-CN" altLang="en-US" sz="1800" dirty="0"/>
              <a:t>开发</a:t>
            </a:r>
            <a:r>
              <a:rPr lang="en-US" altLang="zh-CN" sz="1800" dirty="0"/>
              <a:t>web</a:t>
            </a:r>
            <a:r>
              <a:rPr lang="zh-CN" altLang="en-US" sz="1800" dirty="0"/>
              <a:t>端用户界面，同时将从机无线传输来的传感器数据和设备状态显示到前端页面并上传存储至云平台。</a:t>
            </a:r>
            <a:endParaRPr lang="en-US" altLang="zh-CN" sz="1800" dirty="0"/>
          </a:p>
          <a:p>
            <a:endParaRPr lang="en-US" altLang="zh-CN" sz="1800" dirty="0"/>
          </a:p>
          <a:p>
            <a:r>
              <a:rPr lang="zh-CN" altLang="en-US" sz="1800" dirty="0"/>
              <a:t>门禁：通过</a:t>
            </a:r>
            <a:r>
              <a:rPr lang="en-US" altLang="zh-CN" sz="1800" dirty="0"/>
              <a:t>ESP8266</a:t>
            </a:r>
            <a:r>
              <a:rPr lang="zh-CN" altLang="en-US" sz="1800" dirty="0"/>
              <a:t>作为主控芯片，当刷卡后驱动舵机转动角度模拟开门，同时将</a:t>
            </a:r>
            <a:r>
              <a:rPr lang="en-US" altLang="zh-CN" sz="1800" dirty="0"/>
              <a:t>RFID</a:t>
            </a:r>
            <a:r>
              <a:rPr lang="zh-CN" altLang="en-US" sz="1800" dirty="0"/>
              <a:t>门禁信息通过</a:t>
            </a:r>
            <a:r>
              <a:rPr lang="en-US" altLang="zh-CN" sz="1800" dirty="0"/>
              <a:t>WIFI</a:t>
            </a:r>
            <a:r>
              <a:rPr lang="zh-CN" altLang="en-US" sz="1800" dirty="0"/>
              <a:t>发送到服务器，服务器将对应数据传输到云端，同时进行办公室设备运行决策，比如无线控制办公室空调继电器闭合提前开启空调。</a:t>
            </a:r>
            <a:endParaRPr lang="en-US" altLang="zh-CN" sz="1800" dirty="0"/>
          </a:p>
          <a:p>
            <a:endParaRPr lang="en-US" altLang="zh-CN" sz="1800" dirty="0"/>
          </a:p>
          <a:p>
            <a:r>
              <a:rPr lang="zh-CN" altLang="en-US" sz="1800" dirty="0"/>
              <a:t>在办公室</a:t>
            </a:r>
            <a:r>
              <a:rPr lang="en-US" altLang="zh-CN" sz="1800" dirty="0"/>
              <a:t>1</a:t>
            </a:r>
            <a:r>
              <a:rPr lang="zh-CN" altLang="en-US" sz="1800" dirty="0"/>
              <a:t>部署设备：通过</a:t>
            </a:r>
            <a:r>
              <a:rPr lang="en-US" altLang="zh-CN" sz="1800" dirty="0"/>
              <a:t>STM32F103</a:t>
            </a:r>
            <a:r>
              <a:rPr lang="zh-CN" altLang="en-US" sz="1800" dirty="0"/>
              <a:t>作为主控芯片，温湿度传感器测量环境温湿度、二氧化碳传感器测量环境二氧化碳浓度、火焰传感器</a:t>
            </a:r>
            <a:r>
              <a:rPr lang="en-US" altLang="zh-CN" sz="1800" dirty="0"/>
              <a:t>+</a:t>
            </a:r>
            <a:r>
              <a:rPr lang="zh-CN" altLang="en-US" sz="1800" dirty="0"/>
              <a:t>烟雾传感器测量消防状态、光敏传感器测量环境照明程度、超声波传感器检测对应位置上是否有人存在。并对数据进行逻辑处理，如二氧化碳浓度过高开启新风系统的继电器，环境照明不良则进行补光，检测工位有人则开启对应台灯，检测到消防问题则进行蜂鸣器警报等，同时将数据分别通过</a:t>
            </a:r>
            <a:r>
              <a:rPr lang="en-US" altLang="zh-CN" sz="1800" dirty="0"/>
              <a:t>NRF24L01 </a:t>
            </a:r>
            <a:r>
              <a:rPr lang="zh-CN" altLang="en-US" sz="1800" dirty="0"/>
              <a:t>和 </a:t>
            </a:r>
            <a:r>
              <a:rPr lang="en-US" altLang="zh-CN" sz="1800" dirty="0"/>
              <a:t>HC-06</a:t>
            </a:r>
            <a:r>
              <a:rPr lang="zh-CN" altLang="en-US" sz="1800" dirty="0"/>
              <a:t>无线传输给</a:t>
            </a:r>
            <a:r>
              <a:rPr lang="en-US" altLang="zh-CN" sz="1800" dirty="0"/>
              <a:t>ESP32-S3</a:t>
            </a:r>
            <a:r>
              <a:rPr lang="zh-CN" altLang="en-US" sz="1800" dirty="0"/>
              <a:t>对应的接收模块。</a:t>
            </a:r>
            <a:endParaRPr lang="en-US" altLang="zh-CN" sz="1800" dirty="0"/>
          </a:p>
          <a:p>
            <a:endParaRPr lang="en-US" altLang="zh-CN" sz="1800" dirty="0"/>
          </a:p>
          <a:p>
            <a:r>
              <a:rPr lang="zh-CN" altLang="en-US" sz="1800" dirty="0"/>
              <a:t>办公室</a:t>
            </a:r>
            <a:r>
              <a:rPr lang="en-US" altLang="zh-CN" sz="1800" dirty="0"/>
              <a:t>2</a:t>
            </a:r>
            <a:r>
              <a:rPr lang="zh-CN" altLang="en-US" sz="1800" dirty="0"/>
              <a:t>部署设备同</a:t>
            </a:r>
            <a:r>
              <a:rPr lang="en-US" altLang="zh-CN" sz="1800" dirty="0"/>
              <a:t>1</a:t>
            </a:r>
            <a:r>
              <a:rPr lang="zh-CN" altLang="en-US" sz="1800" dirty="0"/>
              <a:t>，将无线通信模块改为</a:t>
            </a:r>
            <a:r>
              <a:rPr lang="en-US" altLang="zh-CN" sz="1800" dirty="0"/>
              <a:t>Zigbee</a:t>
            </a:r>
            <a:r>
              <a:rPr lang="zh-CN" altLang="en-US" sz="1800" dirty="0"/>
              <a:t>。</a:t>
            </a:r>
            <a:endParaRPr lang="en-US" altLang="zh-CN" sz="1800" dirty="0"/>
          </a:p>
        </p:txBody>
      </p:sp>
    </p:spTree>
    <p:extLst>
      <p:ext uri="{BB962C8B-B14F-4D97-AF65-F5344CB8AC3E}">
        <p14:creationId xmlns:p14="http://schemas.microsoft.com/office/powerpoint/2010/main" val="207601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AD56E-708C-EB98-62AA-34747A8BA41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17ACAA0-1C8B-3B74-1DE7-15F93DF07D36}"/>
              </a:ext>
            </a:extLst>
          </p:cNvPr>
          <p:cNvSpPr>
            <a:spLocks noGrp="1"/>
          </p:cNvSpPr>
          <p:nvPr>
            <p:ph type="title"/>
          </p:nvPr>
        </p:nvSpPr>
        <p:spPr/>
        <p:txBody>
          <a:bodyPr/>
          <a:lstStyle/>
          <a:p>
            <a:r>
              <a:rPr lang="zh-CN" altLang="en-US" dirty="0">
                <a:latin typeface="+mn-lt"/>
                <a:ea typeface="+mn-ea"/>
                <a:cs typeface="+mn-ea"/>
                <a:sym typeface="+mn-lt"/>
              </a:rPr>
              <a:t>设计思路</a:t>
            </a:r>
          </a:p>
        </p:txBody>
      </p:sp>
      <p:sp>
        <p:nvSpPr>
          <p:cNvPr id="4" name="标题 1">
            <a:extLst>
              <a:ext uri="{FF2B5EF4-FFF2-40B4-BE49-F238E27FC236}">
                <a16:creationId xmlns:a16="http://schemas.microsoft.com/office/drawing/2014/main" id="{0ACAFB0A-FBB0-CFB7-D2DE-6DD0D98CFAD6}"/>
              </a:ext>
            </a:extLst>
          </p:cNvPr>
          <p:cNvSpPr txBox="1"/>
          <p:nvPr/>
        </p:nvSpPr>
        <p:spPr>
          <a:xfrm>
            <a:off x="761930" y="982025"/>
            <a:ext cx="10671175" cy="468000"/>
          </a:xfrm>
          <a:prstGeom prst="rect">
            <a:avLst/>
          </a:prstGeom>
          <a:noFill/>
          <a:ln>
            <a:noFill/>
          </a:ln>
        </p:spPr>
        <p:txBody>
          <a:bodyPr vert="horz" wrap="square" lIns="0" tIns="0" rIns="0" bIns="0" rtlCol="0" anchor="ctr"/>
          <a:lstStyle/>
          <a:p>
            <a:pPr algn="l"/>
            <a:r>
              <a:rPr kumimoji="1" lang="zh-CN" altLang="en-US" sz="2800" b="1" dirty="0">
                <a:ln w="12700">
                  <a:noFill/>
                </a:ln>
                <a:solidFill>
                  <a:srgbClr val="262626">
                    <a:alpha val="100000"/>
                  </a:srgbClr>
                </a:solidFill>
                <a:latin typeface="+mn-lt"/>
                <a:cs typeface="+mn-ea"/>
                <a:sym typeface="+mn-lt"/>
              </a:rPr>
              <a:t>设计思路（模型机）</a:t>
            </a:r>
          </a:p>
        </p:txBody>
      </p:sp>
      <p:grpSp>
        <p:nvGrpSpPr>
          <p:cNvPr id="21" name="组合 20">
            <a:extLst>
              <a:ext uri="{FF2B5EF4-FFF2-40B4-BE49-F238E27FC236}">
                <a16:creationId xmlns:a16="http://schemas.microsoft.com/office/drawing/2014/main" id="{1C1DF31A-60FA-F55E-3931-CDD6FD6C3AF2}"/>
              </a:ext>
            </a:extLst>
          </p:cNvPr>
          <p:cNvGrpSpPr/>
          <p:nvPr/>
        </p:nvGrpSpPr>
        <p:grpSpPr>
          <a:xfrm>
            <a:off x="116537" y="872366"/>
            <a:ext cx="527808" cy="722361"/>
            <a:chOff x="157177" y="332616"/>
            <a:chExt cx="527808" cy="722361"/>
          </a:xfrm>
        </p:grpSpPr>
        <p:sp>
          <p:nvSpPr>
            <p:cNvPr id="22" name="标题 1">
              <a:extLst>
                <a:ext uri="{FF2B5EF4-FFF2-40B4-BE49-F238E27FC236}">
                  <a16:creationId xmlns:a16="http://schemas.microsoft.com/office/drawing/2014/main" id="{509B628D-A075-D8EB-164F-71A986401AAE}"/>
                </a:ext>
              </a:extLst>
            </p:cNvPr>
            <p:cNvSpPr txBox="1"/>
            <p:nvPr/>
          </p:nvSpPr>
          <p:spPr>
            <a:xfrm rot="2700000">
              <a:off x="234473" y="409912"/>
              <a:ext cx="373216" cy="373216"/>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24" name="标题 1">
              <a:extLst>
                <a:ext uri="{FF2B5EF4-FFF2-40B4-BE49-F238E27FC236}">
                  <a16:creationId xmlns:a16="http://schemas.microsoft.com/office/drawing/2014/main" id="{AEF1A080-C672-9671-9665-F690711D3B03}"/>
                </a:ext>
              </a:extLst>
            </p:cNvPr>
            <p:cNvSpPr txBox="1"/>
            <p:nvPr/>
          </p:nvSpPr>
          <p:spPr>
            <a:xfrm rot="2700000">
              <a:off x="234473" y="604465"/>
              <a:ext cx="373216" cy="373216"/>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grpSp>
      <p:sp>
        <p:nvSpPr>
          <p:cNvPr id="3" name="文本框 2">
            <a:extLst>
              <a:ext uri="{FF2B5EF4-FFF2-40B4-BE49-F238E27FC236}">
                <a16:creationId xmlns:a16="http://schemas.microsoft.com/office/drawing/2014/main" id="{A0DA41D5-7785-A61F-A5A2-6DD8640306A6}"/>
              </a:ext>
            </a:extLst>
          </p:cNvPr>
          <p:cNvSpPr txBox="1"/>
          <p:nvPr/>
        </p:nvSpPr>
        <p:spPr>
          <a:xfrm>
            <a:off x="914400" y="1828800"/>
            <a:ext cx="9829800" cy="2585323"/>
          </a:xfrm>
          <a:prstGeom prst="rect">
            <a:avLst/>
          </a:prstGeom>
          <a:noFill/>
        </p:spPr>
        <p:txBody>
          <a:bodyPr wrap="square" rtlCol="0">
            <a:spAutoFit/>
          </a:bodyPr>
          <a:lstStyle/>
          <a:p>
            <a:r>
              <a:rPr lang="zh-CN" altLang="en-US" sz="1800" dirty="0">
                <a:solidFill>
                  <a:srgbClr val="063DE8"/>
                </a:solidFill>
              </a:rPr>
              <a:t>数据处理及分析：</a:t>
            </a:r>
            <a:endParaRPr lang="en-US" altLang="zh-CN" sz="1800" dirty="0">
              <a:solidFill>
                <a:srgbClr val="063DE8"/>
              </a:solidFill>
            </a:endParaRPr>
          </a:p>
          <a:p>
            <a:endParaRPr lang="en-US" altLang="zh-CN" sz="1800" dirty="0"/>
          </a:p>
          <a:p>
            <a:r>
              <a:rPr lang="zh-CN" altLang="en-US" sz="1800" dirty="0"/>
              <a:t>       通过主机</a:t>
            </a:r>
            <a:r>
              <a:rPr lang="en-US" altLang="zh-CN" sz="1800" dirty="0"/>
              <a:t>ESP32-S3</a:t>
            </a:r>
            <a:r>
              <a:rPr lang="zh-CN" altLang="en-US" sz="1800" dirty="0"/>
              <a:t>将传感器和设备数据整合上传并保存至阿里云平台，在后台将数据进行导出后，通过</a:t>
            </a:r>
            <a:r>
              <a:rPr lang="en-US" altLang="zh-CN" sz="1800" dirty="0"/>
              <a:t>Python</a:t>
            </a:r>
            <a:r>
              <a:rPr lang="zh-CN" altLang="en-US" sz="1800" dirty="0"/>
              <a:t>编写脚本，对设备运行状态</a:t>
            </a:r>
            <a:r>
              <a:rPr lang="en-US" altLang="zh-CN" sz="1800" dirty="0"/>
              <a:t>(</a:t>
            </a:r>
            <a:r>
              <a:rPr lang="zh-CN" altLang="en-US" sz="1800" dirty="0"/>
              <a:t>模拟功耗计算碳排放</a:t>
            </a:r>
            <a:r>
              <a:rPr lang="en-US" altLang="zh-CN" sz="1800" dirty="0"/>
              <a:t>)</a:t>
            </a:r>
            <a:r>
              <a:rPr lang="zh-CN" altLang="en-US" sz="1800" dirty="0"/>
              <a:t>、二氧化碳数据等进行数据清洗、预处理，并选择合适的机器学习模型进行训练并验证，评估系统能耗及碳排放。</a:t>
            </a:r>
            <a:endParaRPr lang="en-US" altLang="zh-CN" sz="1800" dirty="0"/>
          </a:p>
          <a:p>
            <a:endParaRPr lang="en-US" altLang="zh-CN" sz="1800" dirty="0"/>
          </a:p>
          <a:p>
            <a:r>
              <a:rPr lang="zh-CN" altLang="en-US" sz="1800" dirty="0">
                <a:solidFill>
                  <a:srgbClr val="063DE8"/>
                </a:solidFill>
              </a:rPr>
              <a:t>用户页面：</a:t>
            </a:r>
            <a:endParaRPr lang="en-US" altLang="zh-CN" sz="1800" dirty="0">
              <a:solidFill>
                <a:srgbClr val="063DE8"/>
              </a:solidFill>
            </a:endParaRPr>
          </a:p>
          <a:p>
            <a:endParaRPr lang="en-US" altLang="zh-CN" sz="1800" dirty="0"/>
          </a:p>
          <a:p>
            <a:r>
              <a:rPr lang="zh-CN" altLang="en-US" sz="1800" dirty="0"/>
              <a:t>       通过</a:t>
            </a:r>
            <a:r>
              <a:rPr lang="en-US" altLang="zh-CN" sz="1800" dirty="0" err="1"/>
              <a:t>PlatformIO</a:t>
            </a:r>
            <a:r>
              <a:rPr lang="zh-CN" altLang="en-US" sz="1800" dirty="0"/>
              <a:t>在</a:t>
            </a:r>
            <a:r>
              <a:rPr lang="en-US" altLang="zh-CN" sz="1800" dirty="0"/>
              <a:t>ESP32-S3</a:t>
            </a:r>
            <a:r>
              <a:rPr lang="zh-CN" altLang="en-US" sz="1800" dirty="0"/>
              <a:t>上部署</a:t>
            </a:r>
            <a:r>
              <a:rPr lang="en-US" altLang="zh-CN" sz="1800" dirty="0"/>
              <a:t>Vue3</a:t>
            </a:r>
            <a:r>
              <a:rPr lang="zh-CN" altLang="en-US" sz="1800" dirty="0"/>
              <a:t>框架开发用户界面，融合大模型</a:t>
            </a:r>
            <a:r>
              <a:rPr lang="en-US" altLang="zh-CN" sz="1800" dirty="0"/>
              <a:t>API</a:t>
            </a:r>
            <a:r>
              <a:rPr lang="zh-CN" altLang="en-US" sz="1800" dirty="0"/>
              <a:t>进行分析。</a:t>
            </a:r>
            <a:endParaRPr lang="en-US" altLang="zh-CN" sz="1800" dirty="0"/>
          </a:p>
        </p:txBody>
      </p:sp>
    </p:spTree>
    <p:extLst>
      <p:ext uri="{BB962C8B-B14F-4D97-AF65-F5344CB8AC3E}">
        <p14:creationId xmlns:p14="http://schemas.microsoft.com/office/powerpoint/2010/main" val="136149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54631-458F-1DF6-F2EE-34338D891157}"/>
            </a:ext>
          </a:extLst>
        </p:cNvPr>
        <p:cNvGrpSpPr/>
        <p:nvPr/>
      </p:nvGrpSpPr>
      <p:grpSpPr>
        <a:xfrm>
          <a:off x="0" y="0"/>
          <a:ext cx="0" cy="0"/>
          <a:chOff x="0" y="0"/>
          <a:chExt cx="0" cy="0"/>
        </a:xfrm>
      </p:grpSpPr>
      <p:sp>
        <p:nvSpPr>
          <p:cNvPr id="9219" name="Rectangle 4">
            <a:extLst>
              <a:ext uri="{FF2B5EF4-FFF2-40B4-BE49-F238E27FC236}">
                <a16:creationId xmlns:a16="http://schemas.microsoft.com/office/drawing/2014/main" id="{998183C3-6A3B-5E80-2879-69F55500FF8F}"/>
              </a:ext>
            </a:extLst>
          </p:cNvPr>
          <p:cNvSpPr/>
          <p:nvPr/>
        </p:nvSpPr>
        <p:spPr>
          <a:xfrm>
            <a:off x="533400" y="990600"/>
            <a:ext cx="10827385" cy="5257800"/>
          </a:xfrm>
          <a:prstGeom prst="rect">
            <a:avLst/>
          </a:prstGeom>
          <a:noFill/>
          <a:ln w="12699">
            <a:noFill/>
          </a:ln>
        </p:spPr>
        <p:txBody>
          <a:bodyPr/>
          <a:lstStyle/>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办公楼智能控制系统的必要性</a:t>
            </a:r>
            <a:endParaRPr lang="en-US" altLang="zh-CN" sz="2400" b="1" dirty="0">
              <a:latin typeface="+mn-lt"/>
              <a:cs typeface="+mn-ea"/>
              <a:sym typeface="+mn-lt"/>
            </a:endParaRP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设计需求分析、预期功能</a:t>
            </a: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设计思路</a:t>
            </a:r>
          </a:p>
          <a:p>
            <a:pPr marL="342900" indent="-342900">
              <a:lnSpc>
                <a:spcPct val="250000"/>
              </a:lnSpc>
              <a:spcBef>
                <a:spcPct val="20000"/>
              </a:spcBef>
              <a:buSzPct val="100000"/>
              <a:buFont typeface="Wingdings" panose="05000000000000000000" pitchFamily="2" charset="2"/>
              <a:buChar char="q"/>
            </a:pPr>
            <a:r>
              <a:rPr lang="zh-CN" altLang="en-US" sz="2400" b="1" dirty="0">
                <a:solidFill>
                  <a:srgbClr val="2A858F"/>
                </a:solidFill>
                <a:latin typeface="+mn-lt"/>
                <a:cs typeface="+mn-ea"/>
                <a:sym typeface="+mn-lt"/>
              </a:rPr>
              <a:t>解决的关键问题</a:t>
            </a:r>
            <a:endParaRPr lang="zh-CN" altLang="en-US" sz="2400" b="1" dirty="0">
              <a:latin typeface="+mn-lt"/>
              <a:cs typeface="+mn-ea"/>
              <a:sym typeface="+mn-lt"/>
            </a:endParaRPr>
          </a:p>
        </p:txBody>
      </p:sp>
      <p:sp>
        <p:nvSpPr>
          <p:cNvPr id="2" name="文本框 1">
            <a:extLst>
              <a:ext uri="{FF2B5EF4-FFF2-40B4-BE49-F238E27FC236}">
                <a16:creationId xmlns:a16="http://schemas.microsoft.com/office/drawing/2014/main" id="{C63DC87B-47CF-3776-147D-0B70EB2C4107}"/>
              </a:ext>
            </a:extLst>
          </p:cNvPr>
          <p:cNvSpPr txBox="1"/>
          <p:nvPr/>
        </p:nvSpPr>
        <p:spPr>
          <a:xfrm>
            <a:off x="374650" y="228600"/>
            <a:ext cx="1607185" cy="583565"/>
          </a:xfrm>
          <a:prstGeom prst="rect">
            <a:avLst/>
          </a:prstGeom>
          <a:noFill/>
        </p:spPr>
        <p:txBody>
          <a:bodyPr wrap="square" rtlCol="0">
            <a:spAutoFit/>
          </a:bodyPr>
          <a:lstStyle/>
          <a:p>
            <a:r>
              <a:rPr lang="zh-CN" altLang="en-US" sz="3200" b="1" dirty="0">
                <a:latin typeface="+mn-lt"/>
                <a:cs typeface="+mn-ea"/>
                <a:sym typeface="+mn-lt"/>
              </a:rPr>
              <a:t>提纲</a:t>
            </a:r>
          </a:p>
        </p:txBody>
      </p:sp>
    </p:spTree>
    <p:extLst>
      <p:ext uri="{BB962C8B-B14F-4D97-AF65-F5344CB8AC3E}">
        <p14:creationId xmlns:p14="http://schemas.microsoft.com/office/powerpoint/2010/main" val="1915251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1C650-78D3-E92E-CF46-DBE9C0BEA0A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FE8E10D-6937-CBD7-9100-B92AC8B61DB3}"/>
              </a:ext>
            </a:extLst>
          </p:cNvPr>
          <p:cNvSpPr>
            <a:spLocks noGrp="1"/>
          </p:cNvSpPr>
          <p:nvPr>
            <p:ph type="title"/>
          </p:nvPr>
        </p:nvSpPr>
        <p:spPr/>
        <p:txBody>
          <a:bodyPr/>
          <a:lstStyle/>
          <a:p>
            <a:r>
              <a:rPr lang="zh-CN" altLang="en-US" dirty="0">
                <a:latin typeface="+mn-lt"/>
                <a:ea typeface="+mn-ea"/>
                <a:cs typeface="+mn-ea"/>
                <a:sym typeface="+mn-lt"/>
              </a:rPr>
              <a:t>解决的关键问题</a:t>
            </a:r>
          </a:p>
        </p:txBody>
      </p:sp>
      <p:sp>
        <p:nvSpPr>
          <p:cNvPr id="4" name="标题 1">
            <a:extLst>
              <a:ext uri="{FF2B5EF4-FFF2-40B4-BE49-F238E27FC236}">
                <a16:creationId xmlns:a16="http://schemas.microsoft.com/office/drawing/2014/main" id="{69F4B997-6D94-5BD6-EDCD-5BFE10BB0094}"/>
              </a:ext>
            </a:extLst>
          </p:cNvPr>
          <p:cNvSpPr txBox="1"/>
          <p:nvPr/>
        </p:nvSpPr>
        <p:spPr>
          <a:xfrm>
            <a:off x="761930" y="982025"/>
            <a:ext cx="10671175" cy="468000"/>
          </a:xfrm>
          <a:prstGeom prst="rect">
            <a:avLst/>
          </a:prstGeom>
          <a:noFill/>
          <a:ln>
            <a:noFill/>
          </a:ln>
        </p:spPr>
        <p:txBody>
          <a:bodyPr vert="horz" wrap="square" lIns="0" tIns="0" rIns="0" bIns="0" rtlCol="0" anchor="ctr"/>
          <a:lstStyle/>
          <a:p>
            <a:pPr algn="l"/>
            <a:r>
              <a:rPr kumimoji="1" lang="zh-CN" altLang="en-US" sz="2800" b="1" dirty="0">
                <a:ln w="12700">
                  <a:noFill/>
                </a:ln>
                <a:solidFill>
                  <a:srgbClr val="262626">
                    <a:alpha val="100000"/>
                  </a:srgbClr>
                </a:solidFill>
                <a:latin typeface="+mn-lt"/>
                <a:cs typeface="+mn-ea"/>
                <a:sym typeface="+mn-lt"/>
              </a:rPr>
              <a:t>解决的关键问题</a:t>
            </a:r>
          </a:p>
        </p:txBody>
      </p:sp>
      <p:grpSp>
        <p:nvGrpSpPr>
          <p:cNvPr id="21" name="组合 20">
            <a:extLst>
              <a:ext uri="{FF2B5EF4-FFF2-40B4-BE49-F238E27FC236}">
                <a16:creationId xmlns:a16="http://schemas.microsoft.com/office/drawing/2014/main" id="{7BFA3EEF-1EE8-1C59-4DE0-8ECF8AFD39D8}"/>
              </a:ext>
            </a:extLst>
          </p:cNvPr>
          <p:cNvGrpSpPr/>
          <p:nvPr/>
        </p:nvGrpSpPr>
        <p:grpSpPr>
          <a:xfrm>
            <a:off x="116537" y="872366"/>
            <a:ext cx="527808" cy="722361"/>
            <a:chOff x="157177" y="332616"/>
            <a:chExt cx="527808" cy="722361"/>
          </a:xfrm>
        </p:grpSpPr>
        <p:sp>
          <p:nvSpPr>
            <p:cNvPr id="22" name="标题 1">
              <a:extLst>
                <a:ext uri="{FF2B5EF4-FFF2-40B4-BE49-F238E27FC236}">
                  <a16:creationId xmlns:a16="http://schemas.microsoft.com/office/drawing/2014/main" id="{EC8EC229-EA54-4DD4-1D1D-3409D2F942CE}"/>
                </a:ext>
              </a:extLst>
            </p:cNvPr>
            <p:cNvSpPr txBox="1"/>
            <p:nvPr/>
          </p:nvSpPr>
          <p:spPr>
            <a:xfrm rot="2700000">
              <a:off x="234473" y="409912"/>
              <a:ext cx="373216" cy="373216"/>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24" name="标题 1">
              <a:extLst>
                <a:ext uri="{FF2B5EF4-FFF2-40B4-BE49-F238E27FC236}">
                  <a16:creationId xmlns:a16="http://schemas.microsoft.com/office/drawing/2014/main" id="{59C10B8A-97C1-0DD0-DB14-E87F89B90207}"/>
                </a:ext>
              </a:extLst>
            </p:cNvPr>
            <p:cNvSpPr txBox="1"/>
            <p:nvPr/>
          </p:nvSpPr>
          <p:spPr>
            <a:xfrm rot="2700000">
              <a:off x="234473" y="604465"/>
              <a:ext cx="373216" cy="373216"/>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grpSp>
      <p:sp>
        <p:nvSpPr>
          <p:cNvPr id="26" name="文本框 25">
            <a:extLst>
              <a:ext uri="{FF2B5EF4-FFF2-40B4-BE49-F238E27FC236}">
                <a16:creationId xmlns:a16="http://schemas.microsoft.com/office/drawing/2014/main" id="{7D3220D6-1261-165E-0A39-09762B2D3AD0}"/>
              </a:ext>
            </a:extLst>
          </p:cNvPr>
          <p:cNvSpPr txBox="1"/>
          <p:nvPr/>
        </p:nvSpPr>
        <p:spPr>
          <a:xfrm>
            <a:off x="990600" y="1517650"/>
            <a:ext cx="9829800" cy="4801314"/>
          </a:xfrm>
          <a:prstGeom prst="rect">
            <a:avLst/>
          </a:prstGeom>
          <a:noFill/>
        </p:spPr>
        <p:txBody>
          <a:bodyPr wrap="square" rtlCol="0" anchor="t">
            <a:spAutoFit/>
          </a:bodyPr>
          <a:lstStyle/>
          <a:p>
            <a:r>
              <a:rPr lang="zh-CN" altLang="en-US" sz="1800" dirty="0">
                <a:solidFill>
                  <a:srgbClr val="063DE8"/>
                </a:solidFill>
                <a:cs typeface="Times New Roman" panose="02020603050405020304" pitchFamily="18" charset="0"/>
                <a:sym typeface="+mn-lt"/>
              </a:rPr>
              <a:t>增强安全保障</a:t>
            </a:r>
            <a:endParaRPr lang="en-US" altLang="zh-CN" sz="1800" dirty="0">
              <a:solidFill>
                <a:srgbClr val="063DE8"/>
              </a:solidFill>
              <a:cs typeface="Times New Roman" panose="02020603050405020304" pitchFamily="18" charset="0"/>
              <a:sym typeface="+mn-lt"/>
            </a:endParaRPr>
          </a:p>
          <a:p>
            <a:endParaRPr lang="en-US" altLang="zh-CN" sz="1800" dirty="0">
              <a:solidFill>
                <a:srgbClr val="063DE8"/>
              </a:solidFill>
              <a:cs typeface="Times New Roman" panose="02020603050405020304" pitchFamily="18" charset="0"/>
              <a:sym typeface="+mn-lt"/>
            </a:endParaRPr>
          </a:p>
          <a:p>
            <a:r>
              <a:rPr lang="zh-CN" altLang="en-US" sz="1800" dirty="0">
                <a:cs typeface="Times New Roman" panose="02020603050405020304" pitchFamily="18" charset="0"/>
                <a:sym typeface="+mn-lt"/>
              </a:rPr>
              <a:t>       办公楼智能控制系统通过</a:t>
            </a:r>
            <a:r>
              <a:rPr lang="en-US" altLang="zh-CN" sz="1800" dirty="0">
                <a:cs typeface="Times New Roman" panose="02020603050405020304" pitchFamily="18" charset="0"/>
                <a:sym typeface="+mn-lt"/>
              </a:rPr>
              <a:t>RFID</a:t>
            </a:r>
            <a:r>
              <a:rPr lang="zh-CN" altLang="en-US" sz="1800" dirty="0">
                <a:cs typeface="Times New Roman" panose="02020603050405020304" pitchFamily="18" charset="0"/>
                <a:sym typeface="+mn-lt"/>
              </a:rPr>
              <a:t>门禁系统进行身份验证，能够保障办公室的安全并记录人员进出情况，提高办公区域的安全性；此外还能监控办公室的安全状态，及时发现并报警处理火情。</a:t>
            </a:r>
            <a:endParaRPr lang="en-US" altLang="zh-CN" sz="1800" dirty="0">
              <a:cs typeface="Times New Roman" panose="02020603050405020304" pitchFamily="18" charset="0"/>
              <a:sym typeface="+mn-lt"/>
            </a:endParaRPr>
          </a:p>
          <a:p>
            <a:endParaRPr lang="en-US" altLang="zh-CN" sz="1800" dirty="0">
              <a:cs typeface="Times New Roman" panose="02020603050405020304" pitchFamily="18" charset="0"/>
              <a:sym typeface="+mn-lt"/>
            </a:endParaRPr>
          </a:p>
          <a:p>
            <a:r>
              <a:rPr lang="zh-CN" altLang="en-US" sz="1800" dirty="0">
                <a:solidFill>
                  <a:srgbClr val="063DE8"/>
                </a:solidFill>
                <a:cs typeface="Times New Roman" panose="02020603050405020304" pitchFamily="18" charset="0"/>
                <a:sym typeface="+mn-lt"/>
              </a:rPr>
              <a:t>实现智能化管理</a:t>
            </a:r>
            <a:endParaRPr lang="en-US" altLang="zh-CN" sz="1800" dirty="0">
              <a:solidFill>
                <a:srgbClr val="063DE8"/>
              </a:solidFill>
              <a:cs typeface="Times New Roman" panose="02020603050405020304" pitchFamily="18" charset="0"/>
              <a:sym typeface="+mn-lt"/>
            </a:endParaRPr>
          </a:p>
          <a:p>
            <a:endParaRPr lang="en-US" altLang="zh-CN" sz="1800" dirty="0">
              <a:solidFill>
                <a:srgbClr val="063DE8"/>
              </a:solidFill>
              <a:cs typeface="Times New Roman" panose="02020603050405020304" pitchFamily="18" charset="0"/>
              <a:sym typeface="+mn-lt"/>
            </a:endParaRPr>
          </a:p>
          <a:p>
            <a:r>
              <a:rPr lang="zh-CN" altLang="en-US" sz="1800" dirty="0">
                <a:cs typeface="Times New Roman" panose="02020603050405020304" pitchFamily="18" charset="0"/>
                <a:sym typeface="+mn-lt"/>
              </a:rPr>
              <a:t>       办公楼智能控制系统将多个子系统集成到一个平台上，实现统一的监控和管理，大大提高了管理效率。通过数据分析和挖掘功能，系统可以找出潜在的能效改进点，进一步提高楼宇的能效水平和管理效率。</a:t>
            </a:r>
            <a:endParaRPr lang="en-US" altLang="zh-CN" sz="1800" dirty="0">
              <a:cs typeface="Times New Roman" panose="02020603050405020304" pitchFamily="18" charset="0"/>
              <a:sym typeface="+mn-lt"/>
            </a:endParaRPr>
          </a:p>
          <a:p>
            <a:endParaRPr lang="en-US" altLang="zh-CN" sz="1800" dirty="0">
              <a:cs typeface="Times New Roman" panose="02020603050405020304" pitchFamily="18" charset="0"/>
              <a:sym typeface="+mn-lt"/>
            </a:endParaRPr>
          </a:p>
          <a:p>
            <a:r>
              <a:rPr lang="zh-CN" altLang="en-US" sz="1800" dirty="0">
                <a:solidFill>
                  <a:srgbClr val="063DE8"/>
                </a:solidFill>
                <a:cs typeface="Times New Roman" panose="02020603050405020304" pitchFamily="18" charset="0"/>
                <a:sym typeface="+mn-lt"/>
              </a:rPr>
              <a:t>提高能效与节能减排</a:t>
            </a:r>
            <a:endParaRPr lang="en-US" altLang="zh-CN" sz="1800" dirty="0">
              <a:solidFill>
                <a:srgbClr val="063DE8"/>
              </a:solidFill>
              <a:cs typeface="Times New Roman" panose="02020603050405020304" pitchFamily="18" charset="0"/>
              <a:sym typeface="+mn-lt"/>
            </a:endParaRPr>
          </a:p>
          <a:p>
            <a:endParaRPr lang="en-US" altLang="zh-CN" sz="1800" dirty="0">
              <a:solidFill>
                <a:srgbClr val="063DE8"/>
              </a:solidFill>
              <a:cs typeface="Times New Roman" panose="02020603050405020304" pitchFamily="18" charset="0"/>
              <a:sym typeface="+mn-lt"/>
            </a:endParaRPr>
          </a:p>
          <a:p>
            <a:r>
              <a:rPr lang="zh-CN" altLang="en-US" sz="1800" dirty="0">
                <a:cs typeface="Times New Roman" panose="02020603050405020304" pitchFamily="18" charset="0"/>
                <a:sym typeface="+mn-lt"/>
              </a:rPr>
              <a:t>        办公楼智能控制系统将通过监测建筑物内外的环境参数（如温度、湿度、光照等），智能调节空调、照明等设备，以达到节能的</a:t>
            </a:r>
            <a:r>
              <a:rPr lang="zh-CN" altLang="en-US" sz="1800">
                <a:cs typeface="Times New Roman" panose="02020603050405020304" pitchFamily="18" charset="0"/>
                <a:sym typeface="+mn-lt"/>
              </a:rPr>
              <a:t>目的。通过</a:t>
            </a:r>
            <a:r>
              <a:rPr lang="zh-CN" altLang="en-US" sz="1800" dirty="0">
                <a:cs typeface="Times New Roman" panose="02020603050405020304" pitchFamily="18" charset="0"/>
                <a:sym typeface="+mn-lt"/>
              </a:rPr>
              <a:t>对能源使用情况的实时监控和数据采集，并通过数据分析评估系统能耗以及碳排放量，可以帮助管理者制定更加合理的能源管理策略，进一步降低能源消耗和运营成本，助力“双碳”目标的实现。</a:t>
            </a:r>
          </a:p>
        </p:txBody>
      </p:sp>
    </p:spTree>
    <p:extLst>
      <p:ext uri="{BB962C8B-B14F-4D97-AF65-F5344CB8AC3E}">
        <p14:creationId xmlns:p14="http://schemas.microsoft.com/office/powerpoint/2010/main" val="210086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descr="7b0a202020202274657874626f78223a20227b5c2263617465676f72795f69645c223a31303430392c5c2269645c223a32303334323131367d220a7d0a"/>
          <p:cNvGrpSpPr/>
          <p:nvPr/>
        </p:nvGrpSpPr>
        <p:grpSpPr>
          <a:xfrm>
            <a:off x="3533140" y="2404745"/>
            <a:ext cx="5603875" cy="2048510"/>
            <a:chOff x="5559" y="3789"/>
            <a:chExt cx="8825" cy="3226"/>
          </a:xfrm>
        </p:grpSpPr>
        <p:grpSp>
          <p:nvGrpSpPr>
            <p:cNvPr id="46" name="图形 44"/>
            <p:cNvGrpSpPr/>
            <p:nvPr/>
          </p:nvGrpSpPr>
          <p:grpSpPr>
            <a:xfrm>
              <a:off x="5559" y="3789"/>
              <a:ext cx="8073" cy="3226"/>
              <a:chOff x="3529665" y="2406050"/>
              <a:chExt cx="5126116" cy="2048206"/>
            </a:xfrm>
          </p:grpSpPr>
          <p:sp>
            <p:nvSpPr>
              <p:cNvPr id="47" name="任意多边形: 形状 46"/>
              <p:cNvSpPr/>
              <p:nvPr/>
            </p:nvSpPr>
            <p:spPr>
              <a:xfrm>
                <a:off x="8306027" y="2690608"/>
                <a:ext cx="293674" cy="1618286"/>
              </a:xfrm>
              <a:custGeom>
                <a:avLst/>
                <a:gdLst>
                  <a:gd name="connsiteX0" fmla="*/ 174950 w 293674"/>
                  <a:gd name="connsiteY0" fmla="*/ 34733 h 1618286"/>
                  <a:gd name="connsiteX1" fmla="*/ 21869 w 293674"/>
                  <a:gd name="connsiteY1" fmla="*/ 1426613 h 1618286"/>
                  <a:gd name="connsiteX2" fmla="*/ 0 w 293674"/>
                  <a:gd name="connsiteY2" fmla="*/ 1502511 h 1618286"/>
                  <a:gd name="connsiteX3" fmla="*/ 214828 w 293674"/>
                  <a:gd name="connsiteY3" fmla="*/ 1618286 h 1618286"/>
                  <a:gd name="connsiteX4" fmla="*/ 106771 w 293674"/>
                  <a:gd name="connsiteY4" fmla="*/ 1218217 h 1618286"/>
                  <a:gd name="connsiteX5" fmla="*/ 101626 w 293674"/>
                  <a:gd name="connsiteY5" fmla="*/ 1209212 h 1618286"/>
                  <a:gd name="connsiteX6" fmla="*/ 102912 w 293674"/>
                  <a:gd name="connsiteY6" fmla="*/ 1198921 h 1618286"/>
                  <a:gd name="connsiteX7" fmla="*/ 289439 w 293674"/>
                  <a:gd name="connsiteY7" fmla="*/ 250847 h 1618286"/>
                  <a:gd name="connsiteX8" fmla="*/ 243129 w 293674"/>
                  <a:gd name="connsiteY8" fmla="*/ 59174 h 1618286"/>
                  <a:gd name="connsiteX9" fmla="*/ 174950 w 293674"/>
                  <a:gd name="connsiteY9" fmla="*/ 0 h 1618286"/>
                  <a:gd name="connsiteX10" fmla="*/ 174950 w 293674"/>
                  <a:gd name="connsiteY10" fmla="*/ 34733 h 161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674" h="1618286">
                    <a:moveTo>
                      <a:pt x="174950" y="34733"/>
                    </a:moveTo>
                    <a:lnTo>
                      <a:pt x="21869" y="1426613"/>
                    </a:lnTo>
                    <a:cubicBezTo>
                      <a:pt x="19296" y="1453628"/>
                      <a:pt x="11578" y="1479356"/>
                      <a:pt x="0" y="1502511"/>
                    </a:cubicBezTo>
                    <a:cubicBezTo>
                      <a:pt x="78470" y="1533384"/>
                      <a:pt x="153081" y="1566831"/>
                      <a:pt x="214828" y="1618286"/>
                    </a:cubicBezTo>
                    <a:cubicBezTo>
                      <a:pt x="204537" y="1523093"/>
                      <a:pt x="177523" y="1349430"/>
                      <a:pt x="106771" y="1218217"/>
                    </a:cubicBezTo>
                    <a:lnTo>
                      <a:pt x="101626" y="1209212"/>
                    </a:lnTo>
                    <a:lnTo>
                      <a:pt x="102912" y="1198921"/>
                    </a:lnTo>
                    <a:lnTo>
                      <a:pt x="289439" y="250847"/>
                    </a:lnTo>
                    <a:cubicBezTo>
                      <a:pt x="302303" y="182668"/>
                      <a:pt x="285580" y="113203"/>
                      <a:pt x="243129" y="59174"/>
                    </a:cubicBezTo>
                    <a:cubicBezTo>
                      <a:pt x="223833" y="34733"/>
                      <a:pt x="200678" y="15437"/>
                      <a:pt x="174950" y="0"/>
                    </a:cubicBezTo>
                    <a:cubicBezTo>
                      <a:pt x="176236" y="11578"/>
                      <a:pt x="176236" y="23155"/>
                      <a:pt x="174950" y="34733"/>
                    </a:cubicBezTo>
                    <a:close/>
                  </a:path>
                </a:pathLst>
              </a:custGeom>
              <a:no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8" name="任意多边形: 形状 47"/>
              <p:cNvSpPr/>
              <p:nvPr/>
            </p:nvSpPr>
            <p:spPr>
              <a:xfrm>
                <a:off x="4055776" y="4209842"/>
                <a:ext cx="1699328" cy="109586"/>
              </a:xfrm>
              <a:custGeom>
                <a:avLst/>
                <a:gdLst>
                  <a:gd name="connsiteX0" fmla="*/ 264997 w 1699328"/>
                  <a:gd name="connsiteY0" fmla="*/ 109344 h 109586"/>
                  <a:gd name="connsiteX1" fmla="*/ 1699328 w 1699328"/>
                  <a:gd name="connsiteY1" fmla="*/ 59174 h 109586"/>
                  <a:gd name="connsiteX2" fmla="*/ 0 w 1699328"/>
                  <a:gd name="connsiteY2" fmla="*/ 0 h 109586"/>
                  <a:gd name="connsiteX3" fmla="*/ 264997 w 1699328"/>
                  <a:gd name="connsiteY3" fmla="*/ 109344 h 109586"/>
                </a:gdLst>
                <a:ahLst/>
                <a:cxnLst>
                  <a:cxn ang="0">
                    <a:pos x="connsiteX0" y="connsiteY0"/>
                  </a:cxn>
                  <a:cxn ang="0">
                    <a:pos x="connsiteX1" y="connsiteY1"/>
                  </a:cxn>
                  <a:cxn ang="0">
                    <a:pos x="connsiteX2" y="connsiteY2"/>
                  </a:cxn>
                  <a:cxn ang="0">
                    <a:pos x="connsiteX3" y="connsiteY3"/>
                  </a:cxn>
                </a:cxnLst>
                <a:rect l="l" t="t" r="r" b="b"/>
                <a:pathLst>
                  <a:path w="1699328" h="109586">
                    <a:moveTo>
                      <a:pt x="264997" y="109344"/>
                    </a:moveTo>
                    <a:cubicBezTo>
                      <a:pt x="280434" y="109344"/>
                      <a:pt x="931350" y="86189"/>
                      <a:pt x="1699328" y="59174"/>
                    </a:cubicBezTo>
                    <a:lnTo>
                      <a:pt x="0" y="0"/>
                    </a:lnTo>
                    <a:cubicBezTo>
                      <a:pt x="65606" y="70752"/>
                      <a:pt x="160799" y="113203"/>
                      <a:pt x="264997" y="109344"/>
                    </a:cubicBezTo>
                    <a:close/>
                  </a:path>
                </a:pathLst>
              </a:custGeom>
              <a:no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49" name="任意多边形: 形状 48"/>
              <p:cNvSpPr/>
              <p:nvPr/>
            </p:nvSpPr>
            <p:spPr>
              <a:xfrm>
                <a:off x="3715284" y="2461630"/>
                <a:ext cx="2510641" cy="267570"/>
              </a:xfrm>
              <a:custGeom>
                <a:avLst/>
                <a:gdLst>
                  <a:gd name="connsiteX0" fmla="*/ 2510641 w 2510641"/>
                  <a:gd name="connsiteY0" fmla="*/ 101625 h 267570"/>
                  <a:gd name="connsiteX1" fmla="*/ 247872 w 2510641"/>
                  <a:gd name="connsiteY1" fmla="*/ 0 h 267570"/>
                  <a:gd name="connsiteX2" fmla="*/ 236294 w 2510641"/>
                  <a:gd name="connsiteY2" fmla="*/ 0 h 267570"/>
                  <a:gd name="connsiteX3" fmla="*/ 54912 w 2510641"/>
                  <a:gd name="connsiteY3" fmla="*/ 86189 h 267570"/>
                  <a:gd name="connsiteX4" fmla="*/ 2170 w 2510641"/>
                  <a:gd name="connsiteY4" fmla="*/ 267570 h 267570"/>
                  <a:gd name="connsiteX5" fmla="*/ 74208 w 2510641"/>
                  <a:gd name="connsiteY5" fmla="*/ 254706 h 267570"/>
                  <a:gd name="connsiteX6" fmla="*/ 2510641 w 2510641"/>
                  <a:gd name="connsiteY6" fmla="*/ 101625 h 26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0641" h="267570">
                    <a:moveTo>
                      <a:pt x="2510641" y="101625"/>
                    </a:moveTo>
                    <a:lnTo>
                      <a:pt x="247872" y="0"/>
                    </a:lnTo>
                    <a:cubicBezTo>
                      <a:pt x="244012" y="0"/>
                      <a:pt x="240153" y="0"/>
                      <a:pt x="236294" y="0"/>
                    </a:cubicBezTo>
                    <a:cubicBezTo>
                      <a:pt x="165542" y="0"/>
                      <a:pt x="99936" y="30874"/>
                      <a:pt x="54912" y="86189"/>
                    </a:cubicBezTo>
                    <a:cubicBezTo>
                      <a:pt x="12461" y="137644"/>
                      <a:pt x="-6835" y="201964"/>
                      <a:pt x="2170" y="267570"/>
                    </a:cubicBezTo>
                    <a:cubicBezTo>
                      <a:pt x="25325" y="259852"/>
                      <a:pt x="48480" y="255993"/>
                      <a:pt x="74208" y="254706"/>
                    </a:cubicBezTo>
                    <a:lnTo>
                      <a:pt x="2510641" y="101625"/>
                    </a:lnTo>
                    <a:close/>
                  </a:path>
                </a:pathLst>
              </a:custGeom>
              <a:no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0" name="任意多边形: 形状 49"/>
              <p:cNvSpPr/>
              <p:nvPr/>
            </p:nvSpPr>
            <p:spPr>
              <a:xfrm>
                <a:off x="3659898" y="2406050"/>
                <a:ext cx="3075439" cy="343731"/>
              </a:xfrm>
              <a:custGeom>
                <a:avLst/>
                <a:gdLst>
                  <a:gd name="connsiteX0" fmla="*/ 110298 w 3075439"/>
                  <a:gd name="connsiteY0" fmla="*/ 140481 h 343731"/>
                  <a:gd name="connsiteX1" fmla="*/ 291680 w 3075439"/>
                  <a:gd name="connsiteY1" fmla="*/ 54293 h 343731"/>
                  <a:gd name="connsiteX2" fmla="*/ 303258 w 3075439"/>
                  <a:gd name="connsiteY2" fmla="*/ 54293 h 343731"/>
                  <a:gd name="connsiteX3" fmla="*/ 2566027 w 3075439"/>
                  <a:gd name="connsiteY3" fmla="*/ 155918 h 343731"/>
                  <a:gd name="connsiteX4" fmla="*/ 3075440 w 3075439"/>
                  <a:gd name="connsiteY4" fmla="*/ 123758 h 343731"/>
                  <a:gd name="connsiteX5" fmla="*/ 304544 w 3075439"/>
                  <a:gd name="connsiteY5" fmla="*/ 264 h 343731"/>
                  <a:gd name="connsiteX6" fmla="*/ 67847 w 3075439"/>
                  <a:gd name="connsiteY6" fmla="*/ 105749 h 343731"/>
                  <a:gd name="connsiteX7" fmla="*/ 4814 w 3075439"/>
                  <a:gd name="connsiteY7" fmla="*/ 343732 h 343731"/>
                  <a:gd name="connsiteX8" fmla="*/ 56270 w 3075439"/>
                  <a:gd name="connsiteY8" fmla="*/ 321863 h 343731"/>
                  <a:gd name="connsiteX9" fmla="*/ 110298 w 3075439"/>
                  <a:gd name="connsiteY9" fmla="*/ 140481 h 34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5439" h="343731">
                    <a:moveTo>
                      <a:pt x="110298" y="140481"/>
                    </a:moveTo>
                    <a:cubicBezTo>
                      <a:pt x="155322" y="85166"/>
                      <a:pt x="222215" y="54293"/>
                      <a:pt x="291680" y="54293"/>
                    </a:cubicBezTo>
                    <a:cubicBezTo>
                      <a:pt x="295539" y="54293"/>
                      <a:pt x="299398" y="54293"/>
                      <a:pt x="303258" y="54293"/>
                    </a:cubicBezTo>
                    <a:lnTo>
                      <a:pt x="2566027" y="155918"/>
                    </a:lnTo>
                    <a:lnTo>
                      <a:pt x="3075440" y="123758"/>
                    </a:lnTo>
                    <a:lnTo>
                      <a:pt x="304544" y="264"/>
                    </a:lnTo>
                    <a:cubicBezTo>
                      <a:pt x="213210" y="-3595"/>
                      <a:pt x="127021" y="34997"/>
                      <a:pt x="67847" y="105749"/>
                    </a:cubicBezTo>
                    <a:cubicBezTo>
                      <a:pt x="11246" y="172641"/>
                      <a:pt x="-10623" y="260116"/>
                      <a:pt x="4814" y="343732"/>
                    </a:cubicBezTo>
                    <a:cubicBezTo>
                      <a:pt x="21537" y="334727"/>
                      <a:pt x="38260" y="327009"/>
                      <a:pt x="56270" y="321863"/>
                    </a:cubicBezTo>
                    <a:cubicBezTo>
                      <a:pt x="48551" y="256257"/>
                      <a:pt x="66561" y="191937"/>
                      <a:pt x="110298" y="140481"/>
                    </a:cubicBezTo>
                    <a:close/>
                  </a:path>
                </a:pathLst>
              </a:custGeom>
              <a:solidFill>
                <a:srgbClr val="0067C2"/>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1" name="任意多边形: 形状 50"/>
              <p:cNvSpPr/>
              <p:nvPr/>
            </p:nvSpPr>
            <p:spPr>
              <a:xfrm>
                <a:off x="3983738" y="4207269"/>
                <a:ext cx="2547063" cy="167513"/>
              </a:xfrm>
              <a:custGeom>
                <a:avLst/>
                <a:gdLst>
                  <a:gd name="connsiteX0" fmla="*/ 337036 w 2547063"/>
                  <a:gd name="connsiteY0" fmla="*/ 111916 h 167513"/>
                  <a:gd name="connsiteX1" fmla="*/ 72038 w 2547063"/>
                  <a:gd name="connsiteY1" fmla="*/ 2573 h 167513"/>
                  <a:gd name="connsiteX2" fmla="*/ 0 w 2547063"/>
                  <a:gd name="connsiteY2" fmla="*/ 0 h 167513"/>
                  <a:gd name="connsiteX3" fmla="*/ 339608 w 2547063"/>
                  <a:gd name="connsiteY3" fmla="*/ 167232 h 167513"/>
                  <a:gd name="connsiteX4" fmla="*/ 2547063 w 2547063"/>
                  <a:gd name="connsiteY4" fmla="*/ 90048 h 167513"/>
                  <a:gd name="connsiteX5" fmla="*/ 1771367 w 2547063"/>
                  <a:gd name="connsiteY5" fmla="*/ 63033 h 167513"/>
                  <a:gd name="connsiteX6" fmla="*/ 337036 w 2547063"/>
                  <a:gd name="connsiteY6" fmla="*/ 111916 h 16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7063" h="167513">
                    <a:moveTo>
                      <a:pt x="337036" y="111916"/>
                    </a:moveTo>
                    <a:cubicBezTo>
                      <a:pt x="232838" y="115776"/>
                      <a:pt x="137644" y="73325"/>
                      <a:pt x="72038" y="2573"/>
                    </a:cubicBezTo>
                    <a:lnTo>
                      <a:pt x="0" y="0"/>
                    </a:lnTo>
                    <a:cubicBezTo>
                      <a:pt x="75897" y="106771"/>
                      <a:pt x="200678" y="172377"/>
                      <a:pt x="339608" y="167232"/>
                    </a:cubicBezTo>
                    <a:cubicBezTo>
                      <a:pt x="424511" y="164659"/>
                      <a:pt x="1529524" y="126067"/>
                      <a:pt x="2547063" y="90048"/>
                    </a:cubicBezTo>
                    <a:lnTo>
                      <a:pt x="1771367" y="63033"/>
                    </a:lnTo>
                    <a:cubicBezTo>
                      <a:pt x="1003389" y="88761"/>
                      <a:pt x="352472" y="111916"/>
                      <a:pt x="337036" y="111916"/>
                    </a:cubicBezTo>
                    <a:close/>
                  </a:path>
                </a:pathLst>
              </a:custGeom>
              <a:solidFill>
                <a:srgbClr val="0067C2"/>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2" name="任意多边形: 形状 51"/>
              <p:cNvSpPr/>
              <p:nvPr/>
            </p:nvSpPr>
            <p:spPr>
              <a:xfrm>
                <a:off x="8279013" y="2625002"/>
                <a:ext cx="376768" cy="1829255"/>
              </a:xfrm>
              <a:custGeom>
                <a:avLst/>
                <a:gdLst>
                  <a:gd name="connsiteX0" fmla="*/ 313880 w 376768"/>
                  <a:gd name="connsiteY0" fmla="*/ 91334 h 1829255"/>
                  <a:gd name="connsiteX1" fmla="*/ 191673 w 376768"/>
                  <a:gd name="connsiteY1" fmla="*/ 0 h 1829255"/>
                  <a:gd name="connsiteX2" fmla="*/ 203250 w 376768"/>
                  <a:gd name="connsiteY2" fmla="*/ 65606 h 1829255"/>
                  <a:gd name="connsiteX3" fmla="*/ 271429 w 376768"/>
                  <a:gd name="connsiteY3" fmla="*/ 124780 h 1829255"/>
                  <a:gd name="connsiteX4" fmla="*/ 317739 w 376768"/>
                  <a:gd name="connsiteY4" fmla="*/ 316453 h 1829255"/>
                  <a:gd name="connsiteX5" fmla="*/ 131212 w 376768"/>
                  <a:gd name="connsiteY5" fmla="*/ 1264528 h 1829255"/>
                  <a:gd name="connsiteX6" fmla="*/ 129926 w 376768"/>
                  <a:gd name="connsiteY6" fmla="*/ 1274819 h 1829255"/>
                  <a:gd name="connsiteX7" fmla="*/ 135072 w 376768"/>
                  <a:gd name="connsiteY7" fmla="*/ 1283824 h 1829255"/>
                  <a:gd name="connsiteX8" fmla="*/ 243129 w 376768"/>
                  <a:gd name="connsiteY8" fmla="*/ 1683893 h 1829255"/>
                  <a:gd name="connsiteX9" fmla="*/ 28300 w 376768"/>
                  <a:gd name="connsiteY9" fmla="*/ 1568117 h 1829255"/>
                  <a:gd name="connsiteX10" fmla="*/ 0 w 376768"/>
                  <a:gd name="connsiteY10" fmla="*/ 1615714 h 1829255"/>
                  <a:gd name="connsiteX11" fmla="*/ 255993 w 376768"/>
                  <a:gd name="connsiteY11" fmla="*/ 1771368 h 1829255"/>
                  <a:gd name="connsiteX12" fmla="*/ 306162 w 376768"/>
                  <a:gd name="connsiteY12" fmla="*/ 1829255 h 1829255"/>
                  <a:gd name="connsiteX13" fmla="*/ 303589 w 376768"/>
                  <a:gd name="connsiteY13" fmla="*/ 1752072 h 1829255"/>
                  <a:gd name="connsiteX14" fmla="*/ 187813 w 376768"/>
                  <a:gd name="connsiteY14" fmla="*/ 1265814 h 1829255"/>
                  <a:gd name="connsiteX15" fmla="*/ 371768 w 376768"/>
                  <a:gd name="connsiteY15" fmla="*/ 326745 h 1829255"/>
                  <a:gd name="connsiteX16" fmla="*/ 313880 w 376768"/>
                  <a:gd name="connsiteY16" fmla="*/ 91334 h 182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768" h="1829255">
                    <a:moveTo>
                      <a:pt x="313880" y="91334"/>
                    </a:moveTo>
                    <a:cubicBezTo>
                      <a:pt x="281721" y="50169"/>
                      <a:pt x="239269" y="19296"/>
                      <a:pt x="191673" y="0"/>
                    </a:cubicBezTo>
                    <a:cubicBezTo>
                      <a:pt x="198105" y="20582"/>
                      <a:pt x="201964" y="43737"/>
                      <a:pt x="203250" y="65606"/>
                    </a:cubicBezTo>
                    <a:cubicBezTo>
                      <a:pt x="228978" y="81043"/>
                      <a:pt x="252133" y="100339"/>
                      <a:pt x="271429" y="124780"/>
                    </a:cubicBezTo>
                    <a:cubicBezTo>
                      <a:pt x="313880" y="178809"/>
                      <a:pt x="330603" y="249561"/>
                      <a:pt x="317739" y="316453"/>
                    </a:cubicBezTo>
                    <a:lnTo>
                      <a:pt x="131212" y="1264528"/>
                    </a:lnTo>
                    <a:lnTo>
                      <a:pt x="129926" y="1274819"/>
                    </a:lnTo>
                    <a:lnTo>
                      <a:pt x="135072" y="1283824"/>
                    </a:lnTo>
                    <a:cubicBezTo>
                      <a:pt x="207109" y="1413750"/>
                      <a:pt x="234124" y="1588699"/>
                      <a:pt x="243129" y="1683893"/>
                    </a:cubicBezTo>
                    <a:cubicBezTo>
                      <a:pt x="180095" y="1632437"/>
                      <a:pt x="106771" y="1598991"/>
                      <a:pt x="28300" y="1568117"/>
                    </a:cubicBezTo>
                    <a:cubicBezTo>
                      <a:pt x="20582" y="1584840"/>
                      <a:pt x="10291" y="1600277"/>
                      <a:pt x="0" y="1615714"/>
                    </a:cubicBezTo>
                    <a:cubicBezTo>
                      <a:pt x="101625" y="1654306"/>
                      <a:pt x="190386" y="1695470"/>
                      <a:pt x="255993" y="1771368"/>
                    </a:cubicBezTo>
                    <a:lnTo>
                      <a:pt x="306162" y="1829255"/>
                    </a:lnTo>
                    <a:lnTo>
                      <a:pt x="303589" y="1752072"/>
                    </a:lnTo>
                    <a:cubicBezTo>
                      <a:pt x="303589" y="1740494"/>
                      <a:pt x="293298" y="1465205"/>
                      <a:pt x="187813" y="1265814"/>
                    </a:cubicBezTo>
                    <a:lnTo>
                      <a:pt x="371768" y="326745"/>
                    </a:lnTo>
                    <a:cubicBezTo>
                      <a:pt x="387205" y="244415"/>
                      <a:pt x="366623" y="158227"/>
                      <a:pt x="313880" y="91334"/>
                    </a:cubicBezTo>
                    <a:close/>
                  </a:path>
                </a:pathLst>
              </a:custGeom>
              <a:solidFill>
                <a:srgbClr val="0067C2"/>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3" name="任意多边形: 形状 52"/>
              <p:cNvSpPr/>
              <p:nvPr/>
            </p:nvSpPr>
            <p:spPr>
              <a:xfrm>
                <a:off x="3665998" y="2727914"/>
                <a:ext cx="388491" cy="1480642"/>
              </a:xfrm>
              <a:custGeom>
                <a:avLst/>
                <a:gdLst>
                  <a:gd name="connsiteX0" fmla="*/ 302303 w 388491"/>
                  <a:gd name="connsiteY0" fmla="*/ 1310838 h 1480642"/>
                  <a:gd name="connsiteX1" fmla="*/ 55315 w 388491"/>
                  <a:gd name="connsiteY1" fmla="*/ 24442 h 1480642"/>
                  <a:gd name="connsiteX2" fmla="*/ 51456 w 388491"/>
                  <a:gd name="connsiteY2" fmla="*/ 0 h 1480642"/>
                  <a:gd name="connsiteX3" fmla="*/ 0 w 388491"/>
                  <a:gd name="connsiteY3" fmla="*/ 21869 h 1480642"/>
                  <a:gd name="connsiteX4" fmla="*/ 2573 w 388491"/>
                  <a:gd name="connsiteY4" fmla="*/ 34733 h 1480642"/>
                  <a:gd name="connsiteX5" fmla="*/ 249561 w 388491"/>
                  <a:gd name="connsiteY5" fmla="*/ 1321129 h 1480642"/>
                  <a:gd name="connsiteX6" fmla="*/ 316453 w 388491"/>
                  <a:gd name="connsiteY6" fmla="*/ 1478069 h 1480642"/>
                  <a:gd name="connsiteX7" fmla="*/ 388491 w 388491"/>
                  <a:gd name="connsiteY7" fmla="*/ 1480642 h 1480642"/>
                  <a:gd name="connsiteX8" fmla="*/ 302303 w 388491"/>
                  <a:gd name="connsiteY8" fmla="*/ 1310838 h 1480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491" h="1480642">
                    <a:moveTo>
                      <a:pt x="302303" y="1310838"/>
                    </a:moveTo>
                    <a:lnTo>
                      <a:pt x="55315" y="24442"/>
                    </a:lnTo>
                    <a:cubicBezTo>
                      <a:pt x="54029" y="16723"/>
                      <a:pt x="51456" y="9005"/>
                      <a:pt x="51456" y="0"/>
                    </a:cubicBezTo>
                    <a:cubicBezTo>
                      <a:pt x="33446" y="6432"/>
                      <a:pt x="15437" y="12864"/>
                      <a:pt x="0" y="21869"/>
                    </a:cubicBezTo>
                    <a:cubicBezTo>
                      <a:pt x="1286" y="25728"/>
                      <a:pt x="1286" y="30874"/>
                      <a:pt x="2573" y="34733"/>
                    </a:cubicBezTo>
                    <a:lnTo>
                      <a:pt x="249561" y="1321129"/>
                    </a:lnTo>
                    <a:cubicBezTo>
                      <a:pt x="261138" y="1380303"/>
                      <a:pt x="284293" y="1433045"/>
                      <a:pt x="316453" y="1478069"/>
                    </a:cubicBezTo>
                    <a:lnTo>
                      <a:pt x="388491" y="1480642"/>
                    </a:lnTo>
                    <a:cubicBezTo>
                      <a:pt x="346040" y="1435618"/>
                      <a:pt x="315167" y="1377730"/>
                      <a:pt x="302303" y="1310838"/>
                    </a:cubicBezTo>
                    <a:close/>
                  </a:path>
                </a:pathLst>
              </a:custGeom>
              <a:solidFill>
                <a:srgbClr val="0067C2"/>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4" name="任意多边形: 形状 53"/>
              <p:cNvSpPr/>
              <p:nvPr/>
            </p:nvSpPr>
            <p:spPr>
              <a:xfrm>
                <a:off x="6735338" y="2440364"/>
                <a:ext cx="1735347" cy="184637"/>
              </a:xfrm>
              <a:custGeom>
                <a:avLst/>
                <a:gdLst>
                  <a:gd name="connsiteX0" fmla="*/ 1735348 w 1735347"/>
                  <a:gd name="connsiteY0" fmla="*/ 184638 h 184637"/>
                  <a:gd name="connsiteX1" fmla="*/ 1451054 w 1735347"/>
                  <a:gd name="connsiteY1" fmla="*/ 683 h 184637"/>
                  <a:gd name="connsiteX2" fmla="*/ 0 w 1735347"/>
                  <a:gd name="connsiteY2" fmla="*/ 90731 h 184637"/>
                  <a:gd name="connsiteX3" fmla="*/ 1641441 w 1735347"/>
                  <a:gd name="connsiteY3" fmla="*/ 164055 h 184637"/>
                  <a:gd name="connsiteX4" fmla="*/ 1735348 w 1735347"/>
                  <a:gd name="connsiteY4" fmla="*/ 184638 h 184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47" h="184637">
                    <a:moveTo>
                      <a:pt x="1735348" y="184638"/>
                    </a:moveTo>
                    <a:cubicBezTo>
                      <a:pt x="1699328" y="72721"/>
                      <a:pt x="1584839" y="-8322"/>
                      <a:pt x="1451054" y="683"/>
                    </a:cubicBezTo>
                    <a:lnTo>
                      <a:pt x="0" y="90731"/>
                    </a:lnTo>
                    <a:lnTo>
                      <a:pt x="1641441" y="164055"/>
                    </a:lnTo>
                    <a:cubicBezTo>
                      <a:pt x="1674887" y="166628"/>
                      <a:pt x="1705760" y="173060"/>
                      <a:pt x="1735348" y="184638"/>
                    </a:cubicBezTo>
                    <a:close/>
                  </a:path>
                </a:pathLst>
              </a:custGeom>
              <a:solidFill>
                <a:srgbClr val="C7FAFF"/>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5" name="任意多边形: 形状 54"/>
              <p:cNvSpPr/>
              <p:nvPr/>
            </p:nvSpPr>
            <p:spPr>
              <a:xfrm>
                <a:off x="6225926" y="2531095"/>
                <a:ext cx="2256337" cy="160799"/>
              </a:xfrm>
              <a:custGeom>
                <a:avLst/>
                <a:gdLst>
                  <a:gd name="connsiteX0" fmla="*/ 2148281 w 2256337"/>
                  <a:gd name="connsiteY0" fmla="*/ 128640 h 160799"/>
                  <a:gd name="connsiteX1" fmla="*/ 2256338 w 2256337"/>
                  <a:gd name="connsiteY1" fmla="*/ 160800 h 160799"/>
                  <a:gd name="connsiteX2" fmla="*/ 2244760 w 2256337"/>
                  <a:gd name="connsiteY2" fmla="*/ 95193 h 160799"/>
                  <a:gd name="connsiteX3" fmla="*/ 2150853 w 2256337"/>
                  <a:gd name="connsiteY3" fmla="*/ 74611 h 160799"/>
                  <a:gd name="connsiteX4" fmla="*/ 509413 w 2256337"/>
                  <a:gd name="connsiteY4" fmla="*/ 0 h 160799"/>
                  <a:gd name="connsiteX5" fmla="*/ 0 w 2256337"/>
                  <a:gd name="connsiteY5" fmla="*/ 32160 h 160799"/>
                  <a:gd name="connsiteX6" fmla="*/ 2148281 w 2256337"/>
                  <a:gd name="connsiteY6" fmla="*/ 128640 h 16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6337" h="160799">
                    <a:moveTo>
                      <a:pt x="2148281" y="128640"/>
                    </a:moveTo>
                    <a:cubicBezTo>
                      <a:pt x="2186872" y="129926"/>
                      <a:pt x="2222891" y="141504"/>
                      <a:pt x="2256338" y="160800"/>
                    </a:cubicBezTo>
                    <a:cubicBezTo>
                      <a:pt x="2255051" y="137644"/>
                      <a:pt x="2251192" y="115776"/>
                      <a:pt x="2244760" y="95193"/>
                    </a:cubicBezTo>
                    <a:cubicBezTo>
                      <a:pt x="2215173" y="83616"/>
                      <a:pt x="2183013" y="77184"/>
                      <a:pt x="2150853" y="74611"/>
                    </a:cubicBezTo>
                    <a:lnTo>
                      <a:pt x="509413" y="0"/>
                    </a:lnTo>
                    <a:lnTo>
                      <a:pt x="0" y="32160"/>
                    </a:lnTo>
                    <a:lnTo>
                      <a:pt x="2148281" y="128640"/>
                    </a:lnTo>
                    <a:close/>
                  </a:path>
                </a:pathLst>
              </a:custGeom>
              <a:solidFill>
                <a:srgbClr val="0067C2"/>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nvGrpSpPr>
              <p:cNvPr id="56" name="图形 44"/>
              <p:cNvGrpSpPr/>
              <p:nvPr/>
            </p:nvGrpSpPr>
            <p:grpSpPr>
              <a:xfrm>
                <a:off x="3529665" y="2749782"/>
                <a:ext cx="452786" cy="1456200"/>
                <a:chOff x="3529665" y="2749782"/>
                <a:chExt cx="452786" cy="1456200"/>
              </a:xfrm>
            </p:grpSpPr>
            <p:sp>
              <p:nvSpPr>
                <p:cNvPr id="57" name="任意多边形: 形状 56"/>
                <p:cNvSpPr/>
                <p:nvPr/>
              </p:nvSpPr>
              <p:spPr>
                <a:xfrm>
                  <a:off x="3665998" y="2755249"/>
                  <a:ext cx="12863" cy="964"/>
                </a:xfrm>
                <a:custGeom>
                  <a:avLst/>
                  <a:gdLst>
                    <a:gd name="connsiteX0" fmla="*/ 0 w 12863"/>
                    <a:gd name="connsiteY0" fmla="*/ 965 h 964"/>
                    <a:gd name="connsiteX1" fmla="*/ 0 w 12863"/>
                    <a:gd name="connsiteY1" fmla="*/ 965 h 964"/>
                    <a:gd name="connsiteX2" fmla="*/ 0 w 12863"/>
                    <a:gd name="connsiteY2" fmla="*/ 965 h 964"/>
                    <a:gd name="connsiteX3" fmla="*/ 0 w 12863"/>
                    <a:gd name="connsiteY3" fmla="*/ 965 h 964"/>
                  </a:gdLst>
                  <a:ahLst/>
                  <a:cxnLst>
                    <a:cxn ang="0">
                      <a:pos x="connsiteX0" y="connsiteY0"/>
                    </a:cxn>
                    <a:cxn ang="0">
                      <a:pos x="connsiteX1" y="connsiteY1"/>
                    </a:cxn>
                    <a:cxn ang="0">
                      <a:pos x="connsiteX2" y="connsiteY2"/>
                    </a:cxn>
                    <a:cxn ang="0">
                      <a:pos x="connsiteX3" y="connsiteY3"/>
                    </a:cxn>
                  </a:cxnLst>
                  <a:rect l="l" t="t" r="r" b="b"/>
                  <a:pathLst>
                    <a:path w="12863" h="964">
                      <a:moveTo>
                        <a:pt x="0" y="965"/>
                      </a:moveTo>
                      <a:cubicBezTo>
                        <a:pt x="0" y="-322"/>
                        <a:pt x="0" y="-322"/>
                        <a:pt x="0" y="965"/>
                      </a:cubicBezTo>
                      <a:cubicBezTo>
                        <a:pt x="0" y="-322"/>
                        <a:pt x="0" y="-322"/>
                        <a:pt x="0" y="965"/>
                      </a:cubicBezTo>
                      <a:cubicBezTo>
                        <a:pt x="0" y="965"/>
                        <a:pt x="0" y="965"/>
                        <a:pt x="0" y="965"/>
                      </a:cubicBezTo>
                      <a:close/>
                    </a:path>
                  </a:pathLst>
                </a:custGeom>
                <a:solidFill>
                  <a:srgbClr val="C7FAFF"/>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8" name="任意多边形: 形状 57"/>
                <p:cNvSpPr/>
                <p:nvPr/>
              </p:nvSpPr>
              <p:spPr>
                <a:xfrm>
                  <a:off x="3529665" y="2774224"/>
                  <a:ext cx="402617" cy="1431758"/>
                </a:xfrm>
                <a:custGeom>
                  <a:avLst/>
                  <a:gdLst>
                    <a:gd name="connsiteX0" fmla="*/ 101601 w 402617"/>
                    <a:gd name="connsiteY0" fmla="*/ 11578 h 1431758"/>
                    <a:gd name="connsiteX1" fmla="*/ 99028 w 402617"/>
                    <a:gd name="connsiteY1" fmla="*/ 0 h 1431758"/>
                    <a:gd name="connsiteX2" fmla="*/ 1262 w 402617"/>
                    <a:gd name="connsiteY2" fmla="*/ 223833 h 1431758"/>
                    <a:gd name="connsiteX3" fmla="*/ 108033 w 402617"/>
                    <a:gd name="connsiteY3" fmla="*/ 1197635 h 1431758"/>
                    <a:gd name="connsiteX4" fmla="*/ 374316 w 402617"/>
                    <a:gd name="connsiteY4" fmla="*/ 1430473 h 1431758"/>
                    <a:gd name="connsiteX5" fmla="*/ 402617 w 402617"/>
                    <a:gd name="connsiteY5" fmla="*/ 1431759 h 1431758"/>
                    <a:gd name="connsiteX6" fmla="*/ 351161 w 402617"/>
                    <a:gd name="connsiteY6" fmla="*/ 1297974 h 1431758"/>
                    <a:gd name="connsiteX7" fmla="*/ 101601 w 402617"/>
                    <a:gd name="connsiteY7" fmla="*/ 11578 h 143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2617" h="1431758">
                      <a:moveTo>
                        <a:pt x="101601" y="11578"/>
                      </a:moveTo>
                      <a:cubicBezTo>
                        <a:pt x="100314" y="7718"/>
                        <a:pt x="100314" y="3859"/>
                        <a:pt x="99028" y="0"/>
                      </a:cubicBezTo>
                      <a:cubicBezTo>
                        <a:pt x="32135" y="52742"/>
                        <a:pt x="-7743" y="135072"/>
                        <a:pt x="1262" y="223833"/>
                      </a:cubicBezTo>
                      <a:lnTo>
                        <a:pt x="108033" y="1197635"/>
                      </a:lnTo>
                      <a:cubicBezTo>
                        <a:pt x="122183" y="1326275"/>
                        <a:pt x="235386" y="1425327"/>
                        <a:pt x="374316" y="1430473"/>
                      </a:cubicBezTo>
                      <a:lnTo>
                        <a:pt x="402617" y="1431759"/>
                      </a:lnTo>
                      <a:cubicBezTo>
                        <a:pt x="378176" y="1391881"/>
                        <a:pt x="360166" y="1346857"/>
                        <a:pt x="351161" y="1297974"/>
                      </a:cubicBezTo>
                      <a:lnTo>
                        <a:pt x="101601" y="11578"/>
                      </a:lnTo>
                      <a:close/>
                    </a:path>
                  </a:pathLst>
                </a:custGeom>
                <a:solidFill>
                  <a:srgbClr val="C7FAFF"/>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59" name="任意多边形: 形状 58"/>
                <p:cNvSpPr/>
                <p:nvPr/>
              </p:nvSpPr>
              <p:spPr>
                <a:xfrm>
                  <a:off x="3629979" y="2749782"/>
                  <a:ext cx="352472" cy="1456200"/>
                </a:xfrm>
                <a:custGeom>
                  <a:avLst/>
                  <a:gdLst>
                    <a:gd name="connsiteX0" fmla="*/ 285580 w 352472"/>
                    <a:gd name="connsiteY0" fmla="*/ 1299260 h 1456200"/>
                    <a:gd name="connsiteX1" fmla="*/ 38592 w 352472"/>
                    <a:gd name="connsiteY1" fmla="*/ 12864 h 1456200"/>
                    <a:gd name="connsiteX2" fmla="*/ 37305 w 352472"/>
                    <a:gd name="connsiteY2" fmla="*/ 5146 h 1456200"/>
                    <a:gd name="connsiteX3" fmla="*/ 37305 w 352472"/>
                    <a:gd name="connsiteY3" fmla="*/ 5146 h 1456200"/>
                    <a:gd name="connsiteX4" fmla="*/ 36019 w 352472"/>
                    <a:gd name="connsiteY4" fmla="*/ 0 h 1456200"/>
                    <a:gd name="connsiteX5" fmla="*/ 5146 w 352472"/>
                    <a:gd name="connsiteY5" fmla="*/ 19296 h 1456200"/>
                    <a:gd name="connsiteX6" fmla="*/ 0 w 352472"/>
                    <a:gd name="connsiteY6" fmla="*/ 23155 h 1456200"/>
                    <a:gd name="connsiteX7" fmla="*/ 2573 w 352472"/>
                    <a:gd name="connsiteY7" fmla="*/ 34733 h 1456200"/>
                    <a:gd name="connsiteX8" fmla="*/ 249561 w 352472"/>
                    <a:gd name="connsiteY8" fmla="*/ 1321129 h 1456200"/>
                    <a:gd name="connsiteX9" fmla="*/ 301017 w 352472"/>
                    <a:gd name="connsiteY9" fmla="*/ 1454914 h 1456200"/>
                    <a:gd name="connsiteX10" fmla="*/ 352472 w 352472"/>
                    <a:gd name="connsiteY10" fmla="*/ 1456201 h 1456200"/>
                    <a:gd name="connsiteX11" fmla="*/ 285580 w 352472"/>
                    <a:gd name="connsiteY11" fmla="*/ 1299260 h 1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472" h="1456200">
                      <a:moveTo>
                        <a:pt x="285580" y="1299260"/>
                      </a:moveTo>
                      <a:lnTo>
                        <a:pt x="38592" y="12864"/>
                      </a:lnTo>
                      <a:cubicBezTo>
                        <a:pt x="38592" y="11578"/>
                        <a:pt x="37305" y="9005"/>
                        <a:pt x="37305" y="5146"/>
                      </a:cubicBezTo>
                      <a:cubicBezTo>
                        <a:pt x="37305" y="5146"/>
                        <a:pt x="37305" y="5146"/>
                        <a:pt x="37305" y="5146"/>
                      </a:cubicBezTo>
                      <a:cubicBezTo>
                        <a:pt x="37305" y="3859"/>
                        <a:pt x="36019" y="1286"/>
                        <a:pt x="36019" y="0"/>
                      </a:cubicBezTo>
                      <a:cubicBezTo>
                        <a:pt x="25728" y="6432"/>
                        <a:pt x="15437" y="12864"/>
                        <a:pt x="5146" y="19296"/>
                      </a:cubicBezTo>
                      <a:cubicBezTo>
                        <a:pt x="3859" y="20582"/>
                        <a:pt x="1286" y="21869"/>
                        <a:pt x="0" y="23155"/>
                      </a:cubicBezTo>
                      <a:cubicBezTo>
                        <a:pt x="1286" y="27014"/>
                        <a:pt x="1286" y="30874"/>
                        <a:pt x="2573" y="34733"/>
                      </a:cubicBezTo>
                      <a:lnTo>
                        <a:pt x="249561" y="1321129"/>
                      </a:lnTo>
                      <a:cubicBezTo>
                        <a:pt x="258565" y="1370012"/>
                        <a:pt x="276575" y="1415036"/>
                        <a:pt x="301017" y="1454914"/>
                      </a:cubicBezTo>
                      <a:lnTo>
                        <a:pt x="352472" y="1456201"/>
                      </a:lnTo>
                      <a:cubicBezTo>
                        <a:pt x="320312" y="1411177"/>
                        <a:pt x="297157" y="1358435"/>
                        <a:pt x="285580" y="1299260"/>
                      </a:cubicBezTo>
                      <a:close/>
                    </a:path>
                  </a:pathLst>
                </a:custGeom>
                <a:solidFill>
                  <a:srgbClr val="82D8E0"/>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60" name="图形 44"/>
              <p:cNvGrpSpPr/>
              <p:nvPr/>
            </p:nvGrpSpPr>
            <p:grpSpPr>
              <a:xfrm>
                <a:off x="3716168" y="2563255"/>
                <a:ext cx="4766095" cy="1784467"/>
                <a:chOff x="3716168" y="2563255"/>
                <a:chExt cx="4766095" cy="1784467"/>
              </a:xfrm>
            </p:grpSpPr>
            <p:sp>
              <p:nvSpPr>
                <p:cNvPr id="61" name="任意多边形: 形状 60"/>
                <p:cNvSpPr/>
                <p:nvPr/>
              </p:nvSpPr>
              <p:spPr>
                <a:xfrm>
                  <a:off x="3716168" y="2579978"/>
                  <a:ext cx="4766095" cy="1767744"/>
                </a:xfrm>
                <a:custGeom>
                  <a:avLst/>
                  <a:gdLst>
                    <a:gd name="connsiteX0" fmla="*/ 72038 w 4766095"/>
                    <a:gd name="connsiteY0" fmla="*/ 133785 h 1767744"/>
                    <a:gd name="connsiteX1" fmla="*/ 0 w 4766095"/>
                    <a:gd name="connsiteY1" fmla="*/ 146649 h 1767744"/>
                    <a:gd name="connsiteX2" fmla="*/ 3859 w 4766095"/>
                    <a:gd name="connsiteY2" fmla="*/ 171091 h 1767744"/>
                    <a:gd name="connsiteX3" fmla="*/ 252134 w 4766095"/>
                    <a:gd name="connsiteY3" fmla="*/ 1458773 h 1767744"/>
                    <a:gd name="connsiteX4" fmla="*/ 338322 w 4766095"/>
                    <a:gd name="connsiteY4" fmla="*/ 1628578 h 1767744"/>
                    <a:gd name="connsiteX5" fmla="*/ 2037650 w 4766095"/>
                    <a:gd name="connsiteY5" fmla="*/ 1687752 h 1767744"/>
                    <a:gd name="connsiteX6" fmla="*/ 2813347 w 4766095"/>
                    <a:gd name="connsiteY6" fmla="*/ 1714766 h 1767744"/>
                    <a:gd name="connsiteX7" fmla="*/ 4324862 w 4766095"/>
                    <a:gd name="connsiteY7" fmla="*/ 1767508 h 1767744"/>
                    <a:gd name="connsiteX8" fmla="*/ 4561559 w 4766095"/>
                    <a:gd name="connsiteY8" fmla="*/ 1659451 h 1767744"/>
                    <a:gd name="connsiteX9" fmla="*/ 4589859 w 4766095"/>
                    <a:gd name="connsiteY9" fmla="*/ 1611855 h 1767744"/>
                    <a:gd name="connsiteX10" fmla="*/ 4611728 w 4766095"/>
                    <a:gd name="connsiteY10" fmla="*/ 1535957 h 1767744"/>
                    <a:gd name="connsiteX11" fmla="*/ 4764809 w 4766095"/>
                    <a:gd name="connsiteY11" fmla="*/ 144076 h 1767744"/>
                    <a:gd name="connsiteX12" fmla="*/ 4766096 w 4766095"/>
                    <a:gd name="connsiteY12" fmla="*/ 126067 h 1767744"/>
                    <a:gd name="connsiteX13" fmla="*/ 2201023 w 4766095"/>
                    <a:gd name="connsiteY13" fmla="*/ 0 h 1767744"/>
                    <a:gd name="connsiteX14" fmla="*/ 72038 w 4766095"/>
                    <a:gd name="connsiteY14" fmla="*/ 133785 h 176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6095" h="1767744">
                      <a:moveTo>
                        <a:pt x="72038" y="133785"/>
                      </a:moveTo>
                      <a:cubicBezTo>
                        <a:pt x="46310" y="135072"/>
                        <a:pt x="23155" y="140217"/>
                        <a:pt x="0" y="146649"/>
                      </a:cubicBezTo>
                      <a:cubicBezTo>
                        <a:pt x="1286" y="154368"/>
                        <a:pt x="2573" y="162086"/>
                        <a:pt x="3859" y="171091"/>
                      </a:cubicBezTo>
                      <a:lnTo>
                        <a:pt x="252134" y="1458773"/>
                      </a:lnTo>
                      <a:cubicBezTo>
                        <a:pt x="264997" y="1524380"/>
                        <a:pt x="295871" y="1583554"/>
                        <a:pt x="338322" y="1628578"/>
                      </a:cubicBezTo>
                      <a:lnTo>
                        <a:pt x="2037650" y="1687752"/>
                      </a:lnTo>
                      <a:lnTo>
                        <a:pt x="2813347" y="1714766"/>
                      </a:lnTo>
                      <a:lnTo>
                        <a:pt x="4324862" y="1767508"/>
                      </a:lnTo>
                      <a:cubicBezTo>
                        <a:pt x="4421342" y="1771368"/>
                        <a:pt x="4508816" y="1727630"/>
                        <a:pt x="4561559" y="1659451"/>
                      </a:cubicBezTo>
                      <a:cubicBezTo>
                        <a:pt x="4573136" y="1645301"/>
                        <a:pt x="4582141" y="1628578"/>
                        <a:pt x="4589859" y="1611855"/>
                      </a:cubicBezTo>
                      <a:cubicBezTo>
                        <a:pt x="4601437" y="1588699"/>
                        <a:pt x="4607869" y="1562971"/>
                        <a:pt x="4611728" y="1535957"/>
                      </a:cubicBezTo>
                      <a:lnTo>
                        <a:pt x="4764809" y="144076"/>
                      </a:lnTo>
                      <a:cubicBezTo>
                        <a:pt x="4766096" y="137644"/>
                        <a:pt x="4766096" y="132499"/>
                        <a:pt x="4766096" y="126067"/>
                      </a:cubicBezTo>
                      <a:lnTo>
                        <a:pt x="2201023" y="0"/>
                      </a:lnTo>
                      <a:lnTo>
                        <a:pt x="72038" y="133785"/>
                      </a:lnTo>
                      <a:close/>
                    </a:path>
                  </a:pathLst>
                </a:custGeom>
                <a:solidFill>
                  <a:srgbClr val="C7FAFF"/>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62" name="任意多边形: 形状 61"/>
                <p:cNvSpPr/>
                <p:nvPr/>
              </p:nvSpPr>
              <p:spPr>
                <a:xfrm>
                  <a:off x="5917191" y="2563255"/>
                  <a:ext cx="2565072" cy="162085"/>
                </a:xfrm>
                <a:custGeom>
                  <a:avLst/>
                  <a:gdLst>
                    <a:gd name="connsiteX0" fmla="*/ 2457016 w 2565072"/>
                    <a:gd name="connsiteY0" fmla="*/ 96480 h 162085"/>
                    <a:gd name="connsiteX1" fmla="*/ 307448 w 2565072"/>
                    <a:gd name="connsiteY1" fmla="*/ 0 h 162085"/>
                    <a:gd name="connsiteX2" fmla="*/ 0 w 2565072"/>
                    <a:gd name="connsiteY2" fmla="*/ 19296 h 162085"/>
                    <a:gd name="connsiteX3" fmla="*/ 2449297 w 2565072"/>
                    <a:gd name="connsiteY3" fmla="*/ 138931 h 162085"/>
                    <a:gd name="connsiteX4" fmla="*/ 2563786 w 2565072"/>
                    <a:gd name="connsiteY4" fmla="*/ 162086 h 162085"/>
                    <a:gd name="connsiteX5" fmla="*/ 2565073 w 2565072"/>
                    <a:gd name="connsiteY5" fmla="*/ 127353 h 162085"/>
                    <a:gd name="connsiteX6" fmla="*/ 2457016 w 2565072"/>
                    <a:gd name="connsiteY6" fmla="*/ 96480 h 16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5072" h="162085">
                      <a:moveTo>
                        <a:pt x="2457016" y="96480"/>
                      </a:moveTo>
                      <a:lnTo>
                        <a:pt x="307448" y="0"/>
                      </a:lnTo>
                      <a:lnTo>
                        <a:pt x="0" y="19296"/>
                      </a:lnTo>
                      <a:lnTo>
                        <a:pt x="2449297" y="138931"/>
                      </a:lnTo>
                      <a:cubicBezTo>
                        <a:pt x="2518762" y="144076"/>
                        <a:pt x="2563786" y="162086"/>
                        <a:pt x="2563786" y="162086"/>
                      </a:cubicBezTo>
                      <a:cubicBezTo>
                        <a:pt x="2563786" y="156940"/>
                        <a:pt x="2565073" y="132499"/>
                        <a:pt x="2565073" y="127353"/>
                      </a:cubicBezTo>
                      <a:cubicBezTo>
                        <a:pt x="2532913" y="109344"/>
                        <a:pt x="2495607" y="97766"/>
                        <a:pt x="2457016" y="96480"/>
                      </a:cubicBezTo>
                      <a:close/>
                    </a:path>
                  </a:pathLst>
                </a:custGeom>
                <a:solidFill>
                  <a:srgbClr val="82D8E0"/>
                </a:solidFill>
                <a:ln w="12843"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sp>
          <p:nvSpPr>
            <p:cNvPr id="2" name="文本框 1"/>
            <p:cNvSpPr txBox="1"/>
            <p:nvPr/>
          </p:nvSpPr>
          <p:spPr>
            <a:xfrm>
              <a:off x="8293" y="4534"/>
              <a:ext cx="6091" cy="12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0"/>
                </a:spcBef>
                <a:spcAft>
                  <a:spcPts val="0"/>
                </a:spcAft>
              </a:pPr>
              <a:r>
                <a:rPr lang="zh-CN" altLang="en-US" sz="4000" b="1" spc="200">
                  <a:solidFill>
                    <a:srgbClr val="0067C2"/>
                  </a:solidFill>
                  <a:uFillTx/>
                  <a:cs typeface="+mn-ea"/>
                  <a:sym typeface="+mn-lt"/>
                </a:rPr>
                <a:t>谢谢！</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p:nvPr/>
        </p:nvSpPr>
        <p:spPr>
          <a:xfrm>
            <a:off x="533400" y="990600"/>
            <a:ext cx="10827385" cy="5257800"/>
          </a:xfrm>
          <a:prstGeom prst="rect">
            <a:avLst/>
          </a:prstGeom>
          <a:noFill/>
          <a:ln w="12699">
            <a:noFill/>
          </a:ln>
        </p:spPr>
        <p:txBody>
          <a:bodyPr/>
          <a:lstStyle/>
          <a:p>
            <a:pPr marL="342900" indent="-342900">
              <a:lnSpc>
                <a:spcPct val="250000"/>
              </a:lnSpc>
              <a:spcBef>
                <a:spcPct val="20000"/>
              </a:spcBef>
              <a:buSzPct val="100000"/>
              <a:buFont typeface="Wingdings" panose="05000000000000000000" pitchFamily="2" charset="2"/>
              <a:buChar char="q"/>
            </a:pPr>
            <a:r>
              <a:rPr lang="zh-CN" altLang="en-US" sz="2400" b="1" dirty="0">
                <a:solidFill>
                  <a:srgbClr val="2A858F"/>
                </a:solidFill>
                <a:latin typeface="+mn-lt"/>
                <a:cs typeface="+mn-ea"/>
                <a:sym typeface="+mn-lt"/>
              </a:rPr>
              <a:t>办公楼智能控制系统的必要性</a:t>
            </a:r>
            <a:endParaRPr lang="en-US" sz="2400" b="1" dirty="0">
              <a:solidFill>
                <a:srgbClr val="2A858F"/>
              </a:solidFill>
              <a:latin typeface="+mn-lt"/>
              <a:cs typeface="+mn-ea"/>
              <a:sym typeface="+mn-lt"/>
            </a:endParaRP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设计需求分析、预期功能</a:t>
            </a: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设计思路</a:t>
            </a: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解决的关键问题</a:t>
            </a:r>
          </a:p>
          <a:p>
            <a:pPr marL="342900" indent="-342900">
              <a:lnSpc>
                <a:spcPct val="250000"/>
              </a:lnSpc>
              <a:spcBef>
                <a:spcPct val="20000"/>
              </a:spcBef>
              <a:buSzPct val="100000"/>
              <a:buFont typeface="Wingdings" panose="05000000000000000000" pitchFamily="2" charset="2"/>
              <a:buChar char="q"/>
            </a:pPr>
            <a:endParaRPr lang="zh-CN" altLang="en-US" sz="2400" b="1" dirty="0">
              <a:latin typeface="+mn-lt"/>
              <a:cs typeface="+mn-ea"/>
              <a:sym typeface="+mn-lt"/>
            </a:endParaRPr>
          </a:p>
        </p:txBody>
      </p:sp>
      <p:sp>
        <p:nvSpPr>
          <p:cNvPr id="2" name="文本框 1"/>
          <p:cNvSpPr txBox="1"/>
          <p:nvPr/>
        </p:nvSpPr>
        <p:spPr>
          <a:xfrm>
            <a:off x="374650" y="228600"/>
            <a:ext cx="1607185" cy="583565"/>
          </a:xfrm>
          <a:prstGeom prst="rect">
            <a:avLst/>
          </a:prstGeom>
          <a:noFill/>
        </p:spPr>
        <p:txBody>
          <a:bodyPr wrap="square" rtlCol="0">
            <a:spAutoFit/>
          </a:bodyPr>
          <a:lstStyle/>
          <a:p>
            <a:r>
              <a:rPr lang="zh-CN" altLang="en-US" sz="3200" b="1">
                <a:latin typeface="+mn-lt"/>
                <a:cs typeface="+mn-ea"/>
                <a:sym typeface="+mn-lt"/>
              </a:rPr>
              <a:t>提纲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办公楼智能控制系统的必要性</a:t>
            </a:r>
          </a:p>
        </p:txBody>
      </p:sp>
      <p:sp>
        <p:nvSpPr>
          <p:cNvPr id="9" name="标题 1"/>
          <p:cNvSpPr txBox="1"/>
          <p:nvPr/>
        </p:nvSpPr>
        <p:spPr>
          <a:xfrm>
            <a:off x="861736" y="2194966"/>
            <a:ext cx="2357120" cy="548640"/>
          </a:xfrm>
          <a:prstGeom prst="roundRect">
            <a:avLst>
              <a:gd name="adj" fmla="val 50000"/>
            </a:avLst>
          </a:prstGeom>
          <a:gradFill>
            <a:gsLst>
              <a:gs pos="0">
                <a:schemeClr val="bg1"/>
              </a:gs>
              <a:gs pos="100000">
                <a:schemeClr val="accent1">
                  <a:lumMod val="20000"/>
                  <a:lumOff val="80000"/>
                </a:schemeClr>
              </a:gs>
            </a:gsLst>
            <a:lin ang="2700000" scaled="0"/>
          </a:gradFill>
          <a:ln w="12700" cap="sq">
            <a:noFill/>
            <a:miter/>
          </a:ln>
          <a:effectLst>
            <a:outerShdw blurRad="63500" sx="102000" sy="102000" algn="ctr" rotWithShape="0">
              <a:schemeClr val="accent1">
                <a:lumMod val="50000"/>
                <a:alpha val="25000"/>
              </a:schemeClr>
            </a:outerShdw>
          </a:effectLst>
        </p:spPr>
        <p:txBody>
          <a:bodyPr vert="horz" wrap="square" lIns="91440" tIns="45720" rIns="91440" bIns="45720" rtlCol="0" anchor="ctr"/>
          <a:lstStyle/>
          <a:p>
            <a:pPr algn="ctr"/>
            <a:endParaRPr kumimoji="1" lang="zh-CN" altLang="en-US">
              <a:latin typeface="+mn-lt"/>
              <a:cs typeface="+mn-ea"/>
              <a:sym typeface="+mn-lt"/>
            </a:endParaRPr>
          </a:p>
        </p:txBody>
      </p:sp>
      <p:sp>
        <p:nvSpPr>
          <p:cNvPr id="10" name="标题 1"/>
          <p:cNvSpPr txBox="1"/>
          <p:nvPr/>
        </p:nvSpPr>
        <p:spPr>
          <a:xfrm>
            <a:off x="3336903" y="2045065"/>
            <a:ext cx="7483497" cy="898772"/>
          </a:xfrm>
          <a:prstGeom prst="rect">
            <a:avLst/>
          </a:prstGeom>
          <a:noFill/>
          <a:ln>
            <a:noFill/>
          </a:ln>
        </p:spPr>
        <p:txBody>
          <a:bodyPr vert="horz" wrap="square" lIns="0" tIns="0" rIns="0" bIns="0" rtlCol="0" anchor="ctr"/>
          <a:lstStyle/>
          <a:p>
            <a:pPr algn="l"/>
            <a:r>
              <a:rPr kumimoji="1" lang="zh-CN" altLang="en-US" sz="1800" b="1" dirty="0">
                <a:ln w="12700">
                  <a:noFill/>
                </a:ln>
                <a:solidFill>
                  <a:srgbClr val="595959">
                    <a:alpha val="100000"/>
                  </a:srgbClr>
                </a:solidFill>
                <a:latin typeface="+mn-lt"/>
                <a:cs typeface="+mn-ea"/>
                <a:sym typeface="+mn-lt"/>
              </a:rPr>
              <a:t>传统自动化、机械化的控制策略节能效果不理想</a:t>
            </a:r>
            <a:r>
              <a:rPr kumimoji="1" lang="en-US" altLang="zh-CN" sz="1800" b="1" dirty="0">
                <a:ln w="12700">
                  <a:noFill/>
                </a:ln>
                <a:solidFill>
                  <a:srgbClr val="595959">
                    <a:alpha val="100000"/>
                  </a:srgbClr>
                </a:solidFill>
                <a:latin typeface="+mn-lt"/>
                <a:cs typeface="+mn-ea"/>
                <a:sym typeface="+mn-lt"/>
              </a:rPr>
              <a:t>。</a:t>
            </a:r>
            <a:r>
              <a:rPr kumimoji="1" lang="zh-CN" altLang="en-US" sz="1800" b="1" dirty="0">
                <a:ln w="12700">
                  <a:noFill/>
                </a:ln>
                <a:solidFill>
                  <a:srgbClr val="595959">
                    <a:alpha val="100000"/>
                  </a:srgbClr>
                </a:solidFill>
                <a:latin typeface="+mn-lt"/>
                <a:cs typeface="+mn-ea"/>
                <a:sym typeface="+mn-lt"/>
              </a:rPr>
              <a:t>（全天候、全覆盖）</a:t>
            </a:r>
            <a:endParaRPr kumimoji="1" lang="zh-CN" altLang="en-US" sz="3200" b="1" dirty="0">
              <a:latin typeface="+mn-lt"/>
              <a:cs typeface="+mn-ea"/>
              <a:sym typeface="+mn-lt"/>
            </a:endParaRPr>
          </a:p>
        </p:txBody>
      </p:sp>
      <p:sp>
        <p:nvSpPr>
          <p:cNvPr id="11" name="标题 1"/>
          <p:cNvSpPr txBox="1"/>
          <p:nvPr/>
        </p:nvSpPr>
        <p:spPr>
          <a:xfrm>
            <a:off x="914400" y="2286000"/>
            <a:ext cx="2021840" cy="400110"/>
          </a:xfrm>
          <a:prstGeom prst="rect">
            <a:avLst/>
          </a:prstGeom>
          <a:noFill/>
          <a:ln>
            <a:noFill/>
          </a:ln>
        </p:spPr>
        <p:txBody>
          <a:bodyPr vert="horz" wrap="square" lIns="0" tIns="0" rIns="0" bIns="0" rtlCol="0" anchor="ctr"/>
          <a:lstStyle/>
          <a:p>
            <a:pPr algn="ctr"/>
            <a:r>
              <a:rPr kumimoji="1" lang="zh-CN" altLang="en-US" sz="1600" dirty="0">
                <a:ln w="12700">
                  <a:noFill/>
                </a:ln>
                <a:solidFill>
                  <a:srgbClr val="0048D8">
                    <a:alpha val="100000"/>
                  </a:srgbClr>
                </a:solidFill>
                <a:latin typeface="+mn-lt"/>
                <a:cs typeface="+mn-ea"/>
                <a:sym typeface="+mn-lt"/>
              </a:rPr>
              <a:t>节能效果不佳</a:t>
            </a:r>
            <a:endParaRPr kumimoji="1" lang="zh-CN" altLang="en-US" sz="2800" dirty="0">
              <a:latin typeface="+mn-lt"/>
              <a:cs typeface="+mn-ea"/>
              <a:sym typeface="+mn-lt"/>
            </a:endParaRPr>
          </a:p>
        </p:txBody>
      </p:sp>
      <p:sp>
        <p:nvSpPr>
          <p:cNvPr id="12" name="标题 1"/>
          <p:cNvSpPr txBox="1"/>
          <p:nvPr/>
        </p:nvSpPr>
        <p:spPr>
          <a:xfrm rot="5400000">
            <a:off x="2940726" y="2415947"/>
            <a:ext cx="137160" cy="118241"/>
          </a:xfrm>
          <a:prstGeom prst="triangle">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13" name="标题 1"/>
          <p:cNvSpPr txBox="1"/>
          <p:nvPr/>
        </p:nvSpPr>
        <p:spPr>
          <a:xfrm>
            <a:off x="861736" y="3502701"/>
            <a:ext cx="2357120" cy="548640"/>
          </a:xfrm>
          <a:prstGeom prst="roundRect">
            <a:avLst>
              <a:gd name="adj" fmla="val 50000"/>
            </a:avLst>
          </a:prstGeom>
          <a:gradFill>
            <a:gsLst>
              <a:gs pos="0">
                <a:schemeClr val="bg1"/>
              </a:gs>
              <a:gs pos="100000">
                <a:schemeClr val="accent1">
                  <a:lumMod val="20000"/>
                  <a:lumOff val="80000"/>
                </a:schemeClr>
              </a:gs>
            </a:gsLst>
            <a:lin ang="2700000" scaled="0"/>
          </a:gradFill>
          <a:ln w="12700" cap="sq">
            <a:noFill/>
            <a:miter/>
          </a:ln>
          <a:effectLst>
            <a:outerShdw blurRad="63500" sx="102000" sy="102000" algn="ctr" rotWithShape="0">
              <a:schemeClr val="accent1">
                <a:lumMod val="50000"/>
                <a:alpha val="25000"/>
              </a:schemeClr>
            </a:outerShdw>
          </a:effectLst>
        </p:spPr>
        <p:txBody>
          <a:bodyPr vert="horz" wrap="square" lIns="91440" tIns="45720" rIns="91440" bIns="45720" rtlCol="0" anchor="ctr"/>
          <a:lstStyle/>
          <a:p>
            <a:pPr algn="ctr"/>
            <a:endParaRPr kumimoji="1" lang="zh-CN" altLang="en-US">
              <a:latin typeface="+mn-lt"/>
              <a:cs typeface="+mn-ea"/>
              <a:sym typeface="+mn-lt"/>
            </a:endParaRPr>
          </a:p>
        </p:txBody>
      </p:sp>
      <p:sp>
        <p:nvSpPr>
          <p:cNvPr id="14" name="标题 1"/>
          <p:cNvSpPr txBox="1"/>
          <p:nvPr/>
        </p:nvSpPr>
        <p:spPr>
          <a:xfrm>
            <a:off x="3336903" y="3352800"/>
            <a:ext cx="7838057" cy="898772"/>
          </a:xfrm>
          <a:prstGeom prst="rect">
            <a:avLst/>
          </a:prstGeom>
          <a:noFill/>
          <a:ln>
            <a:noFill/>
          </a:ln>
        </p:spPr>
        <p:txBody>
          <a:bodyPr vert="horz" wrap="square" lIns="0" tIns="0" rIns="0" bIns="0" rtlCol="0" anchor="ctr"/>
          <a:lstStyle/>
          <a:p>
            <a:pPr algn="l"/>
            <a:r>
              <a:rPr kumimoji="1" lang="zh-CN" altLang="en-US" sz="1800" b="1" dirty="0">
                <a:ln w="12700">
                  <a:noFill/>
                </a:ln>
                <a:solidFill>
                  <a:srgbClr val="595959">
                    <a:alpha val="100000"/>
                  </a:srgbClr>
                </a:solidFill>
                <a:latin typeface="+mn-lt"/>
                <a:cs typeface="+mn-ea"/>
                <a:sym typeface="+mn-lt"/>
              </a:rPr>
              <a:t>大型建筑区域广、专业设备多，缺乏集成的运维平台，操作复杂，效率低。</a:t>
            </a:r>
            <a:endParaRPr kumimoji="1" lang="zh-CN" altLang="en-US" sz="3200" b="1" dirty="0">
              <a:latin typeface="+mn-lt"/>
              <a:cs typeface="+mn-ea"/>
              <a:sym typeface="+mn-lt"/>
            </a:endParaRPr>
          </a:p>
        </p:txBody>
      </p:sp>
      <p:sp>
        <p:nvSpPr>
          <p:cNvPr id="15" name="标题 1"/>
          <p:cNvSpPr txBox="1"/>
          <p:nvPr/>
        </p:nvSpPr>
        <p:spPr>
          <a:xfrm>
            <a:off x="1017040" y="3576966"/>
            <a:ext cx="1864541" cy="400110"/>
          </a:xfrm>
          <a:prstGeom prst="rect">
            <a:avLst/>
          </a:prstGeom>
          <a:noFill/>
          <a:ln>
            <a:noFill/>
          </a:ln>
        </p:spPr>
        <p:txBody>
          <a:bodyPr vert="horz" wrap="square" lIns="0" tIns="0" rIns="0" bIns="0" rtlCol="0" anchor="ctr"/>
          <a:lstStyle/>
          <a:p>
            <a:pPr algn="ctr"/>
            <a:r>
              <a:rPr kumimoji="1" lang="zh-CN" altLang="en-US" sz="1600" dirty="0">
                <a:ln w="12700">
                  <a:noFill/>
                </a:ln>
                <a:solidFill>
                  <a:srgbClr val="0048D8">
                    <a:alpha val="100000"/>
                  </a:srgbClr>
                </a:solidFill>
                <a:latin typeface="+mn-lt"/>
                <a:cs typeface="+mn-ea"/>
                <a:sym typeface="+mn-lt"/>
              </a:rPr>
              <a:t>操作复杂</a:t>
            </a:r>
            <a:endParaRPr kumimoji="1" lang="zh-CN" altLang="en-US" sz="3200" dirty="0">
              <a:latin typeface="+mn-lt"/>
              <a:cs typeface="+mn-ea"/>
              <a:sym typeface="+mn-lt"/>
            </a:endParaRPr>
          </a:p>
        </p:txBody>
      </p:sp>
      <p:sp>
        <p:nvSpPr>
          <p:cNvPr id="16" name="标题 1"/>
          <p:cNvSpPr txBox="1"/>
          <p:nvPr/>
        </p:nvSpPr>
        <p:spPr>
          <a:xfrm rot="5400000">
            <a:off x="2940726" y="3723682"/>
            <a:ext cx="137160" cy="118241"/>
          </a:xfrm>
          <a:prstGeom prst="triangle">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25" name="标题 1">
            <a:extLst>
              <a:ext uri="{FF2B5EF4-FFF2-40B4-BE49-F238E27FC236}">
                <a16:creationId xmlns:a16="http://schemas.microsoft.com/office/drawing/2014/main" id="{CEF882E7-185A-5D52-300C-6E74B98DB880}"/>
              </a:ext>
            </a:extLst>
          </p:cNvPr>
          <p:cNvSpPr txBox="1"/>
          <p:nvPr/>
        </p:nvSpPr>
        <p:spPr>
          <a:xfrm>
            <a:off x="880012" y="4823058"/>
            <a:ext cx="2357120" cy="548640"/>
          </a:xfrm>
          <a:prstGeom prst="roundRect">
            <a:avLst>
              <a:gd name="adj" fmla="val 50000"/>
            </a:avLst>
          </a:prstGeom>
          <a:gradFill>
            <a:gsLst>
              <a:gs pos="0">
                <a:schemeClr val="bg1"/>
              </a:gs>
              <a:gs pos="100000">
                <a:schemeClr val="accent1">
                  <a:lumMod val="20000"/>
                  <a:lumOff val="80000"/>
                </a:schemeClr>
              </a:gs>
            </a:gsLst>
            <a:lin ang="2700000" scaled="0"/>
          </a:gradFill>
          <a:ln w="12700" cap="sq">
            <a:noFill/>
            <a:miter/>
          </a:ln>
          <a:effectLst>
            <a:outerShdw blurRad="63500" sx="102000" sy="102000" algn="ctr" rotWithShape="0">
              <a:schemeClr val="accent1">
                <a:lumMod val="50000"/>
                <a:alpha val="25000"/>
              </a:schemeClr>
            </a:outerShdw>
          </a:effectLst>
        </p:spPr>
        <p:txBody>
          <a:bodyPr vert="horz" wrap="square" lIns="91440" tIns="45720" rIns="91440" bIns="45720" rtlCol="0" anchor="ctr"/>
          <a:lstStyle/>
          <a:p>
            <a:pPr algn="ctr"/>
            <a:endParaRPr kumimoji="1" lang="zh-CN" altLang="en-US">
              <a:latin typeface="+mn-lt"/>
              <a:cs typeface="+mn-ea"/>
              <a:sym typeface="+mn-lt"/>
            </a:endParaRPr>
          </a:p>
        </p:txBody>
      </p:sp>
      <p:sp>
        <p:nvSpPr>
          <p:cNvPr id="26" name="标题 1">
            <a:extLst>
              <a:ext uri="{FF2B5EF4-FFF2-40B4-BE49-F238E27FC236}">
                <a16:creationId xmlns:a16="http://schemas.microsoft.com/office/drawing/2014/main" id="{4F52851F-C0C8-EB6B-E02B-FFF76D614BB3}"/>
              </a:ext>
            </a:extLst>
          </p:cNvPr>
          <p:cNvSpPr txBox="1"/>
          <p:nvPr/>
        </p:nvSpPr>
        <p:spPr>
          <a:xfrm>
            <a:off x="3355179" y="4673157"/>
            <a:ext cx="6216713" cy="898772"/>
          </a:xfrm>
          <a:prstGeom prst="rect">
            <a:avLst/>
          </a:prstGeom>
          <a:noFill/>
          <a:ln>
            <a:noFill/>
          </a:ln>
        </p:spPr>
        <p:txBody>
          <a:bodyPr vert="horz" wrap="square" lIns="0" tIns="0" rIns="0" bIns="0" rtlCol="0" anchor="ctr"/>
          <a:lstStyle/>
          <a:p>
            <a:pPr algn="l"/>
            <a:r>
              <a:rPr kumimoji="1" lang="zh-CN" altLang="en-US" sz="1800" b="1" dirty="0">
                <a:ln w="12700">
                  <a:noFill/>
                </a:ln>
                <a:solidFill>
                  <a:srgbClr val="595959">
                    <a:alpha val="100000"/>
                  </a:srgbClr>
                </a:solidFill>
                <a:latin typeface="+mn-lt"/>
                <a:cs typeface="+mn-ea"/>
                <a:sym typeface="+mn-lt"/>
              </a:rPr>
              <a:t>能耗计量不精准，且无法针对能耗和碳排放</a:t>
            </a:r>
            <a:r>
              <a:rPr kumimoji="1" lang="zh-CN" altLang="en-US" sz="1800" b="1">
                <a:ln w="12700">
                  <a:noFill/>
                </a:ln>
                <a:solidFill>
                  <a:srgbClr val="595959">
                    <a:alpha val="100000"/>
                  </a:srgbClr>
                </a:solidFill>
                <a:latin typeface="+mn-lt"/>
                <a:cs typeface="+mn-ea"/>
                <a:sym typeface="+mn-lt"/>
              </a:rPr>
              <a:t>进行优化。</a:t>
            </a:r>
            <a:endParaRPr kumimoji="1" lang="zh-CN" altLang="en-US" sz="1800" b="1" dirty="0">
              <a:ln w="12700">
                <a:noFill/>
              </a:ln>
              <a:solidFill>
                <a:srgbClr val="595959">
                  <a:alpha val="100000"/>
                </a:srgbClr>
              </a:solidFill>
              <a:latin typeface="+mn-lt"/>
              <a:cs typeface="+mn-ea"/>
              <a:sym typeface="+mn-lt"/>
            </a:endParaRPr>
          </a:p>
        </p:txBody>
      </p:sp>
      <p:sp>
        <p:nvSpPr>
          <p:cNvPr id="27" name="标题 1">
            <a:extLst>
              <a:ext uri="{FF2B5EF4-FFF2-40B4-BE49-F238E27FC236}">
                <a16:creationId xmlns:a16="http://schemas.microsoft.com/office/drawing/2014/main" id="{4484B5DA-F6E0-DFEF-B55D-CD4A1412F824}"/>
              </a:ext>
            </a:extLst>
          </p:cNvPr>
          <p:cNvSpPr txBox="1"/>
          <p:nvPr/>
        </p:nvSpPr>
        <p:spPr>
          <a:xfrm>
            <a:off x="996613" y="4897323"/>
            <a:ext cx="2051387" cy="400110"/>
          </a:xfrm>
          <a:prstGeom prst="rect">
            <a:avLst/>
          </a:prstGeom>
          <a:noFill/>
          <a:ln>
            <a:noFill/>
          </a:ln>
        </p:spPr>
        <p:txBody>
          <a:bodyPr vert="horz" wrap="square" lIns="0" tIns="0" rIns="0" bIns="0" rtlCol="0" anchor="ctr"/>
          <a:lstStyle/>
          <a:p>
            <a:pPr algn="ctr"/>
            <a:r>
              <a:rPr kumimoji="1" lang="zh-CN" altLang="en-US" sz="1600" dirty="0">
                <a:ln w="12700">
                  <a:noFill/>
                </a:ln>
                <a:solidFill>
                  <a:srgbClr val="0048D8">
                    <a:alpha val="100000"/>
                  </a:srgbClr>
                </a:solidFill>
                <a:latin typeface="+mn-lt"/>
                <a:cs typeface="+mn-ea"/>
                <a:sym typeface="+mn-lt"/>
              </a:rPr>
              <a:t>能耗管理问题</a:t>
            </a:r>
            <a:endParaRPr kumimoji="1" lang="zh-CN" altLang="en-US" sz="3200" dirty="0">
              <a:latin typeface="+mn-lt"/>
              <a:cs typeface="+mn-ea"/>
              <a:sym typeface="+mn-lt"/>
            </a:endParaRPr>
          </a:p>
        </p:txBody>
      </p:sp>
      <p:sp>
        <p:nvSpPr>
          <p:cNvPr id="28" name="标题 1">
            <a:extLst>
              <a:ext uri="{FF2B5EF4-FFF2-40B4-BE49-F238E27FC236}">
                <a16:creationId xmlns:a16="http://schemas.microsoft.com/office/drawing/2014/main" id="{8FC74C06-C607-F826-50C9-F595FE3FB859}"/>
              </a:ext>
            </a:extLst>
          </p:cNvPr>
          <p:cNvSpPr txBox="1"/>
          <p:nvPr/>
        </p:nvSpPr>
        <p:spPr>
          <a:xfrm rot="5400000">
            <a:off x="3038541" y="5044039"/>
            <a:ext cx="137160" cy="118241"/>
          </a:xfrm>
          <a:prstGeom prst="triangle">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29" name="标题 1">
            <a:extLst>
              <a:ext uri="{FF2B5EF4-FFF2-40B4-BE49-F238E27FC236}">
                <a16:creationId xmlns:a16="http://schemas.microsoft.com/office/drawing/2014/main" id="{DE9C1CE8-C442-BC7A-458A-0FEDAC14F594}"/>
              </a:ext>
            </a:extLst>
          </p:cNvPr>
          <p:cNvSpPr txBox="1"/>
          <p:nvPr/>
        </p:nvSpPr>
        <p:spPr>
          <a:xfrm>
            <a:off x="685730" y="1220150"/>
            <a:ext cx="10671175" cy="468000"/>
          </a:xfrm>
          <a:prstGeom prst="rect">
            <a:avLst/>
          </a:prstGeom>
          <a:noFill/>
          <a:ln>
            <a:noFill/>
          </a:ln>
        </p:spPr>
        <p:txBody>
          <a:bodyPr vert="horz" wrap="square" lIns="0" tIns="0" rIns="0" bIns="0" rtlCol="0" anchor="ctr"/>
          <a:lstStyle/>
          <a:p>
            <a:pPr algn="l"/>
            <a:r>
              <a:rPr kumimoji="1" lang="zh-CN" altLang="en-US" sz="2800" b="1" dirty="0">
                <a:ln w="12700">
                  <a:noFill/>
                </a:ln>
                <a:solidFill>
                  <a:srgbClr val="262626">
                    <a:alpha val="100000"/>
                  </a:srgbClr>
                </a:solidFill>
                <a:latin typeface="+mn-lt"/>
                <a:cs typeface="+mn-ea"/>
                <a:sym typeface="+mn-lt"/>
              </a:rPr>
              <a:t>传统建筑设备控制存在的问题</a:t>
            </a:r>
            <a:endParaRPr kumimoji="1" lang="en-US" sz="2800" b="1" dirty="0" err="1">
              <a:ln w="12700">
                <a:noFill/>
              </a:ln>
              <a:solidFill>
                <a:srgbClr val="262626">
                  <a:alpha val="100000"/>
                </a:srgbClr>
              </a:solidFill>
              <a:latin typeface="+mn-lt"/>
              <a:cs typeface="+mn-ea"/>
              <a:sym typeface="+mn-lt"/>
            </a:endParaRPr>
          </a:p>
        </p:txBody>
      </p:sp>
      <p:grpSp>
        <p:nvGrpSpPr>
          <p:cNvPr id="30" name="组合 29">
            <a:extLst>
              <a:ext uri="{FF2B5EF4-FFF2-40B4-BE49-F238E27FC236}">
                <a16:creationId xmlns:a16="http://schemas.microsoft.com/office/drawing/2014/main" id="{4B0494B5-C387-B676-E3BF-870D8118AEA1}"/>
              </a:ext>
            </a:extLst>
          </p:cNvPr>
          <p:cNvGrpSpPr/>
          <p:nvPr/>
        </p:nvGrpSpPr>
        <p:grpSpPr>
          <a:xfrm>
            <a:off x="59387" y="1085091"/>
            <a:ext cx="527808" cy="722361"/>
            <a:chOff x="157177" y="332616"/>
            <a:chExt cx="527808" cy="722361"/>
          </a:xfrm>
        </p:grpSpPr>
        <p:sp>
          <p:nvSpPr>
            <p:cNvPr id="31" name="标题 1">
              <a:extLst>
                <a:ext uri="{FF2B5EF4-FFF2-40B4-BE49-F238E27FC236}">
                  <a16:creationId xmlns:a16="http://schemas.microsoft.com/office/drawing/2014/main" id="{222654B4-1CC4-644B-7DF3-6EE52E688309}"/>
                </a:ext>
              </a:extLst>
            </p:cNvPr>
            <p:cNvSpPr txBox="1"/>
            <p:nvPr/>
          </p:nvSpPr>
          <p:spPr>
            <a:xfrm rot="2700000">
              <a:off x="234473" y="409912"/>
              <a:ext cx="373216" cy="373216"/>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32" name="标题 1">
              <a:extLst>
                <a:ext uri="{FF2B5EF4-FFF2-40B4-BE49-F238E27FC236}">
                  <a16:creationId xmlns:a16="http://schemas.microsoft.com/office/drawing/2014/main" id="{B876C134-F746-E2D1-3D80-3286760FDAB7}"/>
                </a:ext>
              </a:extLst>
            </p:cNvPr>
            <p:cNvSpPr txBox="1"/>
            <p:nvPr/>
          </p:nvSpPr>
          <p:spPr>
            <a:xfrm rot="2700000">
              <a:off x="234473" y="604465"/>
              <a:ext cx="373216" cy="373216"/>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办公楼智能控制系统的必要性</a:t>
            </a:r>
          </a:p>
        </p:txBody>
      </p:sp>
      <p:pic>
        <p:nvPicPr>
          <p:cNvPr id="8" name="图片 7"/>
          <p:cNvPicPr>
            <a:picLocks noChangeAspect="1"/>
          </p:cNvPicPr>
          <p:nvPr/>
        </p:nvPicPr>
        <p:blipFill>
          <a:blip r:embed="rId2"/>
          <a:srcRect/>
          <a:stretch>
            <a:fillRect/>
          </a:stretch>
        </p:blipFill>
        <p:spPr>
          <a:xfrm>
            <a:off x="1820878" y="3259015"/>
            <a:ext cx="1071220" cy="901182"/>
          </a:xfrm>
          <a:prstGeom prst="rect">
            <a:avLst/>
          </a:prstGeom>
          <a:noFill/>
          <a:ln>
            <a:noFill/>
          </a:ln>
        </p:spPr>
      </p:pic>
      <p:grpSp>
        <p:nvGrpSpPr>
          <p:cNvPr id="14" name="组合 13">
            <a:extLst>
              <a:ext uri="{FF2B5EF4-FFF2-40B4-BE49-F238E27FC236}">
                <a16:creationId xmlns:a16="http://schemas.microsoft.com/office/drawing/2014/main" id="{1EAE315F-B1B7-2D55-2EC3-B331A56DFD12}"/>
              </a:ext>
            </a:extLst>
          </p:cNvPr>
          <p:cNvGrpSpPr/>
          <p:nvPr/>
        </p:nvGrpSpPr>
        <p:grpSpPr>
          <a:xfrm>
            <a:off x="1019002" y="1787546"/>
            <a:ext cx="9585158" cy="2117556"/>
            <a:chOff x="1128799" y="1964592"/>
            <a:chExt cx="9585158" cy="2117556"/>
          </a:xfrm>
        </p:grpSpPr>
        <p:sp>
          <p:nvSpPr>
            <p:cNvPr id="4" name="标题 1"/>
            <p:cNvSpPr txBox="1"/>
            <p:nvPr/>
          </p:nvSpPr>
          <p:spPr>
            <a:xfrm>
              <a:off x="1128799" y="2445856"/>
              <a:ext cx="2574758" cy="529390"/>
            </a:xfrm>
            <a:custGeom>
              <a:avLst/>
              <a:gdLst>
                <a:gd name="connsiteX0" fmla="*/ 0 w 2574758"/>
                <a:gd name="connsiteY0" fmla="*/ 0 h 637674"/>
                <a:gd name="connsiteX1" fmla="*/ 2574758 w 2574758"/>
                <a:gd name="connsiteY1" fmla="*/ 0 h 637674"/>
                <a:gd name="connsiteX2" fmla="*/ 1680828 w 2574758"/>
                <a:gd name="connsiteY2" fmla="*/ 637674 h 637674"/>
                <a:gd name="connsiteX3" fmla="*/ 1680828 w 2574758"/>
                <a:gd name="connsiteY3" fmla="*/ 238624 h 637674"/>
                <a:gd name="connsiteX4" fmla="*/ 0 w 2574758"/>
                <a:gd name="connsiteY4" fmla="*/ 238624 h 637674"/>
              </a:gdLst>
              <a:ahLst/>
              <a:cxnLst/>
              <a:rect l="l" t="t" r="r" b="b"/>
              <a:pathLst>
                <a:path w="2574758" h="637674">
                  <a:moveTo>
                    <a:pt x="0" y="0"/>
                  </a:moveTo>
                  <a:lnTo>
                    <a:pt x="2574758" y="0"/>
                  </a:lnTo>
                  <a:lnTo>
                    <a:pt x="1680828" y="637674"/>
                  </a:lnTo>
                  <a:lnTo>
                    <a:pt x="1680828" y="238624"/>
                  </a:lnTo>
                  <a:lnTo>
                    <a:pt x="0" y="238624"/>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sz="2400">
                <a:latin typeface="+mn-lt"/>
                <a:cs typeface="+mn-ea"/>
                <a:sym typeface="+mn-lt"/>
              </a:endParaRPr>
            </a:p>
          </p:txBody>
        </p:sp>
        <p:sp>
          <p:nvSpPr>
            <p:cNvPr id="21" name="标题 1"/>
            <p:cNvSpPr txBox="1"/>
            <p:nvPr/>
          </p:nvSpPr>
          <p:spPr>
            <a:xfrm>
              <a:off x="1128799" y="3075508"/>
              <a:ext cx="9585158" cy="1006640"/>
            </a:xfrm>
            <a:prstGeom prst="rect">
              <a:avLst/>
            </a:prstGeom>
            <a:noFill/>
            <a:ln cap="sq">
              <a:noFill/>
            </a:ln>
          </p:spPr>
          <p:txBody>
            <a:bodyPr vert="horz" wrap="square" lIns="0" tIns="0" rIns="0" bIns="0" rtlCol="0" anchor="t"/>
            <a:lstStyle/>
            <a:p>
              <a:pPr algn="l"/>
              <a:r>
                <a:rPr kumimoji="1" lang="zh-CN" altLang="en-US" sz="1800" b="1" dirty="0">
                  <a:ln w="12700">
                    <a:noFill/>
                  </a:ln>
                  <a:solidFill>
                    <a:srgbClr val="262626">
                      <a:alpha val="100000"/>
                    </a:srgbClr>
                  </a:solidFill>
                  <a:latin typeface="+mn-lt"/>
                  <a:cs typeface="+mn-ea"/>
                  <a:sym typeface="+mn-lt"/>
                </a:rPr>
                <a:t>多个系统（如空调、照明等）统一控制，降低人力成本，提高运维效率。</a:t>
              </a:r>
              <a:endParaRPr kumimoji="1" lang="en-US" altLang="zh-CN" sz="1800" b="1" dirty="0">
                <a:ln w="12700">
                  <a:noFill/>
                </a:ln>
                <a:solidFill>
                  <a:srgbClr val="262626">
                    <a:alpha val="100000"/>
                  </a:srgbClr>
                </a:solidFill>
                <a:latin typeface="+mn-lt"/>
                <a:cs typeface="+mn-ea"/>
                <a:sym typeface="+mn-lt"/>
              </a:endParaRPr>
            </a:p>
          </p:txBody>
        </p:sp>
        <p:sp>
          <p:nvSpPr>
            <p:cNvPr id="22" name="标题 1"/>
            <p:cNvSpPr txBox="1"/>
            <p:nvPr/>
          </p:nvSpPr>
          <p:spPr>
            <a:xfrm>
              <a:off x="1143000" y="1964592"/>
              <a:ext cx="9570956" cy="429128"/>
            </a:xfrm>
            <a:prstGeom prst="rect">
              <a:avLst/>
            </a:prstGeom>
            <a:noFill/>
            <a:ln cap="sq">
              <a:noFill/>
            </a:ln>
          </p:spPr>
          <p:txBody>
            <a:bodyPr vert="horz" wrap="square" lIns="0" tIns="0" rIns="0" bIns="0" rtlCol="0" anchor="b"/>
            <a:lstStyle/>
            <a:p>
              <a:pPr algn="l"/>
              <a:r>
                <a:rPr kumimoji="1" lang="zh-CN" altLang="en-US" sz="2000" dirty="0">
                  <a:ln w="12700">
                    <a:noFill/>
                  </a:ln>
                  <a:solidFill>
                    <a:srgbClr val="0048D8">
                      <a:alpha val="100000"/>
                    </a:srgbClr>
                  </a:solidFill>
                  <a:latin typeface="+mn-lt"/>
                  <a:cs typeface="+mn-ea"/>
                  <a:sym typeface="+mn-lt"/>
                </a:rPr>
                <a:t>统一管控</a:t>
              </a:r>
              <a:endParaRPr kumimoji="1" lang="zh-CN" altLang="en-US" sz="2400" dirty="0">
                <a:latin typeface="+mn-lt"/>
                <a:cs typeface="+mn-ea"/>
                <a:sym typeface="+mn-lt"/>
              </a:endParaRPr>
            </a:p>
          </p:txBody>
        </p:sp>
      </p:grpSp>
      <p:grpSp>
        <p:nvGrpSpPr>
          <p:cNvPr id="13" name="组合 12">
            <a:extLst>
              <a:ext uri="{FF2B5EF4-FFF2-40B4-BE49-F238E27FC236}">
                <a16:creationId xmlns:a16="http://schemas.microsoft.com/office/drawing/2014/main" id="{9BFFECD1-2EB8-811E-9DBF-9766D3BCA93A}"/>
              </a:ext>
            </a:extLst>
          </p:cNvPr>
          <p:cNvGrpSpPr/>
          <p:nvPr/>
        </p:nvGrpSpPr>
        <p:grpSpPr>
          <a:xfrm>
            <a:off x="1004801" y="4969044"/>
            <a:ext cx="9585158" cy="2117556"/>
            <a:chOff x="1114598" y="3523464"/>
            <a:chExt cx="9585158" cy="2117556"/>
          </a:xfrm>
        </p:grpSpPr>
        <p:sp>
          <p:nvSpPr>
            <p:cNvPr id="24" name="标题 1"/>
            <p:cNvSpPr txBox="1"/>
            <p:nvPr/>
          </p:nvSpPr>
          <p:spPr>
            <a:xfrm>
              <a:off x="1114598" y="4004728"/>
              <a:ext cx="2574758" cy="529390"/>
            </a:xfrm>
            <a:custGeom>
              <a:avLst/>
              <a:gdLst>
                <a:gd name="connsiteX0" fmla="*/ 0 w 2574758"/>
                <a:gd name="connsiteY0" fmla="*/ 0 h 637674"/>
                <a:gd name="connsiteX1" fmla="*/ 2574758 w 2574758"/>
                <a:gd name="connsiteY1" fmla="*/ 0 h 637674"/>
                <a:gd name="connsiteX2" fmla="*/ 1680828 w 2574758"/>
                <a:gd name="connsiteY2" fmla="*/ 637674 h 637674"/>
                <a:gd name="connsiteX3" fmla="*/ 1680828 w 2574758"/>
                <a:gd name="connsiteY3" fmla="*/ 238624 h 637674"/>
                <a:gd name="connsiteX4" fmla="*/ 0 w 2574758"/>
                <a:gd name="connsiteY4" fmla="*/ 238624 h 637674"/>
              </a:gdLst>
              <a:ahLst/>
              <a:cxnLst/>
              <a:rect l="l" t="t" r="r" b="b"/>
              <a:pathLst>
                <a:path w="2574758" h="637674">
                  <a:moveTo>
                    <a:pt x="0" y="0"/>
                  </a:moveTo>
                  <a:lnTo>
                    <a:pt x="2574758" y="0"/>
                  </a:lnTo>
                  <a:lnTo>
                    <a:pt x="1680828" y="637674"/>
                  </a:lnTo>
                  <a:lnTo>
                    <a:pt x="1680828" y="238624"/>
                  </a:lnTo>
                  <a:lnTo>
                    <a:pt x="0" y="238624"/>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sz="2400">
                <a:latin typeface="+mn-lt"/>
                <a:cs typeface="+mn-ea"/>
                <a:sym typeface="+mn-lt"/>
              </a:endParaRPr>
            </a:p>
          </p:txBody>
        </p:sp>
        <p:sp>
          <p:nvSpPr>
            <p:cNvPr id="25" name="标题 1"/>
            <p:cNvSpPr txBox="1"/>
            <p:nvPr/>
          </p:nvSpPr>
          <p:spPr>
            <a:xfrm>
              <a:off x="1114598" y="4634380"/>
              <a:ext cx="9585158" cy="1006640"/>
            </a:xfrm>
            <a:prstGeom prst="rect">
              <a:avLst/>
            </a:prstGeom>
            <a:noFill/>
            <a:ln cap="sq">
              <a:noFill/>
            </a:ln>
          </p:spPr>
          <p:txBody>
            <a:bodyPr vert="horz" wrap="square" lIns="0" tIns="0" rIns="0" bIns="0" rtlCol="0" anchor="t"/>
            <a:lstStyle/>
            <a:p>
              <a:pPr algn="l"/>
              <a:r>
                <a:rPr kumimoji="1" lang="zh-CN" altLang="en-US" sz="1800" b="1" dirty="0">
                  <a:ln w="12700">
                    <a:noFill/>
                  </a:ln>
                  <a:solidFill>
                    <a:srgbClr val="262626">
                      <a:alpha val="100000"/>
                    </a:srgbClr>
                  </a:solidFill>
                  <a:latin typeface="+mn-lt"/>
                  <a:cs typeface="+mn-ea"/>
                  <a:sym typeface="+mn-lt"/>
                </a:rPr>
                <a:t>通过大数据分析，计算碳足迹并提供节能减排建议，优化系统能耗，实现智能节能控制。</a:t>
              </a:r>
              <a:endParaRPr kumimoji="1" lang="en-US" altLang="zh-CN" sz="1800" b="1" dirty="0">
                <a:ln w="12700">
                  <a:noFill/>
                </a:ln>
                <a:solidFill>
                  <a:srgbClr val="262626">
                    <a:alpha val="100000"/>
                  </a:srgbClr>
                </a:solidFill>
                <a:latin typeface="+mn-lt"/>
                <a:cs typeface="+mn-ea"/>
                <a:sym typeface="+mn-lt"/>
              </a:endParaRPr>
            </a:p>
          </p:txBody>
        </p:sp>
        <p:sp>
          <p:nvSpPr>
            <p:cNvPr id="26" name="标题 1"/>
            <p:cNvSpPr txBox="1"/>
            <p:nvPr/>
          </p:nvSpPr>
          <p:spPr>
            <a:xfrm>
              <a:off x="1128799" y="3523464"/>
              <a:ext cx="9570956" cy="429128"/>
            </a:xfrm>
            <a:prstGeom prst="rect">
              <a:avLst/>
            </a:prstGeom>
            <a:noFill/>
            <a:ln cap="sq">
              <a:noFill/>
            </a:ln>
          </p:spPr>
          <p:txBody>
            <a:bodyPr vert="horz" wrap="square" lIns="0" tIns="0" rIns="0" bIns="0" rtlCol="0" anchor="b"/>
            <a:lstStyle/>
            <a:p>
              <a:pPr algn="l"/>
              <a:r>
                <a:rPr kumimoji="1" lang="zh-CN" altLang="en-US" sz="2000" dirty="0">
                  <a:ln w="12700">
                    <a:noFill/>
                  </a:ln>
                  <a:solidFill>
                    <a:srgbClr val="0048D8">
                      <a:alpha val="100000"/>
                    </a:srgbClr>
                  </a:solidFill>
                  <a:latin typeface="+mn-lt"/>
                  <a:cs typeface="+mn-ea"/>
                  <a:sym typeface="+mn-lt"/>
                </a:rPr>
                <a:t>智慧节能</a:t>
              </a:r>
              <a:endParaRPr kumimoji="1" lang="zh-CN" altLang="en-US" sz="2400" dirty="0">
                <a:latin typeface="+mn-lt"/>
                <a:cs typeface="+mn-ea"/>
                <a:sym typeface="+mn-lt"/>
              </a:endParaRPr>
            </a:p>
          </p:txBody>
        </p:sp>
      </p:grpSp>
      <p:sp>
        <p:nvSpPr>
          <p:cNvPr id="27" name="标题 1"/>
          <p:cNvSpPr txBox="1"/>
          <p:nvPr/>
        </p:nvSpPr>
        <p:spPr>
          <a:xfrm>
            <a:off x="685730" y="1220150"/>
            <a:ext cx="10671175" cy="468000"/>
          </a:xfrm>
          <a:prstGeom prst="rect">
            <a:avLst/>
          </a:prstGeom>
          <a:noFill/>
          <a:ln>
            <a:noFill/>
          </a:ln>
        </p:spPr>
        <p:txBody>
          <a:bodyPr vert="horz" wrap="square" lIns="0" tIns="0" rIns="0" bIns="0" rtlCol="0" anchor="ctr"/>
          <a:lstStyle/>
          <a:p>
            <a:pPr algn="l"/>
            <a:r>
              <a:rPr kumimoji="1" lang="zh-CN" altLang="en-US" sz="2800" b="1" dirty="0">
                <a:ln w="12700">
                  <a:noFill/>
                </a:ln>
                <a:solidFill>
                  <a:srgbClr val="262626">
                    <a:alpha val="100000"/>
                  </a:srgbClr>
                </a:solidFill>
                <a:latin typeface="+mn-lt"/>
                <a:cs typeface="+mn-ea"/>
                <a:sym typeface="+mn-lt"/>
              </a:rPr>
              <a:t>智能控制系统的优势</a:t>
            </a:r>
            <a:endParaRPr kumimoji="1" lang="en-US" sz="2800" b="1" dirty="0" err="1">
              <a:ln w="12700">
                <a:noFill/>
              </a:ln>
              <a:solidFill>
                <a:srgbClr val="262626">
                  <a:alpha val="100000"/>
                </a:srgbClr>
              </a:solidFill>
              <a:latin typeface="+mn-lt"/>
              <a:cs typeface="+mn-ea"/>
              <a:sym typeface="+mn-lt"/>
            </a:endParaRPr>
          </a:p>
        </p:txBody>
      </p:sp>
      <p:grpSp>
        <p:nvGrpSpPr>
          <p:cNvPr id="28" name="组合 27"/>
          <p:cNvGrpSpPr/>
          <p:nvPr/>
        </p:nvGrpSpPr>
        <p:grpSpPr>
          <a:xfrm>
            <a:off x="59387" y="1085091"/>
            <a:ext cx="527808" cy="722361"/>
            <a:chOff x="157177" y="332616"/>
            <a:chExt cx="527808" cy="722361"/>
          </a:xfrm>
        </p:grpSpPr>
        <p:sp>
          <p:nvSpPr>
            <p:cNvPr id="29" name="标题 1"/>
            <p:cNvSpPr txBox="1"/>
            <p:nvPr/>
          </p:nvSpPr>
          <p:spPr>
            <a:xfrm rot="2700000">
              <a:off x="234473" y="409912"/>
              <a:ext cx="373216" cy="373216"/>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30" name="标题 1"/>
            <p:cNvSpPr txBox="1"/>
            <p:nvPr/>
          </p:nvSpPr>
          <p:spPr>
            <a:xfrm rot="2700000">
              <a:off x="234473" y="604465"/>
              <a:ext cx="373216" cy="373216"/>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grpSp>
      <p:grpSp>
        <p:nvGrpSpPr>
          <p:cNvPr id="12" name="组合 11">
            <a:extLst>
              <a:ext uri="{FF2B5EF4-FFF2-40B4-BE49-F238E27FC236}">
                <a16:creationId xmlns:a16="http://schemas.microsoft.com/office/drawing/2014/main" id="{D6A92BE6-76B2-186F-3F06-C07B9D13240B}"/>
              </a:ext>
            </a:extLst>
          </p:cNvPr>
          <p:cNvGrpSpPr/>
          <p:nvPr/>
        </p:nvGrpSpPr>
        <p:grpSpPr>
          <a:xfrm>
            <a:off x="990600" y="3343127"/>
            <a:ext cx="9585158" cy="2117556"/>
            <a:chOff x="1105353" y="5117492"/>
            <a:chExt cx="9585158" cy="2117556"/>
          </a:xfrm>
        </p:grpSpPr>
        <p:sp>
          <p:nvSpPr>
            <p:cNvPr id="6" name="标题 1">
              <a:extLst>
                <a:ext uri="{FF2B5EF4-FFF2-40B4-BE49-F238E27FC236}">
                  <a16:creationId xmlns:a16="http://schemas.microsoft.com/office/drawing/2014/main" id="{2DCD7E97-250B-5C44-E237-2500D6EBF186}"/>
                </a:ext>
              </a:extLst>
            </p:cNvPr>
            <p:cNvSpPr txBox="1"/>
            <p:nvPr/>
          </p:nvSpPr>
          <p:spPr>
            <a:xfrm>
              <a:off x="1105353" y="5598756"/>
              <a:ext cx="2574758" cy="529390"/>
            </a:xfrm>
            <a:custGeom>
              <a:avLst/>
              <a:gdLst>
                <a:gd name="connsiteX0" fmla="*/ 0 w 2574758"/>
                <a:gd name="connsiteY0" fmla="*/ 0 h 637674"/>
                <a:gd name="connsiteX1" fmla="*/ 2574758 w 2574758"/>
                <a:gd name="connsiteY1" fmla="*/ 0 h 637674"/>
                <a:gd name="connsiteX2" fmla="*/ 1680828 w 2574758"/>
                <a:gd name="connsiteY2" fmla="*/ 637674 h 637674"/>
                <a:gd name="connsiteX3" fmla="*/ 1680828 w 2574758"/>
                <a:gd name="connsiteY3" fmla="*/ 238624 h 637674"/>
                <a:gd name="connsiteX4" fmla="*/ 0 w 2574758"/>
                <a:gd name="connsiteY4" fmla="*/ 238624 h 637674"/>
              </a:gdLst>
              <a:ahLst/>
              <a:cxnLst/>
              <a:rect l="l" t="t" r="r" b="b"/>
              <a:pathLst>
                <a:path w="2574758" h="637674">
                  <a:moveTo>
                    <a:pt x="0" y="0"/>
                  </a:moveTo>
                  <a:lnTo>
                    <a:pt x="2574758" y="0"/>
                  </a:lnTo>
                  <a:lnTo>
                    <a:pt x="1680828" y="637674"/>
                  </a:lnTo>
                  <a:lnTo>
                    <a:pt x="1680828" y="238624"/>
                  </a:lnTo>
                  <a:lnTo>
                    <a:pt x="0" y="238624"/>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sz="2400">
                <a:latin typeface="+mn-lt"/>
                <a:cs typeface="+mn-ea"/>
                <a:sym typeface="+mn-lt"/>
              </a:endParaRPr>
            </a:p>
          </p:txBody>
        </p:sp>
        <p:sp>
          <p:nvSpPr>
            <p:cNvPr id="7" name="标题 1">
              <a:extLst>
                <a:ext uri="{FF2B5EF4-FFF2-40B4-BE49-F238E27FC236}">
                  <a16:creationId xmlns:a16="http://schemas.microsoft.com/office/drawing/2014/main" id="{8CB28616-0ECA-137D-E3C1-5BE93E8C71BB}"/>
                </a:ext>
              </a:extLst>
            </p:cNvPr>
            <p:cNvSpPr txBox="1"/>
            <p:nvPr/>
          </p:nvSpPr>
          <p:spPr>
            <a:xfrm>
              <a:off x="1105353" y="6228408"/>
              <a:ext cx="9585158" cy="1006640"/>
            </a:xfrm>
            <a:prstGeom prst="rect">
              <a:avLst/>
            </a:prstGeom>
            <a:noFill/>
            <a:ln cap="sq">
              <a:noFill/>
            </a:ln>
          </p:spPr>
          <p:txBody>
            <a:bodyPr vert="horz" wrap="square" lIns="0" tIns="0" rIns="0" bIns="0" rtlCol="0" anchor="t"/>
            <a:lstStyle/>
            <a:p>
              <a:pPr algn="l"/>
              <a:r>
                <a:rPr kumimoji="1" lang="zh-CN" altLang="en-US" sz="1800" b="1" dirty="0">
                  <a:ln w="12700">
                    <a:noFill/>
                  </a:ln>
                  <a:solidFill>
                    <a:srgbClr val="262626">
                      <a:alpha val="100000"/>
                    </a:srgbClr>
                  </a:solidFill>
                  <a:latin typeface="+mn-lt"/>
                  <a:cs typeface="+mn-ea"/>
                  <a:sym typeface="+mn-lt"/>
                </a:rPr>
                <a:t>对环境和设备运行情况实时监测，并将数据传输到前端并备份到云端。</a:t>
              </a:r>
              <a:endParaRPr kumimoji="1" lang="en-US" altLang="zh-CN" sz="1800" b="1" dirty="0">
                <a:ln w="12700">
                  <a:noFill/>
                </a:ln>
                <a:solidFill>
                  <a:srgbClr val="262626">
                    <a:alpha val="100000"/>
                  </a:srgbClr>
                </a:solidFill>
                <a:latin typeface="+mn-lt"/>
                <a:cs typeface="+mn-ea"/>
                <a:sym typeface="+mn-lt"/>
              </a:endParaRPr>
            </a:p>
          </p:txBody>
        </p:sp>
        <p:sp>
          <p:nvSpPr>
            <p:cNvPr id="9" name="标题 1">
              <a:extLst>
                <a:ext uri="{FF2B5EF4-FFF2-40B4-BE49-F238E27FC236}">
                  <a16:creationId xmlns:a16="http://schemas.microsoft.com/office/drawing/2014/main" id="{5B13296C-A1F2-CD75-0AFF-4E02D2C49B7C}"/>
                </a:ext>
              </a:extLst>
            </p:cNvPr>
            <p:cNvSpPr txBox="1"/>
            <p:nvPr/>
          </p:nvSpPr>
          <p:spPr>
            <a:xfrm>
              <a:off x="1119554" y="5117492"/>
              <a:ext cx="9570956" cy="429128"/>
            </a:xfrm>
            <a:prstGeom prst="rect">
              <a:avLst/>
            </a:prstGeom>
            <a:noFill/>
            <a:ln cap="sq">
              <a:noFill/>
            </a:ln>
          </p:spPr>
          <p:txBody>
            <a:bodyPr vert="horz" wrap="square" lIns="0" tIns="0" rIns="0" bIns="0" rtlCol="0" anchor="b"/>
            <a:lstStyle/>
            <a:p>
              <a:pPr algn="l"/>
              <a:r>
                <a:rPr kumimoji="1" lang="zh-CN" altLang="en-US" sz="2000" dirty="0">
                  <a:ln w="12700">
                    <a:noFill/>
                  </a:ln>
                  <a:solidFill>
                    <a:srgbClr val="0048D8">
                      <a:alpha val="100000"/>
                    </a:srgbClr>
                  </a:solidFill>
                  <a:latin typeface="+mn-lt"/>
                  <a:cs typeface="+mn-ea"/>
                  <a:sym typeface="+mn-lt"/>
                </a:rPr>
                <a:t>实时监测</a:t>
              </a:r>
              <a:endParaRPr kumimoji="1" lang="zh-CN" altLang="en-US" sz="2400" dirty="0">
                <a:latin typeface="+mn-lt"/>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2DF3B-C251-7AEE-041E-763EC7F4D9A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FEC4C02-DFE8-EB13-BB94-DD06B9A945B9}"/>
              </a:ext>
            </a:extLst>
          </p:cNvPr>
          <p:cNvSpPr>
            <a:spLocks noGrp="1"/>
          </p:cNvSpPr>
          <p:nvPr>
            <p:ph type="title"/>
          </p:nvPr>
        </p:nvSpPr>
        <p:spPr/>
        <p:txBody>
          <a:bodyPr/>
          <a:lstStyle/>
          <a:p>
            <a:r>
              <a:rPr lang="zh-CN" altLang="en-US" dirty="0">
                <a:latin typeface="+mn-lt"/>
                <a:ea typeface="+mn-ea"/>
                <a:cs typeface="+mn-ea"/>
                <a:sym typeface="+mn-lt"/>
              </a:rPr>
              <a:t>办公楼智能控制系统的必要性</a:t>
            </a:r>
          </a:p>
        </p:txBody>
      </p:sp>
      <p:sp>
        <p:nvSpPr>
          <p:cNvPr id="26" name="标题 1">
            <a:extLst>
              <a:ext uri="{FF2B5EF4-FFF2-40B4-BE49-F238E27FC236}">
                <a16:creationId xmlns:a16="http://schemas.microsoft.com/office/drawing/2014/main" id="{FA76AB5B-6A17-7942-F675-4D4C00FA949B}"/>
              </a:ext>
            </a:extLst>
          </p:cNvPr>
          <p:cNvSpPr txBox="1"/>
          <p:nvPr/>
        </p:nvSpPr>
        <p:spPr>
          <a:xfrm>
            <a:off x="914400" y="2438400"/>
            <a:ext cx="5257835" cy="3592200"/>
          </a:xfrm>
          <a:prstGeom prst="rect">
            <a:avLst/>
          </a:prstGeom>
          <a:noFill/>
          <a:ln cap="sq">
            <a:noFill/>
          </a:ln>
        </p:spPr>
        <p:txBody>
          <a:bodyPr vert="horz" wrap="square" lIns="0" tIns="0" rIns="0" bIns="0" rtlCol="0" anchor="t"/>
          <a:lstStyle/>
          <a:p>
            <a:pPr algn="l">
              <a:lnSpc>
                <a:spcPct val="150000"/>
              </a:lnSpc>
            </a:pPr>
            <a:r>
              <a:rPr kumimoji="1" lang="zh-CN" altLang="en-US" sz="2000" dirty="0">
                <a:ln w="12700">
                  <a:noFill/>
                </a:ln>
                <a:latin typeface="+mn-lt"/>
                <a:cs typeface="+mn-ea"/>
                <a:sym typeface="+mn-lt"/>
              </a:rPr>
              <a:t>       智能控制系统通过传感器网络获取环境数据，并通过有线、无线网络将数据发送至前端、云平台，进行数据分析、能耗与碳排放评估并反馈给系统调整节能策略。智慧节能控制，降低能耗，直接降低运行成本，助力碳达峰和碳中和目标的实现。</a:t>
            </a:r>
          </a:p>
        </p:txBody>
      </p:sp>
      <p:sp>
        <p:nvSpPr>
          <p:cNvPr id="27" name="标题 1">
            <a:extLst>
              <a:ext uri="{FF2B5EF4-FFF2-40B4-BE49-F238E27FC236}">
                <a16:creationId xmlns:a16="http://schemas.microsoft.com/office/drawing/2014/main" id="{8BD0D1B2-5C26-3FD7-54BC-3A38F12BCA8A}"/>
              </a:ext>
            </a:extLst>
          </p:cNvPr>
          <p:cNvSpPr txBox="1"/>
          <p:nvPr/>
        </p:nvSpPr>
        <p:spPr>
          <a:xfrm>
            <a:off x="685730" y="1220150"/>
            <a:ext cx="10671175" cy="468000"/>
          </a:xfrm>
          <a:prstGeom prst="rect">
            <a:avLst/>
          </a:prstGeom>
          <a:noFill/>
          <a:ln>
            <a:noFill/>
          </a:ln>
        </p:spPr>
        <p:txBody>
          <a:bodyPr vert="horz" wrap="square" lIns="0" tIns="0" rIns="0" bIns="0" rtlCol="0" anchor="ctr"/>
          <a:lstStyle/>
          <a:p>
            <a:pPr algn="l"/>
            <a:r>
              <a:rPr kumimoji="1" lang="zh-CN" altLang="en-US" sz="2800" b="1" dirty="0">
                <a:ln w="12700">
                  <a:noFill/>
                </a:ln>
                <a:solidFill>
                  <a:srgbClr val="262626">
                    <a:alpha val="100000"/>
                  </a:srgbClr>
                </a:solidFill>
                <a:latin typeface="+mn-lt"/>
                <a:cs typeface="+mn-ea"/>
                <a:sym typeface="+mn-lt"/>
              </a:rPr>
              <a:t>智能控制系统与“双碳”目标的结合</a:t>
            </a:r>
            <a:endParaRPr kumimoji="1" lang="en-US" sz="2800" b="1" dirty="0" err="1">
              <a:ln w="12700">
                <a:noFill/>
              </a:ln>
              <a:solidFill>
                <a:srgbClr val="262626">
                  <a:alpha val="100000"/>
                </a:srgbClr>
              </a:solidFill>
              <a:latin typeface="+mn-lt"/>
              <a:cs typeface="+mn-ea"/>
              <a:sym typeface="+mn-lt"/>
            </a:endParaRPr>
          </a:p>
        </p:txBody>
      </p:sp>
      <p:grpSp>
        <p:nvGrpSpPr>
          <p:cNvPr id="28" name="组合 27">
            <a:extLst>
              <a:ext uri="{FF2B5EF4-FFF2-40B4-BE49-F238E27FC236}">
                <a16:creationId xmlns:a16="http://schemas.microsoft.com/office/drawing/2014/main" id="{6CB3A593-86C5-EF25-E53E-2AFF00F64CA0}"/>
              </a:ext>
            </a:extLst>
          </p:cNvPr>
          <p:cNvGrpSpPr/>
          <p:nvPr/>
        </p:nvGrpSpPr>
        <p:grpSpPr>
          <a:xfrm>
            <a:off x="59387" y="1085091"/>
            <a:ext cx="527808" cy="722361"/>
            <a:chOff x="157177" y="332616"/>
            <a:chExt cx="527808" cy="722361"/>
          </a:xfrm>
        </p:grpSpPr>
        <p:sp>
          <p:nvSpPr>
            <p:cNvPr id="29" name="标题 1">
              <a:extLst>
                <a:ext uri="{FF2B5EF4-FFF2-40B4-BE49-F238E27FC236}">
                  <a16:creationId xmlns:a16="http://schemas.microsoft.com/office/drawing/2014/main" id="{8469B764-ABA6-EC97-43AC-926ECC686750}"/>
                </a:ext>
              </a:extLst>
            </p:cNvPr>
            <p:cNvSpPr txBox="1"/>
            <p:nvPr/>
          </p:nvSpPr>
          <p:spPr>
            <a:xfrm rot="2700000">
              <a:off x="234473" y="409912"/>
              <a:ext cx="373216" cy="373216"/>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30" name="标题 1">
              <a:extLst>
                <a:ext uri="{FF2B5EF4-FFF2-40B4-BE49-F238E27FC236}">
                  <a16:creationId xmlns:a16="http://schemas.microsoft.com/office/drawing/2014/main" id="{3C6BF0D9-CF9F-7B92-B1BE-F1F67631910A}"/>
                </a:ext>
              </a:extLst>
            </p:cNvPr>
            <p:cNvSpPr txBox="1"/>
            <p:nvPr/>
          </p:nvSpPr>
          <p:spPr>
            <a:xfrm rot="2700000">
              <a:off x="234473" y="604465"/>
              <a:ext cx="373216" cy="373216"/>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grpSp>
      <p:pic>
        <p:nvPicPr>
          <p:cNvPr id="5" name="图片 4">
            <a:extLst>
              <a:ext uri="{FF2B5EF4-FFF2-40B4-BE49-F238E27FC236}">
                <a16:creationId xmlns:a16="http://schemas.microsoft.com/office/drawing/2014/main" id="{EB7EC1C4-DAE5-AAE5-86D2-A016ABA522AA}"/>
              </a:ext>
            </a:extLst>
          </p:cNvPr>
          <p:cNvPicPr>
            <a:picLocks noChangeAspect="1"/>
          </p:cNvPicPr>
          <p:nvPr/>
        </p:nvPicPr>
        <p:blipFill>
          <a:blip r:embed="rId2"/>
          <a:stretch>
            <a:fillRect/>
          </a:stretch>
        </p:blipFill>
        <p:spPr>
          <a:xfrm>
            <a:off x="6934200" y="2514600"/>
            <a:ext cx="4176038" cy="2351555"/>
          </a:xfrm>
          <a:prstGeom prst="rect">
            <a:avLst/>
          </a:prstGeom>
        </p:spPr>
      </p:pic>
    </p:spTree>
    <p:extLst>
      <p:ext uri="{BB962C8B-B14F-4D97-AF65-F5344CB8AC3E}">
        <p14:creationId xmlns:p14="http://schemas.microsoft.com/office/powerpoint/2010/main" val="215731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p:nvPr/>
        </p:nvSpPr>
        <p:spPr>
          <a:xfrm>
            <a:off x="533400" y="990600"/>
            <a:ext cx="10827385" cy="5257800"/>
          </a:xfrm>
          <a:prstGeom prst="rect">
            <a:avLst/>
          </a:prstGeom>
          <a:noFill/>
          <a:ln w="12699">
            <a:noFill/>
          </a:ln>
        </p:spPr>
        <p:txBody>
          <a:bodyPr/>
          <a:lstStyle/>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办公楼智能控制系统的必要性</a:t>
            </a:r>
            <a:endParaRPr lang="en-US" altLang="zh-CN" sz="2400" b="1" dirty="0">
              <a:latin typeface="+mn-lt"/>
              <a:cs typeface="+mn-ea"/>
              <a:sym typeface="+mn-lt"/>
            </a:endParaRPr>
          </a:p>
          <a:p>
            <a:pPr marL="342900" indent="-342900">
              <a:lnSpc>
                <a:spcPct val="250000"/>
              </a:lnSpc>
              <a:spcBef>
                <a:spcPct val="20000"/>
              </a:spcBef>
              <a:buSzPct val="100000"/>
              <a:buFont typeface="Wingdings" panose="05000000000000000000" pitchFamily="2" charset="2"/>
              <a:buChar char="q"/>
            </a:pPr>
            <a:r>
              <a:rPr lang="zh-CN" altLang="en-US" sz="2400" b="1" dirty="0">
                <a:solidFill>
                  <a:srgbClr val="2A858F"/>
                </a:solidFill>
                <a:latin typeface="+mn-lt"/>
                <a:cs typeface="+mn-ea"/>
                <a:sym typeface="+mn-lt"/>
              </a:rPr>
              <a:t>设计需求分析、预期功能</a:t>
            </a: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设计思路</a:t>
            </a: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解决的关键问题</a:t>
            </a:r>
          </a:p>
          <a:p>
            <a:pPr marL="342900" indent="-342900">
              <a:lnSpc>
                <a:spcPct val="250000"/>
              </a:lnSpc>
              <a:spcBef>
                <a:spcPct val="20000"/>
              </a:spcBef>
              <a:buSzPct val="100000"/>
              <a:buFont typeface="Wingdings" panose="05000000000000000000" pitchFamily="2" charset="2"/>
              <a:buChar char="q"/>
            </a:pPr>
            <a:endParaRPr lang="zh-CN" altLang="en-US" sz="2400" b="1" dirty="0">
              <a:latin typeface="+mn-lt"/>
              <a:cs typeface="+mn-ea"/>
              <a:sym typeface="+mn-lt"/>
            </a:endParaRPr>
          </a:p>
        </p:txBody>
      </p:sp>
      <p:sp>
        <p:nvSpPr>
          <p:cNvPr id="2" name="文本框 1"/>
          <p:cNvSpPr txBox="1"/>
          <p:nvPr/>
        </p:nvSpPr>
        <p:spPr>
          <a:xfrm>
            <a:off x="374650" y="228600"/>
            <a:ext cx="1607185" cy="583565"/>
          </a:xfrm>
          <a:prstGeom prst="rect">
            <a:avLst/>
          </a:prstGeom>
          <a:noFill/>
        </p:spPr>
        <p:txBody>
          <a:bodyPr wrap="square" rtlCol="0">
            <a:spAutoFit/>
          </a:bodyPr>
          <a:lstStyle/>
          <a:p>
            <a:r>
              <a:rPr lang="zh-CN" altLang="en-US" sz="3200" b="1" dirty="0">
                <a:latin typeface="+mn-lt"/>
                <a:cs typeface="+mn-ea"/>
                <a:sym typeface="+mn-lt"/>
              </a:rPr>
              <a:t>提纲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设计需求分析、预期功能</a:t>
            </a:r>
          </a:p>
        </p:txBody>
      </p:sp>
      <p:sp>
        <p:nvSpPr>
          <p:cNvPr id="4" name="标题 1"/>
          <p:cNvSpPr txBox="1"/>
          <p:nvPr/>
        </p:nvSpPr>
        <p:spPr>
          <a:xfrm>
            <a:off x="761930" y="982025"/>
            <a:ext cx="10671175" cy="468000"/>
          </a:xfrm>
          <a:prstGeom prst="rect">
            <a:avLst/>
          </a:prstGeom>
          <a:noFill/>
          <a:ln>
            <a:noFill/>
          </a:ln>
        </p:spPr>
        <p:txBody>
          <a:bodyPr vert="horz" wrap="square" lIns="0" tIns="0" rIns="0" bIns="0" rtlCol="0" anchor="ctr"/>
          <a:lstStyle/>
          <a:p>
            <a:pPr algn="l"/>
            <a:r>
              <a:rPr kumimoji="1" lang="zh-CN" altLang="en-US" sz="2800" b="1" dirty="0">
                <a:ln w="12700">
                  <a:noFill/>
                </a:ln>
                <a:solidFill>
                  <a:srgbClr val="262626">
                    <a:alpha val="100000"/>
                  </a:srgbClr>
                </a:solidFill>
                <a:latin typeface="+mn-lt"/>
                <a:cs typeface="+mn-ea"/>
                <a:sym typeface="+mn-lt"/>
              </a:rPr>
              <a:t>设计需求分析</a:t>
            </a:r>
          </a:p>
        </p:txBody>
      </p:sp>
      <p:grpSp>
        <p:nvGrpSpPr>
          <p:cNvPr id="21" name="组合 20"/>
          <p:cNvGrpSpPr/>
          <p:nvPr/>
        </p:nvGrpSpPr>
        <p:grpSpPr>
          <a:xfrm>
            <a:off x="116537" y="872366"/>
            <a:ext cx="527808" cy="722361"/>
            <a:chOff x="157177" y="332616"/>
            <a:chExt cx="527808" cy="722361"/>
          </a:xfrm>
        </p:grpSpPr>
        <p:sp>
          <p:nvSpPr>
            <p:cNvPr id="22" name="标题 1"/>
            <p:cNvSpPr txBox="1"/>
            <p:nvPr/>
          </p:nvSpPr>
          <p:spPr>
            <a:xfrm rot="2700000">
              <a:off x="234473" y="409912"/>
              <a:ext cx="373216" cy="373216"/>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24" name="标题 1"/>
            <p:cNvSpPr txBox="1"/>
            <p:nvPr/>
          </p:nvSpPr>
          <p:spPr>
            <a:xfrm rot="2700000">
              <a:off x="234473" y="604465"/>
              <a:ext cx="373216" cy="373216"/>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grpSp>
      <p:sp>
        <p:nvSpPr>
          <p:cNvPr id="26" name="文本框 25"/>
          <p:cNvSpPr txBox="1"/>
          <p:nvPr/>
        </p:nvSpPr>
        <p:spPr>
          <a:xfrm>
            <a:off x="761930" y="1752600"/>
            <a:ext cx="10328275" cy="4247317"/>
          </a:xfrm>
          <a:prstGeom prst="rect">
            <a:avLst/>
          </a:prstGeom>
          <a:noFill/>
        </p:spPr>
        <p:txBody>
          <a:bodyPr wrap="square" rtlCol="0" anchor="t">
            <a:spAutoFit/>
          </a:bodyPr>
          <a:lstStyle/>
          <a:p>
            <a:r>
              <a:rPr lang="zh-CN" altLang="en-US" sz="1800" dirty="0">
                <a:solidFill>
                  <a:srgbClr val="063DE8"/>
                </a:solidFill>
                <a:latin typeface="+mn-lt"/>
                <a:cs typeface="+mn-ea"/>
                <a:sym typeface="+mn-lt"/>
              </a:rPr>
              <a:t>节能需求：</a:t>
            </a:r>
          </a:p>
          <a:p>
            <a:r>
              <a:rPr lang="zh-CN" altLang="en-US" sz="1800" dirty="0">
                <a:latin typeface="+mn-lt"/>
                <a:cs typeface="+mn-ea"/>
                <a:sym typeface="+mn-lt"/>
              </a:rPr>
              <a:t>系统需具备智能节能功能，能够根据办公楼的实际情况（如人员活动、天气变化等）自动调节各类设备的运行状态，以降低能耗。</a:t>
            </a:r>
            <a:endParaRPr lang="en-US" altLang="zh-CN" sz="1800" dirty="0">
              <a:latin typeface="+mn-lt"/>
              <a:cs typeface="+mn-ea"/>
              <a:sym typeface="+mn-lt"/>
            </a:endParaRPr>
          </a:p>
          <a:p>
            <a:endParaRPr lang="zh-CN" altLang="en-US" sz="1800" dirty="0">
              <a:latin typeface="+mn-lt"/>
              <a:cs typeface="+mn-ea"/>
              <a:sym typeface="+mn-lt"/>
            </a:endParaRPr>
          </a:p>
          <a:p>
            <a:r>
              <a:rPr lang="zh-CN" altLang="en-US" sz="1800" dirty="0">
                <a:solidFill>
                  <a:srgbClr val="063DE8"/>
                </a:solidFill>
                <a:latin typeface="+mn-lt"/>
                <a:cs typeface="+mn-ea"/>
                <a:sym typeface="+mn-lt"/>
              </a:rPr>
              <a:t>舒适性与便利性：</a:t>
            </a:r>
          </a:p>
          <a:p>
            <a:r>
              <a:rPr lang="zh-CN" altLang="en-US" sz="1800" dirty="0">
                <a:latin typeface="+mn-lt"/>
                <a:cs typeface="+mn-ea"/>
                <a:sym typeface="+mn-lt"/>
              </a:rPr>
              <a:t>系统应提供舒适的办公环境，包括适宜的温度、湿度、光线等。</a:t>
            </a:r>
          </a:p>
          <a:p>
            <a:r>
              <a:rPr lang="zh-CN" altLang="en-US" sz="1800" dirty="0">
                <a:latin typeface="+mn-lt"/>
                <a:cs typeface="+mn-ea"/>
                <a:sym typeface="+mn-lt"/>
              </a:rPr>
              <a:t>用户界面友好，操作简便，支持远程控制和管理，提高办公效率。</a:t>
            </a:r>
            <a:endParaRPr lang="en-US" altLang="zh-CN" sz="1800" dirty="0">
              <a:latin typeface="+mn-lt"/>
              <a:cs typeface="+mn-ea"/>
              <a:sym typeface="+mn-lt"/>
            </a:endParaRPr>
          </a:p>
          <a:p>
            <a:endParaRPr lang="zh-CN" altLang="en-US" sz="1800" dirty="0">
              <a:latin typeface="+mn-lt"/>
              <a:cs typeface="+mn-ea"/>
              <a:sym typeface="+mn-lt"/>
            </a:endParaRPr>
          </a:p>
          <a:p>
            <a:r>
              <a:rPr lang="zh-CN" altLang="en-US" sz="1800" dirty="0">
                <a:solidFill>
                  <a:srgbClr val="063DE8"/>
                </a:solidFill>
                <a:latin typeface="+mn-lt"/>
                <a:cs typeface="+mn-ea"/>
                <a:sym typeface="+mn-lt"/>
              </a:rPr>
              <a:t>安全性与可靠性：</a:t>
            </a:r>
          </a:p>
          <a:p>
            <a:r>
              <a:rPr lang="zh-CN" altLang="en-US" sz="1800" dirty="0">
                <a:latin typeface="+mn-lt"/>
                <a:cs typeface="+mn-ea"/>
                <a:sym typeface="+mn-lt"/>
              </a:rPr>
              <a:t>系统需具备高度的安全性和可靠性，能够保障办公楼的正常运行和人员安全。</a:t>
            </a:r>
          </a:p>
          <a:p>
            <a:r>
              <a:rPr lang="zh-CN" altLang="en-US" sz="1800" dirty="0">
                <a:latin typeface="+mn-lt"/>
                <a:cs typeface="+mn-ea"/>
                <a:sym typeface="+mn-lt"/>
              </a:rPr>
              <a:t>需要具备故障预警和自动恢复功能，降低运维成本。</a:t>
            </a:r>
            <a:endParaRPr lang="en-US" altLang="zh-CN" sz="1800" dirty="0">
              <a:latin typeface="+mn-lt"/>
              <a:cs typeface="+mn-ea"/>
              <a:sym typeface="+mn-lt"/>
            </a:endParaRPr>
          </a:p>
          <a:p>
            <a:endParaRPr lang="zh-CN" altLang="en-US" sz="1800" dirty="0">
              <a:latin typeface="+mn-lt"/>
              <a:cs typeface="+mn-ea"/>
              <a:sym typeface="+mn-lt"/>
            </a:endParaRPr>
          </a:p>
          <a:p>
            <a:r>
              <a:rPr lang="zh-CN" altLang="en-US" sz="1800" dirty="0">
                <a:solidFill>
                  <a:srgbClr val="063DE8"/>
                </a:solidFill>
                <a:latin typeface="+mn-lt"/>
                <a:cs typeface="+mn-ea"/>
                <a:sym typeface="+mn-lt"/>
              </a:rPr>
              <a:t>双碳目标符合性：</a:t>
            </a:r>
          </a:p>
          <a:p>
            <a:r>
              <a:rPr lang="zh-CN" altLang="en-US" sz="1800" dirty="0">
                <a:latin typeface="+mn-lt"/>
                <a:cs typeface="+mn-ea"/>
                <a:sym typeface="+mn-lt"/>
              </a:rPr>
              <a:t>系统设计需符合双碳目标的要求，能够显著降低办公楼的碳排放量。提供碳排放监测和报告功能，帮助企业制定和实施节能减排策略。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F6804-8FCC-596D-F264-EE4B6650F9F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840D8D7-698F-E4DC-2EE1-8296F68F9F9A}"/>
              </a:ext>
            </a:extLst>
          </p:cNvPr>
          <p:cNvSpPr>
            <a:spLocks noGrp="1"/>
          </p:cNvSpPr>
          <p:nvPr>
            <p:ph type="title"/>
          </p:nvPr>
        </p:nvSpPr>
        <p:spPr/>
        <p:txBody>
          <a:bodyPr/>
          <a:lstStyle/>
          <a:p>
            <a:r>
              <a:rPr lang="zh-CN" altLang="en-US" dirty="0">
                <a:latin typeface="+mn-lt"/>
                <a:ea typeface="+mn-ea"/>
                <a:cs typeface="+mn-ea"/>
                <a:sym typeface="+mn-lt"/>
              </a:rPr>
              <a:t>设计需求分析、预期功能</a:t>
            </a:r>
          </a:p>
        </p:txBody>
      </p:sp>
      <p:sp>
        <p:nvSpPr>
          <p:cNvPr id="4" name="标题 1">
            <a:extLst>
              <a:ext uri="{FF2B5EF4-FFF2-40B4-BE49-F238E27FC236}">
                <a16:creationId xmlns:a16="http://schemas.microsoft.com/office/drawing/2014/main" id="{A5D19DE7-349F-FD97-765D-72BE853C7171}"/>
              </a:ext>
            </a:extLst>
          </p:cNvPr>
          <p:cNvSpPr txBox="1"/>
          <p:nvPr/>
        </p:nvSpPr>
        <p:spPr>
          <a:xfrm>
            <a:off x="761930" y="982025"/>
            <a:ext cx="10671175" cy="468000"/>
          </a:xfrm>
          <a:prstGeom prst="rect">
            <a:avLst/>
          </a:prstGeom>
          <a:noFill/>
          <a:ln>
            <a:noFill/>
          </a:ln>
        </p:spPr>
        <p:txBody>
          <a:bodyPr vert="horz" wrap="square" lIns="0" tIns="0" rIns="0" bIns="0" rtlCol="0" anchor="ctr"/>
          <a:lstStyle/>
          <a:p>
            <a:pPr algn="l"/>
            <a:r>
              <a:rPr kumimoji="1" lang="zh-CN" altLang="en-US" sz="2800" b="1" dirty="0">
                <a:ln w="12700">
                  <a:noFill/>
                </a:ln>
                <a:solidFill>
                  <a:srgbClr val="262626">
                    <a:alpha val="100000"/>
                  </a:srgbClr>
                </a:solidFill>
                <a:latin typeface="+mn-lt"/>
                <a:cs typeface="+mn-ea"/>
                <a:sym typeface="+mn-lt"/>
              </a:rPr>
              <a:t>预期功能实现</a:t>
            </a:r>
          </a:p>
        </p:txBody>
      </p:sp>
      <p:grpSp>
        <p:nvGrpSpPr>
          <p:cNvPr id="21" name="组合 20">
            <a:extLst>
              <a:ext uri="{FF2B5EF4-FFF2-40B4-BE49-F238E27FC236}">
                <a16:creationId xmlns:a16="http://schemas.microsoft.com/office/drawing/2014/main" id="{FFD448E3-59BB-3B51-7B2E-6519D0FE0027}"/>
              </a:ext>
            </a:extLst>
          </p:cNvPr>
          <p:cNvGrpSpPr/>
          <p:nvPr/>
        </p:nvGrpSpPr>
        <p:grpSpPr>
          <a:xfrm>
            <a:off x="116537" y="872366"/>
            <a:ext cx="527808" cy="722361"/>
            <a:chOff x="157177" y="332616"/>
            <a:chExt cx="527808" cy="722361"/>
          </a:xfrm>
        </p:grpSpPr>
        <p:sp>
          <p:nvSpPr>
            <p:cNvPr id="22" name="标题 1">
              <a:extLst>
                <a:ext uri="{FF2B5EF4-FFF2-40B4-BE49-F238E27FC236}">
                  <a16:creationId xmlns:a16="http://schemas.microsoft.com/office/drawing/2014/main" id="{4F19B8BE-F50A-43A5-7753-2935D443DCC8}"/>
                </a:ext>
              </a:extLst>
            </p:cNvPr>
            <p:cNvSpPr txBox="1"/>
            <p:nvPr/>
          </p:nvSpPr>
          <p:spPr>
            <a:xfrm rot="2700000">
              <a:off x="234473" y="409912"/>
              <a:ext cx="373216" cy="373216"/>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sp>
          <p:nvSpPr>
            <p:cNvPr id="24" name="标题 1">
              <a:extLst>
                <a:ext uri="{FF2B5EF4-FFF2-40B4-BE49-F238E27FC236}">
                  <a16:creationId xmlns:a16="http://schemas.microsoft.com/office/drawing/2014/main" id="{4554A9CD-0D0D-6ED7-C42E-DE556EF85020}"/>
                </a:ext>
              </a:extLst>
            </p:cNvPr>
            <p:cNvSpPr txBox="1"/>
            <p:nvPr/>
          </p:nvSpPr>
          <p:spPr>
            <a:xfrm rot="2700000">
              <a:off x="234473" y="604465"/>
              <a:ext cx="373216" cy="373216"/>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latin typeface="+mn-lt"/>
                <a:cs typeface="+mn-ea"/>
                <a:sym typeface="+mn-lt"/>
              </a:endParaRPr>
            </a:p>
          </p:txBody>
        </p:sp>
      </p:grpSp>
      <p:sp>
        <p:nvSpPr>
          <p:cNvPr id="26" name="文本框 25">
            <a:extLst>
              <a:ext uri="{FF2B5EF4-FFF2-40B4-BE49-F238E27FC236}">
                <a16:creationId xmlns:a16="http://schemas.microsoft.com/office/drawing/2014/main" id="{62862D53-2004-919A-A08B-877CD3A85ADD}"/>
              </a:ext>
            </a:extLst>
          </p:cNvPr>
          <p:cNvSpPr txBox="1"/>
          <p:nvPr/>
        </p:nvSpPr>
        <p:spPr>
          <a:xfrm>
            <a:off x="672920" y="1828800"/>
            <a:ext cx="10404475" cy="4192430"/>
          </a:xfrm>
          <a:prstGeom prst="rect">
            <a:avLst/>
          </a:prstGeom>
          <a:noFill/>
        </p:spPr>
        <p:txBody>
          <a:bodyPr wrap="square" rtlCol="0" anchor="t">
            <a:spAutoFit/>
          </a:bodyPr>
          <a:lstStyle/>
          <a:p>
            <a:pPr>
              <a:lnSpc>
                <a:spcPct val="150000"/>
              </a:lnSpc>
            </a:pPr>
            <a:r>
              <a:rPr lang="zh-CN" altLang="en-US" sz="2000" dirty="0">
                <a:solidFill>
                  <a:srgbClr val="063DE8"/>
                </a:solidFill>
                <a:latin typeface="+mn-lt"/>
                <a:cs typeface="+mn-ea"/>
                <a:sym typeface="+mn-lt"/>
              </a:rPr>
              <a:t>安全与运维管理</a:t>
            </a:r>
            <a:r>
              <a:rPr lang="zh-CN" altLang="en-US" sz="2000" dirty="0">
                <a:latin typeface="+mn-lt"/>
                <a:cs typeface="+mn-ea"/>
                <a:sym typeface="+mn-lt"/>
              </a:rPr>
              <a:t>：提供</a:t>
            </a:r>
            <a:r>
              <a:rPr lang="en-US" altLang="zh-CN" sz="2000" dirty="0">
                <a:latin typeface="+mn-lt"/>
                <a:cs typeface="+mn-ea"/>
                <a:sym typeface="+mn-lt"/>
              </a:rPr>
              <a:t>RFID</a:t>
            </a:r>
            <a:r>
              <a:rPr lang="zh-CN" altLang="en-US" sz="2000" dirty="0">
                <a:latin typeface="+mn-lt"/>
                <a:cs typeface="+mn-ea"/>
                <a:sym typeface="+mn-lt"/>
              </a:rPr>
              <a:t>门禁管理和控制功能，保障办公楼安全。</a:t>
            </a:r>
            <a:endParaRPr lang="en-US" altLang="zh-CN" sz="2000" dirty="0">
              <a:latin typeface="+mn-lt"/>
              <a:cs typeface="+mn-ea"/>
              <a:sym typeface="+mn-lt"/>
            </a:endParaRPr>
          </a:p>
          <a:p>
            <a:pPr>
              <a:lnSpc>
                <a:spcPct val="150000"/>
              </a:lnSpc>
            </a:pPr>
            <a:r>
              <a:rPr lang="zh-CN" altLang="en-US" sz="2000" dirty="0">
                <a:solidFill>
                  <a:srgbClr val="063DE8"/>
                </a:solidFill>
                <a:latin typeface="+mn-lt"/>
                <a:cs typeface="+mn-ea"/>
                <a:sym typeface="+mn-lt"/>
              </a:rPr>
              <a:t>智能节能控制：</a:t>
            </a:r>
            <a:r>
              <a:rPr lang="zh-CN" altLang="en-US" sz="2000" dirty="0">
                <a:latin typeface="+mn-lt"/>
                <a:cs typeface="+mn-ea"/>
                <a:sym typeface="+mn-lt"/>
              </a:rPr>
              <a:t>根据人员活动、光照强度、室内外温差等因素自动调节空调、照明、窗帘等设备，实现节能效果。</a:t>
            </a:r>
          </a:p>
          <a:p>
            <a:pPr>
              <a:lnSpc>
                <a:spcPct val="150000"/>
              </a:lnSpc>
            </a:pPr>
            <a:r>
              <a:rPr lang="zh-CN" altLang="en-US" sz="2000" dirty="0">
                <a:solidFill>
                  <a:srgbClr val="063DE8"/>
                </a:solidFill>
                <a:latin typeface="+mn-lt"/>
                <a:cs typeface="+mn-ea"/>
                <a:sym typeface="+mn-lt"/>
              </a:rPr>
              <a:t>环境舒适性管理：</a:t>
            </a:r>
            <a:r>
              <a:rPr lang="zh-CN" altLang="en-US" sz="2000" dirty="0">
                <a:latin typeface="+mn-lt"/>
                <a:cs typeface="+mn-ea"/>
                <a:sym typeface="+mn-lt"/>
              </a:rPr>
              <a:t>实时监测室内温度、湿度、空气质量等参数，自动调节空调、新风系统等设备，保持舒适的办公环境。</a:t>
            </a:r>
          </a:p>
          <a:p>
            <a:pPr>
              <a:lnSpc>
                <a:spcPct val="150000"/>
              </a:lnSpc>
            </a:pPr>
            <a:r>
              <a:rPr lang="zh-CN" altLang="en-US" sz="2000" dirty="0">
                <a:solidFill>
                  <a:srgbClr val="063DE8"/>
                </a:solidFill>
                <a:latin typeface="+mn-lt"/>
                <a:cs typeface="+mn-ea"/>
                <a:sym typeface="+mn-lt"/>
              </a:rPr>
              <a:t>远程控制用户界面：</a:t>
            </a:r>
            <a:r>
              <a:rPr lang="zh-CN" altLang="en-US" sz="2000" dirty="0">
                <a:latin typeface="+mn-lt"/>
                <a:cs typeface="+mn-ea"/>
                <a:sym typeface="+mn-lt"/>
              </a:rPr>
              <a:t>在前端将设备状态和传感器数据进行存储并可视化，及时发现和处理能耗异常，且可通过前端对设备远程进行更高优先级的控制。</a:t>
            </a:r>
            <a:endParaRPr lang="en-US" altLang="zh-CN" sz="2000" dirty="0">
              <a:latin typeface="+mn-lt"/>
              <a:cs typeface="+mn-ea"/>
              <a:sym typeface="+mn-lt"/>
            </a:endParaRPr>
          </a:p>
          <a:p>
            <a:pPr>
              <a:lnSpc>
                <a:spcPct val="150000"/>
              </a:lnSpc>
            </a:pPr>
            <a:r>
              <a:rPr lang="zh-CN" altLang="en-US" sz="2000" dirty="0">
                <a:solidFill>
                  <a:srgbClr val="063DE8"/>
                </a:solidFill>
                <a:latin typeface="+mn-lt"/>
                <a:cs typeface="+mn-ea"/>
                <a:sym typeface="+mn-lt"/>
              </a:rPr>
              <a:t>碳排放与能耗评估</a:t>
            </a:r>
            <a:r>
              <a:rPr lang="zh-CN" altLang="en-US" sz="2000" dirty="0">
                <a:latin typeface="+mn-lt"/>
                <a:cs typeface="+mn-ea"/>
                <a:sym typeface="+mn-lt"/>
              </a:rPr>
              <a:t>：通过对云平台的数据进行分析，计算碳足迹并提供节能减排策略，助力 “双碳”目标。</a:t>
            </a:r>
            <a:endParaRPr lang="en-US" altLang="zh-CN" sz="2000" dirty="0">
              <a:latin typeface="+mn-lt"/>
              <a:cs typeface="+mn-ea"/>
              <a:sym typeface="+mn-lt"/>
            </a:endParaRPr>
          </a:p>
        </p:txBody>
      </p:sp>
    </p:spTree>
    <p:extLst>
      <p:ext uri="{BB962C8B-B14F-4D97-AF65-F5344CB8AC3E}">
        <p14:creationId xmlns:p14="http://schemas.microsoft.com/office/powerpoint/2010/main" val="20625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D641D-033E-46E2-B153-F19974D4FA33}"/>
            </a:ext>
          </a:extLst>
        </p:cNvPr>
        <p:cNvGrpSpPr/>
        <p:nvPr/>
      </p:nvGrpSpPr>
      <p:grpSpPr>
        <a:xfrm>
          <a:off x="0" y="0"/>
          <a:ext cx="0" cy="0"/>
          <a:chOff x="0" y="0"/>
          <a:chExt cx="0" cy="0"/>
        </a:xfrm>
      </p:grpSpPr>
      <p:sp>
        <p:nvSpPr>
          <p:cNvPr id="9219" name="Rectangle 4">
            <a:extLst>
              <a:ext uri="{FF2B5EF4-FFF2-40B4-BE49-F238E27FC236}">
                <a16:creationId xmlns:a16="http://schemas.microsoft.com/office/drawing/2014/main" id="{3ECC4497-D0EE-398F-F1A0-624058EDDF2C}"/>
              </a:ext>
            </a:extLst>
          </p:cNvPr>
          <p:cNvSpPr/>
          <p:nvPr/>
        </p:nvSpPr>
        <p:spPr>
          <a:xfrm>
            <a:off x="533400" y="990600"/>
            <a:ext cx="10827385" cy="5257800"/>
          </a:xfrm>
          <a:prstGeom prst="rect">
            <a:avLst/>
          </a:prstGeom>
          <a:noFill/>
          <a:ln w="12699">
            <a:noFill/>
          </a:ln>
        </p:spPr>
        <p:txBody>
          <a:bodyPr/>
          <a:lstStyle/>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办公楼智能控制系统的必要性</a:t>
            </a:r>
            <a:endParaRPr lang="en-US" altLang="zh-CN" sz="2400" b="1" dirty="0">
              <a:latin typeface="+mn-lt"/>
              <a:cs typeface="+mn-ea"/>
              <a:sym typeface="+mn-lt"/>
            </a:endParaRP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设计需求分析、预期功能</a:t>
            </a:r>
          </a:p>
          <a:p>
            <a:pPr marL="342900" indent="-342900">
              <a:lnSpc>
                <a:spcPct val="250000"/>
              </a:lnSpc>
              <a:spcBef>
                <a:spcPct val="20000"/>
              </a:spcBef>
              <a:buSzPct val="100000"/>
              <a:buFont typeface="Wingdings" panose="05000000000000000000" pitchFamily="2" charset="2"/>
              <a:buChar char="q"/>
            </a:pPr>
            <a:r>
              <a:rPr lang="zh-CN" altLang="en-US" sz="2400" b="1" dirty="0">
                <a:solidFill>
                  <a:srgbClr val="2A858F"/>
                </a:solidFill>
                <a:latin typeface="+mn-lt"/>
                <a:cs typeface="+mn-ea"/>
                <a:sym typeface="+mn-lt"/>
              </a:rPr>
              <a:t>设计思路</a:t>
            </a:r>
          </a:p>
          <a:p>
            <a:pPr marL="342900" indent="-342900">
              <a:lnSpc>
                <a:spcPct val="250000"/>
              </a:lnSpc>
              <a:spcBef>
                <a:spcPct val="20000"/>
              </a:spcBef>
              <a:buSzPct val="100000"/>
              <a:buFont typeface="Wingdings" panose="05000000000000000000" pitchFamily="2" charset="2"/>
              <a:buChar char="q"/>
            </a:pPr>
            <a:r>
              <a:rPr lang="zh-CN" altLang="en-US" sz="2400" b="1" dirty="0">
                <a:latin typeface="+mn-lt"/>
                <a:cs typeface="+mn-ea"/>
                <a:sym typeface="+mn-lt"/>
              </a:rPr>
              <a:t>可行性分析</a:t>
            </a:r>
          </a:p>
          <a:p>
            <a:pPr marL="342900" indent="-342900">
              <a:lnSpc>
                <a:spcPct val="250000"/>
              </a:lnSpc>
              <a:spcBef>
                <a:spcPct val="20000"/>
              </a:spcBef>
              <a:buSzPct val="100000"/>
              <a:buFont typeface="Wingdings" panose="05000000000000000000" pitchFamily="2" charset="2"/>
              <a:buChar char="q"/>
            </a:pPr>
            <a:endParaRPr lang="zh-CN" altLang="en-US" sz="2400" b="1" dirty="0">
              <a:latin typeface="+mn-lt"/>
              <a:cs typeface="+mn-ea"/>
              <a:sym typeface="+mn-lt"/>
            </a:endParaRPr>
          </a:p>
        </p:txBody>
      </p:sp>
      <p:sp>
        <p:nvSpPr>
          <p:cNvPr id="2" name="文本框 1">
            <a:extLst>
              <a:ext uri="{FF2B5EF4-FFF2-40B4-BE49-F238E27FC236}">
                <a16:creationId xmlns:a16="http://schemas.microsoft.com/office/drawing/2014/main" id="{DD72E37E-4A00-44E6-C95A-5C9460507739}"/>
              </a:ext>
            </a:extLst>
          </p:cNvPr>
          <p:cNvSpPr txBox="1"/>
          <p:nvPr/>
        </p:nvSpPr>
        <p:spPr>
          <a:xfrm>
            <a:off x="374650" y="228600"/>
            <a:ext cx="1607185" cy="583565"/>
          </a:xfrm>
          <a:prstGeom prst="rect">
            <a:avLst/>
          </a:prstGeom>
          <a:noFill/>
        </p:spPr>
        <p:txBody>
          <a:bodyPr wrap="square" rtlCol="0">
            <a:spAutoFit/>
          </a:bodyPr>
          <a:lstStyle/>
          <a:p>
            <a:r>
              <a:rPr lang="zh-CN" altLang="en-US" sz="3200" b="1" dirty="0">
                <a:latin typeface="+mn-lt"/>
                <a:cs typeface="+mn-ea"/>
                <a:sym typeface="+mn-lt"/>
              </a:rPr>
              <a:t>提纲</a:t>
            </a:r>
          </a:p>
        </p:txBody>
      </p:sp>
    </p:spTree>
    <p:extLst>
      <p:ext uri="{BB962C8B-B14F-4D97-AF65-F5344CB8AC3E}">
        <p14:creationId xmlns:p14="http://schemas.microsoft.com/office/powerpoint/2010/main" val="3148255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74ab512-2a97-4865-ad76-81a1683a6976"/>
  <p:tag name="COMMONDATA" val="eyJoZGlkIjoiYjk5NTc2ZjhhMjVmN2E2MDE0YWVhOWNhNGZlNmUxZTc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32.5007874015748,&quot;width&quot;:2905}"/>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32.5007874015748,&quot;width&quot;:2905}"/>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heme/theme1.xml><?xml version="1.0" encoding="utf-8"?>
<a:theme xmlns:a="http://schemas.openxmlformats.org/drawingml/2006/main" name="presentatio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0oj005is">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0oj005i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Pages>12</Pages>
  <Words>1179</Words>
  <Application>Microsoft Office PowerPoint</Application>
  <PresentationFormat>宽屏</PresentationFormat>
  <Paragraphs>99</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14</vt:i4>
      </vt:variant>
    </vt:vector>
  </HeadingPairs>
  <TitlesOfParts>
    <vt:vector size="20" baseType="lpstr">
      <vt:lpstr>微软雅黑</vt:lpstr>
      <vt:lpstr>Arial</vt:lpstr>
      <vt:lpstr>Times New Roman</vt:lpstr>
      <vt:lpstr>Wingdings</vt:lpstr>
      <vt:lpstr>presentation</vt:lpstr>
      <vt:lpstr>自定义设计方案</vt:lpstr>
      <vt:lpstr>物联网应用课程设计</vt:lpstr>
      <vt:lpstr>PowerPoint 演示文稿</vt:lpstr>
      <vt:lpstr>办公楼智能控制系统的必要性</vt:lpstr>
      <vt:lpstr>办公楼智能控制系统的必要性</vt:lpstr>
      <vt:lpstr>办公楼智能控制系统的必要性</vt:lpstr>
      <vt:lpstr>PowerPoint 演示文稿</vt:lpstr>
      <vt:lpstr>设计需求分析、预期功能</vt:lpstr>
      <vt:lpstr>设计需求分析、预期功能</vt:lpstr>
      <vt:lpstr>PowerPoint 演示文稿</vt:lpstr>
      <vt:lpstr>设计思路</vt:lpstr>
      <vt:lpstr>设计思路</vt:lpstr>
      <vt:lpstr>PowerPoint 演示文稿</vt:lpstr>
      <vt:lpstr>解决的关键问题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 SPECTRUM COMMUNICATION RESEARCH GROUP, HKU</dc:title>
  <dc:creator>Terence Chan</dc:creator>
  <cp:lastModifiedBy>xp z</cp:lastModifiedBy>
  <cp:revision>596</cp:revision>
  <cp:lastPrinted>1999-07-05T22:40:00Z</cp:lastPrinted>
  <dcterms:created xsi:type="dcterms:W3CDTF">1996-04-23T15:54:00Z</dcterms:created>
  <dcterms:modified xsi:type="dcterms:W3CDTF">2024-10-08T05:33:00Z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F67E759677A24677BB7DF4D876BF5488_12</vt:lpwstr>
  </property>
  <property fmtid="{D5CDD505-2E9C-101B-9397-08002B2CF9AE}" pid="3" name="KSOProductBuildVer">
    <vt:lpwstr>2052-12.1.0.17827</vt:lpwstr>
  </property>
</Properties>
</file>