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2"/>
  </p:sldMasterIdLst>
  <p:notesMasterIdLst>
    <p:notesMasterId r:id="rId20"/>
  </p:notesMasterIdLst>
  <p:handoutMasterIdLst>
    <p:handoutMasterId r:id="rId21"/>
  </p:handoutMasterIdLst>
  <p:sldIdLst>
    <p:sldId id="1348" r:id="rId3"/>
    <p:sldId id="1336" r:id="rId4"/>
    <p:sldId id="1333" r:id="rId5"/>
    <p:sldId id="1337" r:id="rId6"/>
    <p:sldId id="1349" r:id="rId7"/>
    <p:sldId id="1350" r:id="rId8"/>
    <p:sldId id="1351" r:id="rId9"/>
    <p:sldId id="1352" r:id="rId10"/>
    <p:sldId id="1338" r:id="rId11"/>
    <p:sldId id="1339" r:id="rId12"/>
    <p:sldId id="1340" r:id="rId13"/>
    <p:sldId id="1341" r:id="rId14"/>
    <p:sldId id="1342" r:id="rId15"/>
    <p:sldId id="1343" r:id="rId16"/>
    <p:sldId id="1345" r:id="rId17"/>
    <p:sldId id="1346" r:id="rId18"/>
    <p:sldId id="1270" r:id="rId19"/>
  </p:sldIdLst>
  <p:sldSz cx="12192000" cy="6858000"/>
  <p:notesSz cx="7099300" cy="10234613"/>
  <p:custDataLst>
    <p:tags r:id="rId22"/>
  </p:custDataLst>
  <p:kinsoku lang="zh-CN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400" b="0" i="0" u="none" kern="1200" baseline="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49" userDrawn="1">
          <p15:clr>
            <a:srgbClr val="A4A3A4"/>
          </p15:clr>
        </p15:guide>
        <p15:guide id="2" pos="39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A" lastIdx="1" clrIdx="0"/>
  <p:cmAuthor id="1" name="XIAOFANLI" initials="X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FEB"/>
    <a:srgbClr val="CE2604"/>
    <a:srgbClr val="2A858F"/>
    <a:srgbClr val="063DE8"/>
    <a:srgbClr val="790015"/>
    <a:srgbClr val="00667F"/>
    <a:srgbClr val="438E00"/>
    <a:srgbClr val="EAEC5E"/>
    <a:srgbClr val="7D3F31"/>
    <a:srgbClr val="FBF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68" d="100"/>
          <a:sy n="68" d="100"/>
        </p:scale>
        <p:origin x="54" y="300"/>
      </p:cViewPr>
      <p:guideLst>
        <p:guide orient="horz" pos="2249"/>
        <p:guide pos="39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76800"/>
            <a:ext cx="5207000" cy="462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64" tIns="46182" rIns="92364" bIns="46182" numCol="1" anchor="t" anchorCtr="0" compatLnSpc="1"/>
          <a:lstStyle/>
          <a:p>
            <a:pPr marL="0" marR="0" lvl="0" indent="0" algn="l" defTabSz="1454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</a:p>
          <a:p>
            <a:pPr marL="727075" marR="0" lvl="1" indent="0" algn="l" defTabSz="1454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</a:p>
          <a:p>
            <a:pPr marL="1454150" marR="0" lvl="2" indent="0" algn="l" defTabSz="1454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</a:p>
          <a:p>
            <a:pPr marL="2181225" marR="0" lvl="3" indent="0" algn="l" defTabSz="1454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</a:p>
          <a:p>
            <a:pPr marL="2908300" marR="0" lvl="4" indent="0" algn="l" defTabSz="145415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9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0659" name="Rectangle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657350" y="1619250"/>
            <a:ext cx="3784601" cy="2128838"/>
          </a:xfrm>
          <a:prstGeom prst="rect">
            <a:avLst/>
          </a:prstGeom>
          <a:noFill/>
          <a:ln w="12699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14541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27075" algn="l" defTabSz="14541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454150" algn="l" defTabSz="14541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2181225" algn="l" defTabSz="14541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908300" algn="l" defTabSz="1454150" rtl="0" eaLnBrk="0" fontAlgn="base" hangingPunct="0">
      <a:spcBef>
        <a:spcPct val="30000"/>
      </a:spcBef>
      <a:spcAft>
        <a:spcPct val="0"/>
      </a:spcAft>
      <a:defRPr sz="19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1657350" y="1619250"/>
            <a:ext cx="3784600" cy="2128838"/>
          </a:xfr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1657350" y="1619250"/>
            <a:ext cx="3784600" cy="2128838"/>
          </a:xfr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幻灯片图像占位符 2"/>
          <p:cNvSpPr>
            <a:spLocks noGrp="1" noRot="1" noChangeAspect="1"/>
          </p:cNvSpPr>
          <p:nvPr>
            <p:ph type="sldImg" idx="2"/>
          </p:nvPr>
        </p:nvSpPr>
        <p:spPr>
          <a:xfrm>
            <a:off x="1657350" y="1619250"/>
            <a:ext cx="3784600" cy="2128838"/>
          </a:xfr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7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5.xml"/><Relationship Id="rId4" Type="http://schemas.openxmlformats.org/officeDocument/2006/relationships/tags" Target="../tags/tag24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30.xml"/><Relationship Id="rId4" Type="http://schemas.openxmlformats.org/officeDocument/2006/relationships/tags" Target="../tags/tag29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3" Type="http://schemas.openxmlformats.org/officeDocument/2006/relationships/tags" Target="../tags/tag39.xml"/><Relationship Id="rId7" Type="http://schemas.openxmlformats.org/officeDocument/2006/relationships/tags" Target="../tags/tag4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48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tags" Target="../tags/tag5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" Type="http://schemas.openxmlformats.org/officeDocument/2006/relationships/tags" Target="../tags/tag55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6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1.xml"/><Relationship Id="rId4" Type="http://schemas.openxmlformats.org/officeDocument/2006/relationships/tags" Target="../tags/tag7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C3354405-7BE6-4923-A7A8-895A3DF726F9}" type="datetime1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79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3DF276E-5983-4120-999E-2134B6C3AB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321" y="4800600"/>
            <a:ext cx="731363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321" y="612775"/>
            <a:ext cx="7313636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321" y="5367338"/>
            <a:ext cx="7313636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795" y="1600200"/>
            <a:ext cx="10972409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53117" y="152400"/>
            <a:ext cx="2955163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7629" y="152400"/>
            <a:ext cx="8677858" cy="59737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9889066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981075"/>
            <a:ext cx="53848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981075"/>
            <a:ext cx="5384800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609600" y="3724275"/>
            <a:ext cx="10972801" cy="2590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0"/>
          </p:nvPr>
        </p:nvSpPr>
        <p:spPr>
          <a:xfrm>
            <a:off x="1775884" y="6492875"/>
            <a:ext cx="5513917" cy="32067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Mobile Communication Theory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9889066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981075"/>
            <a:ext cx="53848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981075"/>
            <a:ext cx="5384800" cy="5334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>
          <a:xfrm>
            <a:off x="1775884" y="6492875"/>
            <a:ext cx="5513917" cy="320675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Mobile Communication Theory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A519670-5769-4993-B952-1A9628184326}" type="datetime1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799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3DF276E-5983-4120-999E-2134B6C3AB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53" name="直接连接符 2"/>
          <p:cNvCxnSpPr/>
          <p:nvPr userDrawn="1"/>
        </p:nvCxnSpPr>
        <p:spPr>
          <a:xfrm>
            <a:off x="0" y="909346"/>
            <a:ext cx="12202638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4" name="燕尾形 19"/>
          <p:cNvSpPr/>
          <p:nvPr userDrawn="1"/>
        </p:nvSpPr>
        <p:spPr>
          <a:xfrm>
            <a:off x="1586575" y="1"/>
            <a:ext cx="860218" cy="909346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097158" name="图片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46544" y="223700"/>
            <a:ext cx="1540031" cy="467664"/>
          </a:xfrm>
          <a:prstGeom prst="rect">
            <a:avLst/>
          </a:prstGeom>
        </p:spPr>
      </p:pic>
      <p:sp>
        <p:nvSpPr>
          <p:cNvPr id="1048705" name="灯片编号占位符 6"/>
          <p:cNvSpPr>
            <a:spLocks noGrp="1"/>
          </p:cNvSpPr>
          <p:nvPr>
            <p:ph type="sldNum" sz="quarter" idx="12"/>
            <p:custDataLst>
              <p:tags r:id="rId1"/>
            </p:custDataLst>
          </p:nvPr>
        </p:nvSpPr>
        <p:spPr/>
        <p:txBody>
          <a:bodyPr/>
          <a:lstStyle/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706" name="灯片编号占位符 6"/>
          <p:cNvSpPr>
            <a:spLocks noGrp="1"/>
          </p:cNvSpPr>
          <p:nvPr userDrawn="1">
            <p:custDataLst>
              <p:tags r:id="rId2"/>
            </p:custDataLst>
          </p:nvPr>
        </p:nvSpPr>
        <p:spPr>
          <a:xfrm>
            <a:off x="8737828" y="6356647"/>
            <a:ext cx="2844875" cy="365142"/>
          </a:xfrm>
          <a:prstGeom prst="rect">
            <a:avLst/>
          </a:prstGeom>
        </p:spPr>
        <p:txBody>
          <a:bodyPr vert="horz" lIns="121894" tIns="60946" rIns="121894" bIns="60946" rtlCol="0" anchor="ctr"/>
          <a:lstStyle>
            <a:defPPr>
              <a:defRPr lang="zh-CN"/>
            </a:defPPr>
            <a:lvl1pPr marL="0" algn="r" defTabSz="12192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微软雅黑" panose="020B0503020204020204" charset="-122"/>
                <a:cs typeface="+mn-cs"/>
              </a:defRPr>
            </a:lvl1pPr>
            <a:lvl2pPr marL="609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4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80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6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2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800" algn="l" defTabSz="121920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53447A-3CB4-4631-B405-5E14F97A7A6E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blipFill dpi="0" rotWithShape="1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/>
          <p:nvPr userDrawn="1"/>
        </p:nvSpPr>
        <p:spPr>
          <a:xfrm>
            <a:off x="11333815" y="322557"/>
            <a:ext cx="487977" cy="28706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rtlCol="0" anchor="ctr"/>
          <a:lstStyle/>
          <a:p>
            <a:pPr algn="ctr"/>
            <a:endParaRPr lang="en-US" sz="1865" dirty="0"/>
          </a:p>
        </p:txBody>
      </p:sp>
      <p:sp>
        <p:nvSpPr>
          <p:cNvPr id="6" name="Isosceles Triangle 10"/>
          <p:cNvSpPr/>
          <p:nvPr userDrawn="1"/>
        </p:nvSpPr>
        <p:spPr>
          <a:xfrm rot="10610802">
            <a:off x="11339648" y="421679"/>
            <a:ext cx="488775" cy="261855"/>
          </a:xfrm>
          <a:prstGeom prst="triangl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5" rIns="121893" bIns="60945" rtlCol="0" anchor="ctr"/>
          <a:lstStyle/>
          <a:p>
            <a:pPr algn="ctr"/>
            <a:endParaRPr lang="en-US" sz="1865"/>
          </a:p>
        </p:txBody>
      </p:sp>
      <p:sp>
        <p:nvSpPr>
          <p:cNvPr id="7" name="Slide Number Placeholder 5"/>
          <p:cNvSpPr txBox="1"/>
          <p:nvPr userDrawn="1"/>
        </p:nvSpPr>
        <p:spPr>
          <a:xfrm>
            <a:off x="11359313" y="273253"/>
            <a:ext cx="449441" cy="467448"/>
          </a:xfrm>
          <a:prstGeom prst="rect">
            <a:avLst/>
          </a:prstGeom>
        </p:spPr>
        <p:txBody>
          <a:bodyPr vert="horz" lIns="0" tIns="0" rIns="0" bIns="60945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4FFB07-917D-5348-AE2D-F9A4E0AD1751}" type="slidenum">
              <a:rPr lang="en-US" sz="1335" smtClean="0"/>
              <a:t>‹#›</a:t>
            </a:fld>
            <a:endParaRPr lang="en-US" sz="1335" dirty="0"/>
          </a:p>
        </p:txBody>
      </p:sp>
      <p:grpSp>
        <p:nvGrpSpPr>
          <p:cNvPr id="8" name="Group 5"/>
          <p:cNvGrpSpPr/>
          <p:nvPr userDrawn="1"/>
        </p:nvGrpSpPr>
        <p:grpSpPr>
          <a:xfrm>
            <a:off x="463225" y="6309321"/>
            <a:ext cx="298776" cy="294875"/>
            <a:chOff x="4328868" y="5502988"/>
            <a:chExt cx="500307" cy="493774"/>
          </a:xfrm>
        </p:grpSpPr>
        <p:sp>
          <p:nvSpPr>
            <p:cNvPr id="9" name="Freeform 7">
              <a:hlinkClick r:id="" action="ppaction://hlinkshowjump?jump=previousslide"/>
            </p:cNvPr>
            <p:cNvSpPr/>
            <p:nvPr userDrawn="1"/>
          </p:nvSpPr>
          <p:spPr bwMode="auto">
            <a:xfrm>
              <a:off x="4520555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865"/>
            </a:p>
          </p:txBody>
        </p:sp>
        <p:sp>
          <p:nvSpPr>
            <p:cNvPr id="10" name="Freeform 8">
              <a:hlinkClick r:id="" action="ppaction://hlinkshowjump?jump=previous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865"/>
            </a:p>
          </p:txBody>
        </p:sp>
      </p:grpSp>
      <p:grpSp>
        <p:nvGrpSpPr>
          <p:cNvPr id="11" name="Group 9"/>
          <p:cNvGrpSpPr/>
          <p:nvPr userDrawn="1"/>
        </p:nvGrpSpPr>
        <p:grpSpPr>
          <a:xfrm flipH="1">
            <a:off x="1244945" y="6309321"/>
            <a:ext cx="298776" cy="294875"/>
            <a:chOff x="4328868" y="5502988"/>
            <a:chExt cx="500307" cy="493774"/>
          </a:xfrm>
        </p:grpSpPr>
        <p:sp>
          <p:nvSpPr>
            <p:cNvPr id="12" name="Freeform 10">
              <a:hlinkClick r:id="" action="ppaction://hlinkshowjump?jump=nextslide"/>
            </p:cNvPr>
            <p:cNvSpPr/>
            <p:nvPr userDrawn="1"/>
          </p:nvSpPr>
          <p:spPr bwMode="auto">
            <a:xfrm>
              <a:off x="4520556" y="5649754"/>
              <a:ext cx="116933" cy="200242"/>
            </a:xfrm>
            <a:custGeom>
              <a:avLst/>
              <a:gdLst>
                <a:gd name="T0" fmla="*/ 417 w 425"/>
                <a:gd name="T1" fmla="*/ 77 h 728"/>
                <a:gd name="T2" fmla="*/ 131 w 425"/>
                <a:gd name="T3" fmla="*/ 364 h 728"/>
                <a:gd name="T4" fmla="*/ 417 w 425"/>
                <a:gd name="T5" fmla="*/ 650 h 728"/>
                <a:gd name="T6" fmla="*/ 425 w 425"/>
                <a:gd name="T7" fmla="*/ 667 h 728"/>
                <a:gd name="T8" fmla="*/ 417 w 425"/>
                <a:gd name="T9" fmla="*/ 684 h 728"/>
                <a:gd name="T10" fmla="*/ 381 w 425"/>
                <a:gd name="T11" fmla="*/ 720 h 728"/>
                <a:gd name="T12" fmla="*/ 364 w 425"/>
                <a:gd name="T13" fmla="*/ 728 h 728"/>
                <a:gd name="T14" fmla="*/ 347 w 425"/>
                <a:gd name="T15" fmla="*/ 720 h 728"/>
                <a:gd name="T16" fmla="*/ 8 w 425"/>
                <a:gd name="T17" fmla="*/ 381 h 728"/>
                <a:gd name="T18" fmla="*/ 0 w 425"/>
                <a:gd name="T19" fmla="*/ 364 h 728"/>
                <a:gd name="T20" fmla="*/ 8 w 425"/>
                <a:gd name="T21" fmla="*/ 347 h 728"/>
                <a:gd name="T22" fmla="*/ 347 w 425"/>
                <a:gd name="T23" fmla="*/ 7 h 728"/>
                <a:gd name="T24" fmla="*/ 364 w 425"/>
                <a:gd name="T25" fmla="*/ 0 h 728"/>
                <a:gd name="T26" fmla="*/ 381 w 425"/>
                <a:gd name="T27" fmla="*/ 7 h 728"/>
                <a:gd name="T28" fmla="*/ 417 w 425"/>
                <a:gd name="T29" fmla="*/ 44 h 728"/>
                <a:gd name="T30" fmla="*/ 425 w 425"/>
                <a:gd name="T31" fmla="*/ 60 h 728"/>
                <a:gd name="T32" fmla="*/ 417 w 425"/>
                <a:gd name="T33" fmla="*/ 77 h 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25" h="728">
                  <a:moveTo>
                    <a:pt x="417" y="77"/>
                  </a:moveTo>
                  <a:cubicBezTo>
                    <a:pt x="131" y="364"/>
                    <a:pt x="131" y="364"/>
                    <a:pt x="131" y="364"/>
                  </a:cubicBezTo>
                  <a:cubicBezTo>
                    <a:pt x="417" y="650"/>
                    <a:pt x="417" y="650"/>
                    <a:pt x="417" y="650"/>
                  </a:cubicBezTo>
                  <a:cubicBezTo>
                    <a:pt x="422" y="655"/>
                    <a:pt x="425" y="661"/>
                    <a:pt x="425" y="667"/>
                  </a:cubicBezTo>
                  <a:cubicBezTo>
                    <a:pt x="425" y="673"/>
                    <a:pt x="422" y="680"/>
                    <a:pt x="417" y="684"/>
                  </a:cubicBezTo>
                  <a:cubicBezTo>
                    <a:pt x="381" y="720"/>
                    <a:pt x="381" y="720"/>
                    <a:pt x="381" y="720"/>
                  </a:cubicBezTo>
                  <a:cubicBezTo>
                    <a:pt x="377" y="725"/>
                    <a:pt x="370" y="728"/>
                    <a:pt x="364" y="728"/>
                  </a:cubicBezTo>
                  <a:cubicBezTo>
                    <a:pt x="358" y="728"/>
                    <a:pt x="352" y="725"/>
                    <a:pt x="347" y="720"/>
                  </a:cubicBezTo>
                  <a:cubicBezTo>
                    <a:pt x="8" y="381"/>
                    <a:pt x="8" y="381"/>
                    <a:pt x="8" y="381"/>
                  </a:cubicBezTo>
                  <a:cubicBezTo>
                    <a:pt x="3" y="376"/>
                    <a:pt x="0" y="369"/>
                    <a:pt x="0" y="364"/>
                  </a:cubicBezTo>
                  <a:cubicBezTo>
                    <a:pt x="0" y="358"/>
                    <a:pt x="3" y="351"/>
                    <a:pt x="8" y="347"/>
                  </a:cubicBezTo>
                  <a:cubicBezTo>
                    <a:pt x="347" y="7"/>
                    <a:pt x="347" y="7"/>
                    <a:pt x="347" y="7"/>
                  </a:cubicBezTo>
                  <a:cubicBezTo>
                    <a:pt x="352" y="3"/>
                    <a:pt x="358" y="0"/>
                    <a:pt x="364" y="0"/>
                  </a:cubicBezTo>
                  <a:cubicBezTo>
                    <a:pt x="370" y="0"/>
                    <a:pt x="377" y="3"/>
                    <a:pt x="381" y="7"/>
                  </a:cubicBezTo>
                  <a:cubicBezTo>
                    <a:pt x="417" y="44"/>
                    <a:pt x="417" y="44"/>
                    <a:pt x="417" y="44"/>
                  </a:cubicBezTo>
                  <a:cubicBezTo>
                    <a:pt x="422" y="48"/>
                    <a:pt x="425" y="54"/>
                    <a:pt x="425" y="60"/>
                  </a:cubicBezTo>
                  <a:cubicBezTo>
                    <a:pt x="425" y="66"/>
                    <a:pt x="422" y="73"/>
                    <a:pt x="417" y="7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865"/>
            </a:p>
          </p:txBody>
        </p:sp>
        <p:sp>
          <p:nvSpPr>
            <p:cNvPr id="13" name="Freeform 11">
              <a:hlinkClick r:id="" action="ppaction://hlinkshowjump?jump=nextslide"/>
            </p:cNvPr>
            <p:cNvSpPr>
              <a:spLocks noEditPoints="1"/>
            </p:cNvSpPr>
            <p:nvPr userDrawn="1"/>
          </p:nvSpPr>
          <p:spPr bwMode="auto">
            <a:xfrm>
              <a:off x="4328868" y="5502988"/>
              <a:ext cx="500307" cy="493774"/>
            </a:xfrm>
            <a:custGeom>
              <a:avLst/>
              <a:gdLst>
                <a:gd name="T0" fmla="*/ 2355 w 2753"/>
                <a:gd name="T1" fmla="*/ 114 h 2716"/>
                <a:gd name="T2" fmla="*/ 2639 w 2753"/>
                <a:gd name="T3" fmla="*/ 399 h 2716"/>
                <a:gd name="T4" fmla="*/ 2639 w 2753"/>
                <a:gd name="T5" fmla="*/ 2317 h 2716"/>
                <a:gd name="T6" fmla="*/ 2355 w 2753"/>
                <a:gd name="T7" fmla="*/ 2602 h 2716"/>
                <a:gd name="T8" fmla="*/ 398 w 2753"/>
                <a:gd name="T9" fmla="*/ 2602 h 2716"/>
                <a:gd name="T10" fmla="*/ 113 w 2753"/>
                <a:gd name="T11" fmla="*/ 2317 h 2716"/>
                <a:gd name="T12" fmla="*/ 113 w 2753"/>
                <a:gd name="T13" fmla="*/ 399 h 2716"/>
                <a:gd name="T14" fmla="*/ 398 w 2753"/>
                <a:gd name="T15" fmla="*/ 114 h 2716"/>
                <a:gd name="T16" fmla="*/ 2355 w 2753"/>
                <a:gd name="T17" fmla="*/ 114 h 2716"/>
                <a:gd name="T18" fmla="*/ 2355 w 2753"/>
                <a:gd name="T19" fmla="*/ 0 h 2716"/>
                <a:gd name="T20" fmla="*/ 398 w 2753"/>
                <a:gd name="T21" fmla="*/ 0 h 2716"/>
                <a:gd name="T22" fmla="*/ 0 w 2753"/>
                <a:gd name="T23" fmla="*/ 399 h 2716"/>
                <a:gd name="T24" fmla="*/ 0 w 2753"/>
                <a:gd name="T25" fmla="*/ 2317 h 2716"/>
                <a:gd name="T26" fmla="*/ 398 w 2753"/>
                <a:gd name="T27" fmla="*/ 2716 h 2716"/>
                <a:gd name="T28" fmla="*/ 2355 w 2753"/>
                <a:gd name="T29" fmla="*/ 2716 h 2716"/>
                <a:gd name="T30" fmla="*/ 2753 w 2753"/>
                <a:gd name="T31" fmla="*/ 2317 h 2716"/>
                <a:gd name="T32" fmla="*/ 2753 w 2753"/>
                <a:gd name="T33" fmla="*/ 399 h 2716"/>
                <a:gd name="T34" fmla="*/ 2355 w 2753"/>
                <a:gd name="T35" fmla="*/ 0 h 2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53" h="2716">
                  <a:moveTo>
                    <a:pt x="2355" y="114"/>
                  </a:moveTo>
                  <a:cubicBezTo>
                    <a:pt x="2512" y="114"/>
                    <a:pt x="2639" y="242"/>
                    <a:pt x="2639" y="399"/>
                  </a:cubicBezTo>
                  <a:cubicBezTo>
                    <a:pt x="2639" y="2317"/>
                    <a:pt x="2639" y="2317"/>
                    <a:pt x="2639" y="2317"/>
                  </a:cubicBezTo>
                  <a:cubicBezTo>
                    <a:pt x="2639" y="2474"/>
                    <a:pt x="2512" y="2602"/>
                    <a:pt x="2355" y="2602"/>
                  </a:cubicBezTo>
                  <a:cubicBezTo>
                    <a:pt x="398" y="2602"/>
                    <a:pt x="398" y="2602"/>
                    <a:pt x="398" y="2602"/>
                  </a:cubicBezTo>
                  <a:cubicBezTo>
                    <a:pt x="241" y="2602"/>
                    <a:pt x="113" y="2474"/>
                    <a:pt x="113" y="2317"/>
                  </a:cubicBezTo>
                  <a:cubicBezTo>
                    <a:pt x="113" y="399"/>
                    <a:pt x="113" y="399"/>
                    <a:pt x="113" y="399"/>
                  </a:cubicBezTo>
                  <a:cubicBezTo>
                    <a:pt x="113" y="242"/>
                    <a:pt x="241" y="114"/>
                    <a:pt x="398" y="114"/>
                  </a:cubicBezTo>
                  <a:cubicBezTo>
                    <a:pt x="2355" y="114"/>
                    <a:pt x="2355" y="114"/>
                    <a:pt x="2355" y="114"/>
                  </a:cubicBezTo>
                  <a:moveTo>
                    <a:pt x="2355" y="0"/>
                  </a:moveTo>
                  <a:cubicBezTo>
                    <a:pt x="398" y="0"/>
                    <a:pt x="398" y="0"/>
                    <a:pt x="398" y="0"/>
                  </a:cubicBezTo>
                  <a:cubicBezTo>
                    <a:pt x="178" y="0"/>
                    <a:pt x="0" y="179"/>
                    <a:pt x="0" y="399"/>
                  </a:cubicBezTo>
                  <a:cubicBezTo>
                    <a:pt x="0" y="2317"/>
                    <a:pt x="0" y="2317"/>
                    <a:pt x="0" y="2317"/>
                  </a:cubicBezTo>
                  <a:cubicBezTo>
                    <a:pt x="0" y="2538"/>
                    <a:pt x="178" y="2716"/>
                    <a:pt x="398" y="2716"/>
                  </a:cubicBezTo>
                  <a:cubicBezTo>
                    <a:pt x="2355" y="2716"/>
                    <a:pt x="2355" y="2716"/>
                    <a:pt x="2355" y="2716"/>
                  </a:cubicBezTo>
                  <a:cubicBezTo>
                    <a:pt x="2575" y="2716"/>
                    <a:pt x="2753" y="2538"/>
                    <a:pt x="2753" y="2317"/>
                  </a:cubicBezTo>
                  <a:cubicBezTo>
                    <a:pt x="2753" y="399"/>
                    <a:pt x="2753" y="399"/>
                    <a:pt x="2753" y="399"/>
                  </a:cubicBezTo>
                  <a:cubicBezTo>
                    <a:pt x="2753" y="179"/>
                    <a:pt x="2575" y="0"/>
                    <a:pt x="2355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id-ID" sz="1865"/>
            </a:p>
          </p:txBody>
        </p:sp>
      </p:grpSp>
      <p:cxnSp>
        <p:nvCxnSpPr>
          <p:cNvPr id="14" name="Straight Connector 3"/>
          <p:cNvCxnSpPr/>
          <p:nvPr userDrawn="1"/>
        </p:nvCxnSpPr>
        <p:spPr>
          <a:xfrm>
            <a:off x="736945" y="6460467"/>
            <a:ext cx="508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875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950" spc="20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0"/>
            </a:lvl3pPr>
            <a:lvl4pPr marL="1113790" indent="0" algn="ctr">
              <a:buNone/>
              <a:defRPr sz="1300"/>
            </a:lvl4pPr>
            <a:lvl5pPr marL="1485265" indent="0" algn="ctr">
              <a:buNone/>
              <a:defRPr sz="1300"/>
            </a:lvl5pPr>
            <a:lvl6pPr marL="1856740" indent="0" algn="ctr">
              <a:buNone/>
              <a:defRPr sz="1300"/>
            </a:lvl6pPr>
            <a:lvl7pPr marL="2228215" indent="0" algn="ctr">
              <a:buNone/>
              <a:defRPr sz="1300"/>
            </a:lvl7pPr>
            <a:lvl8pPr marL="2599690" indent="0" algn="ctr">
              <a:buNone/>
              <a:defRPr sz="1300"/>
            </a:lvl8pPr>
            <a:lvl9pPr marL="2971165" indent="0" algn="ctr">
              <a:buNone/>
              <a:defRPr sz="13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991735" y="496570"/>
            <a:ext cx="2142490" cy="212788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693" y="2130425"/>
            <a:ext cx="10362614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386" y="3886200"/>
            <a:ext cx="8533227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073" name="图片 1" descr="logo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60567" y="152400"/>
            <a:ext cx="2271097" cy="592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5116027" y="6096000"/>
            <a:ext cx="5712532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eaLnBrk="0" hangingPunct="0"/>
            <a:r>
              <a:rPr lang="zh-CN" altLang="en-US" sz="2000" b="1">
                <a:solidFill>
                  <a:srgbClr val="79001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智能科学与工程学院</a:t>
            </a:r>
            <a:r>
              <a:rPr lang="en-US" altLang="zh-CN" sz="2000" b="1">
                <a:solidFill>
                  <a:srgbClr val="79001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 b="1">
                <a:solidFill>
                  <a:srgbClr val="79001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人工智能产业学院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1" y="608400"/>
            <a:ext cx="10969199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1" y="1490400"/>
            <a:ext cx="10969199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1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575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1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46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14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1137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2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67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2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996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1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1" y="608400"/>
            <a:ext cx="10969199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1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1" y="608400"/>
            <a:ext cx="10969199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1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2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0" b="1"/>
            </a:lvl3pPr>
            <a:lvl4pPr marL="1113790" indent="0">
              <a:buNone/>
              <a:defRPr sz="1300" b="1"/>
            </a:lvl4pPr>
            <a:lvl5pPr marL="1485265" indent="0">
              <a:buNone/>
              <a:defRPr sz="1300" b="1"/>
            </a:lvl5pPr>
            <a:lvl6pPr marL="1856740" indent="0">
              <a:buNone/>
              <a:defRPr sz="1300" b="1"/>
            </a:lvl6pPr>
            <a:lvl7pPr marL="2228215" indent="0">
              <a:buNone/>
              <a:defRPr sz="1300" b="1"/>
            </a:lvl7pPr>
            <a:lvl8pPr marL="2599690" indent="0">
              <a:buNone/>
              <a:defRPr sz="1300" b="1"/>
            </a:lvl8pPr>
            <a:lvl9pPr marL="2971165" indent="0">
              <a:buNone/>
              <a:defRPr sz="13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1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2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1475" indent="0">
              <a:buNone/>
              <a:defRPr sz="1625" b="1"/>
            </a:lvl2pPr>
            <a:lvl3pPr marL="742950" indent="0">
              <a:buNone/>
              <a:defRPr sz="1460" b="1"/>
            </a:lvl3pPr>
            <a:lvl4pPr marL="1113790" indent="0">
              <a:buNone/>
              <a:defRPr sz="1300" b="1"/>
            </a:lvl4pPr>
            <a:lvl5pPr marL="1485265" indent="0">
              <a:buNone/>
              <a:defRPr sz="1300" b="1"/>
            </a:lvl5pPr>
            <a:lvl6pPr marL="1856740" indent="0">
              <a:buNone/>
              <a:defRPr sz="1300" b="1"/>
            </a:lvl6pPr>
            <a:lvl7pPr marL="2228215" indent="0">
              <a:buNone/>
              <a:defRPr sz="1300" b="1"/>
            </a:lvl7pPr>
            <a:lvl8pPr marL="2599690" indent="0">
              <a:buNone/>
              <a:defRPr sz="1300" b="1"/>
            </a:lvl8pPr>
            <a:lvl9pPr marL="2971165" indent="0">
              <a:buNone/>
              <a:defRPr sz="13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1" y="608400"/>
            <a:ext cx="10969199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1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2024/9/6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275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185420" indent="-185420">
              <a:spcAft>
                <a:spcPts val="1000"/>
              </a:spcAft>
              <a:defRPr spc="300"/>
            </a:lvl1pPr>
            <a:lvl2pPr marL="556895" indent="-185420">
              <a:defRPr spc="300"/>
            </a:lvl2pPr>
            <a:lvl3pPr marL="928370" indent="-185420">
              <a:defRPr spc="300"/>
            </a:lvl3pPr>
            <a:lvl4pPr marL="1299845" indent="-185420">
              <a:defRPr spc="300"/>
            </a:lvl4pPr>
            <a:lvl5pPr marL="1671320" indent="-18542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1" y="774000"/>
            <a:ext cx="10972801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875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95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3200">
                <a:solidFill>
                  <a:srgbClr val="2A858F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95" y="991870"/>
            <a:ext cx="10972409" cy="513461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defRPr sz="2800"/>
            </a:lvl1pPr>
            <a:lvl2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defRPr sz="2400"/>
            </a:lvl2pPr>
            <a:lvl3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defRPr sz="2000"/>
            </a:lvl3pPr>
            <a:lvl4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defRPr/>
            </a:lvl4pPr>
            <a:lvl5pPr>
              <a:lnSpc>
                <a:spcPct val="150000"/>
              </a:lnSpc>
              <a:spcBef>
                <a:spcPts val="2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556" y="4406900"/>
            <a:ext cx="1036261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556" y="2906713"/>
            <a:ext cx="10362614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73" name="图片 1" descr="logo2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660567" y="152400"/>
            <a:ext cx="2271097" cy="5921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 userDrawn="1">
            <p:custDataLst>
              <p:tags r:id="rId2"/>
            </p:custDataLst>
          </p:nvPr>
        </p:nvSpPr>
        <p:spPr>
          <a:xfrm>
            <a:off x="5116027" y="6096000"/>
            <a:ext cx="5712532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eaLnBrk="0" hangingPunct="0"/>
            <a:r>
              <a:rPr lang="zh-CN" altLang="en-US" sz="2000" b="1">
                <a:solidFill>
                  <a:srgbClr val="79001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智能科学与工程学院</a:t>
            </a:r>
            <a:r>
              <a:rPr lang="en-US" altLang="zh-CN" sz="2000" b="1">
                <a:solidFill>
                  <a:srgbClr val="79001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2000" b="1">
                <a:solidFill>
                  <a:srgbClr val="790015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人工智能产业学院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795" y="1600200"/>
            <a:ext cx="539239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9815" y="1600200"/>
            <a:ext cx="539238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95" y="274638"/>
            <a:ext cx="10972409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795" y="1535113"/>
            <a:ext cx="538652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795" y="2174875"/>
            <a:ext cx="538652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724" y="1535113"/>
            <a:ext cx="538848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724" y="2174875"/>
            <a:ext cx="5388480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795" y="273050"/>
            <a:ext cx="401057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959" y="273050"/>
            <a:ext cx="6815245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795" y="1435100"/>
            <a:ext cx="401057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tags" Target="../tags/tag9.xml"/><Relationship Id="rId18" Type="http://schemas.openxmlformats.org/officeDocument/2006/relationships/tags" Target="../tags/tag1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17" Type="http://schemas.openxmlformats.org/officeDocument/2006/relationships/tags" Target="../tags/tag13.xml"/><Relationship Id="rId2" Type="http://schemas.openxmlformats.org/officeDocument/2006/relationships/slideLayout" Target="../slideLayouts/slideLayout20.xml"/><Relationship Id="rId16" Type="http://schemas.openxmlformats.org/officeDocument/2006/relationships/tags" Target="../tags/tag12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tags" Target="../tags/tag11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tags" Target="../tags/tag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87629" y="152400"/>
            <a:ext cx="11820650" cy="762000"/>
          </a:xfrm>
          <a:prstGeom prst="rect">
            <a:avLst/>
          </a:prstGeom>
          <a:noFill/>
          <a:ln w="12699">
            <a:noFill/>
          </a:ln>
        </p:spPr>
        <p:txBody>
          <a:bodyPr vert="horz" lIns="90488" tIns="44450" rIns="90488" bIns="44450" rtlCol="0" anchor="ctr" anchorCtr="0">
            <a:normAutofit/>
          </a:bodyPr>
          <a:lstStyle>
            <a:lvl1pPr marL="0" marR="0" algn="l" rtl="0" eaLnBrk="0" fontAlgn="base" latinLnBrk="0" hangingPunct="0">
              <a:lnSpc>
                <a:spcPct val="100000"/>
              </a:lnSpc>
              <a:buClrTx/>
              <a:buSzTx/>
              <a:buFontTx/>
              <a:buNone/>
              <a:defRPr kumimoji="0" lang="en-US" sz="3200" b="1" i="0" u="none" strike="noStrike" kern="0" cap="none" spc="0" normalizeH="0" baseline="0" noProof="1" smtClean="0">
                <a:solidFill>
                  <a:srgbClr val="2A858F"/>
                </a:solidFill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Click to edit Master title style</a:t>
            </a:r>
          </a:p>
        </p:txBody>
      </p:sp>
      <p:sp>
        <p:nvSpPr>
          <p:cNvPr id="1028" name="Text Box 10"/>
          <p:cNvSpPr txBox="1">
            <a:spLocks noChangeArrowheads="1"/>
          </p:cNvSpPr>
          <p:nvPr userDrawn="1"/>
        </p:nvSpPr>
        <p:spPr bwMode="auto">
          <a:xfrm>
            <a:off x="11162384" y="6416040"/>
            <a:ext cx="2844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0"/>
            <a:fld id="{9A0DB2DC-4C9A-4742-B13C-FB6460FD3503}" type="slidenum">
              <a:rPr lang="en-US" altLang="zh-CN" sz="1600" b="1" dirty="0">
                <a:solidFill>
                  <a:schemeClr val="tx1"/>
                </a:solidFill>
                <a:ea typeface="华文行楷" panose="02010800040101010101" charset="-122"/>
                <a:cs typeface="Times New Roman" panose="02020603050405020304" pitchFamily="18" charset="0"/>
              </a:rPr>
              <a:t>‹#›</a:t>
            </a:fld>
            <a:endParaRPr lang="en-US" altLang="zh-CN" sz="1600" b="1" dirty="0">
              <a:solidFill>
                <a:schemeClr val="tx1"/>
              </a:solidFill>
              <a:ea typeface="华文行楷" panose="02010800040101010101" charset="-122"/>
              <a:cs typeface="Times New Roman" panose="02020603050405020304" pitchFamily="18" charset="0"/>
            </a:endParaRPr>
          </a:p>
        </p:txBody>
      </p:sp>
      <p:pic>
        <p:nvPicPr>
          <p:cNvPr id="2097153" name="图片 8"/>
          <p:cNvPicPr>
            <a:picLocks noChangeAspect="1"/>
          </p:cNvPicPr>
          <p:nvPr userDrawn="1">
            <p:custDataLst>
              <p:tags r:id="rId20"/>
            </p:custDataLst>
          </p:nvPr>
        </p:nvPicPr>
        <p:blipFill>
          <a:blip r:embed="rId22" cstate="print"/>
          <a:stretch>
            <a:fillRect/>
          </a:stretch>
        </p:blipFill>
        <p:spPr>
          <a:xfrm>
            <a:off x="9577070" y="183515"/>
            <a:ext cx="2260600" cy="641985"/>
          </a:xfrm>
          <a:prstGeom prst="rect">
            <a:avLst/>
          </a:prstGeom>
        </p:spPr>
      </p:pic>
      <p:cxnSp>
        <p:nvCxnSpPr>
          <p:cNvPr id="3145732" name="直接连接符 2"/>
          <p:cNvCxnSpPr/>
          <p:nvPr userDrawn="1">
            <p:custDataLst>
              <p:tags r:id="rId21"/>
            </p:custDataLst>
          </p:nvPr>
        </p:nvCxnSpPr>
        <p:spPr>
          <a:xfrm>
            <a:off x="0" y="909514"/>
            <a:ext cx="12194345" cy="508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79001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790015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790015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790015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790015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790015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790015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790015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790015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19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1" y="608400"/>
            <a:ext cx="10969199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1" y="1490400"/>
            <a:ext cx="10969199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2024/9/6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xStyles>
    <p:titleStyle>
      <a:lvl1pPr algn="l" defTabSz="742950" rtl="0" eaLnBrk="1" fontAlgn="auto" latinLnBrk="0" hangingPunct="1">
        <a:lnSpc>
          <a:spcPct val="100000"/>
        </a:lnSpc>
        <a:spcBef>
          <a:spcPct val="0"/>
        </a:spcBef>
        <a:buNone/>
        <a:defRPr sz="292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85420" indent="-185420" algn="l" defTabSz="7429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46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56895" indent="-185420" algn="l" defTabSz="74295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307465" algn="l"/>
          <a:tab pos="1307465" algn="l"/>
          <a:tab pos="1307465" algn="l"/>
          <a:tab pos="1307465" algn="l"/>
        </a:tabLst>
        <a:defRPr sz="13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928370" indent="-185420" algn="l" defTabSz="74295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3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299845" indent="-185420" algn="l" defTabSz="74295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671320" indent="-185420" algn="l" defTabSz="74295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042160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6pPr>
      <a:lvl7pPr marL="2413635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7pPr>
      <a:lvl8pPr marL="2785110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8pPr>
      <a:lvl9pPr marL="3156585" indent="-185420" algn="l" defTabSz="742950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3pPr>
      <a:lvl4pPr marL="1113790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4pPr>
      <a:lvl5pPr marL="1485265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5pPr>
      <a:lvl6pPr marL="1856740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7pPr>
      <a:lvl8pPr marL="2599690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8pPr>
      <a:lvl9pPr marL="2971165" algn="l" defTabSz="742950" rtl="0" eaLnBrk="1" latinLnBrk="0" hangingPunct="1">
        <a:defRPr sz="14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xfyun.cn/doc/spark/HTTP%E8%B0%83%E7%94%A8%E6%96%87%E6%A1%A3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hyperlink" Target="https://paper.iflytek.com/?ref=aihub.cn" TargetMode="External"/><Relationship Id="rId5" Type="http://schemas.openxmlformats.org/officeDocument/2006/relationships/tags" Target="../tags/tag76.xml"/><Relationship Id="rId10" Type="http://schemas.openxmlformats.org/officeDocument/2006/relationships/notesSlide" Target="../notesSlides/notesSlide2.xml"/><Relationship Id="rId4" Type="http://schemas.openxmlformats.org/officeDocument/2006/relationships/tags" Target="../tags/tag75.xml"/><Relationship Id="rId9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xinghuo.xfyun.cn/desk?botId=2302401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xinghuo.xfyun.cn/desk?botId=2302557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物联网应用课程设计</a:t>
            </a:r>
          </a:p>
        </p:txBody>
      </p:sp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609600" y="3875405"/>
            <a:ext cx="11048365" cy="1655445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讯飞星火大模型在物联网课程设计中的应用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4296695" y="4954483"/>
            <a:ext cx="3661579" cy="1515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+mn-lt"/>
                <a:cs typeface="+mn-ea"/>
                <a:sym typeface="+mn-lt"/>
              </a:rPr>
              <a:t>智能科学与工程学院 何跃</a:t>
            </a:r>
            <a:endParaRPr lang="en-US" altLang="zh-CN" sz="2800" b="1" dirty="0">
              <a:latin typeface="+mn-lt"/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hyue1019@foxmail.com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latin typeface="+mn-lt"/>
                <a:cs typeface="+mn-ea"/>
                <a:sym typeface="+mn-lt"/>
              </a:rPr>
              <a:t>2024</a:t>
            </a:r>
            <a:r>
              <a:rPr lang="zh-CN" altLang="en-US" sz="2000" b="1" dirty="0">
                <a:latin typeface="+mn-lt"/>
                <a:cs typeface="+mn-ea"/>
                <a:sym typeface="+mn-lt"/>
              </a:rPr>
              <a:t>年</a:t>
            </a:r>
            <a:r>
              <a:rPr lang="en-US" altLang="zh-CN" sz="2000" b="1" dirty="0">
                <a:latin typeface="+mn-lt"/>
                <a:cs typeface="+mn-ea"/>
                <a:sym typeface="+mn-lt"/>
              </a:rPr>
              <a:t>9</a:t>
            </a:r>
            <a:r>
              <a:rPr lang="zh-CN" altLang="en-US" sz="2000" b="1" dirty="0">
                <a:latin typeface="+mn-lt"/>
                <a:cs typeface="+mn-ea"/>
                <a:sym typeface="+mn-lt"/>
              </a:rPr>
              <a:t>年</a:t>
            </a:r>
            <a:r>
              <a:rPr lang="en-US" altLang="zh-CN" sz="2000" b="1" dirty="0">
                <a:latin typeface="+mn-lt"/>
                <a:cs typeface="+mn-ea"/>
                <a:sym typeface="+mn-lt"/>
              </a:rPr>
              <a:t>3</a:t>
            </a:r>
            <a:r>
              <a:rPr lang="zh-CN" altLang="en-US" sz="2000" b="1" dirty="0">
                <a:latin typeface="+mn-lt"/>
                <a:cs typeface="+mn-ea"/>
                <a:sym typeface="+mn-lt"/>
              </a:rPr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星火API调用方法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761930" y="982025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HTTP</a:t>
            </a:r>
            <a:r>
              <a:rPr kumimoji="1" lang="zh-CN" altLang="en-US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调用文档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16537" y="872366"/>
            <a:ext cx="527808" cy="722361"/>
            <a:chOff x="157177" y="332616"/>
            <a:chExt cx="527808" cy="722361"/>
          </a:xfrm>
        </p:grpSpPr>
        <p:sp>
          <p:nvSpPr>
            <p:cNvPr id="22" name="标题 1"/>
            <p:cNvSpPr txBox="1"/>
            <p:nvPr/>
          </p:nvSpPr>
          <p:spPr>
            <a:xfrm rot="2700000">
              <a:off x="234473" y="409912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4" name="标题 1"/>
            <p:cNvSpPr txBox="1"/>
            <p:nvPr/>
          </p:nvSpPr>
          <p:spPr>
            <a:xfrm rot="2700000">
              <a:off x="234473" y="604465"/>
              <a:ext cx="373216" cy="373216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44525" y="1509395"/>
            <a:ext cx="8211185" cy="3077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latin typeface="+mn-lt"/>
                <a:cs typeface="+mn-ea"/>
                <a:sym typeface="+mn-lt"/>
              </a:rPr>
              <a:t>星火提供了原生 HTTP 来实现模型 API 的调用</a:t>
            </a: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877695"/>
            <a:ext cx="8846185" cy="462915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EB359C4-33A7-3D63-A5DD-767507106A86}"/>
              </a:ext>
            </a:extLst>
          </p:cNvPr>
          <p:cNvSpPr txBox="1"/>
          <p:nvPr/>
        </p:nvSpPr>
        <p:spPr>
          <a:xfrm>
            <a:off x="8001000" y="1394672"/>
            <a:ext cx="236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1" dirty="0">
                <a:hlinkClick r:id="rId3"/>
              </a:rPr>
              <a:t>讯飞开放平台链接</a:t>
            </a:r>
            <a:endParaRPr lang="zh-CN" altLang="en-US" sz="2000" b="1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星火API调用方法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761930" y="982025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HTTP</a:t>
            </a:r>
            <a:r>
              <a:rPr kumimoji="1" lang="zh-CN" altLang="en-US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接口授权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16537" y="872366"/>
            <a:ext cx="527808" cy="722361"/>
            <a:chOff x="157177" y="332616"/>
            <a:chExt cx="527808" cy="722361"/>
          </a:xfrm>
        </p:grpSpPr>
        <p:sp>
          <p:nvSpPr>
            <p:cNvPr id="22" name="标题 1"/>
            <p:cNvSpPr txBox="1"/>
            <p:nvPr/>
          </p:nvSpPr>
          <p:spPr>
            <a:xfrm rot="2700000">
              <a:off x="234473" y="409912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4" name="标题 1"/>
            <p:cNvSpPr txBox="1"/>
            <p:nvPr/>
          </p:nvSpPr>
          <p:spPr>
            <a:xfrm rot="2700000">
              <a:off x="234473" y="604465"/>
              <a:ext cx="373216" cy="373216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1535430"/>
            <a:ext cx="9134475" cy="52654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星火API调用方法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标题 1"/>
          <p:cNvSpPr txBox="1"/>
          <p:nvPr/>
        </p:nvSpPr>
        <p:spPr>
          <a:xfrm>
            <a:off x="761930" y="982025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HTTP</a:t>
            </a:r>
            <a:r>
              <a:rPr kumimoji="1" lang="zh-CN" altLang="en-US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调用</a:t>
            </a:r>
          </a:p>
        </p:txBody>
      </p:sp>
      <p:grpSp>
        <p:nvGrpSpPr>
          <p:cNvPr id="21" name="组合 20"/>
          <p:cNvGrpSpPr/>
          <p:nvPr/>
        </p:nvGrpSpPr>
        <p:grpSpPr>
          <a:xfrm>
            <a:off x="116537" y="872366"/>
            <a:ext cx="527808" cy="722361"/>
            <a:chOff x="157177" y="332616"/>
            <a:chExt cx="527808" cy="722361"/>
          </a:xfrm>
        </p:grpSpPr>
        <p:sp>
          <p:nvSpPr>
            <p:cNvPr id="22" name="标题 1"/>
            <p:cNvSpPr txBox="1"/>
            <p:nvPr/>
          </p:nvSpPr>
          <p:spPr>
            <a:xfrm rot="2700000">
              <a:off x="234473" y="409912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4" name="标题 1"/>
            <p:cNvSpPr txBox="1"/>
            <p:nvPr/>
          </p:nvSpPr>
          <p:spPr>
            <a:xfrm rot="2700000">
              <a:off x="234473" y="604465"/>
              <a:ext cx="373216" cy="373216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</p:grpSp>
      <p:pic>
        <p:nvPicPr>
          <p:cNvPr id="5" name="图片 4"/>
          <p:cNvPicPr/>
          <p:nvPr/>
        </p:nvPicPr>
        <p:blipFill>
          <a:blip r:embed="rId2"/>
          <a:srcRect r="-953" b="5421"/>
        </p:blipFill>
        <p:spPr>
          <a:xfrm>
            <a:off x="1049020" y="1647190"/>
            <a:ext cx="9868535" cy="4822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09" y="152400"/>
            <a:ext cx="11820650" cy="762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星火API调用方法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761930" y="990915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zh-CN" altLang="en-US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实验效果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135587" y="930151"/>
            <a:ext cx="527808" cy="722361"/>
            <a:chOff x="157177" y="332616"/>
            <a:chExt cx="527808" cy="722361"/>
          </a:xfrm>
        </p:grpSpPr>
        <p:sp>
          <p:nvSpPr>
            <p:cNvPr id="17" name="标题 1"/>
            <p:cNvSpPr txBox="1"/>
            <p:nvPr/>
          </p:nvSpPr>
          <p:spPr>
            <a:xfrm rot="2700000">
              <a:off x="234473" y="409912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8" name="标题 1"/>
            <p:cNvSpPr txBox="1"/>
            <p:nvPr/>
          </p:nvSpPr>
          <p:spPr>
            <a:xfrm rot="2700000">
              <a:off x="234473" y="604465"/>
              <a:ext cx="373216" cy="373216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</p:grpSp>
      <p:pic>
        <p:nvPicPr>
          <p:cNvPr id="20" name="图片 19"/>
          <p:cNvPicPr/>
          <p:nvPr/>
        </p:nvPicPr>
        <p:blipFill>
          <a:blip r:embed="rId3"/>
          <a:srcRect r="-552" b="4771"/>
        </p:blipFill>
        <p:spPr>
          <a:xfrm>
            <a:off x="73025" y="2057400"/>
            <a:ext cx="5824220" cy="4330065"/>
          </a:xfrm>
          <a:prstGeom prst="rect">
            <a:avLst/>
          </a:prstGeom>
        </p:spPr>
      </p:pic>
      <p:pic>
        <p:nvPicPr>
          <p:cNvPr id="23" name="图片 22"/>
          <p:cNvPicPr/>
          <p:nvPr/>
        </p:nvPicPr>
        <p:blipFill>
          <a:blip r:embed="rId4"/>
          <a:srcRect r="-663" b="8487"/>
        </p:blipFill>
        <p:spPr>
          <a:xfrm>
            <a:off x="6074410" y="2057400"/>
            <a:ext cx="5672455" cy="43300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096000" y="1670685"/>
            <a:ext cx="5774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latin typeface="+mn-lt"/>
                <a:cs typeface="+mn-ea"/>
                <a:sym typeface="+mn-lt"/>
              </a:rPr>
              <a:t>对话测试，输入你想问的问题，他就可以回答你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73025" y="1670368"/>
            <a:ext cx="5080000" cy="368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1800" dirty="0">
                <a:latin typeface="+mn-lt"/>
                <a:cs typeface="+mn-ea"/>
                <a:sym typeface="+mn-lt"/>
              </a:rPr>
              <a:t>ESP32</a:t>
            </a:r>
            <a:r>
              <a:rPr lang="zh-CN" altLang="en-US" sz="1800" dirty="0">
                <a:latin typeface="+mn-lt"/>
                <a:cs typeface="+mn-ea"/>
                <a:sym typeface="+mn-lt"/>
              </a:rPr>
              <a:t>的参考配置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/>
          <p:nvPr/>
        </p:nvSpPr>
        <p:spPr>
          <a:xfrm>
            <a:off x="533400" y="990600"/>
            <a:ext cx="10827385" cy="5257800"/>
          </a:xfrm>
          <a:prstGeom prst="rect">
            <a:avLst/>
          </a:prstGeom>
          <a:noFill/>
          <a:ln w="12699">
            <a:noFill/>
          </a:ln>
        </p:spPr>
        <p:txBody>
          <a:bodyPr/>
          <a:lstStyle/>
          <a:p>
            <a:pPr marL="342900" indent="-342900">
              <a:lnSpc>
                <a:spcPct val="2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+mn-lt"/>
                <a:cs typeface="+mn-ea"/>
                <a:sym typeface="+mn-lt"/>
              </a:rPr>
              <a:t>星火智能体</a:t>
            </a:r>
          </a:p>
          <a:p>
            <a:pPr marL="342900" indent="-342900" algn="l">
              <a:lnSpc>
                <a:spcPct val="25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+mn-lt"/>
                <a:cs typeface="+mn-ea"/>
                <a:sym typeface="+mn-lt"/>
              </a:rPr>
              <a:t>星火API调用方法</a:t>
            </a: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rgbClr val="2A858F"/>
                </a:solidFill>
                <a:latin typeface="+mn-lt"/>
                <a:cs typeface="+mn-ea"/>
                <a:sym typeface="+mn-lt"/>
              </a:rPr>
              <a:t>星火科研助手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4650" y="228600"/>
            <a:ext cx="1607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+mn-lt"/>
                <a:cs typeface="+mn-ea"/>
                <a:sym typeface="+mn-lt"/>
              </a:rPr>
              <a:t>提纲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09" y="152400"/>
            <a:ext cx="11820650" cy="762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星火科研助手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标题 1"/>
          <p:cNvSpPr txBox="1"/>
          <p:nvPr>
            <p:custDataLst>
              <p:tags r:id="rId1"/>
            </p:custDataLst>
          </p:nvPr>
        </p:nvSpPr>
        <p:spPr>
          <a:xfrm>
            <a:off x="2821691" y="2548769"/>
            <a:ext cx="1080000" cy="6022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4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01</a:t>
            </a:r>
            <a:endParaRPr kumimoji="1"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4" name="标题 1"/>
          <p:cNvSpPr txBox="1"/>
          <p:nvPr>
            <p:custDataLst>
              <p:tags r:id="rId2"/>
            </p:custDataLst>
          </p:nvPr>
        </p:nvSpPr>
        <p:spPr>
          <a:xfrm>
            <a:off x="3089247" y="3297298"/>
            <a:ext cx="544893" cy="9368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6350" cap="sq">
            <a:solidFill>
              <a:schemeClr val="bg1"/>
            </a:solidFill>
            <a:miter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5" name="标题 1"/>
          <p:cNvSpPr txBox="1"/>
          <p:nvPr>
            <p:custDataLst>
              <p:tags r:id="rId3"/>
            </p:custDataLst>
          </p:nvPr>
        </p:nvSpPr>
        <p:spPr>
          <a:xfrm>
            <a:off x="8080757" y="2548769"/>
            <a:ext cx="1080000" cy="6022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4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02</a:t>
            </a:r>
            <a:endParaRPr kumimoji="1"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6" name="标题 1"/>
          <p:cNvSpPr txBox="1"/>
          <p:nvPr>
            <p:custDataLst>
              <p:tags r:id="rId4"/>
            </p:custDataLst>
          </p:nvPr>
        </p:nvSpPr>
        <p:spPr>
          <a:xfrm>
            <a:off x="8348311" y="3297298"/>
            <a:ext cx="544893" cy="9368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0" scaled="0"/>
          </a:gradFill>
          <a:ln w="6350" cap="sq">
            <a:solidFill>
              <a:schemeClr val="bg1"/>
            </a:solidFill>
            <a:miter/>
          </a:ln>
          <a:effectLst>
            <a:outerShdw blurRad="76200" sx="102000" sy="102000" algn="ctr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7" name="标题 1"/>
          <p:cNvSpPr txBox="1"/>
          <p:nvPr>
            <p:custDataLst>
              <p:tags r:id="rId5"/>
            </p:custDataLst>
          </p:nvPr>
        </p:nvSpPr>
        <p:spPr>
          <a:xfrm>
            <a:off x="1201692" y="3570705"/>
            <a:ext cx="4320000" cy="602255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24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最新科研进展获取</a:t>
            </a:r>
          </a:p>
        </p:txBody>
      </p:sp>
      <p:sp>
        <p:nvSpPr>
          <p:cNvPr id="8" name="标题 1"/>
          <p:cNvSpPr txBox="1"/>
          <p:nvPr>
            <p:custDataLst>
              <p:tags r:id="rId6"/>
            </p:custDataLst>
          </p:nvPr>
        </p:nvSpPr>
        <p:spPr>
          <a:xfrm>
            <a:off x="1201420" y="4272915"/>
            <a:ext cx="4637405" cy="16427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星火科研助手帮助学生调研物联网领域的最新科研进展，提供前沿信息。</a:t>
            </a:r>
            <a:endParaRPr kumimoji="1" lang="zh-CN" altLang="en-US" sz="2400">
              <a:latin typeface="+mn-lt"/>
              <a:cs typeface="+mn-ea"/>
              <a:sym typeface="+mn-lt"/>
            </a:endParaRPr>
          </a:p>
        </p:txBody>
      </p:sp>
      <p:sp>
        <p:nvSpPr>
          <p:cNvPr id="9" name="标题 1"/>
          <p:cNvSpPr txBox="1"/>
          <p:nvPr>
            <p:custDataLst>
              <p:tags r:id="rId7"/>
            </p:custDataLst>
          </p:nvPr>
        </p:nvSpPr>
        <p:spPr>
          <a:xfrm>
            <a:off x="6460758" y="3570705"/>
            <a:ext cx="4320000" cy="602255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ctr">
              <a:buClrTx/>
              <a:buSzTx/>
              <a:buFontTx/>
            </a:pPr>
            <a:r>
              <a:rPr kumimoji="1" lang="en-US" altLang="zh-CN" sz="24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行业潜在方向探索</a:t>
            </a:r>
          </a:p>
        </p:txBody>
      </p:sp>
      <p:sp>
        <p:nvSpPr>
          <p:cNvPr id="10" name="标题 1"/>
          <p:cNvSpPr txBox="1"/>
          <p:nvPr>
            <p:custDataLst>
              <p:tags r:id="rId8"/>
            </p:custDataLst>
          </p:nvPr>
        </p:nvSpPr>
        <p:spPr>
          <a:xfrm>
            <a:off x="6460758" y="4273215"/>
            <a:ext cx="4320000" cy="164256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通过调研，智能体揭示物联网行业的潜在发展方向，帮助学生把握设计趋势。</a:t>
            </a:r>
            <a:endParaRPr kumimoji="1" lang="zh-CN" altLang="en-US" sz="2400">
              <a:latin typeface="+mn-lt"/>
              <a:cs typeface="+mn-ea"/>
              <a:sym typeface="+mn-lt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85095" y="1067115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科研进展调研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8752" y="932691"/>
            <a:ext cx="527808" cy="722361"/>
            <a:chOff x="157177" y="332616"/>
            <a:chExt cx="527808" cy="722361"/>
          </a:xfrm>
        </p:grpSpPr>
        <p:sp>
          <p:nvSpPr>
            <p:cNvPr id="13" name="标题 1"/>
            <p:cNvSpPr txBox="1"/>
            <p:nvPr/>
          </p:nvSpPr>
          <p:spPr>
            <a:xfrm rot="2700000">
              <a:off x="234473" y="409912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" name="标题 1"/>
            <p:cNvSpPr txBox="1"/>
            <p:nvPr/>
          </p:nvSpPr>
          <p:spPr>
            <a:xfrm rot="2700000">
              <a:off x="234473" y="604465"/>
              <a:ext cx="373216" cy="373216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8A022650-71B8-A1F5-7731-92677E67F2C7}"/>
              </a:ext>
            </a:extLst>
          </p:cNvPr>
          <p:cNvSpPr txBox="1"/>
          <p:nvPr/>
        </p:nvSpPr>
        <p:spPr>
          <a:xfrm>
            <a:off x="3043311" y="5915660"/>
            <a:ext cx="6105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1" dirty="0">
                <a:hlinkClick r:id="rId11"/>
              </a:rPr>
              <a:t>链接地址：https://paper.iflytek.com/?ref=aihub.cn</a:t>
            </a:r>
            <a:endParaRPr lang="zh-CN" altLang="en-US" sz="2000" b="1" i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1609" y="152400"/>
            <a:ext cx="11820650" cy="762000"/>
          </a:xfrm>
        </p:spPr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星火科研助手</a:t>
            </a:r>
            <a:endParaRPr lang="zh-CN" alt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685095" y="1067115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buClrTx/>
              <a:buSzTx/>
              <a:buFontTx/>
            </a:pPr>
            <a:r>
              <a:rPr kumimoji="1" lang="en-US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科研进展调研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58752" y="932691"/>
            <a:ext cx="527808" cy="722361"/>
            <a:chOff x="157177" y="332616"/>
            <a:chExt cx="527808" cy="722361"/>
          </a:xfrm>
        </p:grpSpPr>
        <p:sp>
          <p:nvSpPr>
            <p:cNvPr id="13" name="标题 1"/>
            <p:cNvSpPr txBox="1"/>
            <p:nvPr/>
          </p:nvSpPr>
          <p:spPr>
            <a:xfrm rot="2700000">
              <a:off x="234473" y="409912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4" name="标题 1"/>
            <p:cNvSpPr txBox="1"/>
            <p:nvPr/>
          </p:nvSpPr>
          <p:spPr>
            <a:xfrm rot="2700000">
              <a:off x="234473" y="604465"/>
              <a:ext cx="373216" cy="373216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</p:grp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828800"/>
            <a:ext cx="9250045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 descr="7b0a202020202274657874626f78223a20227b5c2263617465676f72795f69645c223a31303430392c5c2269645c223a32303334323131367d220a7d0a"/>
          <p:cNvGrpSpPr/>
          <p:nvPr/>
        </p:nvGrpSpPr>
        <p:grpSpPr>
          <a:xfrm>
            <a:off x="3533140" y="2404745"/>
            <a:ext cx="5603875" cy="2048510"/>
            <a:chOff x="5559" y="3789"/>
            <a:chExt cx="8825" cy="3226"/>
          </a:xfrm>
        </p:grpSpPr>
        <p:grpSp>
          <p:nvGrpSpPr>
            <p:cNvPr id="46" name="图形 44"/>
            <p:cNvGrpSpPr/>
            <p:nvPr/>
          </p:nvGrpSpPr>
          <p:grpSpPr>
            <a:xfrm>
              <a:off x="5559" y="3789"/>
              <a:ext cx="8073" cy="3226"/>
              <a:chOff x="3529665" y="2406050"/>
              <a:chExt cx="5126116" cy="2048206"/>
            </a:xfrm>
          </p:grpSpPr>
          <p:sp>
            <p:nvSpPr>
              <p:cNvPr id="47" name="任意多边形: 形状 46"/>
              <p:cNvSpPr/>
              <p:nvPr/>
            </p:nvSpPr>
            <p:spPr>
              <a:xfrm>
                <a:off x="8306027" y="2690608"/>
                <a:ext cx="293674" cy="1618286"/>
              </a:xfrm>
              <a:custGeom>
                <a:avLst/>
                <a:gdLst>
                  <a:gd name="connsiteX0" fmla="*/ 174950 w 293674"/>
                  <a:gd name="connsiteY0" fmla="*/ 34733 h 1618286"/>
                  <a:gd name="connsiteX1" fmla="*/ 21869 w 293674"/>
                  <a:gd name="connsiteY1" fmla="*/ 1426613 h 1618286"/>
                  <a:gd name="connsiteX2" fmla="*/ 0 w 293674"/>
                  <a:gd name="connsiteY2" fmla="*/ 1502511 h 1618286"/>
                  <a:gd name="connsiteX3" fmla="*/ 214828 w 293674"/>
                  <a:gd name="connsiteY3" fmla="*/ 1618286 h 1618286"/>
                  <a:gd name="connsiteX4" fmla="*/ 106771 w 293674"/>
                  <a:gd name="connsiteY4" fmla="*/ 1218217 h 1618286"/>
                  <a:gd name="connsiteX5" fmla="*/ 101626 w 293674"/>
                  <a:gd name="connsiteY5" fmla="*/ 1209212 h 1618286"/>
                  <a:gd name="connsiteX6" fmla="*/ 102912 w 293674"/>
                  <a:gd name="connsiteY6" fmla="*/ 1198921 h 1618286"/>
                  <a:gd name="connsiteX7" fmla="*/ 289439 w 293674"/>
                  <a:gd name="connsiteY7" fmla="*/ 250847 h 1618286"/>
                  <a:gd name="connsiteX8" fmla="*/ 243129 w 293674"/>
                  <a:gd name="connsiteY8" fmla="*/ 59174 h 1618286"/>
                  <a:gd name="connsiteX9" fmla="*/ 174950 w 293674"/>
                  <a:gd name="connsiteY9" fmla="*/ 0 h 1618286"/>
                  <a:gd name="connsiteX10" fmla="*/ 174950 w 293674"/>
                  <a:gd name="connsiteY10" fmla="*/ 34733 h 16182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3674" h="1618286">
                    <a:moveTo>
                      <a:pt x="174950" y="34733"/>
                    </a:moveTo>
                    <a:lnTo>
                      <a:pt x="21869" y="1426613"/>
                    </a:lnTo>
                    <a:cubicBezTo>
                      <a:pt x="19296" y="1453628"/>
                      <a:pt x="11578" y="1479356"/>
                      <a:pt x="0" y="1502511"/>
                    </a:cubicBezTo>
                    <a:cubicBezTo>
                      <a:pt x="78470" y="1533384"/>
                      <a:pt x="153081" y="1566831"/>
                      <a:pt x="214828" y="1618286"/>
                    </a:cubicBezTo>
                    <a:cubicBezTo>
                      <a:pt x="204537" y="1523093"/>
                      <a:pt x="177523" y="1349430"/>
                      <a:pt x="106771" y="1218217"/>
                    </a:cubicBezTo>
                    <a:lnTo>
                      <a:pt x="101626" y="1209212"/>
                    </a:lnTo>
                    <a:lnTo>
                      <a:pt x="102912" y="1198921"/>
                    </a:lnTo>
                    <a:lnTo>
                      <a:pt x="289439" y="250847"/>
                    </a:lnTo>
                    <a:cubicBezTo>
                      <a:pt x="302303" y="182668"/>
                      <a:pt x="285580" y="113203"/>
                      <a:pt x="243129" y="59174"/>
                    </a:cubicBezTo>
                    <a:cubicBezTo>
                      <a:pt x="223833" y="34733"/>
                      <a:pt x="200678" y="15437"/>
                      <a:pt x="174950" y="0"/>
                    </a:cubicBezTo>
                    <a:cubicBezTo>
                      <a:pt x="176236" y="11578"/>
                      <a:pt x="176236" y="23155"/>
                      <a:pt x="174950" y="34733"/>
                    </a:cubicBezTo>
                    <a:close/>
                  </a:path>
                </a:pathLst>
              </a:custGeom>
              <a:noFill/>
              <a:ln w="1284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4055776" y="4209842"/>
                <a:ext cx="1699328" cy="109586"/>
              </a:xfrm>
              <a:custGeom>
                <a:avLst/>
                <a:gdLst>
                  <a:gd name="connsiteX0" fmla="*/ 264997 w 1699328"/>
                  <a:gd name="connsiteY0" fmla="*/ 109344 h 109586"/>
                  <a:gd name="connsiteX1" fmla="*/ 1699328 w 1699328"/>
                  <a:gd name="connsiteY1" fmla="*/ 59174 h 109586"/>
                  <a:gd name="connsiteX2" fmla="*/ 0 w 1699328"/>
                  <a:gd name="connsiteY2" fmla="*/ 0 h 109586"/>
                  <a:gd name="connsiteX3" fmla="*/ 264997 w 1699328"/>
                  <a:gd name="connsiteY3" fmla="*/ 109344 h 109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99328" h="109586">
                    <a:moveTo>
                      <a:pt x="264997" y="109344"/>
                    </a:moveTo>
                    <a:cubicBezTo>
                      <a:pt x="280434" y="109344"/>
                      <a:pt x="931350" y="86189"/>
                      <a:pt x="1699328" y="59174"/>
                    </a:cubicBezTo>
                    <a:lnTo>
                      <a:pt x="0" y="0"/>
                    </a:lnTo>
                    <a:cubicBezTo>
                      <a:pt x="65606" y="70752"/>
                      <a:pt x="160799" y="113203"/>
                      <a:pt x="264997" y="109344"/>
                    </a:cubicBezTo>
                    <a:close/>
                  </a:path>
                </a:pathLst>
              </a:custGeom>
              <a:noFill/>
              <a:ln w="1284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3715284" y="2461630"/>
                <a:ext cx="2510641" cy="267570"/>
              </a:xfrm>
              <a:custGeom>
                <a:avLst/>
                <a:gdLst>
                  <a:gd name="connsiteX0" fmla="*/ 2510641 w 2510641"/>
                  <a:gd name="connsiteY0" fmla="*/ 101625 h 267570"/>
                  <a:gd name="connsiteX1" fmla="*/ 247872 w 2510641"/>
                  <a:gd name="connsiteY1" fmla="*/ 0 h 267570"/>
                  <a:gd name="connsiteX2" fmla="*/ 236294 w 2510641"/>
                  <a:gd name="connsiteY2" fmla="*/ 0 h 267570"/>
                  <a:gd name="connsiteX3" fmla="*/ 54912 w 2510641"/>
                  <a:gd name="connsiteY3" fmla="*/ 86189 h 267570"/>
                  <a:gd name="connsiteX4" fmla="*/ 2170 w 2510641"/>
                  <a:gd name="connsiteY4" fmla="*/ 267570 h 267570"/>
                  <a:gd name="connsiteX5" fmla="*/ 74208 w 2510641"/>
                  <a:gd name="connsiteY5" fmla="*/ 254706 h 267570"/>
                  <a:gd name="connsiteX6" fmla="*/ 2510641 w 2510641"/>
                  <a:gd name="connsiteY6" fmla="*/ 101625 h 2675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0641" h="267570">
                    <a:moveTo>
                      <a:pt x="2510641" y="101625"/>
                    </a:moveTo>
                    <a:lnTo>
                      <a:pt x="247872" y="0"/>
                    </a:lnTo>
                    <a:cubicBezTo>
                      <a:pt x="244012" y="0"/>
                      <a:pt x="240153" y="0"/>
                      <a:pt x="236294" y="0"/>
                    </a:cubicBezTo>
                    <a:cubicBezTo>
                      <a:pt x="165542" y="0"/>
                      <a:pt x="99936" y="30874"/>
                      <a:pt x="54912" y="86189"/>
                    </a:cubicBezTo>
                    <a:cubicBezTo>
                      <a:pt x="12461" y="137644"/>
                      <a:pt x="-6835" y="201964"/>
                      <a:pt x="2170" y="267570"/>
                    </a:cubicBezTo>
                    <a:cubicBezTo>
                      <a:pt x="25325" y="259852"/>
                      <a:pt x="48480" y="255993"/>
                      <a:pt x="74208" y="254706"/>
                    </a:cubicBezTo>
                    <a:lnTo>
                      <a:pt x="2510641" y="101625"/>
                    </a:lnTo>
                    <a:close/>
                  </a:path>
                </a:pathLst>
              </a:custGeom>
              <a:noFill/>
              <a:ln w="1284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3659898" y="2406050"/>
                <a:ext cx="3075439" cy="343731"/>
              </a:xfrm>
              <a:custGeom>
                <a:avLst/>
                <a:gdLst>
                  <a:gd name="connsiteX0" fmla="*/ 110298 w 3075439"/>
                  <a:gd name="connsiteY0" fmla="*/ 140481 h 343731"/>
                  <a:gd name="connsiteX1" fmla="*/ 291680 w 3075439"/>
                  <a:gd name="connsiteY1" fmla="*/ 54293 h 343731"/>
                  <a:gd name="connsiteX2" fmla="*/ 303258 w 3075439"/>
                  <a:gd name="connsiteY2" fmla="*/ 54293 h 343731"/>
                  <a:gd name="connsiteX3" fmla="*/ 2566027 w 3075439"/>
                  <a:gd name="connsiteY3" fmla="*/ 155918 h 343731"/>
                  <a:gd name="connsiteX4" fmla="*/ 3075440 w 3075439"/>
                  <a:gd name="connsiteY4" fmla="*/ 123758 h 343731"/>
                  <a:gd name="connsiteX5" fmla="*/ 304544 w 3075439"/>
                  <a:gd name="connsiteY5" fmla="*/ 264 h 343731"/>
                  <a:gd name="connsiteX6" fmla="*/ 67847 w 3075439"/>
                  <a:gd name="connsiteY6" fmla="*/ 105749 h 343731"/>
                  <a:gd name="connsiteX7" fmla="*/ 4814 w 3075439"/>
                  <a:gd name="connsiteY7" fmla="*/ 343732 h 343731"/>
                  <a:gd name="connsiteX8" fmla="*/ 56270 w 3075439"/>
                  <a:gd name="connsiteY8" fmla="*/ 321863 h 343731"/>
                  <a:gd name="connsiteX9" fmla="*/ 110298 w 3075439"/>
                  <a:gd name="connsiteY9" fmla="*/ 140481 h 343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75439" h="343731">
                    <a:moveTo>
                      <a:pt x="110298" y="140481"/>
                    </a:moveTo>
                    <a:cubicBezTo>
                      <a:pt x="155322" y="85166"/>
                      <a:pt x="222215" y="54293"/>
                      <a:pt x="291680" y="54293"/>
                    </a:cubicBezTo>
                    <a:cubicBezTo>
                      <a:pt x="295539" y="54293"/>
                      <a:pt x="299398" y="54293"/>
                      <a:pt x="303258" y="54293"/>
                    </a:cubicBezTo>
                    <a:lnTo>
                      <a:pt x="2566027" y="155918"/>
                    </a:lnTo>
                    <a:lnTo>
                      <a:pt x="3075440" y="123758"/>
                    </a:lnTo>
                    <a:lnTo>
                      <a:pt x="304544" y="264"/>
                    </a:lnTo>
                    <a:cubicBezTo>
                      <a:pt x="213210" y="-3595"/>
                      <a:pt x="127021" y="34997"/>
                      <a:pt x="67847" y="105749"/>
                    </a:cubicBezTo>
                    <a:cubicBezTo>
                      <a:pt x="11246" y="172641"/>
                      <a:pt x="-10623" y="260116"/>
                      <a:pt x="4814" y="343732"/>
                    </a:cubicBezTo>
                    <a:cubicBezTo>
                      <a:pt x="21537" y="334727"/>
                      <a:pt x="38260" y="327009"/>
                      <a:pt x="56270" y="321863"/>
                    </a:cubicBezTo>
                    <a:cubicBezTo>
                      <a:pt x="48551" y="256257"/>
                      <a:pt x="66561" y="191937"/>
                      <a:pt x="110298" y="140481"/>
                    </a:cubicBezTo>
                    <a:close/>
                  </a:path>
                </a:pathLst>
              </a:custGeom>
              <a:solidFill>
                <a:srgbClr val="0067C2"/>
              </a:solidFill>
              <a:ln w="1284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3983738" y="4207269"/>
                <a:ext cx="2547063" cy="167513"/>
              </a:xfrm>
              <a:custGeom>
                <a:avLst/>
                <a:gdLst>
                  <a:gd name="connsiteX0" fmla="*/ 337036 w 2547063"/>
                  <a:gd name="connsiteY0" fmla="*/ 111916 h 167513"/>
                  <a:gd name="connsiteX1" fmla="*/ 72038 w 2547063"/>
                  <a:gd name="connsiteY1" fmla="*/ 2573 h 167513"/>
                  <a:gd name="connsiteX2" fmla="*/ 0 w 2547063"/>
                  <a:gd name="connsiteY2" fmla="*/ 0 h 167513"/>
                  <a:gd name="connsiteX3" fmla="*/ 339608 w 2547063"/>
                  <a:gd name="connsiteY3" fmla="*/ 167232 h 167513"/>
                  <a:gd name="connsiteX4" fmla="*/ 2547063 w 2547063"/>
                  <a:gd name="connsiteY4" fmla="*/ 90048 h 167513"/>
                  <a:gd name="connsiteX5" fmla="*/ 1771367 w 2547063"/>
                  <a:gd name="connsiteY5" fmla="*/ 63033 h 167513"/>
                  <a:gd name="connsiteX6" fmla="*/ 337036 w 2547063"/>
                  <a:gd name="connsiteY6" fmla="*/ 111916 h 167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7063" h="167513">
                    <a:moveTo>
                      <a:pt x="337036" y="111916"/>
                    </a:moveTo>
                    <a:cubicBezTo>
                      <a:pt x="232838" y="115776"/>
                      <a:pt x="137644" y="73325"/>
                      <a:pt x="72038" y="2573"/>
                    </a:cubicBezTo>
                    <a:lnTo>
                      <a:pt x="0" y="0"/>
                    </a:lnTo>
                    <a:cubicBezTo>
                      <a:pt x="75897" y="106771"/>
                      <a:pt x="200678" y="172377"/>
                      <a:pt x="339608" y="167232"/>
                    </a:cubicBezTo>
                    <a:cubicBezTo>
                      <a:pt x="424511" y="164659"/>
                      <a:pt x="1529524" y="126067"/>
                      <a:pt x="2547063" y="90048"/>
                    </a:cubicBezTo>
                    <a:lnTo>
                      <a:pt x="1771367" y="63033"/>
                    </a:lnTo>
                    <a:cubicBezTo>
                      <a:pt x="1003389" y="88761"/>
                      <a:pt x="352472" y="111916"/>
                      <a:pt x="337036" y="111916"/>
                    </a:cubicBezTo>
                    <a:close/>
                  </a:path>
                </a:pathLst>
              </a:custGeom>
              <a:solidFill>
                <a:srgbClr val="0067C2"/>
              </a:solidFill>
              <a:ln w="1284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8279013" y="2625002"/>
                <a:ext cx="376768" cy="1829255"/>
              </a:xfrm>
              <a:custGeom>
                <a:avLst/>
                <a:gdLst>
                  <a:gd name="connsiteX0" fmla="*/ 313880 w 376768"/>
                  <a:gd name="connsiteY0" fmla="*/ 91334 h 1829255"/>
                  <a:gd name="connsiteX1" fmla="*/ 191673 w 376768"/>
                  <a:gd name="connsiteY1" fmla="*/ 0 h 1829255"/>
                  <a:gd name="connsiteX2" fmla="*/ 203250 w 376768"/>
                  <a:gd name="connsiteY2" fmla="*/ 65606 h 1829255"/>
                  <a:gd name="connsiteX3" fmla="*/ 271429 w 376768"/>
                  <a:gd name="connsiteY3" fmla="*/ 124780 h 1829255"/>
                  <a:gd name="connsiteX4" fmla="*/ 317739 w 376768"/>
                  <a:gd name="connsiteY4" fmla="*/ 316453 h 1829255"/>
                  <a:gd name="connsiteX5" fmla="*/ 131212 w 376768"/>
                  <a:gd name="connsiteY5" fmla="*/ 1264528 h 1829255"/>
                  <a:gd name="connsiteX6" fmla="*/ 129926 w 376768"/>
                  <a:gd name="connsiteY6" fmla="*/ 1274819 h 1829255"/>
                  <a:gd name="connsiteX7" fmla="*/ 135072 w 376768"/>
                  <a:gd name="connsiteY7" fmla="*/ 1283824 h 1829255"/>
                  <a:gd name="connsiteX8" fmla="*/ 243129 w 376768"/>
                  <a:gd name="connsiteY8" fmla="*/ 1683893 h 1829255"/>
                  <a:gd name="connsiteX9" fmla="*/ 28300 w 376768"/>
                  <a:gd name="connsiteY9" fmla="*/ 1568117 h 1829255"/>
                  <a:gd name="connsiteX10" fmla="*/ 0 w 376768"/>
                  <a:gd name="connsiteY10" fmla="*/ 1615714 h 1829255"/>
                  <a:gd name="connsiteX11" fmla="*/ 255993 w 376768"/>
                  <a:gd name="connsiteY11" fmla="*/ 1771368 h 1829255"/>
                  <a:gd name="connsiteX12" fmla="*/ 306162 w 376768"/>
                  <a:gd name="connsiteY12" fmla="*/ 1829255 h 1829255"/>
                  <a:gd name="connsiteX13" fmla="*/ 303589 w 376768"/>
                  <a:gd name="connsiteY13" fmla="*/ 1752072 h 1829255"/>
                  <a:gd name="connsiteX14" fmla="*/ 187813 w 376768"/>
                  <a:gd name="connsiteY14" fmla="*/ 1265814 h 1829255"/>
                  <a:gd name="connsiteX15" fmla="*/ 371768 w 376768"/>
                  <a:gd name="connsiteY15" fmla="*/ 326745 h 1829255"/>
                  <a:gd name="connsiteX16" fmla="*/ 313880 w 376768"/>
                  <a:gd name="connsiteY16" fmla="*/ 91334 h 1829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76768" h="1829255">
                    <a:moveTo>
                      <a:pt x="313880" y="91334"/>
                    </a:moveTo>
                    <a:cubicBezTo>
                      <a:pt x="281721" y="50169"/>
                      <a:pt x="239269" y="19296"/>
                      <a:pt x="191673" y="0"/>
                    </a:cubicBezTo>
                    <a:cubicBezTo>
                      <a:pt x="198105" y="20582"/>
                      <a:pt x="201964" y="43737"/>
                      <a:pt x="203250" y="65606"/>
                    </a:cubicBezTo>
                    <a:cubicBezTo>
                      <a:pt x="228978" y="81043"/>
                      <a:pt x="252133" y="100339"/>
                      <a:pt x="271429" y="124780"/>
                    </a:cubicBezTo>
                    <a:cubicBezTo>
                      <a:pt x="313880" y="178809"/>
                      <a:pt x="330603" y="249561"/>
                      <a:pt x="317739" y="316453"/>
                    </a:cubicBezTo>
                    <a:lnTo>
                      <a:pt x="131212" y="1264528"/>
                    </a:lnTo>
                    <a:lnTo>
                      <a:pt x="129926" y="1274819"/>
                    </a:lnTo>
                    <a:lnTo>
                      <a:pt x="135072" y="1283824"/>
                    </a:lnTo>
                    <a:cubicBezTo>
                      <a:pt x="207109" y="1413750"/>
                      <a:pt x="234124" y="1588699"/>
                      <a:pt x="243129" y="1683893"/>
                    </a:cubicBezTo>
                    <a:cubicBezTo>
                      <a:pt x="180095" y="1632437"/>
                      <a:pt x="106771" y="1598991"/>
                      <a:pt x="28300" y="1568117"/>
                    </a:cubicBezTo>
                    <a:cubicBezTo>
                      <a:pt x="20582" y="1584840"/>
                      <a:pt x="10291" y="1600277"/>
                      <a:pt x="0" y="1615714"/>
                    </a:cubicBezTo>
                    <a:cubicBezTo>
                      <a:pt x="101625" y="1654306"/>
                      <a:pt x="190386" y="1695470"/>
                      <a:pt x="255993" y="1771368"/>
                    </a:cubicBezTo>
                    <a:lnTo>
                      <a:pt x="306162" y="1829255"/>
                    </a:lnTo>
                    <a:lnTo>
                      <a:pt x="303589" y="1752072"/>
                    </a:lnTo>
                    <a:cubicBezTo>
                      <a:pt x="303589" y="1740494"/>
                      <a:pt x="293298" y="1465205"/>
                      <a:pt x="187813" y="1265814"/>
                    </a:cubicBezTo>
                    <a:lnTo>
                      <a:pt x="371768" y="326745"/>
                    </a:lnTo>
                    <a:cubicBezTo>
                      <a:pt x="387205" y="244415"/>
                      <a:pt x="366623" y="158227"/>
                      <a:pt x="313880" y="91334"/>
                    </a:cubicBezTo>
                    <a:close/>
                  </a:path>
                </a:pathLst>
              </a:custGeom>
              <a:solidFill>
                <a:srgbClr val="0067C2"/>
              </a:solidFill>
              <a:ln w="1284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3665998" y="2727914"/>
                <a:ext cx="388491" cy="1480642"/>
              </a:xfrm>
              <a:custGeom>
                <a:avLst/>
                <a:gdLst>
                  <a:gd name="connsiteX0" fmla="*/ 302303 w 388491"/>
                  <a:gd name="connsiteY0" fmla="*/ 1310838 h 1480642"/>
                  <a:gd name="connsiteX1" fmla="*/ 55315 w 388491"/>
                  <a:gd name="connsiteY1" fmla="*/ 24442 h 1480642"/>
                  <a:gd name="connsiteX2" fmla="*/ 51456 w 388491"/>
                  <a:gd name="connsiteY2" fmla="*/ 0 h 1480642"/>
                  <a:gd name="connsiteX3" fmla="*/ 0 w 388491"/>
                  <a:gd name="connsiteY3" fmla="*/ 21869 h 1480642"/>
                  <a:gd name="connsiteX4" fmla="*/ 2573 w 388491"/>
                  <a:gd name="connsiteY4" fmla="*/ 34733 h 1480642"/>
                  <a:gd name="connsiteX5" fmla="*/ 249561 w 388491"/>
                  <a:gd name="connsiteY5" fmla="*/ 1321129 h 1480642"/>
                  <a:gd name="connsiteX6" fmla="*/ 316453 w 388491"/>
                  <a:gd name="connsiteY6" fmla="*/ 1478069 h 1480642"/>
                  <a:gd name="connsiteX7" fmla="*/ 388491 w 388491"/>
                  <a:gd name="connsiteY7" fmla="*/ 1480642 h 1480642"/>
                  <a:gd name="connsiteX8" fmla="*/ 302303 w 388491"/>
                  <a:gd name="connsiteY8" fmla="*/ 1310838 h 14806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88491" h="1480642">
                    <a:moveTo>
                      <a:pt x="302303" y="1310838"/>
                    </a:moveTo>
                    <a:lnTo>
                      <a:pt x="55315" y="24442"/>
                    </a:lnTo>
                    <a:cubicBezTo>
                      <a:pt x="54029" y="16723"/>
                      <a:pt x="51456" y="9005"/>
                      <a:pt x="51456" y="0"/>
                    </a:cubicBezTo>
                    <a:cubicBezTo>
                      <a:pt x="33446" y="6432"/>
                      <a:pt x="15437" y="12864"/>
                      <a:pt x="0" y="21869"/>
                    </a:cubicBezTo>
                    <a:cubicBezTo>
                      <a:pt x="1286" y="25728"/>
                      <a:pt x="1286" y="30874"/>
                      <a:pt x="2573" y="34733"/>
                    </a:cubicBezTo>
                    <a:lnTo>
                      <a:pt x="249561" y="1321129"/>
                    </a:lnTo>
                    <a:cubicBezTo>
                      <a:pt x="261138" y="1380303"/>
                      <a:pt x="284293" y="1433045"/>
                      <a:pt x="316453" y="1478069"/>
                    </a:cubicBezTo>
                    <a:lnTo>
                      <a:pt x="388491" y="1480642"/>
                    </a:lnTo>
                    <a:cubicBezTo>
                      <a:pt x="346040" y="1435618"/>
                      <a:pt x="315167" y="1377730"/>
                      <a:pt x="302303" y="1310838"/>
                    </a:cubicBezTo>
                    <a:close/>
                  </a:path>
                </a:pathLst>
              </a:custGeom>
              <a:solidFill>
                <a:srgbClr val="0067C2"/>
              </a:solidFill>
              <a:ln w="1284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4" name="任意多边形: 形状 53"/>
              <p:cNvSpPr/>
              <p:nvPr/>
            </p:nvSpPr>
            <p:spPr>
              <a:xfrm>
                <a:off x="6735338" y="2440364"/>
                <a:ext cx="1735347" cy="184637"/>
              </a:xfrm>
              <a:custGeom>
                <a:avLst/>
                <a:gdLst>
                  <a:gd name="connsiteX0" fmla="*/ 1735348 w 1735347"/>
                  <a:gd name="connsiteY0" fmla="*/ 184638 h 184637"/>
                  <a:gd name="connsiteX1" fmla="*/ 1451054 w 1735347"/>
                  <a:gd name="connsiteY1" fmla="*/ 683 h 184637"/>
                  <a:gd name="connsiteX2" fmla="*/ 0 w 1735347"/>
                  <a:gd name="connsiteY2" fmla="*/ 90731 h 184637"/>
                  <a:gd name="connsiteX3" fmla="*/ 1641441 w 1735347"/>
                  <a:gd name="connsiteY3" fmla="*/ 164055 h 184637"/>
                  <a:gd name="connsiteX4" fmla="*/ 1735348 w 1735347"/>
                  <a:gd name="connsiteY4" fmla="*/ 184638 h 1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35347" h="184637">
                    <a:moveTo>
                      <a:pt x="1735348" y="184638"/>
                    </a:moveTo>
                    <a:cubicBezTo>
                      <a:pt x="1699328" y="72721"/>
                      <a:pt x="1584839" y="-8322"/>
                      <a:pt x="1451054" y="683"/>
                    </a:cubicBezTo>
                    <a:lnTo>
                      <a:pt x="0" y="90731"/>
                    </a:lnTo>
                    <a:lnTo>
                      <a:pt x="1641441" y="164055"/>
                    </a:lnTo>
                    <a:cubicBezTo>
                      <a:pt x="1674887" y="166628"/>
                      <a:pt x="1705760" y="173060"/>
                      <a:pt x="1735348" y="184638"/>
                    </a:cubicBezTo>
                    <a:close/>
                  </a:path>
                </a:pathLst>
              </a:custGeom>
              <a:solidFill>
                <a:srgbClr val="C7FAFF"/>
              </a:solidFill>
              <a:ln w="1284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5" name="任意多边形: 形状 54"/>
              <p:cNvSpPr/>
              <p:nvPr/>
            </p:nvSpPr>
            <p:spPr>
              <a:xfrm>
                <a:off x="6225926" y="2531095"/>
                <a:ext cx="2256337" cy="160799"/>
              </a:xfrm>
              <a:custGeom>
                <a:avLst/>
                <a:gdLst>
                  <a:gd name="connsiteX0" fmla="*/ 2148281 w 2256337"/>
                  <a:gd name="connsiteY0" fmla="*/ 128640 h 160799"/>
                  <a:gd name="connsiteX1" fmla="*/ 2256338 w 2256337"/>
                  <a:gd name="connsiteY1" fmla="*/ 160800 h 160799"/>
                  <a:gd name="connsiteX2" fmla="*/ 2244760 w 2256337"/>
                  <a:gd name="connsiteY2" fmla="*/ 95193 h 160799"/>
                  <a:gd name="connsiteX3" fmla="*/ 2150853 w 2256337"/>
                  <a:gd name="connsiteY3" fmla="*/ 74611 h 160799"/>
                  <a:gd name="connsiteX4" fmla="*/ 509413 w 2256337"/>
                  <a:gd name="connsiteY4" fmla="*/ 0 h 160799"/>
                  <a:gd name="connsiteX5" fmla="*/ 0 w 2256337"/>
                  <a:gd name="connsiteY5" fmla="*/ 32160 h 160799"/>
                  <a:gd name="connsiteX6" fmla="*/ 2148281 w 2256337"/>
                  <a:gd name="connsiteY6" fmla="*/ 128640 h 1607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6337" h="160799">
                    <a:moveTo>
                      <a:pt x="2148281" y="128640"/>
                    </a:moveTo>
                    <a:cubicBezTo>
                      <a:pt x="2186872" y="129926"/>
                      <a:pt x="2222891" y="141504"/>
                      <a:pt x="2256338" y="160800"/>
                    </a:cubicBezTo>
                    <a:cubicBezTo>
                      <a:pt x="2255051" y="137644"/>
                      <a:pt x="2251192" y="115776"/>
                      <a:pt x="2244760" y="95193"/>
                    </a:cubicBezTo>
                    <a:cubicBezTo>
                      <a:pt x="2215173" y="83616"/>
                      <a:pt x="2183013" y="77184"/>
                      <a:pt x="2150853" y="74611"/>
                    </a:cubicBezTo>
                    <a:lnTo>
                      <a:pt x="509413" y="0"/>
                    </a:lnTo>
                    <a:lnTo>
                      <a:pt x="0" y="32160"/>
                    </a:lnTo>
                    <a:lnTo>
                      <a:pt x="2148281" y="128640"/>
                    </a:lnTo>
                    <a:close/>
                  </a:path>
                </a:pathLst>
              </a:custGeom>
              <a:solidFill>
                <a:srgbClr val="0067C2"/>
              </a:solidFill>
              <a:ln w="1284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56" name="图形 44"/>
              <p:cNvGrpSpPr/>
              <p:nvPr/>
            </p:nvGrpSpPr>
            <p:grpSpPr>
              <a:xfrm>
                <a:off x="3529665" y="2749782"/>
                <a:ext cx="452786" cy="1456200"/>
                <a:chOff x="3529665" y="2749782"/>
                <a:chExt cx="452786" cy="1456200"/>
              </a:xfrm>
            </p:grpSpPr>
            <p:sp>
              <p:nvSpPr>
                <p:cNvPr id="57" name="任意多边形: 形状 56"/>
                <p:cNvSpPr/>
                <p:nvPr/>
              </p:nvSpPr>
              <p:spPr>
                <a:xfrm>
                  <a:off x="3665998" y="2755249"/>
                  <a:ext cx="12863" cy="964"/>
                </a:xfrm>
                <a:custGeom>
                  <a:avLst/>
                  <a:gdLst>
                    <a:gd name="connsiteX0" fmla="*/ 0 w 12863"/>
                    <a:gd name="connsiteY0" fmla="*/ 965 h 964"/>
                    <a:gd name="connsiteX1" fmla="*/ 0 w 12863"/>
                    <a:gd name="connsiteY1" fmla="*/ 965 h 964"/>
                    <a:gd name="connsiteX2" fmla="*/ 0 w 12863"/>
                    <a:gd name="connsiteY2" fmla="*/ 965 h 964"/>
                    <a:gd name="connsiteX3" fmla="*/ 0 w 12863"/>
                    <a:gd name="connsiteY3" fmla="*/ 965 h 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863" h="964">
                      <a:moveTo>
                        <a:pt x="0" y="965"/>
                      </a:moveTo>
                      <a:cubicBezTo>
                        <a:pt x="0" y="-322"/>
                        <a:pt x="0" y="-322"/>
                        <a:pt x="0" y="965"/>
                      </a:cubicBezTo>
                      <a:cubicBezTo>
                        <a:pt x="0" y="-322"/>
                        <a:pt x="0" y="-322"/>
                        <a:pt x="0" y="965"/>
                      </a:cubicBezTo>
                      <a:cubicBezTo>
                        <a:pt x="0" y="965"/>
                        <a:pt x="0" y="965"/>
                        <a:pt x="0" y="965"/>
                      </a:cubicBezTo>
                      <a:close/>
                    </a:path>
                  </a:pathLst>
                </a:custGeom>
                <a:solidFill>
                  <a:srgbClr val="C7FAFF"/>
                </a:solidFill>
                <a:ln w="12843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8" name="任意多边形: 形状 57"/>
                <p:cNvSpPr/>
                <p:nvPr/>
              </p:nvSpPr>
              <p:spPr>
                <a:xfrm>
                  <a:off x="3529665" y="2774224"/>
                  <a:ext cx="402617" cy="1431758"/>
                </a:xfrm>
                <a:custGeom>
                  <a:avLst/>
                  <a:gdLst>
                    <a:gd name="connsiteX0" fmla="*/ 101601 w 402617"/>
                    <a:gd name="connsiteY0" fmla="*/ 11578 h 1431758"/>
                    <a:gd name="connsiteX1" fmla="*/ 99028 w 402617"/>
                    <a:gd name="connsiteY1" fmla="*/ 0 h 1431758"/>
                    <a:gd name="connsiteX2" fmla="*/ 1262 w 402617"/>
                    <a:gd name="connsiteY2" fmla="*/ 223833 h 1431758"/>
                    <a:gd name="connsiteX3" fmla="*/ 108033 w 402617"/>
                    <a:gd name="connsiteY3" fmla="*/ 1197635 h 1431758"/>
                    <a:gd name="connsiteX4" fmla="*/ 374316 w 402617"/>
                    <a:gd name="connsiteY4" fmla="*/ 1430473 h 1431758"/>
                    <a:gd name="connsiteX5" fmla="*/ 402617 w 402617"/>
                    <a:gd name="connsiteY5" fmla="*/ 1431759 h 1431758"/>
                    <a:gd name="connsiteX6" fmla="*/ 351161 w 402617"/>
                    <a:gd name="connsiteY6" fmla="*/ 1297974 h 1431758"/>
                    <a:gd name="connsiteX7" fmla="*/ 101601 w 402617"/>
                    <a:gd name="connsiteY7" fmla="*/ 11578 h 1431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2617" h="1431758">
                      <a:moveTo>
                        <a:pt x="101601" y="11578"/>
                      </a:moveTo>
                      <a:cubicBezTo>
                        <a:pt x="100314" y="7718"/>
                        <a:pt x="100314" y="3859"/>
                        <a:pt x="99028" y="0"/>
                      </a:cubicBezTo>
                      <a:cubicBezTo>
                        <a:pt x="32135" y="52742"/>
                        <a:pt x="-7743" y="135072"/>
                        <a:pt x="1262" y="223833"/>
                      </a:cubicBezTo>
                      <a:lnTo>
                        <a:pt x="108033" y="1197635"/>
                      </a:lnTo>
                      <a:cubicBezTo>
                        <a:pt x="122183" y="1326275"/>
                        <a:pt x="235386" y="1425327"/>
                        <a:pt x="374316" y="1430473"/>
                      </a:cubicBezTo>
                      <a:lnTo>
                        <a:pt x="402617" y="1431759"/>
                      </a:lnTo>
                      <a:cubicBezTo>
                        <a:pt x="378176" y="1391881"/>
                        <a:pt x="360166" y="1346857"/>
                        <a:pt x="351161" y="1297974"/>
                      </a:cubicBezTo>
                      <a:lnTo>
                        <a:pt x="101601" y="11578"/>
                      </a:lnTo>
                      <a:close/>
                    </a:path>
                  </a:pathLst>
                </a:custGeom>
                <a:solidFill>
                  <a:srgbClr val="C7FAFF"/>
                </a:solidFill>
                <a:ln w="12843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59" name="任意多边形: 形状 58"/>
                <p:cNvSpPr/>
                <p:nvPr/>
              </p:nvSpPr>
              <p:spPr>
                <a:xfrm>
                  <a:off x="3629979" y="2749782"/>
                  <a:ext cx="352472" cy="1456200"/>
                </a:xfrm>
                <a:custGeom>
                  <a:avLst/>
                  <a:gdLst>
                    <a:gd name="connsiteX0" fmla="*/ 285580 w 352472"/>
                    <a:gd name="connsiteY0" fmla="*/ 1299260 h 1456200"/>
                    <a:gd name="connsiteX1" fmla="*/ 38592 w 352472"/>
                    <a:gd name="connsiteY1" fmla="*/ 12864 h 1456200"/>
                    <a:gd name="connsiteX2" fmla="*/ 37305 w 352472"/>
                    <a:gd name="connsiteY2" fmla="*/ 5146 h 1456200"/>
                    <a:gd name="connsiteX3" fmla="*/ 37305 w 352472"/>
                    <a:gd name="connsiteY3" fmla="*/ 5146 h 1456200"/>
                    <a:gd name="connsiteX4" fmla="*/ 36019 w 352472"/>
                    <a:gd name="connsiteY4" fmla="*/ 0 h 1456200"/>
                    <a:gd name="connsiteX5" fmla="*/ 5146 w 352472"/>
                    <a:gd name="connsiteY5" fmla="*/ 19296 h 1456200"/>
                    <a:gd name="connsiteX6" fmla="*/ 0 w 352472"/>
                    <a:gd name="connsiteY6" fmla="*/ 23155 h 1456200"/>
                    <a:gd name="connsiteX7" fmla="*/ 2573 w 352472"/>
                    <a:gd name="connsiteY7" fmla="*/ 34733 h 1456200"/>
                    <a:gd name="connsiteX8" fmla="*/ 249561 w 352472"/>
                    <a:gd name="connsiteY8" fmla="*/ 1321129 h 1456200"/>
                    <a:gd name="connsiteX9" fmla="*/ 301017 w 352472"/>
                    <a:gd name="connsiteY9" fmla="*/ 1454914 h 1456200"/>
                    <a:gd name="connsiteX10" fmla="*/ 352472 w 352472"/>
                    <a:gd name="connsiteY10" fmla="*/ 1456201 h 1456200"/>
                    <a:gd name="connsiteX11" fmla="*/ 285580 w 352472"/>
                    <a:gd name="connsiteY11" fmla="*/ 1299260 h 1456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52472" h="1456200">
                      <a:moveTo>
                        <a:pt x="285580" y="1299260"/>
                      </a:moveTo>
                      <a:lnTo>
                        <a:pt x="38592" y="12864"/>
                      </a:lnTo>
                      <a:cubicBezTo>
                        <a:pt x="38592" y="11578"/>
                        <a:pt x="37305" y="9005"/>
                        <a:pt x="37305" y="5146"/>
                      </a:cubicBezTo>
                      <a:cubicBezTo>
                        <a:pt x="37305" y="5146"/>
                        <a:pt x="37305" y="5146"/>
                        <a:pt x="37305" y="5146"/>
                      </a:cubicBezTo>
                      <a:cubicBezTo>
                        <a:pt x="37305" y="3859"/>
                        <a:pt x="36019" y="1286"/>
                        <a:pt x="36019" y="0"/>
                      </a:cubicBezTo>
                      <a:cubicBezTo>
                        <a:pt x="25728" y="6432"/>
                        <a:pt x="15437" y="12864"/>
                        <a:pt x="5146" y="19296"/>
                      </a:cubicBezTo>
                      <a:cubicBezTo>
                        <a:pt x="3859" y="20582"/>
                        <a:pt x="1286" y="21869"/>
                        <a:pt x="0" y="23155"/>
                      </a:cubicBezTo>
                      <a:cubicBezTo>
                        <a:pt x="1286" y="27014"/>
                        <a:pt x="1286" y="30874"/>
                        <a:pt x="2573" y="34733"/>
                      </a:cubicBezTo>
                      <a:lnTo>
                        <a:pt x="249561" y="1321129"/>
                      </a:lnTo>
                      <a:cubicBezTo>
                        <a:pt x="258565" y="1370012"/>
                        <a:pt x="276575" y="1415036"/>
                        <a:pt x="301017" y="1454914"/>
                      </a:cubicBezTo>
                      <a:lnTo>
                        <a:pt x="352472" y="1456201"/>
                      </a:lnTo>
                      <a:cubicBezTo>
                        <a:pt x="320312" y="1411177"/>
                        <a:pt x="297157" y="1358435"/>
                        <a:pt x="285580" y="1299260"/>
                      </a:cubicBezTo>
                      <a:close/>
                    </a:path>
                  </a:pathLst>
                </a:custGeom>
                <a:solidFill>
                  <a:srgbClr val="82D8E0"/>
                </a:solidFill>
                <a:ln w="12843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60" name="图形 44"/>
              <p:cNvGrpSpPr/>
              <p:nvPr/>
            </p:nvGrpSpPr>
            <p:grpSpPr>
              <a:xfrm>
                <a:off x="3716168" y="2563255"/>
                <a:ext cx="4766095" cy="1784467"/>
                <a:chOff x="3716168" y="2563255"/>
                <a:chExt cx="4766095" cy="1784467"/>
              </a:xfrm>
            </p:grpSpPr>
            <p:sp>
              <p:nvSpPr>
                <p:cNvPr id="61" name="任意多边形: 形状 60"/>
                <p:cNvSpPr/>
                <p:nvPr/>
              </p:nvSpPr>
              <p:spPr>
                <a:xfrm>
                  <a:off x="3716168" y="2579978"/>
                  <a:ext cx="4766095" cy="1767744"/>
                </a:xfrm>
                <a:custGeom>
                  <a:avLst/>
                  <a:gdLst>
                    <a:gd name="connsiteX0" fmla="*/ 72038 w 4766095"/>
                    <a:gd name="connsiteY0" fmla="*/ 133785 h 1767744"/>
                    <a:gd name="connsiteX1" fmla="*/ 0 w 4766095"/>
                    <a:gd name="connsiteY1" fmla="*/ 146649 h 1767744"/>
                    <a:gd name="connsiteX2" fmla="*/ 3859 w 4766095"/>
                    <a:gd name="connsiteY2" fmla="*/ 171091 h 1767744"/>
                    <a:gd name="connsiteX3" fmla="*/ 252134 w 4766095"/>
                    <a:gd name="connsiteY3" fmla="*/ 1458773 h 1767744"/>
                    <a:gd name="connsiteX4" fmla="*/ 338322 w 4766095"/>
                    <a:gd name="connsiteY4" fmla="*/ 1628578 h 1767744"/>
                    <a:gd name="connsiteX5" fmla="*/ 2037650 w 4766095"/>
                    <a:gd name="connsiteY5" fmla="*/ 1687752 h 1767744"/>
                    <a:gd name="connsiteX6" fmla="*/ 2813347 w 4766095"/>
                    <a:gd name="connsiteY6" fmla="*/ 1714766 h 1767744"/>
                    <a:gd name="connsiteX7" fmla="*/ 4324862 w 4766095"/>
                    <a:gd name="connsiteY7" fmla="*/ 1767508 h 1767744"/>
                    <a:gd name="connsiteX8" fmla="*/ 4561559 w 4766095"/>
                    <a:gd name="connsiteY8" fmla="*/ 1659451 h 1767744"/>
                    <a:gd name="connsiteX9" fmla="*/ 4589859 w 4766095"/>
                    <a:gd name="connsiteY9" fmla="*/ 1611855 h 1767744"/>
                    <a:gd name="connsiteX10" fmla="*/ 4611728 w 4766095"/>
                    <a:gd name="connsiteY10" fmla="*/ 1535957 h 1767744"/>
                    <a:gd name="connsiteX11" fmla="*/ 4764809 w 4766095"/>
                    <a:gd name="connsiteY11" fmla="*/ 144076 h 1767744"/>
                    <a:gd name="connsiteX12" fmla="*/ 4766096 w 4766095"/>
                    <a:gd name="connsiteY12" fmla="*/ 126067 h 1767744"/>
                    <a:gd name="connsiteX13" fmla="*/ 2201023 w 4766095"/>
                    <a:gd name="connsiteY13" fmla="*/ 0 h 1767744"/>
                    <a:gd name="connsiteX14" fmla="*/ 72038 w 4766095"/>
                    <a:gd name="connsiteY14" fmla="*/ 133785 h 17677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766095" h="1767744">
                      <a:moveTo>
                        <a:pt x="72038" y="133785"/>
                      </a:moveTo>
                      <a:cubicBezTo>
                        <a:pt x="46310" y="135072"/>
                        <a:pt x="23155" y="140217"/>
                        <a:pt x="0" y="146649"/>
                      </a:cubicBezTo>
                      <a:cubicBezTo>
                        <a:pt x="1286" y="154368"/>
                        <a:pt x="2573" y="162086"/>
                        <a:pt x="3859" y="171091"/>
                      </a:cubicBezTo>
                      <a:lnTo>
                        <a:pt x="252134" y="1458773"/>
                      </a:lnTo>
                      <a:cubicBezTo>
                        <a:pt x="264997" y="1524380"/>
                        <a:pt x="295871" y="1583554"/>
                        <a:pt x="338322" y="1628578"/>
                      </a:cubicBezTo>
                      <a:lnTo>
                        <a:pt x="2037650" y="1687752"/>
                      </a:lnTo>
                      <a:lnTo>
                        <a:pt x="2813347" y="1714766"/>
                      </a:lnTo>
                      <a:lnTo>
                        <a:pt x="4324862" y="1767508"/>
                      </a:lnTo>
                      <a:cubicBezTo>
                        <a:pt x="4421342" y="1771368"/>
                        <a:pt x="4508816" y="1727630"/>
                        <a:pt x="4561559" y="1659451"/>
                      </a:cubicBezTo>
                      <a:cubicBezTo>
                        <a:pt x="4573136" y="1645301"/>
                        <a:pt x="4582141" y="1628578"/>
                        <a:pt x="4589859" y="1611855"/>
                      </a:cubicBezTo>
                      <a:cubicBezTo>
                        <a:pt x="4601437" y="1588699"/>
                        <a:pt x="4607869" y="1562971"/>
                        <a:pt x="4611728" y="1535957"/>
                      </a:cubicBezTo>
                      <a:lnTo>
                        <a:pt x="4764809" y="144076"/>
                      </a:lnTo>
                      <a:cubicBezTo>
                        <a:pt x="4766096" y="137644"/>
                        <a:pt x="4766096" y="132499"/>
                        <a:pt x="4766096" y="126067"/>
                      </a:cubicBezTo>
                      <a:lnTo>
                        <a:pt x="2201023" y="0"/>
                      </a:lnTo>
                      <a:lnTo>
                        <a:pt x="72038" y="133785"/>
                      </a:lnTo>
                      <a:close/>
                    </a:path>
                  </a:pathLst>
                </a:custGeom>
                <a:solidFill>
                  <a:srgbClr val="C7FAFF"/>
                </a:solidFill>
                <a:ln w="12843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2" name="任意多边形: 形状 61"/>
                <p:cNvSpPr/>
                <p:nvPr/>
              </p:nvSpPr>
              <p:spPr>
                <a:xfrm>
                  <a:off x="5917191" y="2563255"/>
                  <a:ext cx="2565072" cy="162085"/>
                </a:xfrm>
                <a:custGeom>
                  <a:avLst/>
                  <a:gdLst>
                    <a:gd name="connsiteX0" fmla="*/ 2457016 w 2565072"/>
                    <a:gd name="connsiteY0" fmla="*/ 96480 h 162085"/>
                    <a:gd name="connsiteX1" fmla="*/ 307448 w 2565072"/>
                    <a:gd name="connsiteY1" fmla="*/ 0 h 162085"/>
                    <a:gd name="connsiteX2" fmla="*/ 0 w 2565072"/>
                    <a:gd name="connsiteY2" fmla="*/ 19296 h 162085"/>
                    <a:gd name="connsiteX3" fmla="*/ 2449297 w 2565072"/>
                    <a:gd name="connsiteY3" fmla="*/ 138931 h 162085"/>
                    <a:gd name="connsiteX4" fmla="*/ 2563786 w 2565072"/>
                    <a:gd name="connsiteY4" fmla="*/ 162086 h 162085"/>
                    <a:gd name="connsiteX5" fmla="*/ 2565073 w 2565072"/>
                    <a:gd name="connsiteY5" fmla="*/ 127353 h 162085"/>
                    <a:gd name="connsiteX6" fmla="*/ 2457016 w 2565072"/>
                    <a:gd name="connsiteY6" fmla="*/ 96480 h 1620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65072" h="162085">
                      <a:moveTo>
                        <a:pt x="2457016" y="96480"/>
                      </a:moveTo>
                      <a:lnTo>
                        <a:pt x="307448" y="0"/>
                      </a:lnTo>
                      <a:lnTo>
                        <a:pt x="0" y="19296"/>
                      </a:lnTo>
                      <a:lnTo>
                        <a:pt x="2449297" y="138931"/>
                      </a:lnTo>
                      <a:cubicBezTo>
                        <a:pt x="2518762" y="144076"/>
                        <a:pt x="2563786" y="162086"/>
                        <a:pt x="2563786" y="162086"/>
                      </a:cubicBezTo>
                      <a:cubicBezTo>
                        <a:pt x="2563786" y="156940"/>
                        <a:pt x="2565073" y="132499"/>
                        <a:pt x="2565073" y="127353"/>
                      </a:cubicBezTo>
                      <a:cubicBezTo>
                        <a:pt x="2532913" y="109344"/>
                        <a:pt x="2495607" y="97766"/>
                        <a:pt x="2457016" y="96480"/>
                      </a:cubicBezTo>
                      <a:close/>
                    </a:path>
                  </a:pathLst>
                </a:custGeom>
                <a:solidFill>
                  <a:srgbClr val="82D8E0"/>
                </a:solidFill>
                <a:ln w="12843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2" name="文本框 1"/>
            <p:cNvSpPr txBox="1"/>
            <p:nvPr/>
          </p:nvSpPr>
          <p:spPr>
            <a:xfrm>
              <a:off x="8293" y="4534"/>
              <a:ext cx="6091" cy="121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4000" b="1" spc="200">
                  <a:solidFill>
                    <a:srgbClr val="0067C2"/>
                  </a:solidFill>
                  <a:uFillTx/>
                  <a:cs typeface="+mn-ea"/>
                  <a:sym typeface="+mn-lt"/>
                </a:rPr>
                <a:t>谢谢！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/>
          <p:nvPr/>
        </p:nvSpPr>
        <p:spPr>
          <a:xfrm>
            <a:off x="533400" y="990600"/>
            <a:ext cx="10827385" cy="5257800"/>
          </a:xfrm>
          <a:prstGeom prst="rect">
            <a:avLst/>
          </a:prstGeom>
          <a:noFill/>
          <a:ln w="12699">
            <a:noFill/>
          </a:ln>
        </p:spPr>
        <p:txBody>
          <a:bodyPr/>
          <a:lstStyle/>
          <a:p>
            <a:pPr marL="342900" indent="-342900">
              <a:lnSpc>
                <a:spcPct val="2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rgbClr val="2A858F"/>
                </a:solidFill>
                <a:latin typeface="+mn-lt"/>
                <a:cs typeface="+mn-ea"/>
                <a:sym typeface="+mn-lt"/>
              </a:rPr>
              <a:t>星火智能体</a:t>
            </a:r>
            <a:endParaRPr lang="en-US" sz="2400" b="1" dirty="0">
              <a:solidFill>
                <a:srgbClr val="2A858F"/>
              </a:solidFill>
              <a:latin typeface="+mn-lt"/>
              <a:cs typeface="+mn-ea"/>
              <a:sym typeface="+mn-lt"/>
            </a:endParaRP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+mn-lt"/>
                <a:cs typeface="+mn-ea"/>
                <a:sym typeface="+mn-lt"/>
              </a:rPr>
              <a:t>星火</a:t>
            </a:r>
            <a:r>
              <a:rPr lang="en-US" altLang="zh-CN" sz="2400" b="1" dirty="0">
                <a:latin typeface="+mn-lt"/>
                <a:cs typeface="+mn-ea"/>
                <a:sym typeface="+mn-lt"/>
              </a:rPr>
              <a:t>API</a:t>
            </a:r>
            <a:r>
              <a:rPr lang="zh-CN" altLang="en-US" sz="2400" b="1" dirty="0">
                <a:latin typeface="+mn-lt"/>
                <a:cs typeface="+mn-ea"/>
                <a:sym typeface="+mn-lt"/>
              </a:rPr>
              <a:t>调用方法</a:t>
            </a: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+mn-lt"/>
                <a:cs typeface="+mn-ea"/>
                <a:sym typeface="+mn-lt"/>
              </a:rPr>
              <a:t>星火科研助手</a:t>
            </a: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+mn-lt"/>
                <a:cs typeface="+mn-ea"/>
                <a:sym typeface="+mn-lt"/>
              </a:rPr>
              <a:t>综合应用设计实验要求</a:t>
            </a: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endParaRPr lang="zh-CN" altLang="en-US" sz="2400" b="1" dirty="0">
              <a:latin typeface="+mn-lt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4650" y="228600"/>
            <a:ext cx="1607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>
                <a:latin typeface="+mn-lt"/>
                <a:cs typeface="+mn-ea"/>
                <a:sym typeface="+mn-lt"/>
              </a:rPr>
              <a:t>提纲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星火智能体</a:t>
            </a:r>
          </a:p>
        </p:txBody>
      </p:sp>
      <p:sp>
        <p:nvSpPr>
          <p:cNvPr id="3" name="标题 1"/>
          <p:cNvSpPr txBox="1"/>
          <p:nvPr/>
        </p:nvSpPr>
        <p:spPr>
          <a:xfrm>
            <a:off x="1177290" y="2001520"/>
            <a:ext cx="3759200" cy="3759200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</a:schemeClr>
              </a:gs>
              <a:gs pos="81000">
                <a:schemeClr val="accent1">
                  <a:lumMod val="20000"/>
                  <a:lumOff val="80000"/>
                  <a:alpha val="0"/>
                </a:schemeClr>
              </a:gs>
            </a:gsLst>
            <a:lin ang="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5" name="标题 1"/>
          <p:cNvSpPr txBox="1"/>
          <p:nvPr/>
        </p:nvSpPr>
        <p:spPr>
          <a:xfrm>
            <a:off x="1177290" y="2499360"/>
            <a:ext cx="2763520" cy="2763520"/>
          </a:xfrm>
          <a:prstGeom prst="ellipse">
            <a:avLst/>
          </a:prstGeom>
          <a:solidFill>
            <a:schemeClr val="bg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1177290" y="2631440"/>
            <a:ext cx="2499360" cy="2499360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2700000" scaled="0"/>
          </a:gradFill>
          <a:ln w="12700" cap="sq">
            <a:noFill/>
            <a:miter/>
          </a:ln>
          <a:effectLst>
            <a:outerShdw blurRad="50800" dist="38100" dir="5400000" algn="t" rotWithShape="0">
              <a:schemeClr val="accent1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1389718" y="2843868"/>
            <a:ext cx="2074504" cy="2074504"/>
          </a:xfrm>
          <a:prstGeom prst="ellipse">
            <a:avLst/>
          </a:prstGeom>
          <a:noFill/>
          <a:ln w="12700" cap="sq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93000">
                  <a:schemeClr val="bg1">
                    <a:alpha val="0"/>
                  </a:schemeClr>
                </a:gs>
              </a:gsLst>
              <a:lin ang="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>
              <a:latin typeface="+mn-lt"/>
              <a:cs typeface="+mn-ea"/>
              <a:sym typeface="+mn-lt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40313B2A-D8BD-2882-5DC1-586A62EDE5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3544" y="3308976"/>
            <a:ext cx="1146571" cy="1146571"/>
          </a:xfrm>
          <a:prstGeom prst="ellipse">
            <a:avLst/>
          </a:prstGeom>
          <a:ln w="63500" cap="rnd">
            <a:solidFill>
              <a:schemeClr val="accent1">
                <a:lumMod val="60000"/>
                <a:lumOff val="40000"/>
              </a:schemeClr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" name="标题 1"/>
          <p:cNvSpPr txBox="1"/>
          <p:nvPr/>
        </p:nvSpPr>
        <p:spPr>
          <a:xfrm>
            <a:off x="2310130" y="2926080"/>
            <a:ext cx="2357120" cy="5486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 w="12700" cap="sq">
            <a:noFill/>
            <a:miter/>
          </a:ln>
          <a:effectLst>
            <a:outerShdw blurRad="63500" sx="102000" sy="102000" algn="ctr" rotWithShape="0">
              <a:schemeClr val="accent1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10" name="标题 1"/>
          <p:cNvSpPr txBox="1"/>
          <p:nvPr/>
        </p:nvSpPr>
        <p:spPr>
          <a:xfrm>
            <a:off x="4785297" y="2776179"/>
            <a:ext cx="6216713" cy="8987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800" b="1" dirty="0" err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智能体为学生提供Arduino开发路线和教程，帮助理解编程概念、编写代码以及硬件调试</a:t>
            </a:r>
            <a:r>
              <a:rPr kumimoji="1" lang="en-US" altLang="zh-CN" sz="1800" b="1" dirty="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。</a:t>
            </a:r>
            <a:endParaRPr kumimoji="1" lang="zh-CN" altLang="en-US" sz="3200" b="1" dirty="0">
              <a:latin typeface="+mn-lt"/>
              <a:cs typeface="+mn-ea"/>
              <a:sym typeface="+mn-lt"/>
            </a:endParaRPr>
          </a:p>
        </p:txBody>
      </p:sp>
      <p:sp>
        <p:nvSpPr>
          <p:cNvPr id="11" name="标题 1"/>
          <p:cNvSpPr txBox="1"/>
          <p:nvPr/>
        </p:nvSpPr>
        <p:spPr>
          <a:xfrm>
            <a:off x="2362794" y="3017114"/>
            <a:ext cx="2021840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 dirty="0" err="1">
                <a:ln w="12700">
                  <a:noFill/>
                </a:ln>
                <a:solidFill>
                  <a:srgbClr val="0048D8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Arduino开发支持</a:t>
            </a:r>
            <a:endParaRPr kumimoji="1" lang="zh-CN" altLang="en-US" sz="2800" dirty="0">
              <a:latin typeface="+mn-lt"/>
              <a:cs typeface="+mn-ea"/>
              <a:sym typeface="+mn-lt"/>
            </a:endParaRPr>
          </a:p>
        </p:txBody>
      </p:sp>
      <p:sp>
        <p:nvSpPr>
          <p:cNvPr id="12" name="标题 1"/>
          <p:cNvSpPr txBox="1"/>
          <p:nvPr/>
        </p:nvSpPr>
        <p:spPr>
          <a:xfrm rot="5400000">
            <a:off x="4389120" y="3147061"/>
            <a:ext cx="137160" cy="118241"/>
          </a:xfrm>
          <a:prstGeom prst="triangl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13" name="标题 1"/>
          <p:cNvSpPr txBox="1"/>
          <p:nvPr/>
        </p:nvSpPr>
        <p:spPr>
          <a:xfrm>
            <a:off x="2310130" y="4352209"/>
            <a:ext cx="2357120" cy="5486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2700000" scaled="0"/>
          </a:gradFill>
          <a:ln w="12700" cap="sq">
            <a:noFill/>
            <a:miter/>
          </a:ln>
          <a:effectLst>
            <a:outerShdw blurRad="63500" sx="102000" sy="102000" algn="ctr" rotWithShape="0">
              <a:schemeClr val="accent1">
                <a:lumMod val="50000"/>
                <a:alpha val="25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14" name="标题 1"/>
          <p:cNvSpPr txBox="1"/>
          <p:nvPr/>
        </p:nvSpPr>
        <p:spPr>
          <a:xfrm>
            <a:off x="4785297" y="4202308"/>
            <a:ext cx="6216713" cy="89877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800" b="1" dirty="0" err="1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当学生提出功能设计想法时，智能体能够提供参考性的落地方案，促进学生创新思维的发展</a:t>
            </a:r>
            <a:r>
              <a:rPr kumimoji="1" lang="en-US" altLang="zh-CN" sz="1800" b="1" dirty="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。</a:t>
            </a:r>
            <a:endParaRPr kumimoji="1" lang="zh-CN" altLang="en-US" sz="3200" b="1" dirty="0">
              <a:latin typeface="+mn-lt"/>
              <a:cs typeface="+mn-ea"/>
              <a:sym typeface="+mn-lt"/>
            </a:endParaRPr>
          </a:p>
        </p:txBody>
      </p:sp>
      <p:sp>
        <p:nvSpPr>
          <p:cNvPr id="15" name="标题 1"/>
          <p:cNvSpPr txBox="1"/>
          <p:nvPr/>
        </p:nvSpPr>
        <p:spPr>
          <a:xfrm>
            <a:off x="2465434" y="4426474"/>
            <a:ext cx="1864541" cy="40011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 dirty="0" err="1">
                <a:ln w="12700">
                  <a:noFill/>
                </a:ln>
                <a:solidFill>
                  <a:srgbClr val="0048D8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功能设计的落地方案</a:t>
            </a:r>
            <a:endParaRPr kumimoji="1" lang="zh-CN" altLang="en-US" sz="3200" dirty="0">
              <a:latin typeface="+mn-lt"/>
              <a:cs typeface="+mn-ea"/>
              <a:sym typeface="+mn-lt"/>
            </a:endParaRPr>
          </a:p>
        </p:txBody>
      </p:sp>
      <p:sp>
        <p:nvSpPr>
          <p:cNvPr id="16" name="标题 1"/>
          <p:cNvSpPr txBox="1"/>
          <p:nvPr/>
        </p:nvSpPr>
        <p:spPr>
          <a:xfrm rot="5400000">
            <a:off x="4389120" y="4573190"/>
            <a:ext cx="137160" cy="118241"/>
          </a:xfrm>
          <a:prstGeom prst="triangl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>
              <a:latin typeface="+mn-lt"/>
              <a:cs typeface="+mn-ea"/>
              <a:sym typeface="+mn-lt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609530" y="1143315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IoT MakersHub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-303" y="1024766"/>
            <a:ext cx="527808" cy="722361"/>
            <a:chOff x="157177" y="332616"/>
            <a:chExt cx="527808" cy="722361"/>
          </a:xfrm>
        </p:grpSpPr>
        <p:sp>
          <p:nvSpPr>
            <p:cNvPr id="19" name="标题 1"/>
            <p:cNvSpPr txBox="1"/>
            <p:nvPr/>
          </p:nvSpPr>
          <p:spPr>
            <a:xfrm rot="2700000">
              <a:off x="234473" y="409912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0" name="标题 1"/>
            <p:cNvSpPr txBox="1"/>
            <p:nvPr/>
          </p:nvSpPr>
          <p:spPr>
            <a:xfrm rot="2700000">
              <a:off x="234473" y="604465"/>
              <a:ext cx="373216" cy="373216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AD629AB3-44EA-4B71-40B6-D86EA947B0EB}"/>
              </a:ext>
            </a:extLst>
          </p:cNvPr>
          <p:cNvSpPr txBox="1"/>
          <p:nvPr/>
        </p:nvSpPr>
        <p:spPr>
          <a:xfrm>
            <a:off x="2514600" y="6095609"/>
            <a:ext cx="7162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1" dirty="0">
                <a:hlinkClick r:id="rId3"/>
              </a:rPr>
              <a:t>智能体链接：https://xinghuo.xfyun.cn/desk?botId=2302401</a:t>
            </a:r>
            <a:endParaRPr lang="zh-CN" altLang="en-US" sz="2000" b="1" i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星火智能体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91360" y="3430529"/>
            <a:ext cx="1071220" cy="90118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>
            <a:off x="1199281" y="2617370"/>
            <a:ext cx="2574758" cy="529390"/>
          </a:xfrm>
          <a:custGeom>
            <a:avLst/>
            <a:gdLst>
              <a:gd name="connsiteX0" fmla="*/ 0 w 2574758"/>
              <a:gd name="connsiteY0" fmla="*/ 0 h 637674"/>
              <a:gd name="connsiteX1" fmla="*/ 2574758 w 2574758"/>
              <a:gd name="connsiteY1" fmla="*/ 0 h 637674"/>
              <a:gd name="connsiteX2" fmla="*/ 1680828 w 2574758"/>
              <a:gd name="connsiteY2" fmla="*/ 637674 h 637674"/>
              <a:gd name="connsiteX3" fmla="*/ 1680828 w 2574758"/>
              <a:gd name="connsiteY3" fmla="*/ 238624 h 637674"/>
              <a:gd name="connsiteX4" fmla="*/ 0 w 2574758"/>
              <a:gd name="connsiteY4" fmla="*/ 238624 h 637674"/>
            </a:gdLst>
            <a:ahLst/>
            <a:cxnLst/>
            <a:rect l="l" t="t" r="r" b="b"/>
            <a:pathLst>
              <a:path w="2574758" h="637674">
                <a:moveTo>
                  <a:pt x="0" y="0"/>
                </a:moveTo>
                <a:lnTo>
                  <a:pt x="2574758" y="0"/>
                </a:lnTo>
                <a:lnTo>
                  <a:pt x="1680828" y="637674"/>
                </a:lnTo>
                <a:lnTo>
                  <a:pt x="1680828" y="238624"/>
                </a:lnTo>
                <a:lnTo>
                  <a:pt x="0" y="238624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 sz="2400">
              <a:latin typeface="+mn-lt"/>
              <a:cs typeface="+mn-ea"/>
              <a:sym typeface="+mn-lt"/>
            </a:endParaRPr>
          </a:p>
        </p:txBody>
      </p:sp>
      <p:sp>
        <p:nvSpPr>
          <p:cNvPr id="21" name="标题 1"/>
          <p:cNvSpPr txBox="1"/>
          <p:nvPr/>
        </p:nvSpPr>
        <p:spPr>
          <a:xfrm>
            <a:off x="1199281" y="3247022"/>
            <a:ext cx="9585158" cy="100664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平台提供全方位的物联网课程设计项目评价服务，涵盖硬件选型、软件开发等，帮助学生优化设计</a:t>
            </a:r>
            <a:r>
              <a:rPr kumimoji="1" lang="en-US" altLang="zh-CN" sz="1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。</a:t>
            </a:r>
          </a:p>
        </p:txBody>
      </p:sp>
      <p:sp>
        <p:nvSpPr>
          <p:cNvPr id="22" name="标题 1"/>
          <p:cNvSpPr txBox="1"/>
          <p:nvPr/>
        </p:nvSpPr>
        <p:spPr>
          <a:xfrm>
            <a:off x="1213482" y="2136106"/>
            <a:ext cx="9570956" cy="42912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0048D8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物联网综合设计评估</a:t>
            </a:r>
            <a:endParaRPr kumimoji="1" lang="zh-CN" altLang="en-US" sz="2400">
              <a:latin typeface="+mn-lt"/>
              <a:cs typeface="+mn-ea"/>
              <a:sym typeface="+mn-lt"/>
            </a:endParaRPr>
          </a:p>
        </p:txBody>
      </p:sp>
      <p:sp>
        <p:nvSpPr>
          <p:cNvPr id="24" name="标题 1"/>
          <p:cNvSpPr txBox="1"/>
          <p:nvPr/>
        </p:nvSpPr>
        <p:spPr>
          <a:xfrm>
            <a:off x="1199281" y="4734926"/>
            <a:ext cx="2574758" cy="529390"/>
          </a:xfrm>
          <a:custGeom>
            <a:avLst/>
            <a:gdLst>
              <a:gd name="connsiteX0" fmla="*/ 0 w 2574758"/>
              <a:gd name="connsiteY0" fmla="*/ 0 h 637674"/>
              <a:gd name="connsiteX1" fmla="*/ 2574758 w 2574758"/>
              <a:gd name="connsiteY1" fmla="*/ 0 h 637674"/>
              <a:gd name="connsiteX2" fmla="*/ 1680828 w 2574758"/>
              <a:gd name="connsiteY2" fmla="*/ 637674 h 637674"/>
              <a:gd name="connsiteX3" fmla="*/ 1680828 w 2574758"/>
              <a:gd name="connsiteY3" fmla="*/ 238624 h 637674"/>
              <a:gd name="connsiteX4" fmla="*/ 0 w 2574758"/>
              <a:gd name="connsiteY4" fmla="*/ 238624 h 637674"/>
            </a:gdLst>
            <a:ahLst/>
            <a:cxnLst/>
            <a:rect l="l" t="t" r="r" b="b"/>
            <a:pathLst>
              <a:path w="2574758" h="637674">
                <a:moveTo>
                  <a:pt x="0" y="0"/>
                </a:moveTo>
                <a:lnTo>
                  <a:pt x="2574758" y="0"/>
                </a:lnTo>
                <a:lnTo>
                  <a:pt x="1680828" y="637674"/>
                </a:lnTo>
                <a:lnTo>
                  <a:pt x="1680828" y="238624"/>
                </a:lnTo>
                <a:lnTo>
                  <a:pt x="0" y="238624"/>
                </a:ln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 sz="2400">
              <a:latin typeface="+mn-lt"/>
              <a:cs typeface="+mn-ea"/>
              <a:sym typeface="+mn-lt"/>
            </a:endParaRPr>
          </a:p>
        </p:txBody>
      </p:sp>
      <p:sp>
        <p:nvSpPr>
          <p:cNvPr id="25" name="标题 1"/>
          <p:cNvSpPr txBox="1"/>
          <p:nvPr/>
        </p:nvSpPr>
        <p:spPr>
          <a:xfrm>
            <a:off x="1199281" y="5364578"/>
            <a:ext cx="9585158" cy="100664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在综合设计环节，智能体提供设计思路和方案建议，解决设计过程中的疑难问题，提升设计效率</a:t>
            </a:r>
            <a:r>
              <a:rPr kumimoji="1" lang="en-US" altLang="zh-CN" sz="1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。</a:t>
            </a:r>
          </a:p>
        </p:txBody>
      </p:sp>
      <p:sp>
        <p:nvSpPr>
          <p:cNvPr id="26" name="标题 1"/>
          <p:cNvSpPr txBox="1"/>
          <p:nvPr/>
        </p:nvSpPr>
        <p:spPr>
          <a:xfrm>
            <a:off x="1213482" y="4253662"/>
            <a:ext cx="9570956" cy="429128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2000">
                <a:ln w="12700">
                  <a:noFill/>
                </a:ln>
                <a:solidFill>
                  <a:srgbClr val="0048D8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设计创意启示</a:t>
            </a:r>
            <a:endParaRPr kumimoji="1" lang="zh-CN" altLang="en-US" sz="2400">
              <a:latin typeface="+mn-lt"/>
              <a:cs typeface="+mn-ea"/>
              <a:sym typeface="+mn-lt"/>
            </a:endParaRPr>
          </a:p>
        </p:txBody>
      </p:sp>
      <p:sp>
        <p:nvSpPr>
          <p:cNvPr id="27" name="标题 1"/>
          <p:cNvSpPr txBox="1"/>
          <p:nvPr/>
        </p:nvSpPr>
        <p:spPr>
          <a:xfrm>
            <a:off x="685730" y="122015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IoT MakersHub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9387" y="1085091"/>
            <a:ext cx="527808" cy="722361"/>
            <a:chOff x="157177" y="332616"/>
            <a:chExt cx="527808" cy="722361"/>
          </a:xfrm>
        </p:grpSpPr>
        <p:sp>
          <p:nvSpPr>
            <p:cNvPr id="29" name="标题 1"/>
            <p:cNvSpPr txBox="1"/>
            <p:nvPr/>
          </p:nvSpPr>
          <p:spPr>
            <a:xfrm rot="2700000">
              <a:off x="234473" y="409912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0" name="标题 1"/>
            <p:cNvSpPr txBox="1"/>
            <p:nvPr/>
          </p:nvSpPr>
          <p:spPr>
            <a:xfrm rot="2700000">
              <a:off x="234473" y="604465"/>
              <a:ext cx="373216" cy="373216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星火智能体</a:t>
            </a:r>
          </a:p>
        </p:txBody>
      </p:sp>
      <p:sp>
        <p:nvSpPr>
          <p:cNvPr id="27" name="标题 1"/>
          <p:cNvSpPr txBox="1"/>
          <p:nvPr/>
        </p:nvSpPr>
        <p:spPr>
          <a:xfrm>
            <a:off x="685730" y="122015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IoT MakersHub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9387" y="1085091"/>
            <a:ext cx="527808" cy="722361"/>
            <a:chOff x="157177" y="332616"/>
            <a:chExt cx="527808" cy="722361"/>
          </a:xfrm>
        </p:grpSpPr>
        <p:sp>
          <p:nvSpPr>
            <p:cNvPr id="29" name="标题 1"/>
            <p:cNvSpPr txBox="1"/>
            <p:nvPr/>
          </p:nvSpPr>
          <p:spPr>
            <a:xfrm rot="2700000">
              <a:off x="234473" y="409912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0" name="标题 1"/>
            <p:cNvSpPr txBox="1"/>
            <p:nvPr/>
          </p:nvSpPr>
          <p:spPr>
            <a:xfrm rot="2700000">
              <a:off x="234473" y="604465"/>
              <a:ext cx="373216" cy="373216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FE0D9C9-9D7C-1199-4ED7-4713A9D3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20" y="1938387"/>
            <a:ext cx="9702780" cy="49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4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星火智能体</a:t>
            </a:r>
          </a:p>
        </p:txBody>
      </p:sp>
      <p:sp>
        <p:nvSpPr>
          <p:cNvPr id="27" name="标题 1"/>
          <p:cNvSpPr txBox="1"/>
          <p:nvPr/>
        </p:nvSpPr>
        <p:spPr>
          <a:xfrm>
            <a:off x="685730" y="122015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IoT MakersHub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9387" y="1085091"/>
            <a:ext cx="527808" cy="722361"/>
            <a:chOff x="157177" y="332616"/>
            <a:chExt cx="527808" cy="722361"/>
          </a:xfrm>
        </p:grpSpPr>
        <p:sp>
          <p:nvSpPr>
            <p:cNvPr id="29" name="标题 1"/>
            <p:cNvSpPr txBox="1"/>
            <p:nvPr/>
          </p:nvSpPr>
          <p:spPr>
            <a:xfrm rot="2700000">
              <a:off x="234473" y="409912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0" name="标题 1"/>
            <p:cNvSpPr txBox="1"/>
            <p:nvPr/>
          </p:nvSpPr>
          <p:spPr>
            <a:xfrm rot="2700000">
              <a:off x="234473" y="604465"/>
              <a:ext cx="373216" cy="373216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105BB7C9-EE67-271E-5F29-6AA4AC7AE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873984"/>
            <a:ext cx="9829800" cy="498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40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星火智能体</a:t>
            </a:r>
          </a:p>
        </p:txBody>
      </p:sp>
      <p:sp>
        <p:nvSpPr>
          <p:cNvPr id="27" name="标题 1"/>
          <p:cNvSpPr txBox="1"/>
          <p:nvPr/>
        </p:nvSpPr>
        <p:spPr>
          <a:xfrm>
            <a:off x="685730" y="122015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zh-CN" alt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智联精灵（ </a:t>
            </a:r>
            <a:r>
              <a:rPr kumimoji="1" lang="en-US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AIoT</a:t>
            </a:r>
            <a:r>
              <a:rPr kumimoji="1" 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 Angel ）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9387" y="1085091"/>
            <a:ext cx="527808" cy="722361"/>
            <a:chOff x="157177" y="332616"/>
            <a:chExt cx="527808" cy="722361"/>
          </a:xfrm>
        </p:grpSpPr>
        <p:sp>
          <p:nvSpPr>
            <p:cNvPr id="29" name="标题 1"/>
            <p:cNvSpPr txBox="1"/>
            <p:nvPr/>
          </p:nvSpPr>
          <p:spPr>
            <a:xfrm rot="2700000">
              <a:off x="234473" y="409912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0" name="标题 1"/>
            <p:cNvSpPr txBox="1"/>
            <p:nvPr/>
          </p:nvSpPr>
          <p:spPr>
            <a:xfrm rot="2700000">
              <a:off x="234473" y="604465"/>
              <a:ext cx="373216" cy="373216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414910EB-FEDD-37DC-2E03-C9C98F7FD1D8}"/>
              </a:ext>
            </a:extLst>
          </p:cNvPr>
          <p:cNvSpPr txBox="1"/>
          <p:nvPr/>
        </p:nvSpPr>
        <p:spPr>
          <a:xfrm>
            <a:off x="436276" y="2971800"/>
            <a:ext cx="119843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800" b="1" dirty="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+mn-lt"/>
                <a:cs typeface="+mn-ea"/>
              </a:rPr>
              <a:t>提供《物联网工程导论》课程的全面支持</a:t>
            </a:r>
            <a:endParaRPr kumimoji="1" lang="en-US" altLang="zh-CN" sz="1800" b="1" dirty="0">
              <a:ln w="12700">
                <a:noFill/>
              </a:ln>
              <a:solidFill>
                <a:srgbClr val="595959">
                  <a:alpha val="100000"/>
                </a:srgbClr>
              </a:solidFill>
              <a:latin typeface="+mn-lt"/>
              <a:cs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en-US" altLang="zh-CN" sz="1800" b="1" dirty="0">
              <a:ln w="12700">
                <a:noFill/>
              </a:ln>
              <a:solidFill>
                <a:srgbClr val="595959">
                  <a:alpha val="100000"/>
                </a:srgbClr>
              </a:solidFill>
              <a:latin typeface="+mn-lt"/>
              <a:cs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kumimoji="1" lang="en-US" altLang="zh-CN" sz="1800" b="1" dirty="0">
              <a:ln w="12700">
                <a:noFill/>
              </a:ln>
              <a:solidFill>
                <a:srgbClr val="595959">
                  <a:alpha val="100000"/>
                </a:srgbClr>
              </a:solidFill>
              <a:latin typeface="+mn-lt"/>
              <a:cs typeface="+mn-ea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1" lang="zh-CN" altLang="en-US" sz="1800" b="1" dirty="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+mn-lt"/>
                <a:cs typeface="+mn-ea"/>
              </a:rPr>
              <a:t>帮助掌握物联网的核心概念、技术标准、系统设计原理及应用场景，进而能够进行初步的物联网解决方案设计</a:t>
            </a:r>
          </a:p>
        </p:txBody>
      </p:sp>
      <p:sp>
        <p:nvSpPr>
          <p:cNvPr id="9" name="文本框 8">
            <a:hlinkClick r:id="rId2"/>
            <a:extLst>
              <a:ext uri="{FF2B5EF4-FFF2-40B4-BE49-F238E27FC236}">
                <a16:creationId xmlns:a16="http://schemas.microsoft.com/office/drawing/2014/main" id="{9C5BFED5-1ECF-EA68-B251-22CFA7DBC52A}"/>
              </a:ext>
            </a:extLst>
          </p:cNvPr>
          <p:cNvSpPr txBox="1"/>
          <p:nvPr/>
        </p:nvSpPr>
        <p:spPr>
          <a:xfrm>
            <a:off x="2647657" y="5621438"/>
            <a:ext cx="68966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1" u="sng" dirty="0">
                <a:solidFill>
                  <a:srgbClr val="FF0000"/>
                </a:solidFill>
              </a:rPr>
              <a:t>智能体链接：https://xinghuo.xfyun.cn/desk?botId=2302557</a:t>
            </a:r>
          </a:p>
        </p:txBody>
      </p:sp>
    </p:spTree>
    <p:extLst>
      <p:ext uri="{BB962C8B-B14F-4D97-AF65-F5344CB8AC3E}">
        <p14:creationId xmlns:p14="http://schemas.microsoft.com/office/powerpoint/2010/main" val="1995096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lt"/>
                <a:ea typeface="+mn-ea"/>
                <a:cs typeface="+mn-ea"/>
                <a:sym typeface="+mn-lt"/>
              </a:rPr>
              <a:t>星火智能体</a:t>
            </a:r>
          </a:p>
        </p:txBody>
      </p:sp>
      <p:sp>
        <p:nvSpPr>
          <p:cNvPr id="27" name="标题 1"/>
          <p:cNvSpPr txBox="1"/>
          <p:nvPr/>
        </p:nvSpPr>
        <p:spPr>
          <a:xfrm>
            <a:off x="685730" y="122015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zh-CN" alt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智联精灵（ </a:t>
            </a:r>
            <a:r>
              <a:rPr kumimoji="1" lang="en-US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AIoT</a:t>
            </a:r>
            <a:r>
              <a:rPr kumimoji="1" 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+mn-lt"/>
                <a:cs typeface="+mn-ea"/>
                <a:sym typeface="+mn-lt"/>
              </a:rPr>
              <a:t> Angel ）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9387" y="1085091"/>
            <a:ext cx="527808" cy="722361"/>
            <a:chOff x="157177" y="332616"/>
            <a:chExt cx="527808" cy="722361"/>
          </a:xfrm>
        </p:grpSpPr>
        <p:sp>
          <p:nvSpPr>
            <p:cNvPr id="29" name="标题 1"/>
            <p:cNvSpPr txBox="1"/>
            <p:nvPr/>
          </p:nvSpPr>
          <p:spPr>
            <a:xfrm rot="2700000">
              <a:off x="234473" y="409912"/>
              <a:ext cx="373216" cy="373216"/>
            </a:xfrm>
            <a:prstGeom prst="roundRect">
              <a:avLst/>
            </a:prstGeom>
            <a:solidFill>
              <a:schemeClr val="accent1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30" name="标题 1"/>
            <p:cNvSpPr txBox="1"/>
            <p:nvPr/>
          </p:nvSpPr>
          <p:spPr>
            <a:xfrm rot="2700000">
              <a:off x="234473" y="604465"/>
              <a:ext cx="373216" cy="373216"/>
            </a:xfrm>
            <a:prstGeom prst="roundRect">
              <a:avLst/>
            </a:prstGeom>
            <a:solidFill>
              <a:schemeClr val="accent2"/>
            </a:solidFill>
            <a:ln w="12700" cap="sq">
              <a:noFill/>
              <a:miter/>
            </a:ln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>
                <a:latin typeface="+mn-lt"/>
                <a:cs typeface="+mn-ea"/>
                <a:sym typeface="+mn-lt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62A66704-4214-6512-FA0B-A4C80570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869" y="1974141"/>
            <a:ext cx="9632263" cy="488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67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/>
          <p:nvPr/>
        </p:nvSpPr>
        <p:spPr>
          <a:xfrm>
            <a:off x="533400" y="990600"/>
            <a:ext cx="10827385" cy="5257800"/>
          </a:xfrm>
          <a:prstGeom prst="rect">
            <a:avLst/>
          </a:prstGeom>
          <a:noFill/>
          <a:ln w="12699">
            <a:noFill/>
          </a:ln>
        </p:spPr>
        <p:txBody>
          <a:bodyPr/>
          <a:lstStyle/>
          <a:p>
            <a:pPr marL="342900" indent="-342900">
              <a:lnSpc>
                <a:spcPct val="2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+mn-lt"/>
                <a:cs typeface="+mn-ea"/>
                <a:sym typeface="+mn-lt"/>
              </a:rPr>
              <a:t>星火智能体</a:t>
            </a:r>
          </a:p>
          <a:p>
            <a:pPr marL="342900" indent="-342900" algn="l">
              <a:lnSpc>
                <a:spcPct val="250000"/>
              </a:lnSpc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q"/>
            </a:pPr>
            <a:r>
              <a:rPr lang="zh-CN" altLang="en-US" sz="2400" b="1" dirty="0">
                <a:solidFill>
                  <a:srgbClr val="2A858F"/>
                </a:solidFill>
                <a:latin typeface="+mn-lt"/>
                <a:cs typeface="+mn-ea"/>
                <a:sym typeface="+mn-lt"/>
              </a:rPr>
              <a:t>星火API调用方法</a:t>
            </a:r>
          </a:p>
          <a:p>
            <a:pPr marL="342900" indent="-342900">
              <a:lnSpc>
                <a:spcPct val="250000"/>
              </a:lnSpc>
              <a:spcBef>
                <a:spcPct val="20000"/>
              </a:spcBef>
              <a:buSzPct val="100000"/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+mn-lt"/>
                <a:cs typeface="+mn-ea"/>
                <a:sym typeface="+mn-lt"/>
              </a:rPr>
              <a:t>星火科研助手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74650" y="228600"/>
            <a:ext cx="16071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+mn-lt"/>
                <a:cs typeface="+mn-ea"/>
                <a:sym typeface="+mn-lt"/>
              </a:rPr>
              <a:t>提纲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f74ab512-2a97-4865-ad76-81a1683a6976"/>
  <p:tag name="COMMONDATA" val="eyJoZGlkIjoiYjk5NTc2ZjhhMjVmN2E2MDE0YWVhOWNhNGZlNmUxZT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32.5007874015748,&quot;width&quot;:2905}"/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932.5007874015748,&quot;width&quot;:2905}"/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5.11905511811017,&quot;left&quot;:94.6,&quot;top&quot;:200.6904724409449,&quot;width&quot;:754.2785826771653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5.11905511811017,&quot;left&quot;:94.6,&quot;top&quot;:200.6904724409449,&quot;width&quot;:754.2785826771653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5.11905511811017,&quot;left&quot;:94.6,&quot;top&quot;:200.6904724409449,&quot;width&quot;:754.2785826771653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5.11905511811017,&quot;left&quot;:94.6,&quot;top&quot;:200.6904724409449,&quot;width&quot;:754.2785826771653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5.11905511811017,&quot;left&quot;:94.6,&quot;top&quot;:200.6904724409449,&quot;width&quot;:754.2785826771653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5.11905511811017,&quot;left&quot;:94.6,&quot;top&quot;:200.6904724409449,&quot;width&quot;:754.2785826771653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5.11905511811017,&quot;left&quot;:94.6,&quot;top&quot;:200.6904724409449,&quot;width&quot;:754.2785826771653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5.11905511811017,&quot;left&quot;:94.6,&quot;top&quot;:200.6904724409449,&quot;width&quot;:754.2785826771653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heme/theme1.xml><?xml version="1.0" encoding="utf-8"?>
<a:theme xmlns:a="http://schemas.openxmlformats.org/drawingml/2006/main" name="presentatio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0oj005i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699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0oj005i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Pages>12</Pages>
  <Words>321</Words>
  <Application>Microsoft Office PowerPoint</Application>
  <PresentationFormat>宽屏</PresentationFormat>
  <Paragraphs>68</Paragraphs>
  <Slides>17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微软雅黑</vt:lpstr>
      <vt:lpstr>Arial</vt:lpstr>
      <vt:lpstr>Times New Roman</vt:lpstr>
      <vt:lpstr>Wingdings</vt:lpstr>
      <vt:lpstr>presentation</vt:lpstr>
      <vt:lpstr>自定义设计方案</vt:lpstr>
      <vt:lpstr>物联网应用课程设计</vt:lpstr>
      <vt:lpstr>PowerPoint 演示文稿</vt:lpstr>
      <vt:lpstr>星火智能体</vt:lpstr>
      <vt:lpstr>星火智能体</vt:lpstr>
      <vt:lpstr>星火智能体</vt:lpstr>
      <vt:lpstr>星火智能体</vt:lpstr>
      <vt:lpstr>星火智能体</vt:lpstr>
      <vt:lpstr>星火智能体</vt:lpstr>
      <vt:lpstr>PowerPoint 演示文稿</vt:lpstr>
      <vt:lpstr>星火API调用方法</vt:lpstr>
      <vt:lpstr>星火API调用方法</vt:lpstr>
      <vt:lpstr>星火API调用方法</vt:lpstr>
      <vt:lpstr>星火API调用方法</vt:lpstr>
      <vt:lpstr>PowerPoint 演示文稿</vt:lpstr>
      <vt:lpstr>星火科研助手</vt:lpstr>
      <vt:lpstr>星火科研助手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SPREAD SPECTRUM COMMUNICATION RESEARCH GROUP, HKU</dc:title>
  <dc:creator>Terence Chan</dc:creator>
  <cp:lastModifiedBy>herry</cp:lastModifiedBy>
  <cp:revision>544</cp:revision>
  <cp:lastPrinted>1999-07-05T22:40:00Z</cp:lastPrinted>
  <dcterms:created xsi:type="dcterms:W3CDTF">1996-04-23T15:54:00Z</dcterms:created>
  <dcterms:modified xsi:type="dcterms:W3CDTF">2024-09-06T10:44:36Z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F67E759677A24677BB7DF4D876BF5488_12</vt:lpwstr>
  </property>
  <property fmtid="{D5CDD505-2E9C-101B-9397-08002B2CF9AE}" pid="3" name="KSOProductBuildVer">
    <vt:lpwstr>2052-12.1.0.17827</vt:lpwstr>
  </property>
</Properties>
</file>