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69" r:id="rId4"/>
    <p:sldId id="276" r:id="rId5"/>
    <p:sldId id="270" r:id="rId6"/>
    <p:sldId id="262" r:id="rId7"/>
    <p:sldId id="271" r:id="rId8"/>
    <p:sldId id="272" r:id="rId9"/>
    <p:sldId id="275" r:id="rId10"/>
    <p:sldId id="273" r:id="rId11"/>
    <p:sldId id="274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4602"/>
    <a:srgbClr val="A25602"/>
    <a:srgbClr val="CF6E03"/>
    <a:srgbClr val="4E3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6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6/4/2013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3BED3D-1D70-4269-B5D0-6D7E52B4F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3573016"/>
            <a:ext cx="6480048" cy="2301240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内容生成</a:t>
            </a:r>
            <a:r>
              <a:rPr lang="en-US" altLang="zh-CN" sz="3200" dirty="0" err="1" smtClean="0"/>
              <a:t>技术在大型网络游戏《命运之翼》中的应用</a:t>
            </a:r>
            <a:endParaRPr lang="zh-CN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484784"/>
            <a:ext cx="7489162" cy="1752600"/>
          </a:xfrm>
        </p:spPr>
        <p:txBody>
          <a:bodyPr>
            <a:normAutofit/>
          </a:bodyPr>
          <a:lstStyle/>
          <a:p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Generation Utilization in MMO Title “Wings of Fate”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结论（</a:t>
            </a:r>
            <a:r>
              <a:rPr lang="en-US" altLang="zh-CN" dirty="0" smtClean="0"/>
              <a:t>Conclusion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团队创造价值，其他的交给机器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 smtClean="0"/>
              <a:t> People create value, machines do the rest.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420624" lvl="1" indent="-384048">
              <a:spcBef>
                <a:spcPts val="4200"/>
              </a:spcBef>
              <a:buSzPct val="80000"/>
              <a:buFont typeface="Wingdings 2"/>
              <a:buChar char=""/>
            </a:pPr>
            <a:r>
              <a:rPr lang="zh-CN" altLang="en-US" dirty="0" smtClean="0"/>
              <a:t>小型团队同样能制作大型游戏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 smtClean="0"/>
              <a:t> Small teams can create big games.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spcBef>
                <a:spcPts val="4200"/>
              </a:spcBef>
            </a:pPr>
            <a:r>
              <a:rPr lang="zh-CN" altLang="en-US" dirty="0" smtClean="0"/>
              <a:t>潜力仍有待挖掘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Potential value still needs to be digged out.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 lvl="1"/>
            <a:r>
              <a:rPr lang="zh-CN" altLang="en-US" dirty="0" smtClean="0"/>
              <a:t>更方便的数据交换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Easier Data Exchange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lvl="1"/>
            <a:r>
              <a:rPr lang="zh-CN" altLang="en-US" dirty="0" smtClean="0"/>
              <a:t>更好的互操作性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Better Interoperatability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lvl="1"/>
            <a:r>
              <a:rPr lang="zh-CN" altLang="en-US" dirty="0" smtClean="0"/>
              <a:t>编辑器内容生成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Built-in procedural content generation in Editor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lvl="1"/>
            <a:r>
              <a:rPr lang="zh-CN" altLang="en-US" dirty="0" smtClean="0"/>
              <a:t>游戏内由玩家生成的独一无二的内容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Even in game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- Beyond the tech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5330"/>
            <a:ext cx="8115328" cy="459198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zh-CN" altLang="en-US" dirty="0" smtClean="0"/>
              <a:t>更高级</a:t>
            </a:r>
            <a:r>
              <a:rPr lang="zh-CN" altLang="en-US" smtClean="0"/>
              <a:t>的抽象使我们可以控制更</a:t>
            </a:r>
            <a:r>
              <a:rPr lang="zh-CN" altLang="en-US" dirty="0" smtClean="0"/>
              <a:t>高的复杂度，从而带来更丰富的细节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400" dirty="0" smtClean="0"/>
              <a:t>(Higher abstraction makes much more details and complexities manageable)</a:t>
            </a:r>
          </a:p>
          <a:p>
            <a:pPr lvl="1">
              <a:spcBef>
                <a:spcPts val="3000"/>
              </a:spcBef>
            </a:pPr>
            <a:r>
              <a:rPr lang="zh-CN" altLang="en-US" dirty="0" smtClean="0"/>
              <a:t>模式和库（强调复用性）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Patterns &amp; Libraries (Emphasize Reusability)</a:t>
            </a:r>
          </a:p>
          <a:p>
            <a:pPr lvl="1">
              <a:spcBef>
                <a:spcPts val="3000"/>
              </a:spcBef>
            </a:pPr>
            <a:r>
              <a:rPr lang="zh-CN" altLang="en-US" dirty="0" smtClean="0"/>
              <a:t>无序和有序的统一（随机性的粒度控制）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Chaos &amp; Order (Granularity Control of Randomness)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55776" y="1988840"/>
            <a:ext cx="39934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</a:p>
          <a:p>
            <a:pPr algn="ctr"/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谢谢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352" y="5661248"/>
            <a:ext cx="84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Gu Lu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840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/>
              <a:t>gl</a:t>
            </a:r>
            <a:r>
              <a:rPr lang="en-US" altLang="zh-CN" dirty="0" smtClean="0"/>
              <a:t> _at_ entiregames.com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5291916"/>
            <a:ext cx="177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Entire Games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23528" y="5229200"/>
            <a:ext cx="8496944" cy="144016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“Wings of Fate” from Entire Games</a:t>
            </a:r>
            <a:endParaRPr lang="zh-CN" altLang="en-US" sz="3200" dirty="0"/>
          </a:p>
        </p:txBody>
      </p:sp>
      <p:pic>
        <p:nvPicPr>
          <p:cNvPr id="4" name="内容占位符 3" descr="et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945" y="1340768"/>
            <a:ext cx="4114535" cy="2088232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5" name="TextBox 4"/>
          <p:cNvSpPr txBox="1"/>
          <p:nvPr/>
        </p:nvSpPr>
        <p:spPr>
          <a:xfrm>
            <a:off x="539552" y="170080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MMO Science-Fiction</a:t>
            </a:r>
          </a:p>
          <a:p>
            <a:r>
              <a:rPr lang="en-US" altLang="zh-CN" sz="1600" dirty="0" smtClean="0"/>
              <a:t>Shooting Game</a:t>
            </a:r>
            <a:endParaRPr lang="zh-CN" altLang="en-US" sz="1600" dirty="0"/>
          </a:p>
        </p:txBody>
      </p:sp>
      <p:pic>
        <p:nvPicPr>
          <p:cNvPr id="6" name="内容占位符 3" descr="et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780928"/>
            <a:ext cx="4193540" cy="21386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8" name="TextBox 7"/>
          <p:cNvSpPr txBox="1"/>
          <p:nvPr/>
        </p:nvSpPr>
        <p:spPr>
          <a:xfrm>
            <a:off x="5148064" y="436510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/>
              <a:t>Entire Editor - Sophisticated </a:t>
            </a:r>
          </a:p>
          <a:p>
            <a:pPr algn="r"/>
            <a:r>
              <a:rPr lang="en-US" altLang="zh-CN" sz="1600" dirty="0" smtClean="0"/>
              <a:t>Game Content Integration Tool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012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技术集成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6011996"/>
            <a:ext cx="12961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UrbanPAD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6011996"/>
            <a:ext cx="12961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Substance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6011996"/>
            <a:ext cx="12961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Gamebryo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6011996"/>
            <a:ext cx="151216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PhysX/Bullet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6011996"/>
            <a:ext cx="12961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Speedtree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134076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MMO </a:t>
            </a:r>
            <a:r>
              <a:rPr lang="zh-CN" altLang="en-US" sz="2000" dirty="0" smtClean="0"/>
              <a:t>科幻射击类游戏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396499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Entire Editor </a:t>
            </a:r>
            <a:r>
              <a:rPr lang="zh-CN" altLang="en-US" sz="2000" dirty="0" smtClean="0"/>
              <a:t>游戏内容集成工具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1763688" y="5362764"/>
            <a:ext cx="2350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Technology </a:t>
            </a:r>
            <a:r>
              <a:rPr lang="en-US" altLang="zh-CN" sz="1600" dirty="0" smtClean="0"/>
              <a:t>Integrations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Motivation (Traditional Style)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3518722"/>
            <a:ext cx="1224136" cy="127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Artist Team</a:t>
            </a:r>
            <a:endParaRPr lang="zh-CN" altLang="en-US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4716016" y="3645024"/>
            <a:ext cx="3888432" cy="108012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0032" y="3851756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Creation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6176" y="3851756"/>
            <a:ext cx="165618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52120" y="4365104"/>
            <a:ext cx="30243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cost heavy workload 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987824" y="3789040"/>
            <a:ext cx="1440160" cy="7920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Content Driven</a:t>
            </a:r>
            <a:endParaRPr lang="zh-CN" altLang="en-US" sz="2400" dirty="0"/>
          </a:p>
        </p:txBody>
      </p:sp>
      <p:sp>
        <p:nvSpPr>
          <p:cNvPr id="38" name="下箭头 37"/>
          <p:cNvSpPr/>
          <p:nvPr/>
        </p:nvSpPr>
        <p:spPr>
          <a:xfrm rot="16200000">
            <a:off x="2195736" y="3717031"/>
            <a:ext cx="288031" cy="864096"/>
          </a:xfrm>
          <a:prstGeom prst="downArrow">
            <a:avLst>
              <a:gd name="adj1" fmla="val 55473"/>
              <a:gd name="adj2" fmla="val 2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07504" y="3356992"/>
            <a:ext cx="8784976" cy="1584176"/>
          </a:xfrm>
          <a:prstGeom prst="roundRect">
            <a:avLst>
              <a:gd name="adj" fmla="val 11304"/>
            </a:avLst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Motivation (Modern Style)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3518722"/>
            <a:ext cx="1224136" cy="127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Artist Team</a:t>
            </a:r>
            <a:endParaRPr lang="zh-CN" altLang="en-US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4716016" y="1628800"/>
            <a:ext cx="3888432" cy="1224136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1835532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Balance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60032" y="1835532"/>
            <a:ext cx="100811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2492896"/>
            <a:ext cx="367240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are high-level and creative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716016" y="3645024"/>
            <a:ext cx="3888432" cy="108012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0032" y="3851756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Creation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6176" y="3851756"/>
            <a:ext cx="165618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52120" y="4365104"/>
            <a:ext cx="30243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cost heavy workload 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987824" y="1844824"/>
            <a:ext cx="1440160" cy="7920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Design Driven</a:t>
            </a:r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1835532"/>
            <a:ext cx="648072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FX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987824" y="3789040"/>
            <a:ext cx="1440160" cy="7920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Content Driven</a:t>
            </a:r>
            <a:endParaRPr lang="zh-CN" altLang="en-US" sz="2400" dirty="0"/>
          </a:p>
        </p:txBody>
      </p:sp>
      <p:sp>
        <p:nvSpPr>
          <p:cNvPr id="38" name="下箭头 37"/>
          <p:cNvSpPr/>
          <p:nvPr/>
        </p:nvSpPr>
        <p:spPr>
          <a:xfrm rot="16200000">
            <a:off x="2195736" y="3717031"/>
            <a:ext cx="288031" cy="864096"/>
          </a:xfrm>
          <a:prstGeom prst="downArrow">
            <a:avLst>
              <a:gd name="adj1" fmla="val 55473"/>
              <a:gd name="adj2" fmla="val 2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乘号 39"/>
          <p:cNvSpPr/>
          <p:nvPr/>
        </p:nvSpPr>
        <p:spPr>
          <a:xfrm>
            <a:off x="1835696" y="3573016"/>
            <a:ext cx="936104" cy="1080120"/>
          </a:xfrm>
          <a:prstGeom prst="mathMultiply">
            <a:avLst>
              <a:gd name="adj1" fmla="val 143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右箭头 40"/>
          <p:cNvSpPr/>
          <p:nvPr/>
        </p:nvSpPr>
        <p:spPr>
          <a:xfrm>
            <a:off x="971600" y="2132856"/>
            <a:ext cx="1872208" cy="1008112"/>
          </a:xfrm>
          <a:prstGeom prst="bentArrow">
            <a:avLst>
              <a:gd name="adj1" fmla="val 17323"/>
              <a:gd name="adj2" fmla="val 18741"/>
              <a:gd name="adj3" fmla="val 18150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211960" y="5805264"/>
            <a:ext cx="280831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 &amp; Machines</a:t>
            </a:r>
            <a:endParaRPr lang="zh-CN" altLang="en-US" dirty="0" smtClean="0"/>
          </a:p>
        </p:txBody>
      </p:sp>
      <p:sp>
        <p:nvSpPr>
          <p:cNvPr id="43" name="下箭头 42"/>
          <p:cNvSpPr/>
          <p:nvPr/>
        </p:nvSpPr>
        <p:spPr>
          <a:xfrm>
            <a:off x="4283968" y="5229200"/>
            <a:ext cx="648072" cy="43204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5364088" y="5229200"/>
            <a:ext cx="648072" cy="43204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444208" y="5229200"/>
            <a:ext cx="648072" cy="43204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07504" y="3356992"/>
            <a:ext cx="8784976" cy="1584176"/>
          </a:xfrm>
          <a:prstGeom prst="roundRect">
            <a:avLst>
              <a:gd name="adj" fmla="val 11304"/>
            </a:avLst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Screenshots for contrast</a:t>
            </a:r>
            <a:endParaRPr lang="zh-CN" altLang="en-US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1628800"/>
            <a:ext cx="41044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Before utilizing the Urban Tech, we create variations of objects </a:t>
            </a:r>
            <a:r>
              <a:rPr kumimoji="0" lang="en-US" altLang="zh-CN" sz="2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manually &amp; repeatedly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0032" y="5085184"/>
            <a:ext cx="38884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Now we create the concept element, with all variations </a:t>
            </a:r>
            <a:r>
              <a:rPr kumimoji="0" lang="en-US" altLang="zh-CN" sz="24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generated out-of-the-box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 descr="C:\Users\Gu Lu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6704" y="1052736"/>
            <a:ext cx="3189879" cy="3024336"/>
          </a:xfrm>
          <a:prstGeom prst="rect">
            <a:avLst/>
          </a:prstGeom>
          <a:noFill/>
        </p:spPr>
      </p:pic>
      <p:pic>
        <p:nvPicPr>
          <p:cNvPr id="1028" name="Picture 4" descr="C:\Users\Gu Lu\Desktop\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4310261" cy="2917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优势（</a:t>
            </a:r>
            <a:r>
              <a:rPr lang="en-US" altLang="zh-CN" dirty="0" smtClean="0"/>
              <a:t>Benefits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5330"/>
            <a:ext cx="8115328" cy="45919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节省资源 （</a:t>
            </a:r>
            <a:r>
              <a:rPr lang="en-US" altLang="zh-CN" dirty="0" smtClean="0"/>
              <a:t>Resource-Saving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包括时间和工作量 （</a:t>
            </a:r>
            <a:r>
              <a:rPr lang="en-US" altLang="zh-CN" dirty="0" smtClean="0"/>
              <a:t>Including time &amp; work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spcBef>
                <a:spcPts val="4200"/>
              </a:spcBef>
            </a:pPr>
            <a:r>
              <a:rPr lang="zh-CN" altLang="en-US" dirty="0" smtClean="0"/>
              <a:t>快速迭代（</a:t>
            </a:r>
            <a:r>
              <a:rPr lang="en-US" altLang="zh-CN" dirty="0" smtClean="0"/>
              <a:t>Faster Iteration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从沙盒到产品原型（</a:t>
            </a:r>
            <a:r>
              <a:rPr lang="en-US" altLang="zh-CN" dirty="0" smtClean="0"/>
              <a:t>From Sandbox to Prototype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spcBef>
                <a:spcPts val="4200"/>
              </a:spcBef>
            </a:pPr>
            <a:r>
              <a:rPr lang="zh-CN" altLang="en-US" dirty="0" smtClean="0"/>
              <a:t>额外的灵活性（</a:t>
            </a:r>
            <a:r>
              <a:rPr lang="en-US" altLang="zh-CN" dirty="0" smtClean="0"/>
              <a:t>Extra Flexibility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布局的快速调整（</a:t>
            </a:r>
            <a:r>
              <a:rPr lang="en-US" altLang="zh-CN" dirty="0" smtClean="0"/>
              <a:t>Layout Change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美术风格的调整（</a:t>
            </a:r>
            <a:r>
              <a:rPr lang="en-US" altLang="zh-CN" dirty="0" smtClean="0"/>
              <a:t> Style Change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228184" y="1988840"/>
            <a:ext cx="1872208" cy="1224136"/>
          </a:xfrm>
          <a:prstGeom prst="roundRect">
            <a:avLst>
              <a:gd name="adj" fmla="val 7088"/>
            </a:avLst>
          </a:prstGeom>
          <a:solidFill>
            <a:schemeClr val="bg2">
              <a:lumMod val="75000"/>
              <a:alpha val="70000"/>
            </a:schemeClr>
          </a:solidFill>
          <a:ln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71600" y="1340768"/>
            <a:ext cx="5256584" cy="2016224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71600" y="4797152"/>
            <a:ext cx="7200800" cy="1728192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Pipeline &amp; Architecture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1432148" y="2132856"/>
            <a:ext cx="184370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UrbanPAD</a:t>
            </a:r>
            <a:endParaRPr lang="zh-CN" altLang="en-US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6444208" y="2204864"/>
            <a:ext cx="144016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Speedtree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5301208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Physx</a:t>
            </a:r>
            <a:r>
              <a:rPr lang="en-US" altLang="zh-CN" dirty="0" smtClean="0"/>
              <a:t>/Bullet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995936" y="2132856"/>
            <a:ext cx="1728192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Substance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907704" y="5013176"/>
            <a:ext cx="360040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Gamebryo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5949280"/>
            <a:ext cx="158417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Renderer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1720" y="5949280"/>
            <a:ext cx="158417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Scene Graph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5949280"/>
            <a:ext cx="158417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Collision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23728" y="1547500"/>
            <a:ext cx="30963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Massive Content Generation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843808" y="3717032"/>
            <a:ext cx="3528392" cy="792088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059832" y="3861048"/>
            <a:ext cx="30963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Entire Framework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627784" y="2204864"/>
            <a:ext cx="3816424" cy="180020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Data Pipeline (Current)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872308" y="3212976"/>
            <a:ext cx="14836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UrbanPAD</a:t>
            </a:r>
            <a:endParaRPr lang="zh-CN" altLang="en-US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380312" y="2996952"/>
            <a:ext cx="129614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Game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7824" y="2420888"/>
            <a:ext cx="30963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Generation &amp; Processing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6016" y="3212976"/>
            <a:ext cx="14836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Collada</a:t>
            </a:r>
            <a:endParaRPr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395536" y="2996952"/>
            <a:ext cx="129614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MAX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6200000">
            <a:off x="1907704" y="3140968"/>
            <a:ext cx="648072" cy="504056"/>
          </a:xfrm>
          <a:prstGeom prst="downArrow">
            <a:avLst>
              <a:gd name="adj1" fmla="val 55473"/>
              <a:gd name="adj2" fmla="val 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6200000">
            <a:off x="6588224" y="3140968"/>
            <a:ext cx="648072" cy="504056"/>
          </a:xfrm>
          <a:prstGeom prst="downArrow">
            <a:avLst>
              <a:gd name="adj1" fmla="val 55473"/>
              <a:gd name="adj2" fmla="val 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627784" y="2204864"/>
            <a:ext cx="3816424" cy="180020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Data Pipeline (Expected)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872308" y="3212976"/>
            <a:ext cx="14836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UrbanPAD</a:t>
            </a:r>
            <a:endParaRPr lang="zh-CN" altLang="en-US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380312" y="2996952"/>
            <a:ext cx="129614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Game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7824" y="2420888"/>
            <a:ext cx="30963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Generation &amp; Processing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6016" y="3212976"/>
            <a:ext cx="14836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Collada</a:t>
            </a:r>
            <a:endParaRPr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395536" y="2996952"/>
            <a:ext cx="129614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MAX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6200000">
            <a:off x="1907704" y="3140968"/>
            <a:ext cx="648072" cy="504056"/>
          </a:xfrm>
          <a:prstGeom prst="downArrow">
            <a:avLst>
              <a:gd name="adj1" fmla="val 55473"/>
              <a:gd name="adj2" fmla="val 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6200000">
            <a:off x="6588224" y="3140968"/>
            <a:ext cx="648072" cy="504056"/>
          </a:xfrm>
          <a:prstGeom prst="downArrow">
            <a:avLst>
              <a:gd name="adj1" fmla="val 55473"/>
              <a:gd name="adj2" fmla="val 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627784" y="4509120"/>
            <a:ext cx="3816424" cy="1800200"/>
          </a:xfrm>
          <a:prstGeom prst="roundRect">
            <a:avLst>
              <a:gd name="adj" fmla="val 11304"/>
            </a:avLst>
          </a:prstGeom>
          <a:solidFill>
            <a:schemeClr val="bg2">
              <a:lumMod val="75000"/>
              <a:alpha val="7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347864" y="5517232"/>
            <a:ext cx="237626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Entire Editor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4725144"/>
            <a:ext cx="3096344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Built-In Functionality</a:t>
            </a:r>
            <a:endParaRPr lang="zh-CN" altLang="en-US" dirty="0"/>
          </a:p>
        </p:txBody>
      </p:sp>
      <p:sp>
        <p:nvSpPr>
          <p:cNvPr id="31" name="圆角右箭头 30"/>
          <p:cNvSpPr/>
          <p:nvPr/>
        </p:nvSpPr>
        <p:spPr>
          <a:xfrm flipV="1">
            <a:off x="899592" y="4077072"/>
            <a:ext cx="1584176" cy="1584176"/>
          </a:xfrm>
          <a:prstGeom prst="bentArrow">
            <a:avLst>
              <a:gd name="adj1" fmla="val 17323"/>
              <a:gd name="adj2" fmla="val 18741"/>
              <a:gd name="adj3" fmla="val 18150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右箭头 32"/>
          <p:cNvSpPr/>
          <p:nvPr/>
        </p:nvSpPr>
        <p:spPr>
          <a:xfrm rot="16200000" flipV="1">
            <a:off x="6732240" y="4005064"/>
            <a:ext cx="1584176" cy="1584176"/>
          </a:xfrm>
          <a:prstGeom prst="bentArrow">
            <a:avLst>
              <a:gd name="adj1" fmla="val 17323"/>
              <a:gd name="adj2" fmla="val 18741"/>
              <a:gd name="adj3" fmla="val 18150"/>
              <a:gd name="adj4" fmla="val 437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958</TotalTime>
  <Words>504</Words>
  <Application>Microsoft Office PowerPoint</Application>
  <PresentationFormat>On-screen Show (4:3)</PresentationFormat>
  <Paragraphs>157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技巧</vt:lpstr>
      <vt:lpstr>内容生成技术在大型网络游戏《命运之翼》中的应用</vt:lpstr>
      <vt:lpstr>“Wings of Fate” from Entire Games</vt:lpstr>
      <vt:lpstr>Motivation (Traditional Style)</vt:lpstr>
      <vt:lpstr>Motivation (Modern Style)</vt:lpstr>
      <vt:lpstr>Screenshots for contrast</vt:lpstr>
      <vt:lpstr>优势（Benefits）</vt:lpstr>
      <vt:lpstr>Pipeline &amp; Architecture</vt:lpstr>
      <vt:lpstr>Data Pipeline (Current)</vt:lpstr>
      <vt:lpstr>Data Pipeline (Expected)</vt:lpstr>
      <vt:lpstr>结论（Conclusion）</vt:lpstr>
      <vt:lpstr>Future - Beyond the tech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 Lu</dc:creator>
  <cp:lastModifiedBy>Gu Lu</cp:lastModifiedBy>
  <cp:revision>339</cp:revision>
  <dcterms:created xsi:type="dcterms:W3CDTF">2010-06-06T07:48:32Z</dcterms:created>
  <dcterms:modified xsi:type="dcterms:W3CDTF">2013-06-04T03:13:05Z</dcterms:modified>
</cp:coreProperties>
</file>