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13" r:id="rId6"/>
    <p:sldId id="324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294580-057A-4313-A2A5-F7027A692C53}" v="1" dt="2024-07-14T06:45:12.224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974" y="21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l Mali" userId="8fe470ad10ae2ac2" providerId="LiveId" clId="{BE294580-057A-4313-A2A5-F7027A692C53}"/>
    <pc:docChg chg="custSel modSld">
      <pc:chgData name="Harshal Mali" userId="8fe470ad10ae2ac2" providerId="LiveId" clId="{BE294580-057A-4313-A2A5-F7027A692C53}" dt="2024-07-14T06:45:43.569" v="57" actId="1076"/>
      <pc:docMkLst>
        <pc:docMk/>
      </pc:docMkLst>
      <pc:sldChg chg="addSp modSp mod">
        <pc:chgData name="Harshal Mali" userId="8fe470ad10ae2ac2" providerId="LiveId" clId="{BE294580-057A-4313-A2A5-F7027A692C53}" dt="2024-07-14T06:45:43.569" v="57" actId="1076"/>
        <pc:sldMkLst>
          <pc:docMk/>
          <pc:sldMk cId="1191517912" sldId="319"/>
        </pc:sldMkLst>
        <pc:spChg chg="add mod">
          <ac:chgData name="Harshal Mali" userId="8fe470ad10ae2ac2" providerId="LiveId" clId="{BE294580-057A-4313-A2A5-F7027A692C53}" dt="2024-07-14T06:45:43.569" v="57" actId="1076"/>
          <ac:spMkLst>
            <pc:docMk/>
            <pc:sldMk cId="1191517912" sldId="319"/>
            <ac:spMk id="3" creationId="{D98ECEA1-9AFB-1075-9B16-EADFBB129F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00362" y="1512887"/>
            <a:ext cx="6391275" cy="3832225"/>
          </a:xfrm>
        </p:spPr>
        <p:txBody>
          <a:bodyPr anchor="ctr"/>
          <a:lstStyle/>
          <a:p>
            <a:r>
              <a:rPr lang="en-US" dirty="0" err="1"/>
              <a:t>Cerivcal</a:t>
            </a:r>
            <a:r>
              <a:rPr lang="en-US" dirty="0"/>
              <a:t> caner shape based analysis</a:t>
            </a:r>
          </a:p>
        </p:txBody>
      </p:sp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7EB206CC-9696-4E93-9733-D20FC50777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723E63-89DE-5107-66E7-B0AE9B8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7D359-FD17-1379-4DE8-FDCDD91C32E3}"/>
              </a:ext>
            </a:extLst>
          </p:cNvPr>
          <p:cNvSpPr txBox="1"/>
          <p:nvPr/>
        </p:nvSpPr>
        <p:spPr>
          <a:xfrm>
            <a:off x="467360" y="870971"/>
            <a:ext cx="11196320" cy="5555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properties[f"{</a:t>
            </a:r>
            <a:r>
              <a:rPr lang="en-IN" dirty="0" err="1"/>
              <a:t>region_type</a:t>
            </a:r>
            <a:r>
              <a:rPr lang="en-IN" dirty="0"/>
              <a:t>} Area"] = </a:t>
            </a:r>
            <a:r>
              <a:rPr lang="en-IN" dirty="0" err="1"/>
              <a:t>region.area</a:t>
            </a:r>
            <a:r>
              <a:rPr lang="en-IN" dirty="0"/>
              <a:t>        //area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properties[f"{</a:t>
            </a:r>
            <a:r>
              <a:rPr lang="en-IN" dirty="0" err="1"/>
              <a:t>region_type</a:t>
            </a:r>
            <a:r>
              <a:rPr lang="en-IN" dirty="0"/>
              <a:t>} Perimeter"] = </a:t>
            </a:r>
            <a:r>
              <a:rPr lang="en-IN" dirty="0" err="1"/>
              <a:t>region.perimeter</a:t>
            </a:r>
            <a:r>
              <a:rPr lang="en-IN" dirty="0"/>
              <a:t>  //perimeter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 properties[f"{</a:t>
            </a:r>
            <a:r>
              <a:rPr lang="en-IN" dirty="0" err="1"/>
              <a:t>region_type</a:t>
            </a:r>
            <a:r>
              <a:rPr lang="en-IN" dirty="0"/>
              <a:t>} Major Axis Length"] = </a:t>
            </a:r>
            <a:r>
              <a:rPr lang="en-IN" dirty="0" err="1"/>
              <a:t>region.major_axis_length</a:t>
            </a:r>
            <a:r>
              <a:rPr lang="en-IN" dirty="0"/>
              <a:t>  //major axis  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properties[f"{</a:t>
            </a:r>
            <a:r>
              <a:rPr lang="en-IN" dirty="0" err="1"/>
              <a:t>region_type</a:t>
            </a:r>
            <a:r>
              <a:rPr lang="en-IN" dirty="0"/>
              <a:t>} Minor Axis Length"] = </a:t>
            </a:r>
            <a:r>
              <a:rPr lang="en-IN" dirty="0" err="1"/>
              <a:t>region.minor_axis_length</a:t>
            </a:r>
            <a:r>
              <a:rPr lang="en-IN" dirty="0"/>
              <a:t> //minor axis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properties[f"{</a:t>
            </a:r>
            <a:r>
              <a:rPr lang="en-IN" dirty="0" err="1"/>
              <a:t>region_type</a:t>
            </a:r>
            <a:r>
              <a:rPr lang="en-IN" dirty="0"/>
              <a:t>} Elongation"] = </a:t>
            </a:r>
            <a:r>
              <a:rPr lang="en-IN" dirty="0" err="1"/>
              <a:t>region.minor_axis_length</a:t>
            </a:r>
            <a:r>
              <a:rPr lang="en-IN" dirty="0"/>
              <a:t> / </a:t>
            </a:r>
            <a:r>
              <a:rPr lang="en-IN" dirty="0" err="1"/>
              <a:t>region.major_axis_length</a:t>
            </a:r>
            <a:r>
              <a:rPr lang="en-IN" dirty="0"/>
              <a:t>  //elongation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/>
              <a:t> if </a:t>
            </a:r>
            <a:r>
              <a:rPr lang="en-IN" dirty="0" err="1"/>
              <a:t>region.major_axis_length</a:t>
            </a:r>
            <a:r>
              <a:rPr lang="en-IN" dirty="0"/>
              <a:t> &gt; 0:  # Assuming </a:t>
            </a:r>
            <a:r>
              <a:rPr lang="en-IN" dirty="0" err="1"/>
              <a:t>major_axis_length</a:t>
            </a:r>
            <a:r>
              <a:rPr lang="en-IN" dirty="0"/>
              <a:t> is the longest diameter       //roundness</a:t>
            </a:r>
          </a:p>
          <a:p>
            <a:pPr marL="355600">
              <a:lnSpc>
                <a:spcPct val="200000"/>
              </a:lnSpc>
              <a:tabLst>
                <a:tab pos="355600" algn="l"/>
              </a:tabLst>
            </a:pPr>
            <a:r>
              <a:rPr lang="en-IN" dirty="0"/>
              <a:t> </a:t>
            </a:r>
            <a:r>
              <a:rPr lang="en-IN" dirty="0" err="1"/>
              <a:t>circle_area</a:t>
            </a:r>
            <a:r>
              <a:rPr lang="en-IN" dirty="0"/>
              <a:t> = (</a:t>
            </a:r>
            <a:r>
              <a:rPr lang="en-IN" dirty="0" err="1"/>
              <a:t>np.pi</a:t>
            </a:r>
            <a:r>
              <a:rPr lang="en-IN" dirty="0"/>
              <a:t> / 4) * (</a:t>
            </a:r>
            <a:r>
              <a:rPr lang="en-IN" dirty="0" err="1"/>
              <a:t>region.major_axis_length</a:t>
            </a:r>
            <a:r>
              <a:rPr lang="en-IN" dirty="0"/>
              <a:t> ** 2)       </a:t>
            </a:r>
          </a:p>
          <a:p>
            <a:pPr marL="355600">
              <a:lnSpc>
                <a:spcPct val="200000"/>
              </a:lnSpc>
              <a:tabLst>
                <a:tab pos="355600" algn="l"/>
              </a:tabLst>
            </a:pPr>
            <a:r>
              <a:rPr lang="en-IN" dirty="0"/>
              <a:t> roundness = </a:t>
            </a:r>
            <a:r>
              <a:rPr lang="en-IN" dirty="0" err="1"/>
              <a:t>region.area</a:t>
            </a:r>
            <a:r>
              <a:rPr lang="en-IN" dirty="0"/>
              <a:t> / </a:t>
            </a:r>
            <a:r>
              <a:rPr lang="en-IN" dirty="0" err="1"/>
              <a:t>circle_area</a:t>
            </a:r>
            <a:r>
              <a:rPr lang="en-IN" dirty="0"/>
              <a:t>   </a:t>
            </a:r>
          </a:p>
          <a:p>
            <a:pPr marL="355600">
              <a:lnSpc>
                <a:spcPct val="200000"/>
              </a:lnSpc>
              <a:tabLst>
                <a:tab pos="355600" algn="l"/>
              </a:tabLst>
            </a:pPr>
            <a:r>
              <a:rPr lang="en-IN" dirty="0"/>
              <a:t> else:        roundness = </a:t>
            </a:r>
            <a:r>
              <a:rPr lang="en-IN" dirty="0" err="1"/>
              <a:t>np.nan</a:t>
            </a:r>
            <a:r>
              <a:rPr lang="en-IN" dirty="0"/>
              <a:t>  # Handle division by zero    </a:t>
            </a:r>
          </a:p>
          <a:p>
            <a:pPr marL="355600">
              <a:lnSpc>
                <a:spcPct val="200000"/>
              </a:lnSpc>
              <a:tabLst>
                <a:tab pos="355600" algn="l"/>
              </a:tabLst>
            </a:pPr>
            <a:r>
              <a:rPr lang="en-IN" dirty="0"/>
              <a:t>properties[f"{</a:t>
            </a:r>
            <a:r>
              <a:rPr lang="en-IN" dirty="0" err="1"/>
              <a:t>region_type</a:t>
            </a:r>
            <a:r>
              <a:rPr lang="en-IN" dirty="0"/>
              <a:t>} Roundness"] = roundness </a:t>
            </a:r>
          </a:p>
        </p:txBody>
      </p:sp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FDBD9E4A-EC12-623E-90AE-907182DAFA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1167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B353E9-6405-DB53-2F10-483BC40F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CD55DD-6F71-01AF-FE8B-EC71A0603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1420" y="701702"/>
            <a:ext cx="5749159" cy="567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Nucleus/Cytoplasm Area Ratio: 0.028738939644629882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Area: 799.0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Perimeter: 106.91168824543142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Major Axis Length: 34.78541072320451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Minor Axis Length: 29.3104586670345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Elongation: 0.842607807631324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Nucleus Roundness: 0.840741773995951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Area: 27802.0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Perimeter: 825.1097397793778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Major Axis Length: 228.6054630456633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Minor Axis Length: 173.5580466435944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Elongation: 0.7592034080520931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Cytoplasm Roundness: 0.67734970869723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FCA578-6ED5-59BE-1F40-F5D0117E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760" y="2763520"/>
            <a:ext cx="574915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84;p1">
            <a:extLst>
              <a:ext uri="{FF2B5EF4-FFF2-40B4-BE49-F238E27FC236}">
                <a16:creationId xmlns:a16="http://schemas.microsoft.com/office/drawing/2014/main" id="{DAAD6862-14B5-DF0B-E3C5-F2B39FEC74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15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2EFFB8-2FFB-B8B6-2E54-DEDD8D56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C8B19-5861-ADEB-4F21-ECC091CC0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57" y="3692375"/>
            <a:ext cx="9459645" cy="2762636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E34B6B65-3291-D0B8-EC37-0987EA41ED3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83E690-7AAF-02F3-5FB9-D025F2C3B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07" y="402989"/>
            <a:ext cx="5448193" cy="302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9EF38-EBCA-E25B-0015-CFDEC228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9B0F7CE-13C5-F24A-2118-12E0F3448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73" y="4336769"/>
            <a:ext cx="2959785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ANN Accuracy: 0.94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stem-ui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99660B32-16A7-8E12-73AB-C8BF7008F2A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461EA1-2864-8BAB-46B4-D274D50D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3" y="579450"/>
            <a:ext cx="7116168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3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0D400-0535-55F3-84B2-91E6BCAD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BDE94-B92C-3A67-C2C1-E80E1AB4CB41}"/>
              </a:ext>
            </a:extLst>
          </p:cNvPr>
          <p:cNvSpPr txBox="1"/>
          <p:nvPr/>
        </p:nvSpPr>
        <p:spPr>
          <a:xfrm>
            <a:off x="2199640" y="906989"/>
            <a:ext cx="895096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600" b="1" dirty="0"/>
              <a:t>Shape Features Selected :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Nucleus Area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Cytoplasm Area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err="1"/>
              <a:t>Narea</a:t>
            </a:r>
            <a:r>
              <a:rPr lang="en-US" dirty="0"/>
              <a:t>/</a:t>
            </a:r>
            <a:r>
              <a:rPr lang="en-US" dirty="0" err="1"/>
              <a:t>Carea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Nucleus Perimeter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Cytoplasm Perimeter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Major axis(Cytoplasm , Nucleus)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Minor axis(Cytoplasm , Nucleus)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Kernal Elongation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Cytoplasm Elongation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Kernal Roundness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Cytoplasm Roundness</a:t>
            </a:r>
          </a:p>
          <a:p>
            <a:pPr marL="342900" indent="-342900">
              <a:buAutoNum type="arabicParenR"/>
            </a:pPr>
            <a:endParaRPr lang="en-IN" dirty="0"/>
          </a:p>
        </p:txBody>
      </p:sp>
      <p:pic>
        <p:nvPicPr>
          <p:cNvPr id="5" name="Google Shape;84;p1">
            <a:extLst>
              <a:ext uri="{FF2B5EF4-FFF2-40B4-BE49-F238E27FC236}">
                <a16:creationId xmlns:a16="http://schemas.microsoft.com/office/drawing/2014/main" id="{8BBAA3F8-0DA6-B8A6-34E2-9660ABF2F69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50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69827-F5CC-02C1-266A-62C94B30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DF347-8CC3-D0E3-667E-B62A8A23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44" y="1740473"/>
            <a:ext cx="8117712" cy="3377053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34D2DAC3-90DD-522E-CE45-D0929D1561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144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8EDB8E-7FCF-ADE8-5C54-FFA38B98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945-6142-1B07-4A5C-F4647C6690B9}"/>
              </a:ext>
            </a:extLst>
          </p:cNvPr>
          <p:cNvSpPr txBox="1"/>
          <p:nvPr/>
        </p:nvSpPr>
        <p:spPr>
          <a:xfrm>
            <a:off x="477520" y="1477390"/>
            <a:ext cx="5273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Nucleus area(1) and Cytoplasm area(2): Calculated by counting the corresponding pixels of the segmented picture. A pixels area is (0201 m)2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B33E5-5CAC-F2B6-772B-70EFBA62E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10" y="1477390"/>
            <a:ext cx="4197370" cy="35488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5852A6-8CE2-F959-20FF-4F3D253C39B4}"/>
              </a:ext>
            </a:extLst>
          </p:cNvPr>
          <p:cNvSpPr txBox="1"/>
          <p:nvPr/>
        </p:nvSpPr>
        <p:spPr>
          <a:xfrm>
            <a:off x="477520" y="3251815"/>
            <a:ext cx="5273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N/C ratio(3): Tells how small the nucleus area is compared to the area of the cytoplasm. It is given by: </a:t>
            </a:r>
          </a:p>
          <a:p>
            <a:r>
              <a:rPr lang="en-US" dirty="0"/>
              <a:t>N C = </a:t>
            </a:r>
            <a:r>
              <a:rPr lang="en-US" dirty="0" err="1"/>
              <a:t>Nuclarea</a:t>
            </a:r>
            <a:r>
              <a:rPr lang="en-US" dirty="0"/>
              <a:t>/ </a:t>
            </a:r>
            <a:r>
              <a:rPr lang="en-US" dirty="0" err="1"/>
              <a:t>Nuclarea+Cytoarea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4BD50401-662C-09B9-D11D-C98B242330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70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6C67D-000D-4DAD-F03E-BB7B0032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363CA-7665-5CE9-681C-8DCBF56B9286}"/>
              </a:ext>
            </a:extLst>
          </p:cNvPr>
          <p:cNvSpPr txBox="1"/>
          <p:nvPr/>
        </p:nvSpPr>
        <p:spPr>
          <a:xfrm>
            <a:off x="528320" y="18459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major axis is the (</a:t>
            </a:r>
            <a:r>
              <a:rPr lang="en-US" dirty="0" err="1"/>
              <a:t>x,y</a:t>
            </a:r>
            <a:r>
              <a:rPr lang="en-US" dirty="0"/>
              <a:t>) endpoints of the longest line that can be drawn through the object.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8A035-39DF-666E-2D02-DD5E0C6FEBA1}"/>
              </a:ext>
            </a:extLst>
          </p:cNvPr>
          <p:cNvSpPr txBox="1"/>
          <p:nvPr/>
        </p:nvSpPr>
        <p:spPr>
          <a:xfrm>
            <a:off x="528320" y="30898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minor axis is the (</a:t>
            </a:r>
            <a:r>
              <a:rPr lang="en-US" dirty="0" err="1"/>
              <a:t>x,y</a:t>
            </a:r>
            <a:r>
              <a:rPr lang="en-US" dirty="0"/>
              <a:t>) endpoints of the longest line that can be drawn through the object whilst remaining perpendicular with the major-axis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946FE-A711-0F97-C14E-98043CC2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1389035"/>
            <a:ext cx="5157655" cy="2817206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E38EF410-5816-1073-C790-AB5648745A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343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1EBD4-07EA-C977-5ACF-7BBC8664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688AD-E86D-4FB2-9B88-A4B35CD42D4C}"/>
              </a:ext>
            </a:extLst>
          </p:cNvPr>
          <p:cNvSpPr txBox="1"/>
          <p:nvPr/>
        </p:nvSpPr>
        <p:spPr>
          <a:xfrm>
            <a:off x="858520" y="1351508"/>
            <a:ext cx="5511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Nucleus(8) and Cytoplasm(12) elongation: The elongation is calculated as the ratio between the </a:t>
            </a:r>
          </a:p>
          <a:p>
            <a:r>
              <a:rPr lang="en-US" dirty="0"/>
              <a:t>shortest diameter and the longest diameter of the object. </a:t>
            </a:r>
          </a:p>
          <a:p>
            <a:r>
              <a:rPr lang="en-US" dirty="0"/>
              <a:t>N </a:t>
            </a:r>
            <a:r>
              <a:rPr lang="en-US" dirty="0" err="1"/>
              <a:t>elong</a:t>
            </a:r>
            <a:r>
              <a:rPr lang="en-US" dirty="0"/>
              <a:t> = </a:t>
            </a:r>
            <a:r>
              <a:rPr lang="en-US" dirty="0" err="1"/>
              <a:t>Nshort</a:t>
            </a:r>
            <a:r>
              <a:rPr lang="en-US" dirty="0"/>
              <a:t>/</a:t>
            </a:r>
            <a:r>
              <a:rPr lang="en-US" dirty="0" err="1"/>
              <a:t>Nlong</a:t>
            </a:r>
            <a:r>
              <a:rPr lang="en-US" dirty="0"/>
              <a:t> </a:t>
            </a:r>
          </a:p>
          <a:p>
            <a:r>
              <a:rPr lang="en-US" dirty="0"/>
              <a:t>C </a:t>
            </a:r>
            <a:r>
              <a:rPr lang="en-US" dirty="0" err="1"/>
              <a:t>elong</a:t>
            </a:r>
            <a:r>
              <a:rPr lang="en-US" dirty="0"/>
              <a:t> = </a:t>
            </a:r>
            <a:r>
              <a:rPr lang="en-US" dirty="0" err="1"/>
              <a:t>Cshort</a:t>
            </a:r>
            <a:r>
              <a:rPr lang="en-US" dirty="0"/>
              <a:t>/ </a:t>
            </a:r>
            <a:r>
              <a:rPr lang="en-US" dirty="0" err="1"/>
              <a:t>Clong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FFD0E-292C-0824-1199-CA37995EC86A}"/>
              </a:ext>
            </a:extLst>
          </p:cNvPr>
          <p:cNvSpPr txBox="1"/>
          <p:nvPr/>
        </p:nvSpPr>
        <p:spPr>
          <a:xfrm>
            <a:off x="858520" y="3658215"/>
            <a:ext cx="4973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the ratio is equal to 1, the object is roughly square or circularly shaped. As the ratio decreases from 1, the object becomes more elongated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D4B02E-48CC-A0BB-46DB-8C4AFA064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536"/>
          <a:stretch/>
        </p:blipFill>
        <p:spPr>
          <a:xfrm>
            <a:off x="7551198" y="307308"/>
            <a:ext cx="3287335" cy="3335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5A234C-0A4A-254B-478D-C95F07F09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71"/>
          <a:stretch/>
        </p:blipFill>
        <p:spPr>
          <a:xfrm>
            <a:off x="7551199" y="3573457"/>
            <a:ext cx="3287336" cy="2827344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AFA6D766-C864-8C9D-E0D4-1287D86D60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26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75DB27-579A-0FBB-F395-D26AFE79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CB115-03EE-25F5-F2C8-F7FA44CD37B9}"/>
              </a:ext>
            </a:extLst>
          </p:cNvPr>
          <p:cNvSpPr txBox="1"/>
          <p:nvPr/>
        </p:nvSpPr>
        <p:spPr>
          <a:xfrm>
            <a:off x="1351280" y="1783080"/>
            <a:ext cx="584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Nucleus(9) and Cytoplasm(13) roundness: The roundness is calculated as the ratio between the actual area and the area bound by the circle given by the longest diameter of the object. They are here named </a:t>
            </a:r>
            <a:r>
              <a:rPr lang="en-US" dirty="0" err="1"/>
              <a:t>Nroundness</a:t>
            </a:r>
            <a:r>
              <a:rPr lang="en-US" dirty="0"/>
              <a:t> and </a:t>
            </a:r>
            <a:r>
              <a:rPr lang="en-US" dirty="0" err="1"/>
              <a:t>Croundness</a:t>
            </a:r>
            <a:r>
              <a:rPr lang="en-US" dirty="0"/>
              <a:t> respectively: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8A7CD-748D-3365-89F6-D78FBE54D1F3}"/>
              </a:ext>
            </a:extLst>
          </p:cNvPr>
          <p:cNvSpPr txBox="1"/>
          <p:nvPr/>
        </p:nvSpPr>
        <p:spPr>
          <a:xfrm>
            <a:off x="1351280" y="3345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Nroundness</a:t>
            </a:r>
            <a:r>
              <a:rPr lang="en-US" dirty="0"/>
              <a:t> = </a:t>
            </a:r>
            <a:r>
              <a:rPr lang="en-US" dirty="0" err="1"/>
              <a:t>Narea</a:t>
            </a:r>
            <a:r>
              <a:rPr lang="en-US" dirty="0"/>
              <a:t>/</a:t>
            </a:r>
            <a:r>
              <a:rPr lang="en-US" dirty="0" err="1"/>
              <a:t>Ncircle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Croundness</a:t>
            </a:r>
            <a:r>
              <a:rPr lang="en-US" dirty="0"/>
              <a:t> = </a:t>
            </a:r>
            <a:r>
              <a:rPr lang="en-US" dirty="0" err="1"/>
              <a:t>Carea</a:t>
            </a:r>
            <a:r>
              <a:rPr lang="en-US" dirty="0"/>
              <a:t> /</a:t>
            </a:r>
            <a:r>
              <a:rPr lang="en-US" dirty="0" err="1"/>
              <a:t>Ccircle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643F2-024F-2116-ACBC-13E8F7165527}"/>
              </a:ext>
            </a:extLst>
          </p:cNvPr>
          <p:cNvSpPr txBox="1"/>
          <p:nvPr/>
        </p:nvSpPr>
        <p:spPr>
          <a:xfrm>
            <a:off x="1351280" y="4379575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statistic equals 1 for a circular object and less than 1 for an object that departs from circularity, except that it is relatively insensitive to irregular boundaries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13E1BD-8EB6-647E-E506-34E247557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1397069"/>
            <a:ext cx="4143953" cy="4544059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1E22A1F8-CE9F-00C7-148C-8D261FE04A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1583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1F3F5-4821-2741-3BF6-3ED1C9C4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81247-3F81-C3A6-B86E-4186A0122A21}"/>
              </a:ext>
            </a:extLst>
          </p:cNvPr>
          <p:cNvSpPr txBox="1"/>
          <p:nvPr/>
        </p:nvSpPr>
        <p:spPr>
          <a:xfrm>
            <a:off x="1394165" y="1687222"/>
            <a:ext cx="774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perimeter [length] is the number of pixels in the boundary of the object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C3C967-059D-F6D4-2A38-63DEA93D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165" y="2323515"/>
            <a:ext cx="8773749" cy="3553321"/>
          </a:xfrm>
          <a:prstGeom prst="rect">
            <a:avLst/>
          </a:prstGeom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4BBD9321-13B6-029C-D568-69B0D1735C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62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9B75A-4DBE-248F-4453-917E2A98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7D4DE-CB4F-1B04-DE34-ED612AF93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12" y="1719072"/>
            <a:ext cx="6077096" cy="34198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ECEA1-9AFB-1075-9B16-EADFBB129F6B}"/>
              </a:ext>
            </a:extLst>
          </p:cNvPr>
          <p:cNvSpPr txBox="1"/>
          <p:nvPr/>
        </p:nvSpPr>
        <p:spPr>
          <a:xfrm>
            <a:off x="5273040" y="5506719"/>
            <a:ext cx="443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Nucleus </a:t>
            </a:r>
            <a:r>
              <a:rPr lang="en-US" dirty="0" err="1"/>
              <a:t>rgb</a:t>
            </a:r>
            <a:r>
              <a:rPr lang="en-US" dirty="0"/>
              <a:t> code(0,0,255)</a:t>
            </a:r>
          </a:p>
          <a:p>
            <a:r>
              <a:rPr lang="en-US" dirty="0"/>
              <a:t>Cytoplasm </a:t>
            </a:r>
            <a:r>
              <a:rPr lang="en-US" dirty="0" err="1"/>
              <a:t>rgb</a:t>
            </a:r>
            <a:r>
              <a:rPr lang="en-US" dirty="0"/>
              <a:t> code(0,0,128)</a:t>
            </a:r>
            <a:endParaRPr lang="en-IN" dirty="0"/>
          </a:p>
        </p:txBody>
      </p:sp>
      <p:pic>
        <p:nvPicPr>
          <p:cNvPr id="5" name="Google Shape;84;p1">
            <a:extLst>
              <a:ext uri="{FF2B5EF4-FFF2-40B4-BE49-F238E27FC236}">
                <a16:creationId xmlns:a16="http://schemas.microsoft.com/office/drawing/2014/main" id="{4F187459-0C7B-1A6F-FBFD-1596553918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1" cy="8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C9BA37-8873-18A6-8202-BA034DC5E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3" y="701702"/>
            <a:ext cx="4019233" cy="49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7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{C57D025C-D65F-480F-9449-BDCF5BE1AC2F}tf78438558_win32</Template>
  <TotalTime>126</TotalTime>
  <Words>617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system-ui</vt:lpstr>
      <vt:lpstr>var(--jp-code-font-family)</vt:lpstr>
      <vt:lpstr>Wingdings</vt:lpstr>
      <vt:lpstr>Custom</vt:lpstr>
      <vt:lpstr>Cerivcal caner shape based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Harshal Mali</dc:creator>
  <cp:lastModifiedBy>Ritesh Chavhan</cp:lastModifiedBy>
  <cp:revision>3</cp:revision>
  <dcterms:created xsi:type="dcterms:W3CDTF">2024-07-14T05:49:03Z</dcterms:created>
  <dcterms:modified xsi:type="dcterms:W3CDTF">2024-11-17T11:59:30Z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