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20"/>
  </p:notesMasterIdLst>
  <p:sldIdLst>
    <p:sldId id="256" r:id="rId2"/>
    <p:sldId id="257" r:id="rId3"/>
    <p:sldId id="258" r:id="rId4"/>
    <p:sldId id="273" r:id="rId5"/>
    <p:sldId id="259" r:id="rId6"/>
    <p:sldId id="270" r:id="rId7"/>
    <p:sldId id="272" r:id="rId8"/>
    <p:sldId id="260" r:id="rId9"/>
    <p:sldId id="261" r:id="rId10"/>
    <p:sldId id="262" r:id="rId11"/>
    <p:sldId id="263" r:id="rId12"/>
    <p:sldId id="264" r:id="rId13"/>
    <p:sldId id="265" r:id="rId14"/>
    <p:sldId id="266" r:id="rId15"/>
    <p:sldId id="267" r:id="rId16"/>
    <p:sldId id="274" r:id="rId17"/>
    <p:sldId id="268"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p:scale>
          <a:sx n="75" d="100"/>
          <a:sy n="75" d="100"/>
        </p:scale>
        <p:origin x="965" y="293"/>
      </p:cViewPr>
      <p:guideLst/>
    </p:cSldViewPr>
  </p:slideViewPr>
  <p:notesTextViewPr>
    <p:cViewPr>
      <p:scale>
        <a:sx n="3" d="2"/>
        <a:sy n="3" d="2"/>
      </p:scale>
      <p:origin x="0" y="0"/>
    </p:cViewPr>
  </p:notesTextViewPr>
  <p:notesViewPr>
    <p:cSldViewPr snapToGrid="0">
      <p:cViewPr>
        <p:scale>
          <a:sx n="150" d="100"/>
          <a:sy n="150" d="100"/>
        </p:scale>
        <p:origin x="2472" y="-192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A4E72-C893-4B8C-9D48-E9DCA506C7A5}" type="datetimeFigureOut">
              <a:rPr lang="en-US" smtClean="0"/>
              <a:t>4/28/2023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359D8-988B-4ECA-AE0A-3E41F25DEB69}" type="slidenum">
              <a:rPr lang="en-US" smtClean="0"/>
              <a:t>‹#›</a:t>
            </a:fld>
            <a:endParaRPr lang="en-US"/>
          </a:p>
        </p:txBody>
      </p:sp>
    </p:spTree>
    <p:extLst>
      <p:ext uri="{BB962C8B-B14F-4D97-AF65-F5344CB8AC3E}">
        <p14:creationId xmlns:p14="http://schemas.microsoft.com/office/powerpoint/2010/main" val="273243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9359D8-988B-4ECA-AE0A-3E41F25DEB69}" type="slidenum">
              <a:rPr lang="en-US" smtClean="0"/>
              <a:t>1</a:t>
            </a:fld>
            <a:endParaRPr lang="en-US"/>
          </a:p>
        </p:txBody>
      </p:sp>
    </p:spTree>
    <p:extLst>
      <p:ext uri="{BB962C8B-B14F-4D97-AF65-F5344CB8AC3E}">
        <p14:creationId xmlns:p14="http://schemas.microsoft.com/office/powerpoint/2010/main" val="3454824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9359D8-988B-4ECA-AE0A-3E41F25DEB69}" type="slidenum">
              <a:rPr lang="en-US" smtClean="0"/>
              <a:t>2</a:t>
            </a:fld>
            <a:endParaRPr lang="en-US"/>
          </a:p>
        </p:txBody>
      </p:sp>
    </p:spTree>
    <p:extLst>
      <p:ext uri="{BB962C8B-B14F-4D97-AF65-F5344CB8AC3E}">
        <p14:creationId xmlns:p14="http://schemas.microsoft.com/office/powerpoint/2010/main" val="55733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9359D8-988B-4ECA-AE0A-3E41F25DEB69}" type="slidenum">
              <a:rPr lang="en-US" smtClean="0"/>
              <a:t>3</a:t>
            </a:fld>
            <a:endParaRPr lang="en-US"/>
          </a:p>
        </p:txBody>
      </p:sp>
    </p:spTree>
    <p:extLst>
      <p:ext uri="{BB962C8B-B14F-4D97-AF65-F5344CB8AC3E}">
        <p14:creationId xmlns:p14="http://schemas.microsoft.com/office/powerpoint/2010/main" val="4029978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 rule defines the main program structure. It specifies that the program must start with a main() function call followed by a </a:t>
            </a:r>
            <a:r>
              <a:rPr lang="en-US" dirty="0" err="1"/>
              <a:t>statement.The</a:t>
            </a:r>
            <a:r>
              <a:rPr lang="en-US" dirty="0"/>
              <a:t> statement rule defines a block of code. It specifies that a statement is a sequence of one or more blocks enclosed in curly braces.</a:t>
            </a:r>
          </a:p>
          <a:p>
            <a:r>
              <a:rPr lang="en-US" dirty="0"/>
              <a:t>The </a:t>
            </a:r>
            <a:r>
              <a:rPr lang="en-US" dirty="0" err="1"/>
              <a:t>assignmentExpression</a:t>
            </a:r>
            <a:r>
              <a:rPr lang="en-US" dirty="0"/>
              <a:t> rule defines how values are assigned to identifiers in the language. It supports assigning integer, </a:t>
            </a:r>
            <a:r>
              <a:rPr lang="en-US" dirty="0" err="1"/>
              <a:t>boolean</a:t>
            </a:r>
            <a:r>
              <a:rPr lang="en-US" dirty="0"/>
              <a:t>, and string values to identifiers. It also supports assigning the result of a mathematical or logical expression to an </a:t>
            </a:r>
            <a:r>
              <a:rPr lang="en-US" dirty="0" err="1"/>
              <a:t>identifier.The</a:t>
            </a:r>
            <a:r>
              <a:rPr lang="en-US" dirty="0"/>
              <a:t> block rule defines the structure of a block. It specifies that a block can be an </a:t>
            </a:r>
            <a:r>
              <a:rPr lang="en-US" dirty="0" err="1"/>
              <a:t>ifBlock</a:t>
            </a:r>
            <a:r>
              <a:rPr lang="en-US" dirty="0"/>
              <a:t>, </a:t>
            </a:r>
            <a:r>
              <a:rPr lang="en-US" dirty="0" err="1"/>
              <a:t>whileLoop</a:t>
            </a:r>
            <a:r>
              <a:rPr lang="en-US" dirty="0"/>
              <a:t>, </a:t>
            </a:r>
            <a:r>
              <a:rPr lang="en-US" dirty="0" err="1"/>
              <a:t>rangedForLoop</a:t>
            </a:r>
            <a:r>
              <a:rPr lang="en-US" dirty="0"/>
              <a:t>, </a:t>
            </a:r>
            <a:r>
              <a:rPr lang="en-US" dirty="0" err="1"/>
              <a:t>forLoop</a:t>
            </a:r>
            <a:r>
              <a:rPr lang="en-US" dirty="0"/>
              <a:t>, </a:t>
            </a:r>
            <a:r>
              <a:rPr lang="en-US" dirty="0" err="1"/>
              <a:t>printStatement</a:t>
            </a:r>
            <a:r>
              <a:rPr lang="en-US" dirty="0"/>
              <a:t>, or </a:t>
            </a:r>
            <a:r>
              <a:rPr lang="en-US" dirty="0" err="1"/>
              <a:t>assignmentExpression.The</a:t>
            </a:r>
            <a:r>
              <a:rPr lang="en-US" dirty="0"/>
              <a:t> expression rule defines the two types of expressions supported in the language: mathematical and logical expressions.</a:t>
            </a:r>
          </a:p>
          <a:p>
            <a:r>
              <a:rPr lang="en-US" dirty="0"/>
              <a:t>The DIGITS rule defines how to match integers in the language. It matches any sequence of digits, including zero.</a:t>
            </a:r>
          </a:p>
          <a:p>
            <a:r>
              <a:rPr lang="en-US" dirty="0"/>
              <a:t>The BOOLEAN rule defines how to match </a:t>
            </a:r>
            <a:r>
              <a:rPr lang="en-US" dirty="0" err="1"/>
              <a:t>boolean</a:t>
            </a:r>
            <a:r>
              <a:rPr lang="en-US" dirty="0"/>
              <a:t> values in the language. It matches the strings "true" and "false".</a:t>
            </a:r>
          </a:p>
          <a:p>
            <a:r>
              <a:rPr lang="en-US" dirty="0"/>
              <a:t>The ADDITIONAL, SUBTRACT, MULTIPLY, DIVISION, AND, OR, LESS_THAN, GREATER_THAN, LESS_THAN_OR_EQUAL, GREATER_THAN_OR_EQUAL, NOT_EQUAL_TO, and IS_EQUAL_TO rules define the various operators supported in the language.</a:t>
            </a:r>
          </a:p>
          <a:p>
            <a:r>
              <a:rPr lang="en-US" dirty="0"/>
              <a:t>The IDEN rule defines how to match identifiers in the language. It matches any sequence of alphanumeric characters starting with a letter.</a:t>
            </a:r>
          </a:p>
          <a:p>
            <a:r>
              <a:rPr lang="en-US" dirty="0"/>
              <a:t>The STRING rule defines how to match string literals in the language. It matches any sequence of alphanumeric characters surrounded by double quotes.</a:t>
            </a:r>
          </a:p>
          <a:p>
            <a:r>
              <a:rPr lang="en-US" dirty="0"/>
              <a:t>The EQUALS rule defines how to match the assignment operator in the language.</a:t>
            </a:r>
          </a:p>
          <a:p>
            <a:r>
              <a:rPr lang="en-US" dirty="0"/>
              <a:t>The </a:t>
            </a:r>
            <a:r>
              <a:rPr lang="en-US" dirty="0" err="1"/>
              <a:t>logicalExpression</a:t>
            </a:r>
            <a:r>
              <a:rPr lang="en-US" dirty="0"/>
              <a:t> rule defines the structure of logical expressions in the language. It can be a </a:t>
            </a:r>
            <a:r>
              <a:rPr lang="en-US" dirty="0" err="1"/>
              <a:t>boolean</a:t>
            </a:r>
            <a:r>
              <a:rPr lang="en-US" dirty="0"/>
              <a:t> logical expression, a comparison expression, a </a:t>
            </a:r>
            <a:r>
              <a:rPr lang="en-US" dirty="0" err="1"/>
              <a:t>boolean</a:t>
            </a:r>
            <a:r>
              <a:rPr lang="en-US" dirty="0"/>
              <a:t> value or variable, or an expression in brackets.</a:t>
            </a:r>
          </a:p>
          <a:p>
            <a:r>
              <a:rPr lang="en-US" dirty="0"/>
              <a:t>The </a:t>
            </a:r>
            <a:r>
              <a:rPr lang="en-US" dirty="0" err="1"/>
              <a:t>comparisonExpression</a:t>
            </a:r>
            <a:r>
              <a:rPr lang="en-US" dirty="0"/>
              <a:t> rule defines how to compare two mathematical expressions using the comparison operators supported in the language.</a:t>
            </a:r>
          </a:p>
          <a:p>
            <a:r>
              <a:rPr lang="en-US" dirty="0"/>
              <a:t>The </a:t>
            </a:r>
            <a:r>
              <a:rPr lang="en-US" dirty="0" err="1"/>
              <a:t>mathematicalExpression</a:t>
            </a:r>
            <a:r>
              <a:rPr lang="en-US" dirty="0"/>
              <a:t> rule defines the structure of mathematical expressions in the language. It supports addition, subtraction, multiplication, and division operations on integers. It also supports using variables and values in the expressions.</a:t>
            </a:r>
          </a:p>
        </p:txBody>
      </p:sp>
      <p:sp>
        <p:nvSpPr>
          <p:cNvPr id="4" name="Slide Number Placeholder 3"/>
          <p:cNvSpPr>
            <a:spLocks noGrp="1"/>
          </p:cNvSpPr>
          <p:nvPr>
            <p:ph type="sldNum" sz="quarter" idx="5"/>
          </p:nvPr>
        </p:nvSpPr>
        <p:spPr/>
        <p:txBody>
          <a:bodyPr/>
          <a:lstStyle/>
          <a:p>
            <a:endParaRPr lang="en-US" dirty="0"/>
          </a:p>
          <a:p>
            <a:fld id="{FF9359D8-988B-4ECA-AE0A-3E41F25DEB69}" type="slidenum">
              <a:rPr lang="en-US" smtClean="0"/>
              <a:t>5</a:t>
            </a:fld>
            <a:endParaRPr lang="en-US" dirty="0"/>
          </a:p>
        </p:txBody>
      </p:sp>
    </p:spTree>
    <p:extLst>
      <p:ext uri="{BB962C8B-B14F-4D97-AF65-F5344CB8AC3E}">
        <p14:creationId xmlns:p14="http://schemas.microsoft.com/office/powerpoint/2010/main" val="357256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49B6A7-DFA6-4CB4-84C9-A58F4CBED292}"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2037-A9A5-412E-853E-CCE38C9CC657}" type="slidenum">
              <a:rPr lang="en-US" smtClean="0"/>
              <a:t>‹#›</a:t>
            </a:fld>
            <a:endParaRPr lang="en-US"/>
          </a:p>
        </p:txBody>
      </p:sp>
    </p:spTree>
    <p:extLst>
      <p:ext uri="{BB962C8B-B14F-4D97-AF65-F5344CB8AC3E}">
        <p14:creationId xmlns:p14="http://schemas.microsoft.com/office/powerpoint/2010/main" val="3274687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9B6A7-DFA6-4CB4-84C9-A58F4CBED292}"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2037-A9A5-412E-853E-CCE38C9CC657}" type="slidenum">
              <a:rPr lang="en-US" smtClean="0"/>
              <a:t>‹#›</a:t>
            </a:fld>
            <a:endParaRPr lang="en-US"/>
          </a:p>
        </p:txBody>
      </p:sp>
    </p:spTree>
    <p:extLst>
      <p:ext uri="{BB962C8B-B14F-4D97-AF65-F5344CB8AC3E}">
        <p14:creationId xmlns:p14="http://schemas.microsoft.com/office/powerpoint/2010/main" val="1509576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9B6A7-DFA6-4CB4-84C9-A58F4CBED292}"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2037-A9A5-412E-853E-CCE38C9CC65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3075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9B6A7-DFA6-4CB4-84C9-A58F4CBED292}"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2037-A9A5-412E-853E-CCE38C9CC657}" type="slidenum">
              <a:rPr lang="en-US" smtClean="0"/>
              <a:t>‹#›</a:t>
            </a:fld>
            <a:endParaRPr lang="en-US"/>
          </a:p>
        </p:txBody>
      </p:sp>
    </p:spTree>
    <p:extLst>
      <p:ext uri="{BB962C8B-B14F-4D97-AF65-F5344CB8AC3E}">
        <p14:creationId xmlns:p14="http://schemas.microsoft.com/office/powerpoint/2010/main" val="602755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9B6A7-DFA6-4CB4-84C9-A58F4CBED292}"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2037-A9A5-412E-853E-CCE38C9CC65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4588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9B6A7-DFA6-4CB4-84C9-A58F4CBED292}"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2037-A9A5-412E-853E-CCE38C9CC657}" type="slidenum">
              <a:rPr lang="en-US" smtClean="0"/>
              <a:t>‹#›</a:t>
            </a:fld>
            <a:endParaRPr lang="en-US"/>
          </a:p>
        </p:txBody>
      </p:sp>
    </p:spTree>
    <p:extLst>
      <p:ext uri="{BB962C8B-B14F-4D97-AF65-F5344CB8AC3E}">
        <p14:creationId xmlns:p14="http://schemas.microsoft.com/office/powerpoint/2010/main" val="3761839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9B6A7-DFA6-4CB4-84C9-A58F4CBED292}"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2037-A9A5-412E-853E-CCE38C9CC657}" type="slidenum">
              <a:rPr lang="en-US" smtClean="0"/>
              <a:t>‹#›</a:t>
            </a:fld>
            <a:endParaRPr lang="en-US"/>
          </a:p>
        </p:txBody>
      </p:sp>
    </p:spTree>
    <p:extLst>
      <p:ext uri="{BB962C8B-B14F-4D97-AF65-F5344CB8AC3E}">
        <p14:creationId xmlns:p14="http://schemas.microsoft.com/office/powerpoint/2010/main" val="4039784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9B6A7-DFA6-4CB4-84C9-A58F4CBED292}"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2037-A9A5-412E-853E-CCE38C9CC657}" type="slidenum">
              <a:rPr lang="en-US" smtClean="0"/>
              <a:t>‹#›</a:t>
            </a:fld>
            <a:endParaRPr lang="en-US"/>
          </a:p>
        </p:txBody>
      </p:sp>
    </p:spTree>
    <p:extLst>
      <p:ext uri="{BB962C8B-B14F-4D97-AF65-F5344CB8AC3E}">
        <p14:creationId xmlns:p14="http://schemas.microsoft.com/office/powerpoint/2010/main" val="112882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49B6A7-DFA6-4CB4-84C9-A58F4CBED292}"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2037-A9A5-412E-853E-CCE38C9CC657}" type="slidenum">
              <a:rPr lang="en-US" smtClean="0"/>
              <a:t>‹#›</a:t>
            </a:fld>
            <a:endParaRPr lang="en-US"/>
          </a:p>
        </p:txBody>
      </p:sp>
    </p:spTree>
    <p:extLst>
      <p:ext uri="{BB962C8B-B14F-4D97-AF65-F5344CB8AC3E}">
        <p14:creationId xmlns:p14="http://schemas.microsoft.com/office/powerpoint/2010/main" val="1438229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49B6A7-DFA6-4CB4-84C9-A58F4CBED292}"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B2037-A9A5-412E-853E-CCE38C9CC657}" type="slidenum">
              <a:rPr lang="en-US" smtClean="0"/>
              <a:t>‹#›</a:t>
            </a:fld>
            <a:endParaRPr lang="en-US"/>
          </a:p>
        </p:txBody>
      </p:sp>
    </p:spTree>
    <p:extLst>
      <p:ext uri="{BB962C8B-B14F-4D97-AF65-F5344CB8AC3E}">
        <p14:creationId xmlns:p14="http://schemas.microsoft.com/office/powerpoint/2010/main" val="1806343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49B6A7-DFA6-4CB4-84C9-A58F4CBED292}"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B2037-A9A5-412E-853E-CCE38C9CC657}" type="slidenum">
              <a:rPr lang="en-US" smtClean="0"/>
              <a:t>‹#›</a:t>
            </a:fld>
            <a:endParaRPr lang="en-US"/>
          </a:p>
        </p:txBody>
      </p:sp>
    </p:spTree>
    <p:extLst>
      <p:ext uri="{BB962C8B-B14F-4D97-AF65-F5344CB8AC3E}">
        <p14:creationId xmlns:p14="http://schemas.microsoft.com/office/powerpoint/2010/main" val="3842246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49B6A7-DFA6-4CB4-84C9-A58F4CBED292}" type="datetimeFigureOut">
              <a:rPr lang="en-US" smtClean="0"/>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0B2037-A9A5-412E-853E-CCE38C9CC657}" type="slidenum">
              <a:rPr lang="en-US" smtClean="0"/>
              <a:t>‹#›</a:t>
            </a:fld>
            <a:endParaRPr lang="en-US"/>
          </a:p>
        </p:txBody>
      </p:sp>
    </p:spTree>
    <p:extLst>
      <p:ext uri="{BB962C8B-B14F-4D97-AF65-F5344CB8AC3E}">
        <p14:creationId xmlns:p14="http://schemas.microsoft.com/office/powerpoint/2010/main" val="395593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49B6A7-DFA6-4CB4-84C9-A58F4CBED292}" type="datetimeFigureOut">
              <a:rPr lang="en-US" smtClean="0"/>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0B2037-A9A5-412E-853E-CCE38C9CC657}" type="slidenum">
              <a:rPr lang="en-US" smtClean="0"/>
              <a:t>‹#›</a:t>
            </a:fld>
            <a:endParaRPr lang="en-US"/>
          </a:p>
        </p:txBody>
      </p:sp>
    </p:spTree>
    <p:extLst>
      <p:ext uri="{BB962C8B-B14F-4D97-AF65-F5344CB8AC3E}">
        <p14:creationId xmlns:p14="http://schemas.microsoft.com/office/powerpoint/2010/main" val="3018799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9B6A7-DFA6-4CB4-84C9-A58F4CBED292}" type="datetimeFigureOut">
              <a:rPr lang="en-US" smtClean="0"/>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0B2037-A9A5-412E-853E-CCE38C9CC657}" type="slidenum">
              <a:rPr lang="en-US" smtClean="0"/>
              <a:t>‹#›</a:t>
            </a:fld>
            <a:endParaRPr lang="en-US"/>
          </a:p>
        </p:txBody>
      </p:sp>
    </p:spTree>
    <p:extLst>
      <p:ext uri="{BB962C8B-B14F-4D97-AF65-F5344CB8AC3E}">
        <p14:creationId xmlns:p14="http://schemas.microsoft.com/office/powerpoint/2010/main" val="3235213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49B6A7-DFA6-4CB4-84C9-A58F4CBED292}" type="datetimeFigureOut">
              <a:rPr lang="en-US" smtClean="0"/>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B2037-A9A5-412E-853E-CCE38C9CC657}" type="slidenum">
              <a:rPr lang="en-US" smtClean="0"/>
              <a:t>‹#›</a:t>
            </a:fld>
            <a:endParaRPr lang="en-US"/>
          </a:p>
        </p:txBody>
      </p:sp>
    </p:spTree>
    <p:extLst>
      <p:ext uri="{BB962C8B-B14F-4D97-AF65-F5344CB8AC3E}">
        <p14:creationId xmlns:p14="http://schemas.microsoft.com/office/powerpoint/2010/main" val="126585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B2037-A9A5-412E-853E-CCE38C9CC657}" type="slidenum">
              <a:rPr lang="en-US" smtClean="0"/>
              <a:t>‹#›</a:t>
            </a:fld>
            <a:endParaRPr lang="en-US"/>
          </a:p>
        </p:txBody>
      </p:sp>
      <p:sp>
        <p:nvSpPr>
          <p:cNvPr id="5" name="Date Placeholder 4"/>
          <p:cNvSpPr>
            <a:spLocks noGrp="1"/>
          </p:cNvSpPr>
          <p:nvPr>
            <p:ph type="dt" sz="half" idx="10"/>
          </p:nvPr>
        </p:nvSpPr>
        <p:spPr/>
        <p:txBody>
          <a:bodyPr/>
          <a:lstStyle/>
          <a:p>
            <a:fld id="{FE49B6A7-DFA6-4CB4-84C9-A58F4CBED292}" type="datetimeFigureOut">
              <a:rPr lang="en-US" smtClean="0"/>
              <a:t>4/28/2023</a:t>
            </a:fld>
            <a:endParaRPr lang="en-US"/>
          </a:p>
        </p:txBody>
      </p:sp>
    </p:spTree>
    <p:extLst>
      <p:ext uri="{BB962C8B-B14F-4D97-AF65-F5344CB8AC3E}">
        <p14:creationId xmlns:p14="http://schemas.microsoft.com/office/powerpoint/2010/main" val="827761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E49B6A7-DFA6-4CB4-84C9-A58F4CBED292}" type="datetimeFigureOut">
              <a:rPr lang="en-US" smtClean="0"/>
              <a:t>4/28/2023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0B2037-A9A5-412E-853E-CCE38C9CC657}" type="slidenum">
              <a:rPr lang="en-US" smtClean="0"/>
              <a:t>‹#›</a:t>
            </a:fld>
            <a:endParaRPr lang="en-US"/>
          </a:p>
        </p:txBody>
      </p:sp>
    </p:spTree>
    <p:extLst>
      <p:ext uri="{BB962C8B-B14F-4D97-AF65-F5344CB8AC3E}">
        <p14:creationId xmlns:p14="http://schemas.microsoft.com/office/powerpoint/2010/main" val="1851337662"/>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2DCD-E687-8FE1-01F8-12F070B996A4}"/>
              </a:ext>
            </a:extLst>
          </p:cNvPr>
          <p:cNvSpPr>
            <a:spLocks noGrp="1"/>
          </p:cNvSpPr>
          <p:nvPr>
            <p:ph type="ctrTitle"/>
          </p:nvPr>
        </p:nvSpPr>
        <p:spPr>
          <a:xfrm>
            <a:off x="1507067" y="1568887"/>
            <a:ext cx="7766936" cy="2476560"/>
          </a:xfrm>
        </p:spPr>
        <p:txBody>
          <a:bodyPr/>
          <a:lstStyle/>
          <a:p>
            <a:pPr algn="ctr"/>
            <a:r>
              <a:rPr lang="en-US" dirty="0">
                <a:latin typeface="Times New Roman" panose="02020603050405020304" pitchFamily="18" charset="0"/>
                <a:cs typeface="Times New Roman" panose="02020603050405020304" pitchFamily="18" charset="0"/>
              </a:rPr>
              <a:t>SER 502 Project</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DevLingo</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Team - 20</a:t>
            </a:r>
          </a:p>
        </p:txBody>
      </p:sp>
      <p:sp>
        <p:nvSpPr>
          <p:cNvPr id="3" name="Subtitle 2">
            <a:extLst>
              <a:ext uri="{FF2B5EF4-FFF2-40B4-BE49-F238E27FC236}">
                <a16:creationId xmlns:a16="http://schemas.microsoft.com/office/drawing/2014/main" id="{89954AB6-BC3B-2121-2F62-783C542FB1F3}"/>
              </a:ext>
            </a:extLst>
          </p:cNvPr>
          <p:cNvSpPr>
            <a:spLocks noGrp="1"/>
          </p:cNvSpPr>
          <p:nvPr>
            <p:ph type="subTitle" idx="1"/>
          </p:nvPr>
        </p:nvSpPr>
        <p:spPr>
          <a:xfrm>
            <a:off x="1348033" y="4050833"/>
            <a:ext cx="7925970" cy="1487415"/>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Manmeet Singh</a:t>
            </a:r>
          </a:p>
          <a:p>
            <a:r>
              <a:rPr lang="en-US" dirty="0">
                <a:latin typeface="Times New Roman" panose="02020603050405020304" pitchFamily="18" charset="0"/>
                <a:cs typeface="Times New Roman" panose="02020603050405020304" pitchFamily="18" charset="0"/>
              </a:rPr>
              <a:t>Jay </a:t>
            </a:r>
            <a:r>
              <a:rPr lang="en-US" dirty="0" err="1">
                <a:latin typeface="Times New Roman" panose="02020603050405020304" pitchFamily="18" charset="0"/>
                <a:cs typeface="Times New Roman" panose="02020603050405020304" pitchFamily="18" charset="0"/>
              </a:rPr>
              <a:t>Sachin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Chiddarwar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Ajinkya Abhinay Pise</a:t>
            </a:r>
          </a:p>
          <a:p>
            <a:r>
              <a:rPr lang="en-US" dirty="0" err="1">
                <a:latin typeface="Times New Roman" panose="02020603050405020304" pitchFamily="18" charset="0"/>
                <a:cs typeface="Times New Roman" panose="02020603050405020304" pitchFamily="18" charset="0"/>
              </a:rPr>
              <a:t>Debesh</a:t>
            </a:r>
            <a:r>
              <a:rPr lang="en-US" dirty="0">
                <a:latin typeface="Times New Roman" panose="02020603050405020304" pitchFamily="18" charset="0"/>
                <a:cs typeface="Times New Roman" panose="02020603050405020304" pitchFamily="18" charset="0"/>
              </a:rPr>
              <a:t> K Pradhan</a:t>
            </a:r>
          </a:p>
          <a:p>
            <a:r>
              <a:rPr lang="en-US" dirty="0">
                <a:latin typeface="Times New Roman" panose="02020603050405020304" pitchFamily="18" charset="0"/>
                <a:cs typeface="Times New Roman" panose="02020603050405020304" pitchFamily="18" charset="0"/>
              </a:rPr>
              <a:t>Rahul </a:t>
            </a:r>
            <a:r>
              <a:rPr lang="en-US" dirty="0" err="1">
                <a:latin typeface="Times New Roman" panose="02020603050405020304" pitchFamily="18" charset="0"/>
                <a:cs typeface="Times New Roman" panose="02020603050405020304" pitchFamily="18" charset="0"/>
              </a:rPr>
              <a:t>Balulmath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590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719F-72C5-06AB-6AD6-F484065E0B67}"/>
              </a:ext>
            </a:extLst>
          </p:cNvPr>
          <p:cNvSpPr>
            <a:spLocks noGrp="1"/>
          </p:cNvSpPr>
          <p:nvPr>
            <p:ph type="title"/>
          </p:nvPr>
        </p:nvSpPr>
        <p:spPr>
          <a:xfrm>
            <a:off x="4209941" y="2792691"/>
            <a:ext cx="3772118" cy="1272618"/>
          </a:xfrm>
        </p:spPr>
        <p:txBody>
          <a:bodyPr>
            <a:normAutofit/>
          </a:bodyPr>
          <a:lstStyle/>
          <a:p>
            <a:r>
              <a:rPr lang="en-US" sz="4800" dirty="0"/>
              <a:t>Sample Runs</a:t>
            </a:r>
          </a:p>
        </p:txBody>
      </p:sp>
    </p:spTree>
    <p:extLst>
      <p:ext uri="{BB962C8B-B14F-4D97-AF65-F5344CB8AC3E}">
        <p14:creationId xmlns:p14="http://schemas.microsoft.com/office/powerpoint/2010/main" val="3726773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03A7-B69E-35D4-F519-97AA3E3FC8A9}"/>
              </a:ext>
            </a:extLst>
          </p:cNvPr>
          <p:cNvSpPr>
            <a:spLocks noGrp="1"/>
          </p:cNvSpPr>
          <p:nvPr>
            <p:ph type="title"/>
          </p:nvPr>
        </p:nvSpPr>
        <p:spPr/>
        <p:txBody>
          <a:bodyPr>
            <a:normAutofit/>
          </a:bodyPr>
          <a:lstStyle/>
          <a:p>
            <a:r>
              <a:rPr lang="en-US" dirty="0"/>
              <a:t>Sample Run – 1 </a:t>
            </a:r>
          </a:p>
        </p:txBody>
      </p:sp>
      <p:sp>
        <p:nvSpPr>
          <p:cNvPr id="13" name="Text Placeholder 12">
            <a:extLst>
              <a:ext uri="{FF2B5EF4-FFF2-40B4-BE49-F238E27FC236}">
                <a16:creationId xmlns:a16="http://schemas.microsoft.com/office/drawing/2014/main" id="{A80BCBB0-B66E-FB9E-4C41-CCA3BBA287A6}"/>
              </a:ext>
            </a:extLst>
          </p:cNvPr>
          <p:cNvSpPr>
            <a:spLocks noGrp="1"/>
          </p:cNvSpPr>
          <p:nvPr>
            <p:ph type="body" idx="1"/>
          </p:nvPr>
        </p:nvSpPr>
        <p:spPr>
          <a:xfrm>
            <a:off x="675745" y="1642269"/>
            <a:ext cx="4185623" cy="576262"/>
          </a:xfrm>
        </p:spPr>
        <p:txBody>
          <a:bodyPr/>
          <a:lstStyle/>
          <a:p>
            <a:r>
              <a:rPr lang="en-US" dirty="0"/>
              <a:t>Code</a:t>
            </a:r>
          </a:p>
        </p:txBody>
      </p:sp>
      <p:pic>
        <p:nvPicPr>
          <p:cNvPr id="8" name="Content Placeholder 7">
            <a:extLst>
              <a:ext uri="{FF2B5EF4-FFF2-40B4-BE49-F238E27FC236}">
                <a16:creationId xmlns:a16="http://schemas.microsoft.com/office/drawing/2014/main" id="{39A736C6-0EA2-02FA-FEC2-C0EF30C2A4E3}"/>
              </a:ext>
            </a:extLst>
          </p:cNvPr>
          <p:cNvPicPr>
            <a:picLocks noGrp="1" noChangeAspect="1"/>
          </p:cNvPicPr>
          <p:nvPr>
            <p:ph sz="half" idx="2"/>
          </p:nvPr>
        </p:nvPicPr>
        <p:blipFill>
          <a:blip r:embed="rId2"/>
          <a:stretch>
            <a:fillRect/>
          </a:stretch>
        </p:blipFill>
        <p:spPr>
          <a:xfrm>
            <a:off x="729085" y="2600881"/>
            <a:ext cx="3514380" cy="2243221"/>
          </a:xfrm>
        </p:spPr>
      </p:pic>
      <p:sp>
        <p:nvSpPr>
          <p:cNvPr id="14" name="Text Placeholder 13">
            <a:extLst>
              <a:ext uri="{FF2B5EF4-FFF2-40B4-BE49-F238E27FC236}">
                <a16:creationId xmlns:a16="http://schemas.microsoft.com/office/drawing/2014/main" id="{FC6F330E-8002-5909-00D1-74F822488546}"/>
              </a:ext>
            </a:extLst>
          </p:cNvPr>
          <p:cNvSpPr>
            <a:spLocks noGrp="1"/>
          </p:cNvSpPr>
          <p:nvPr>
            <p:ph type="body" sz="quarter" idx="3"/>
          </p:nvPr>
        </p:nvSpPr>
        <p:spPr>
          <a:xfrm>
            <a:off x="5088384" y="1642269"/>
            <a:ext cx="4185618" cy="576262"/>
          </a:xfrm>
        </p:spPr>
        <p:txBody>
          <a:bodyPr/>
          <a:lstStyle/>
          <a:p>
            <a:r>
              <a:rPr lang="en-US" dirty="0"/>
              <a:t>Output</a:t>
            </a:r>
          </a:p>
        </p:txBody>
      </p:sp>
      <p:pic>
        <p:nvPicPr>
          <p:cNvPr id="12" name="Content Placeholder 11">
            <a:extLst>
              <a:ext uri="{FF2B5EF4-FFF2-40B4-BE49-F238E27FC236}">
                <a16:creationId xmlns:a16="http://schemas.microsoft.com/office/drawing/2014/main" id="{AA54742E-4E55-F48F-5904-412D2F1CD15A}"/>
              </a:ext>
            </a:extLst>
          </p:cNvPr>
          <p:cNvPicPr>
            <a:picLocks noGrp="1" noChangeAspect="1"/>
          </p:cNvPicPr>
          <p:nvPr>
            <p:ph sz="quarter" idx="4"/>
          </p:nvPr>
        </p:nvPicPr>
        <p:blipFill>
          <a:blip r:embed="rId3"/>
          <a:stretch>
            <a:fillRect/>
          </a:stretch>
        </p:blipFill>
        <p:spPr>
          <a:xfrm>
            <a:off x="5272087" y="3030025"/>
            <a:ext cx="1647825" cy="1019175"/>
          </a:xfrm>
        </p:spPr>
      </p:pic>
    </p:spTree>
    <p:extLst>
      <p:ext uri="{BB962C8B-B14F-4D97-AF65-F5344CB8AC3E}">
        <p14:creationId xmlns:p14="http://schemas.microsoft.com/office/powerpoint/2010/main" val="3961985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DC967-3FCD-ACB9-F58F-0877A9C742D5}"/>
              </a:ext>
            </a:extLst>
          </p:cNvPr>
          <p:cNvSpPr>
            <a:spLocks noGrp="1"/>
          </p:cNvSpPr>
          <p:nvPr>
            <p:ph type="title"/>
          </p:nvPr>
        </p:nvSpPr>
        <p:spPr/>
        <p:txBody>
          <a:bodyPr/>
          <a:lstStyle/>
          <a:p>
            <a:r>
              <a:rPr lang="en-US" dirty="0"/>
              <a:t>Sample Run - 2</a:t>
            </a:r>
          </a:p>
        </p:txBody>
      </p:sp>
      <p:sp>
        <p:nvSpPr>
          <p:cNvPr id="3" name="Text Placeholder 2">
            <a:extLst>
              <a:ext uri="{FF2B5EF4-FFF2-40B4-BE49-F238E27FC236}">
                <a16:creationId xmlns:a16="http://schemas.microsoft.com/office/drawing/2014/main" id="{6EB1A144-8989-DFF1-6DDD-17E0F320C716}"/>
              </a:ext>
            </a:extLst>
          </p:cNvPr>
          <p:cNvSpPr>
            <a:spLocks noGrp="1"/>
          </p:cNvSpPr>
          <p:nvPr>
            <p:ph type="body" idx="1"/>
          </p:nvPr>
        </p:nvSpPr>
        <p:spPr>
          <a:xfrm>
            <a:off x="675788" y="1469430"/>
            <a:ext cx="4185623" cy="576262"/>
          </a:xfrm>
        </p:spPr>
        <p:txBody>
          <a:bodyPr/>
          <a:lstStyle/>
          <a:p>
            <a:r>
              <a:rPr lang="en-US" dirty="0"/>
              <a:t>Code</a:t>
            </a:r>
          </a:p>
        </p:txBody>
      </p:sp>
      <p:pic>
        <p:nvPicPr>
          <p:cNvPr id="8" name="Content Placeholder 7">
            <a:extLst>
              <a:ext uri="{FF2B5EF4-FFF2-40B4-BE49-F238E27FC236}">
                <a16:creationId xmlns:a16="http://schemas.microsoft.com/office/drawing/2014/main" id="{715AD761-C0D1-7AFD-557C-C8AB6745F82F}"/>
              </a:ext>
            </a:extLst>
          </p:cNvPr>
          <p:cNvPicPr>
            <a:picLocks noGrp="1" noChangeAspect="1"/>
          </p:cNvPicPr>
          <p:nvPr>
            <p:ph sz="half" idx="2"/>
          </p:nvPr>
        </p:nvPicPr>
        <p:blipFill>
          <a:blip r:embed="rId2"/>
          <a:stretch>
            <a:fillRect/>
          </a:stretch>
        </p:blipFill>
        <p:spPr>
          <a:xfrm>
            <a:off x="675788" y="2346325"/>
            <a:ext cx="3486150" cy="2943225"/>
          </a:xfrm>
        </p:spPr>
      </p:pic>
      <p:sp>
        <p:nvSpPr>
          <p:cNvPr id="5" name="Text Placeholder 4">
            <a:extLst>
              <a:ext uri="{FF2B5EF4-FFF2-40B4-BE49-F238E27FC236}">
                <a16:creationId xmlns:a16="http://schemas.microsoft.com/office/drawing/2014/main" id="{149E7D7F-9D34-AC13-22FB-CEABEC20DA7A}"/>
              </a:ext>
            </a:extLst>
          </p:cNvPr>
          <p:cNvSpPr>
            <a:spLocks noGrp="1"/>
          </p:cNvSpPr>
          <p:nvPr>
            <p:ph type="body" sz="quarter" idx="3"/>
          </p:nvPr>
        </p:nvSpPr>
        <p:spPr>
          <a:xfrm>
            <a:off x="5088384" y="1469430"/>
            <a:ext cx="4185618" cy="576262"/>
          </a:xfrm>
        </p:spPr>
        <p:txBody>
          <a:bodyPr/>
          <a:lstStyle/>
          <a:p>
            <a:r>
              <a:rPr lang="en-US" dirty="0"/>
              <a:t>Output</a:t>
            </a:r>
          </a:p>
        </p:txBody>
      </p:sp>
      <p:pic>
        <p:nvPicPr>
          <p:cNvPr id="10" name="Content Placeholder 9">
            <a:extLst>
              <a:ext uri="{FF2B5EF4-FFF2-40B4-BE49-F238E27FC236}">
                <a16:creationId xmlns:a16="http://schemas.microsoft.com/office/drawing/2014/main" id="{82EEF876-AB92-F295-D6A6-89FB58A06B8F}"/>
              </a:ext>
            </a:extLst>
          </p:cNvPr>
          <p:cNvPicPr>
            <a:picLocks noGrp="1" noChangeAspect="1"/>
          </p:cNvPicPr>
          <p:nvPr>
            <p:ph sz="quarter" idx="4"/>
          </p:nvPr>
        </p:nvPicPr>
        <p:blipFill>
          <a:blip r:embed="rId3"/>
          <a:stretch>
            <a:fillRect/>
          </a:stretch>
        </p:blipFill>
        <p:spPr>
          <a:xfrm>
            <a:off x="6298089" y="3170237"/>
            <a:ext cx="1628775" cy="1295400"/>
          </a:xfrm>
        </p:spPr>
      </p:pic>
    </p:spTree>
    <p:extLst>
      <p:ext uri="{BB962C8B-B14F-4D97-AF65-F5344CB8AC3E}">
        <p14:creationId xmlns:p14="http://schemas.microsoft.com/office/powerpoint/2010/main" val="3821305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44BC-9B85-CD0B-BEEE-4DDE4BDF41B1}"/>
              </a:ext>
            </a:extLst>
          </p:cNvPr>
          <p:cNvSpPr>
            <a:spLocks noGrp="1"/>
          </p:cNvSpPr>
          <p:nvPr>
            <p:ph type="title"/>
          </p:nvPr>
        </p:nvSpPr>
        <p:spPr/>
        <p:txBody>
          <a:bodyPr/>
          <a:lstStyle/>
          <a:p>
            <a:r>
              <a:rPr lang="en-US" dirty="0"/>
              <a:t>Sample Run - 3</a:t>
            </a:r>
          </a:p>
        </p:txBody>
      </p:sp>
      <p:sp>
        <p:nvSpPr>
          <p:cNvPr id="3" name="Text Placeholder 2">
            <a:extLst>
              <a:ext uri="{FF2B5EF4-FFF2-40B4-BE49-F238E27FC236}">
                <a16:creationId xmlns:a16="http://schemas.microsoft.com/office/drawing/2014/main" id="{BA396EC3-D0A3-7F8B-91E1-4E4ED43F4AEC}"/>
              </a:ext>
            </a:extLst>
          </p:cNvPr>
          <p:cNvSpPr>
            <a:spLocks noGrp="1"/>
          </p:cNvSpPr>
          <p:nvPr>
            <p:ph type="body" idx="1"/>
          </p:nvPr>
        </p:nvSpPr>
        <p:spPr>
          <a:xfrm>
            <a:off x="609757" y="2153801"/>
            <a:ext cx="4185623" cy="576262"/>
          </a:xfrm>
        </p:spPr>
        <p:txBody>
          <a:bodyPr/>
          <a:lstStyle/>
          <a:p>
            <a:r>
              <a:rPr lang="en-US" dirty="0"/>
              <a:t>Code</a:t>
            </a:r>
          </a:p>
        </p:txBody>
      </p:sp>
      <p:sp>
        <p:nvSpPr>
          <p:cNvPr id="5" name="Text Placeholder 4">
            <a:extLst>
              <a:ext uri="{FF2B5EF4-FFF2-40B4-BE49-F238E27FC236}">
                <a16:creationId xmlns:a16="http://schemas.microsoft.com/office/drawing/2014/main" id="{955E6227-05E6-D586-74EE-D1236F062DE4}"/>
              </a:ext>
            </a:extLst>
          </p:cNvPr>
          <p:cNvSpPr>
            <a:spLocks noGrp="1"/>
          </p:cNvSpPr>
          <p:nvPr>
            <p:ph type="body" sz="quarter" idx="3"/>
          </p:nvPr>
        </p:nvSpPr>
        <p:spPr/>
        <p:txBody>
          <a:bodyPr/>
          <a:lstStyle/>
          <a:p>
            <a:r>
              <a:rPr lang="en-US" dirty="0"/>
              <a:t>Output</a:t>
            </a:r>
          </a:p>
        </p:txBody>
      </p:sp>
      <p:pic>
        <p:nvPicPr>
          <p:cNvPr id="18" name="Content Placeholder 17">
            <a:extLst>
              <a:ext uri="{FF2B5EF4-FFF2-40B4-BE49-F238E27FC236}">
                <a16:creationId xmlns:a16="http://schemas.microsoft.com/office/drawing/2014/main" id="{5C81DEE3-12CE-BCDE-FE11-92158A590277}"/>
              </a:ext>
            </a:extLst>
          </p:cNvPr>
          <p:cNvPicPr>
            <a:picLocks noGrp="1" noChangeAspect="1"/>
          </p:cNvPicPr>
          <p:nvPr>
            <p:ph sz="half" idx="2"/>
          </p:nvPr>
        </p:nvPicPr>
        <p:blipFill>
          <a:blip r:embed="rId2"/>
          <a:stretch>
            <a:fillRect/>
          </a:stretch>
        </p:blipFill>
        <p:spPr>
          <a:xfrm>
            <a:off x="796925" y="3255962"/>
            <a:ext cx="3943350" cy="2266950"/>
          </a:xfrm>
        </p:spPr>
      </p:pic>
      <p:pic>
        <p:nvPicPr>
          <p:cNvPr id="22" name="Content Placeholder 21">
            <a:extLst>
              <a:ext uri="{FF2B5EF4-FFF2-40B4-BE49-F238E27FC236}">
                <a16:creationId xmlns:a16="http://schemas.microsoft.com/office/drawing/2014/main" id="{FABAD1A8-65E1-FA22-83FF-92593F859E9A}"/>
              </a:ext>
            </a:extLst>
          </p:cNvPr>
          <p:cNvPicPr>
            <a:picLocks noGrp="1" noChangeAspect="1"/>
          </p:cNvPicPr>
          <p:nvPr>
            <p:ph sz="quarter" idx="4"/>
          </p:nvPr>
        </p:nvPicPr>
        <p:blipFill>
          <a:blip r:embed="rId3"/>
          <a:stretch>
            <a:fillRect/>
          </a:stretch>
        </p:blipFill>
        <p:spPr>
          <a:xfrm>
            <a:off x="6285706" y="3560762"/>
            <a:ext cx="1790700" cy="1657350"/>
          </a:xfrm>
        </p:spPr>
      </p:pic>
    </p:spTree>
    <p:extLst>
      <p:ext uri="{BB962C8B-B14F-4D97-AF65-F5344CB8AC3E}">
        <p14:creationId xmlns:p14="http://schemas.microsoft.com/office/powerpoint/2010/main" val="71351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82E2-416D-65E5-9407-A9E1C317BB49}"/>
              </a:ext>
            </a:extLst>
          </p:cNvPr>
          <p:cNvSpPr>
            <a:spLocks noGrp="1"/>
          </p:cNvSpPr>
          <p:nvPr>
            <p:ph type="title"/>
          </p:nvPr>
        </p:nvSpPr>
        <p:spPr/>
        <p:txBody>
          <a:bodyPr/>
          <a:lstStyle/>
          <a:p>
            <a:r>
              <a:rPr lang="en-US" dirty="0"/>
              <a:t>Sample Run - 4</a:t>
            </a:r>
          </a:p>
        </p:txBody>
      </p:sp>
      <p:sp>
        <p:nvSpPr>
          <p:cNvPr id="3" name="Text Placeholder 2">
            <a:extLst>
              <a:ext uri="{FF2B5EF4-FFF2-40B4-BE49-F238E27FC236}">
                <a16:creationId xmlns:a16="http://schemas.microsoft.com/office/drawing/2014/main" id="{52750C95-BEE7-84F2-F0C0-2BAE55E45B88}"/>
              </a:ext>
            </a:extLst>
          </p:cNvPr>
          <p:cNvSpPr>
            <a:spLocks noGrp="1"/>
          </p:cNvSpPr>
          <p:nvPr>
            <p:ph type="body" idx="1"/>
          </p:nvPr>
        </p:nvSpPr>
        <p:spPr>
          <a:xfrm>
            <a:off x="675788" y="1872852"/>
            <a:ext cx="4185623" cy="576262"/>
          </a:xfrm>
        </p:spPr>
        <p:txBody>
          <a:bodyPr/>
          <a:lstStyle/>
          <a:p>
            <a:r>
              <a:rPr lang="en-US" dirty="0"/>
              <a:t>Code</a:t>
            </a:r>
          </a:p>
        </p:txBody>
      </p:sp>
      <p:pic>
        <p:nvPicPr>
          <p:cNvPr id="8" name="Content Placeholder 7">
            <a:extLst>
              <a:ext uri="{FF2B5EF4-FFF2-40B4-BE49-F238E27FC236}">
                <a16:creationId xmlns:a16="http://schemas.microsoft.com/office/drawing/2014/main" id="{DDB2B9D9-7A97-9BD4-BD8D-7FAEAA78AC2F}"/>
              </a:ext>
            </a:extLst>
          </p:cNvPr>
          <p:cNvPicPr>
            <a:picLocks noGrp="1" noChangeAspect="1"/>
          </p:cNvPicPr>
          <p:nvPr>
            <p:ph sz="half" idx="2"/>
          </p:nvPr>
        </p:nvPicPr>
        <p:blipFill>
          <a:blip r:embed="rId2"/>
          <a:stretch>
            <a:fillRect/>
          </a:stretch>
        </p:blipFill>
        <p:spPr>
          <a:xfrm>
            <a:off x="675788" y="2660011"/>
            <a:ext cx="3295650" cy="2667000"/>
          </a:xfrm>
        </p:spPr>
      </p:pic>
      <p:sp>
        <p:nvSpPr>
          <p:cNvPr id="5" name="Text Placeholder 4">
            <a:extLst>
              <a:ext uri="{FF2B5EF4-FFF2-40B4-BE49-F238E27FC236}">
                <a16:creationId xmlns:a16="http://schemas.microsoft.com/office/drawing/2014/main" id="{EA7CEAE0-9672-E689-EC74-33FB155AF785}"/>
              </a:ext>
            </a:extLst>
          </p:cNvPr>
          <p:cNvSpPr>
            <a:spLocks noGrp="1"/>
          </p:cNvSpPr>
          <p:nvPr>
            <p:ph type="body" sz="quarter" idx="3"/>
          </p:nvPr>
        </p:nvSpPr>
        <p:spPr>
          <a:xfrm>
            <a:off x="5088384" y="1869282"/>
            <a:ext cx="4185618" cy="576262"/>
          </a:xfrm>
        </p:spPr>
        <p:txBody>
          <a:bodyPr/>
          <a:lstStyle/>
          <a:p>
            <a:r>
              <a:rPr lang="en-US" dirty="0"/>
              <a:t>Output</a:t>
            </a:r>
          </a:p>
        </p:txBody>
      </p:sp>
      <p:pic>
        <p:nvPicPr>
          <p:cNvPr id="10" name="Content Placeholder 9">
            <a:extLst>
              <a:ext uri="{FF2B5EF4-FFF2-40B4-BE49-F238E27FC236}">
                <a16:creationId xmlns:a16="http://schemas.microsoft.com/office/drawing/2014/main" id="{F31E8869-2F88-891B-9FE6-8A66E9BDD65A}"/>
              </a:ext>
            </a:extLst>
          </p:cNvPr>
          <p:cNvPicPr>
            <a:picLocks noGrp="1" noChangeAspect="1"/>
          </p:cNvPicPr>
          <p:nvPr>
            <p:ph sz="quarter" idx="4"/>
          </p:nvPr>
        </p:nvPicPr>
        <p:blipFill>
          <a:blip r:embed="rId3"/>
          <a:stretch>
            <a:fillRect/>
          </a:stretch>
        </p:blipFill>
        <p:spPr>
          <a:xfrm>
            <a:off x="5359199" y="2773133"/>
            <a:ext cx="1885950" cy="1704975"/>
          </a:xfrm>
        </p:spPr>
      </p:pic>
    </p:spTree>
    <p:extLst>
      <p:ext uri="{BB962C8B-B14F-4D97-AF65-F5344CB8AC3E}">
        <p14:creationId xmlns:p14="http://schemas.microsoft.com/office/powerpoint/2010/main" val="350856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53F12-0D18-61D8-CE18-3470E6C32498}"/>
              </a:ext>
            </a:extLst>
          </p:cNvPr>
          <p:cNvSpPr>
            <a:spLocks noGrp="1"/>
          </p:cNvSpPr>
          <p:nvPr>
            <p:ph type="title"/>
          </p:nvPr>
        </p:nvSpPr>
        <p:spPr/>
        <p:txBody>
          <a:bodyPr/>
          <a:lstStyle/>
          <a:p>
            <a:r>
              <a:rPr lang="en-US" dirty="0"/>
              <a:t>Sample Run - 5</a:t>
            </a:r>
          </a:p>
        </p:txBody>
      </p:sp>
      <p:sp>
        <p:nvSpPr>
          <p:cNvPr id="3" name="Text Placeholder 2">
            <a:extLst>
              <a:ext uri="{FF2B5EF4-FFF2-40B4-BE49-F238E27FC236}">
                <a16:creationId xmlns:a16="http://schemas.microsoft.com/office/drawing/2014/main" id="{C4D222D4-2BE9-F7DE-2010-C5DE19AA9EBB}"/>
              </a:ext>
            </a:extLst>
          </p:cNvPr>
          <p:cNvSpPr>
            <a:spLocks noGrp="1"/>
          </p:cNvSpPr>
          <p:nvPr>
            <p:ph type="body" idx="1"/>
          </p:nvPr>
        </p:nvSpPr>
        <p:spPr>
          <a:xfrm>
            <a:off x="675787" y="1874113"/>
            <a:ext cx="4185623" cy="576262"/>
          </a:xfrm>
        </p:spPr>
        <p:txBody>
          <a:bodyPr/>
          <a:lstStyle/>
          <a:p>
            <a:r>
              <a:rPr lang="en-US" dirty="0"/>
              <a:t>Code</a:t>
            </a:r>
          </a:p>
        </p:txBody>
      </p:sp>
      <p:pic>
        <p:nvPicPr>
          <p:cNvPr id="8" name="Content Placeholder 7">
            <a:extLst>
              <a:ext uri="{FF2B5EF4-FFF2-40B4-BE49-F238E27FC236}">
                <a16:creationId xmlns:a16="http://schemas.microsoft.com/office/drawing/2014/main" id="{C730E1D9-D4F0-10EF-A438-713920F3C331}"/>
              </a:ext>
            </a:extLst>
          </p:cNvPr>
          <p:cNvPicPr>
            <a:picLocks noGrp="1" noChangeAspect="1"/>
          </p:cNvPicPr>
          <p:nvPr>
            <p:ph sz="half" idx="2"/>
          </p:nvPr>
        </p:nvPicPr>
        <p:blipFill>
          <a:blip r:embed="rId2"/>
          <a:stretch>
            <a:fillRect/>
          </a:stretch>
        </p:blipFill>
        <p:spPr>
          <a:xfrm>
            <a:off x="675787" y="2639219"/>
            <a:ext cx="3305175" cy="1579562"/>
          </a:xfrm>
        </p:spPr>
      </p:pic>
      <p:sp>
        <p:nvSpPr>
          <p:cNvPr id="5" name="Text Placeholder 4">
            <a:extLst>
              <a:ext uri="{FF2B5EF4-FFF2-40B4-BE49-F238E27FC236}">
                <a16:creationId xmlns:a16="http://schemas.microsoft.com/office/drawing/2014/main" id="{E2B043A6-867B-0B8D-7C62-94375ADC6EF2}"/>
              </a:ext>
            </a:extLst>
          </p:cNvPr>
          <p:cNvSpPr>
            <a:spLocks noGrp="1"/>
          </p:cNvSpPr>
          <p:nvPr>
            <p:ph type="body" sz="quarter" idx="3"/>
          </p:nvPr>
        </p:nvSpPr>
        <p:spPr>
          <a:xfrm>
            <a:off x="5095207" y="1874113"/>
            <a:ext cx="4185618" cy="576262"/>
          </a:xfrm>
        </p:spPr>
        <p:txBody>
          <a:bodyPr/>
          <a:lstStyle/>
          <a:p>
            <a:r>
              <a:rPr lang="en-US" dirty="0"/>
              <a:t>Output</a:t>
            </a:r>
          </a:p>
        </p:txBody>
      </p:sp>
      <p:pic>
        <p:nvPicPr>
          <p:cNvPr id="10" name="Content Placeholder 9">
            <a:extLst>
              <a:ext uri="{FF2B5EF4-FFF2-40B4-BE49-F238E27FC236}">
                <a16:creationId xmlns:a16="http://schemas.microsoft.com/office/drawing/2014/main" id="{084EF391-8E90-B20A-1BF3-7300AD904758}"/>
              </a:ext>
            </a:extLst>
          </p:cNvPr>
          <p:cNvPicPr>
            <a:picLocks noGrp="1" noChangeAspect="1"/>
          </p:cNvPicPr>
          <p:nvPr>
            <p:ph sz="quarter" idx="4"/>
          </p:nvPr>
        </p:nvPicPr>
        <p:blipFill>
          <a:blip r:embed="rId3"/>
          <a:stretch>
            <a:fillRect/>
          </a:stretch>
        </p:blipFill>
        <p:spPr>
          <a:xfrm>
            <a:off x="4975668" y="2639219"/>
            <a:ext cx="2184032" cy="2410789"/>
          </a:xfrm>
        </p:spPr>
      </p:pic>
    </p:spTree>
    <p:extLst>
      <p:ext uri="{BB962C8B-B14F-4D97-AF65-F5344CB8AC3E}">
        <p14:creationId xmlns:p14="http://schemas.microsoft.com/office/powerpoint/2010/main" val="1477372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3A14D-D702-1B93-D07E-3363FEE7E47C}"/>
              </a:ext>
            </a:extLst>
          </p:cNvPr>
          <p:cNvSpPr>
            <a:spLocks noGrp="1"/>
          </p:cNvSpPr>
          <p:nvPr>
            <p:ph type="title"/>
          </p:nvPr>
        </p:nvSpPr>
        <p:spPr/>
        <p:txBody>
          <a:bodyPr/>
          <a:lstStyle/>
          <a:p>
            <a:r>
              <a:rPr lang="en-US" dirty="0"/>
              <a:t>Sample Run - 6</a:t>
            </a:r>
          </a:p>
        </p:txBody>
      </p:sp>
      <p:sp>
        <p:nvSpPr>
          <p:cNvPr id="3" name="Text Placeholder 2">
            <a:extLst>
              <a:ext uri="{FF2B5EF4-FFF2-40B4-BE49-F238E27FC236}">
                <a16:creationId xmlns:a16="http://schemas.microsoft.com/office/drawing/2014/main" id="{5EE5EBBB-53DD-15B8-EFD3-4A47531C24A3}"/>
              </a:ext>
            </a:extLst>
          </p:cNvPr>
          <p:cNvSpPr>
            <a:spLocks noGrp="1"/>
          </p:cNvSpPr>
          <p:nvPr>
            <p:ph type="body" idx="1"/>
          </p:nvPr>
        </p:nvSpPr>
        <p:spPr>
          <a:xfrm>
            <a:off x="677334" y="1872852"/>
            <a:ext cx="4185623" cy="576262"/>
          </a:xfrm>
        </p:spPr>
        <p:txBody>
          <a:bodyPr/>
          <a:lstStyle/>
          <a:p>
            <a:r>
              <a:rPr lang="en-US" dirty="0"/>
              <a:t>Code</a:t>
            </a:r>
          </a:p>
        </p:txBody>
      </p:sp>
      <p:pic>
        <p:nvPicPr>
          <p:cNvPr id="8" name="Content Placeholder 7">
            <a:extLst>
              <a:ext uri="{FF2B5EF4-FFF2-40B4-BE49-F238E27FC236}">
                <a16:creationId xmlns:a16="http://schemas.microsoft.com/office/drawing/2014/main" id="{B8DB6DA4-686C-99B2-AA39-6EB4151819C2}"/>
              </a:ext>
            </a:extLst>
          </p:cNvPr>
          <p:cNvPicPr>
            <a:picLocks noGrp="1" noChangeAspect="1"/>
          </p:cNvPicPr>
          <p:nvPr>
            <p:ph sz="half" idx="2"/>
          </p:nvPr>
        </p:nvPicPr>
        <p:blipFill>
          <a:blip r:embed="rId2"/>
          <a:stretch>
            <a:fillRect/>
          </a:stretch>
        </p:blipFill>
        <p:spPr>
          <a:xfrm>
            <a:off x="677334" y="2936740"/>
            <a:ext cx="4067175" cy="1276350"/>
          </a:xfrm>
        </p:spPr>
      </p:pic>
      <p:sp>
        <p:nvSpPr>
          <p:cNvPr id="5" name="Text Placeholder 4">
            <a:extLst>
              <a:ext uri="{FF2B5EF4-FFF2-40B4-BE49-F238E27FC236}">
                <a16:creationId xmlns:a16="http://schemas.microsoft.com/office/drawing/2014/main" id="{13305B56-0AB6-60D7-1FBA-91306E9BE4E8}"/>
              </a:ext>
            </a:extLst>
          </p:cNvPr>
          <p:cNvSpPr>
            <a:spLocks noGrp="1"/>
          </p:cNvSpPr>
          <p:nvPr>
            <p:ph type="body" sz="quarter" idx="3"/>
          </p:nvPr>
        </p:nvSpPr>
        <p:spPr>
          <a:xfrm>
            <a:off x="5088384" y="1901626"/>
            <a:ext cx="4185618" cy="576262"/>
          </a:xfrm>
        </p:spPr>
        <p:txBody>
          <a:bodyPr/>
          <a:lstStyle/>
          <a:p>
            <a:r>
              <a:rPr lang="en-US" dirty="0"/>
              <a:t>Output</a:t>
            </a:r>
          </a:p>
        </p:txBody>
      </p:sp>
      <p:pic>
        <p:nvPicPr>
          <p:cNvPr id="10" name="Content Placeholder 9">
            <a:extLst>
              <a:ext uri="{FF2B5EF4-FFF2-40B4-BE49-F238E27FC236}">
                <a16:creationId xmlns:a16="http://schemas.microsoft.com/office/drawing/2014/main" id="{E4E7EA74-BA8C-CF81-A8DE-1389B8254FD9}"/>
              </a:ext>
            </a:extLst>
          </p:cNvPr>
          <p:cNvPicPr>
            <a:picLocks noGrp="1" noChangeAspect="1"/>
          </p:cNvPicPr>
          <p:nvPr>
            <p:ph sz="quarter" idx="4"/>
          </p:nvPr>
        </p:nvPicPr>
        <p:blipFill>
          <a:blip r:embed="rId3"/>
          <a:stretch>
            <a:fillRect/>
          </a:stretch>
        </p:blipFill>
        <p:spPr>
          <a:xfrm>
            <a:off x="5476218" y="3112953"/>
            <a:ext cx="1704975" cy="923925"/>
          </a:xfrm>
        </p:spPr>
      </p:pic>
    </p:spTree>
    <p:extLst>
      <p:ext uri="{BB962C8B-B14F-4D97-AF65-F5344CB8AC3E}">
        <p14:creationId xmlns:p14="http://schemas.microsoft.com/office/powerpoint/2010/main" val="987568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76D4B-D669-BB3C-CD6F-20DED4ECFB58}"/>
              </a:ext>
            </a:extLst>
          </p:cNvPr>
          <p:cNvSpPr>
            <a:spLocks noGrp="1"/>
          </p:cNvSpPr>
          <p:nvPr>
            <p:ph type="title"/>
          </p:nvPr>
        </p:nvSpPr>
        <p:spPr/>
        <p:txBody>
          <a:bodyPr/>
          <a:lstStyle/>
          <a:p>
            <a:r>
              <a:rPr lang="en-US" dirty="0"/>
              <a:t>Future Work</a:t>
            </a:r>
          </a:p>
        </p:txBody>
      </p:sp>
      <p:sp>
        <p:nvSpPr>
          <p:cNvPr id="4" name="Content Placeholder 3">
            <a:extLst>
              <a:ext uri="{FF2B5EF4-FFF2-40B4-BE49-F238E27FC236}">
                <a16:creationId xmlns:a16="http://schemas.microsoft.com/office/drawing/2014/main" id="{F7A34CB7-AF2D-9A5D-4C35-65175A990A4C}"/>
              </a:ext>
            </a:extLst>
          </p:cNvPr>
          <p:cNvSpPr>
            <a:spLocks noGrp="1"/>
          </p:cNvSpPr>
          <p:nvPr>
            <p:ph sz="half" idx="2"/>
          </p:nvPr>
        </p:nvSpPr>
        <p:spPr>
          <a:xfrm>
            <a:off x="584305" y="1479945"/>
            <a:ext cx="8376815" cy="4196955"/>
          </a:xfrm>
        </p:spPr>
        <p:txBody>
          <a:bodyPr>
            <a:normAutofit fontScale="92500" lnSpcReduction="20000"/>
          </a:bodyPr>
          <a:lstStyle/>
          <a:p>
            <a:pPr algn="l">
              <a:buFont typeface="+mj-lt"/>
              <a:buAutoNum type="arabicPeriod"/>
            </a:pPr>
            <a:r>
              <a:rPr lang="en-US" b="0" i="0" dirty="0">
                <a:solidFill>
                  <a:srgbClr val="1D1C1D"/>
                </a:solidFill>
                <a:effectLst/>
                <a:latin typeface="Slack-Lato"/>
              </a:rPr>
              <a:t>We can consider introducing new language structures or syntax to boost developer productivity and make the language more expressive. For example, we may include lambdas, functional programming structures, and enhanced concurrency support.</a:t>
            </a:r>
          </a:p>
          <a:p>
            <a:pPr algn="l">
              <a:buFont typeface="+mj-lt"/>
              <a:buAutoNum type="arabicPeriod"/>
            </a:pPr>
            <a:r>
              <a:rPr lang="en-US" b="0" i="0" dirty="0">
                <a:solidFill>
                  <a:srgbClr val="1D1C1D"/>
                </a:solidFill>
                <a:effectLst/>
                <a:latin typeface="Slack-Lato"/>
              </a:rPr>
              <a:t>Improve performance: Improving language performance is always a worthwhile subject of study. We may investigate ways to improve the language quicker, either by enhancing the language runtime implementation or by making the language itself more efficient.</a:t>
            </a:r>
          </a:p>
          <a:p>
            <a:pPr algn="l">
              <a:buFont typeface="+mj-lt"/>
              <a:buAutoNum type="arabicPeriod"/>
            </a:pPr>
            <a:r>
              <a:rPr lang="en-US" b="0" i="0" dirty="0">
                <a:solidFill>
                  <a:srgbClr val="1D1C1D"/>
                </a:solidFill>
                <a:effectLst/>
                <a:latin typeface="Slack-Lato"/>
              </a:rPr>
              <a:t>Extend platform support: While Java is extensively used, it may not be as well supported in other regions. Consider adding support for new platforms or settings, such as mobile or web development, to your language.</a:t>
            </a:r>
          </a:p>
          <a:p>
            <a:pPr algn="l">
              <a:buFont typeface="+mj-lt"/>
              <a:buAutoNum type="arabicPeriod"/>
            </a:pPr>
            <a:r>
              <a:rPr lang="en-US" b="0" i="0" dirty="0">
                <a:solidFill>
                  <a:srgbClr val="1D1C1D"/>
                </a:solidFill>
                <a:effectLst/>
                <a:latin typeface="Slack-Lato"/>
              </a:rPr>
              <a:t>Improve tooling: Creating effective tools and IDEs may significantly increase developer productivity. Consider creating new tools or improving current ones to improve code completion, debugging, profiling, and other features.</a:t>
            </a:r>
          </a:p>
          <a:p>
            <a:pPr algn="l">
              <a:buFont typeface="+mj-lt"/>
              <a:buAutoNum type="arabicPeriod"/>
            </a:pPr>
            <a:r>
              <a:rPr lang="en-US" b="0" i="0" dirty="0">
                <a:solidFill>
                  <a:srgbClr val="1D1C1D"/>
                </a:solidFill>
                <a:effectLst/>
                <a:latin typeface="Slack-Lato"/>
              </a:rPr>
              <a:t>Building a strong developer community around your language can assist assure its continued growth and development. Consider strategies to increase acceptance, produce developer documentation and tools, and assist individuals who wish to contribute to the project.</a:t>
            </a:r>
          </a:p>
        </p:txBody>
      </p:sp>
    </p:spTree>
    <p:extLst>
      <p:ext uri="{BB962C8B-B14F-4D97-AF65-F5344CB8AC3E}">
        <p14:creationId xmlns:p14="http://schemas.microsoft.com/office/powerpoint/2010/main" val="1197121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2816A-A92B-0946-12FD-C80DB4892F0D}"/>
              </a:ext>
            </a:extLst>
          </p:cNvPr>
          <p:cNvSpPr>
            <a:spLocks noGrp="1"/>
          </p:cNvSpPr>
          <p:nvPr>
            <p:ph type="title"/>
          </p:nvPr>
        </p:nvSpPr>
        <p:spPr>
          <a:xfrm>
            <a:off x="677334" y="609600"/>
            <a:ext cx="8596668" cy="4707118"/>
          </a:xfrm>
        </p:spPr>
        <p:txBody>
          <a:bodyPr/>
          <a:lstStyle/>
          <a:p>
            <a:pPr algn="ctr"/>
            <a:br>
              <a:rPr lang="en-US" dirty="0"/>
            </a:br>
            <a:br>
              <a:rPr lang="en-US" dirty="0"/>
            </a:br>
            <a:br>
              <a:rPr lang="en-US" dirty="0"/>
            </a:br>
            <a:br>
              <a:rPr lang="en-US" dirty="0"/>
            </a:br>
            <a:r>
              <a:rPr lang="en-US" dirty="0"/>
              <a:t>Thank You</a:t>
            </a:r>
          </a:p>
        </p:txBody>
      </p:sp>
    </p:spTree>
    <p:extLst>
      <p:ext uri="{BB962C8B-B14F-4D97-AF65-F5344CB8AC3E}">
        <p14:creationId xmlns:p14="http://schemas.microsoft.com/office/powerpoint/2010/main" val="3808425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AA41-9B5D-CD40-193F-25DB8295CF64}"/>
              </a:ext>
            </a:extLst>
          </p:cNvPr>
          <p:cNvSpPr>
            <a:spLocks noGrp="1"/>
          </p:cNvSpPr>
          <p:nvPr>
            <p:ph type="title"/>
          </p:nvPr>
        </p:nvSpPr>
        <p:spPr>
          <a:xfrm>
            <a:off x="677334" y="609600"/>
            <a:ext cx="8596668" cy="615886"/>
          </a:xfrm>
        </p:spPr>
        <p:txBody>
          <a:bodyPr>
            <a:normAutofit fontScale="90000"/>
          </a:bodyPr>
          <a:lstStyle/>
          <a:p>
            <a:r>
              <a:rPr lang="en-US" dirty="0">
                <a:latin typeface="Times New Roman" panose="02020603050405020304" pitchFamily="18" charset="0"/>
                <a:cs typeface="Times New Roman" panose="02020603050405020304" pitchFamily="18" charset="0"/>
              </a:rPr>
              <a:t>Introduction</a:t>
            </a:r>
            <a:r>
              <a:rPr lang="en-US" dirty="0"/>
              <a:t>		</a:t>
            </a:r>
          </a:p>
        </p:txBody>
      </p:sp>
      <p:sp>
        <p:nvSpPr>
          <p:cNvPr id="3" name="Content Placeholder 2">
            <a:extLst>
              <a:ext uri="{FF2B5EF4-FFF2-40B4-BE49-F238E27FC236}">
                <a16:creationId xmlns:a16="http://schemas.microsoft.com/office/drawing/2014/main" id="{4F7A501F-9B91-B787-B052-39ECE287ACB0}"/>
              </a:ext>
            </a:extLst>
          </p:cNvPr>
          <p:cNvSpPr>
            <a:spLocks noGrp="1"/>
          </p:cNvSpPr>
          <p:nvPr>
            <p:ph idx="1"/>
          </p:nvPr>
        </p:nvSpPr>
        <p:spPr>
          <a:xfrm>
            <a:off x="677334" y="1828801"/>
            <a:ext cx="8596668" cy="4212562"/>
          </a:xfrm>
        </p:spPr>
        <p:txBody>
          <a:bodyPr/>
          <a:lstStyle/>
          <a:p>
            <a:pPr marL="0" indent="0">
              <a:buNone/>
            </a:pPr>
            <a:r>
              <a:rPr lang="en-US" dirty="0">
                <a:latin typeface="Times New Roman" panose="02020603050405020304" pitchFamily="18" charset="0"/>
                <a:cs typeface="Times New Roman" panose="02020603050405020304" pitchFamily="18" charset="0"/>
              </a:rPr>
              <a:t>Language Name – </a:t>
            </a:r>
            <a:r>
              <a:rPr lang="en-US" dirty="0" err="1">
                <a:latin typeface="Times New Roman" panose="02020603050405020304" pitchFamily="18" charset="0"/>
                <a:cs typeface="Times New Roman" panose="02020603050405020304" pitchFamily="18" charset="0"/>
              </a:rPr>
              <a:t>DevLingo</a:t>
            </a:r>
            <a:endParaRPr lang="en-US" dirty="0">
              <a:latin typeface="Times New Roman" panose="02020603050405020304" pitchFamily="18" charset="0"/>
              <a:cs typeface="Times New Roman" panose="02020603050405020304" pitchFamily="18" charset="0"/>
            </a:endParaRPr>
          </a:p>
          <a:p>
            <a:pPr marL="0" indent="0" algn="l">
              <a:buNone/>
            </a:pPr>
            <a:r>
              <a:rPr lang="en-US" dirty="0">
                <a:latin typeface="Times New Roman" panose="02020603050405020304" pitchFamily="18" charset="0"/>
                <a:cs typeface="Times New Roman" panose="02020603050405020304" pitchFamily="18" charset="0"/>
              </a:rPr>
              <a:t>Systems Used – MacOS</a:t>
            </a:r>
          </a:p>
          <a:p>
            <a:pPr marL="0" indent="0" algn="l">
              <a:buNone/>
            </a:pPr>
            <a:r>
              <a:rPr lang="en-US" dirty="0">
                <a:latin typeface="Times New Roman" panose="02020603050405020304" pitchFamily="18" charset="0"/>
                <a:cs typeface="Times New Roman" panose="02020603050405020304" pitchFamily="18" charset="0"/>
              </a:rPr>
              <a:t>Tools Used –  </a:t>
            </a:r>
          </a:p>
          <a:p>
            <a:pPr lvl="1"/>
            <a:r>
              <a:rPr lang="en-US" dirty="0">
                <a:latin typeface="Times New Roman" panose="02020603050405020304" pitchFamily="18" charset="0"/>
                <a:cs typeface="Times New Roman" panose="02020603050405020304" pitchFamily="18" charset="0"/>
              </a:rPr>
              <a:t>ANTLR</a:t>
            </a:r>
          </a:p>
          <a:p>
            <a:pPr lvl="1"/>
            <a:r>
              <a:rPr lang="en-US" dirty="0">
                <a:latin typeface="Times New Roman" panose="02020603050405020304" pitchFamily="18" charset="0"/>
                <a:cs typeface="Times New Roman" panose="02020603050405020304" pitchFamily="18" charset="0"/>
              </a:rPr>
              <a:t>IntelliJ Idea</a:t>
            </a:r>
          </a:p>
          <a:p>
            <a:pPr marL="0" indent="0">
              <a:buNone/>
            </a:pPr>
            <a:r>
              <a:rPr lang="en-US" dirty="0">
                <a:latin typeface="Times New Roman" panose="02020603050405020304" pitchFamily="18" charset="0"/>
                <a:cs typeface="Times New Roman" panose="02020603050405020304" pitchFamily="18" charset="0"/>
              </a:rPr>
              <a:t>Extensions used – </a:t>
            </a:r>
          </a:p>
          <a:p>
            <a:pPr lvl="1"/>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dvlg</a:t>
            </a:r>
            <a:r>
              <a:rPr lang="en-US" dirty="0">
                <a:latin typeface="Times New Roman" panose="02020603050405020304" pitchFamily="18" charset="0"/>
                <a:cs typeface="Times New Roman" panose="02020603050405020304" pitchFamily="18" charset="0"/>
              </a:rPr>
              <a:t> (Input Program)</a:t>
            </a:r>
          </a:p>
          <a:p>
            <a:pPr lvl="1"/>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dvac</a:t>
            </a:r>
            <a:r>
              <a:rPr lang="en-US" dirty="0">
                <a:latin typeface="Times New Roman" panose="02020603050405020304" pitchFamily="18" charset="0"/>
                <a:cs typeface="Times New Roman" panose="02020603050405020304" pitchFamily="18" charset="0"/>
              </a:rPr>
              <a:t>(Intermediate Code)</a:t>
            </a: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06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D883-4D2A-B15D-EB0E-E1E3188739B8}"/>
              </a:ext>
            </a:extLst>
          </p:cNvPr>
          <p:cNvSpPr>
            <a:spLocks noGrp="1"/>
          </p:cNvSpPr>
          <p:nvPr>
            <p:ph type="title"/>
          </p:nvPr>
        </p:nvSpPr>
        <p:spPr>
          <a:xfrm>
            <a:off x="677334" y="609600"/>
            <a:ext cx="8596668" cy="776140"/>
          </a:xfrm>
        </p:spPr>
        <p:txBody>
          <a:bodyPr/>
          <a:lstStyle/>
          <a:p>
            <a:r>
              <a:rPr lang="en-US" dirty="0"/>
              <a:t>Basic Features</a:t>
            </a:r>
          </a:p>
        </p:txBody>
      </p:sp>
      <p:sp>
        <p:nvSpPr>
          <p:cNvPr id="3" name="Content Placeholder 2">
            <a:extLst>
              <a:ext uri="{FF2B5EF4-FFF2-40B4-BE49-F238E27FC236}">
                <a16:creationId xmlns:a16="http://schemas.microsoft.com/office/drawing/2014/main" id="{6C938F9A-0967-8488-446F-CB0255674898}"/>
              </a:ext>
            </a:extLst>
          </p:cNvPr>
          <p:cNvSpPr>
            <a:spLocks noGrp="1"/>
          </p:cNvSpPr>
          <p:nvPr>
            <p:ph idx="1"/>
          </p:nvPr>
        </p:nvSpPr>
        <p:spPr>
          <a:xfrm>
            <a:off x="677334" y="1254610"/>
            <a:ext cx="8596668" cy="4648349"/>
          </a:xfrm>
        </p:spPr>
        <p:txBody>
          <a:bodyPr>
            <a:normAutofit lnSpcReduction="10000"/>
          </a:bodyPr>
          <a:lstStyle/>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Boolean values</a:t>
            </a:r>
            <a:r>
              <a:rPr lang="en-US" b="0" i="0" dirty="0">
                <a:solidFill>
                  <a:srgbClr val="374151"/>
                </a:solidFill>
                <a:effectLst/>
                <a:latin typeface="Times New Roman" panose="02020603050405020304" pitchFamily="18" charset="0"/>
                <a:cs typeface="Times New Roman" panose="02020603050405020304" pitchFamily="18" charset="0"/>
              </a:rPr>
              <a:t>: “</a:t>
            </a:r>
            <a:r>
              <a:rPr lang="en-US" b="1" i="0" dirty="0">
                <a:solidFill>
                  <a:srgbClr val="374151"/>
                </a:solidFill>
                <a:effectLst/>
                <a:latin typeface="Times New Roman" panose="02020603050405020304" pitchFamily="18" charset="0"/>
                <a:cs typeface="Times New Roman" panose="02020603050405020304" pitchFamily="18" charset="0"/>
              </a:rPr>
              <a:t>Boolean</a:t>
            </a:r>
            <a:r>
              <a:rPr lang="en-US" b="0" i="0" dirty="0">
                <a:solidFill>
                  <a:srgbClr val="374151"/>
                </a:solidFill>
                <a:effectLst/>
                <a:latin typeface="Times New Roman" panose="02020603050405020304" pitchFamily="18" charset="0"/>
                <a:cs typeface="Times New Roman" panose="02020603050405020304" pitchFamily="18" charset="0"/>
              </a:rPr>
              <a:t>” support Boolean operators: The language supports Boolean operators such as “</a:t>
            </a:r>
            <a:r>
              <a:rPr lang="en-US" b="1" i="0" dirty="0">
                <a:solidFill>
                  <a:srgbClr val="374151"/>
                </a:solidFill>
                <a:effectLst/>
                <a:latin typeface="Times New Roman" panose="02020603050405020304" pitchFamily="18" charset="0"/>
                <a:cs typeface="Times New Roman" panose="02020603050405020304" pitchFamily="18" charset="0"/>
              </a:rPr>
              <a:t>and</a:t>
            </a:r>
            <a:r>
              <a:rPr lang="en-US" b="0" i="0" dirty="0">
                <a:solidFill>
                  <a:srgbClr val="374151"/>
                </a:solidFill>
                <a:effectLst/>
                <a:latin typeface="Times New Roman" panose="02020603050405020304" pitchFamily="18" charset="0"/>
                <a:cs typeface="Times New Roman" panose="02020603050405020304" pitchFamily="18" charset="0"/>
              </a:rPr>
              <a:t>”, “</a:t>
            </a:r>
            <a:r>
              <a:rPr lang="en-US" b="1" i="0" dirty="0">
                <a:solidFill>
                  <a:srgbClr val="374151"/>
                </a:solidFill>
                <a:effectLst/>
                <a:latin typeface="Times New Roman" panose="02020603050405020304" pitchFamily="18" charset="0"/>
                <a:cs typeface="Times New Roman" panose="02020603050405020304" pitchFamily="18" charset="0"/>
              </a:rPr>
              <a:t>or</a:t>
            </a:r>
            <a:r>
              <a:rPr lang="en-US" b="0" i="0" dirty="0">
                <a:solidFill>
                  <a:srgbClr val="374151"/>
                </a:solidFill>
                <a:effectLst/>
                <a:latin typeface="Times New Roman" panose="02020603050405020304" pitchFamily="18" charset="0"/>
                <a:cs typeface="Times New Roman" panose="02020603050405020304" pitchFamily="18" charset="0"/>
              </a:rPr>
              <a:t>”, and “</a:t>
            </a:r>
            <a:r>
              <a:rPr lang="en-US" b="1" i="0" dirty="0">
                <a:solidFill>
                  <a:srgbClr val="374151"/>
                </a:solidFill>
                <a:effectLst/>
                <a:latin typeface="Times New Roman" panose="02020603050405020304" pitchFamily="18" charset="0"/>
                <a:cs typeface="Times New Roman" panose="02020603050405020304" pitchFamily="18" charset="0"/>
              </a:rPr>
              <a:t>not</a:t>
            </a:r>
            <a:r>
              <a:rPr lang="en-US" b="0" i="0" dirty="0">
                <a:solidFill>
                  <a:srgbClr val="374151"/>
                </a:solidFill>
                <a:effectLst/>
                <a:latin typeface="Times New Roman" panose="02020603050405020304" pitchFamily="18" charset="0"/>
                <a:cs typeface="Times New Roman" panose="02020603050405020304" pitchFamily="18" charset="0"/>
              </a:rPr>
              <a:t>” for working with Boolean values.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Numeric operators</a:t>
            </a:r>
            <a:r>
              <a:rPr lang="en-US" b="0" i="0" dirty="0">
                <a:solidFill>
                  <a:srgbClr val="374151"/>
                </a:solidFill>
                <a:effectLst/>
                <a:latin typeface="Times New Roman" panose="02020603050405020304" pitchFamily="18" charset="0"/>
                <a:cs typeface="Times New Roman" panose="02020603050405020304" pitchFamily="18" charset="0"/>
              </a:rPr>
              <a:t>: The language supports “</a:t>
            </a:r>
            <a:r>
              <a:rPr lang="en-US" b="1" i="0" dirty="0">
                <a:solidFill>
                  <a:srgbClr val="374151"/>
                </a:solidFill>
                <a:effectLst/>
                <a:latin typeface="Times New Roman" panose="02020603050405020304" pitchFamily="18" charset="0"/>
                <a:cs typeface="Times New Roman" panose="02020603050405020304" pitchFamily="18" charset="0"/>
              </a:rPr>
              <a:t>int</a:t>
            </a:r>
            <a:r>
              <a:rPr lang="en-US" b="0" i="0" dirty="0">
                <a:solidFill>
                  <a:srgbClr val="374151"/>
                </a:solidFill>
                <a:effectLst/>
                <a:latin typeface="Times New Roman" panose="02020603050405020304" pitchFamily="18" charset="0"/>
                <a:cs typeface="Times New Roman" panose="02020603050405020304" pitchFamily="18" charset="0"/>
              </a:rPr>
              <a:t>” as the numeric operator. It supports all the basic arithmetic computations such as </a:t>
            </a:r>
            <a:r>
              <a:rPr lang="en-US" b="1" i="0" dirty="0">
                <a:solidFill>
                  <a:srgbClr val="374151"/>
                </a:solidFill>
                <a:effectLst/>
                <a:latin typeface="Times New Roman" panose="02020603050405020304" pitchFamily="18" charset="0"/>
                <a:cs typeface="Times New Roman" panose="02020603050405020304" pitchFamily="18" charset="0"/>
              </a:rPr>
              <a:t>addition, multiplication, subtraction, and division</a:t>
            </a:r>
            <a:r>
              <a:rPr lang="en-US" b="0" i="0" dirty="0">
                <a:solidFill>
                  <a:srgbClr val="374151"/>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String value assignments</a:t>
            </a:r>
            <a:r>
              <a:rPr lang="en-US" b="0" i="0" dirty="0">
                <a:solidFill>
                  <a:srgbClr val="374151"/>
                </a:solidFill>
                <a:effectLst/>
                <a:latin typeface="Times New Roman" panose="02020603050405020304" pitchFamily="18" charset="0"/>
                <a:cs typeface="Times New Roman" panose="02020603050405020304" pitchFamily="18" charset="0"/>
              </a:rPr>
              <a:t>: The language supports string value assignments as “</a:t>
            </a:r>
            <a:r>
              <a:rPr lang="en-US" b="1" dirty="0">
                <a:solidFill>
                  <a:srgbClr val="374151"/>
                </a:solidFill>
                <a:latin typeface="Times New Roman" panose="02020603050405020304" pitchFamily="18" charset="0"/>
                <a:cs typeface="Times New Roman" panose="02020603050405020304" pitchFamily="18" charset="0"/>
              </a:rPr>
              <a:t>s</a:t>
            </a:r>
            <a:r>
              <a:rPr lang="en-US" b="1" i="0" dirty="0">
                <a:solidFill>
                  <a:srgbClr val="374151"/>
                </a:solidFill>
                <a:effectLst/>
                <a:latin typeface="Times New Roman" panose="02020603050405020304" pitchFamily="18" charset="0"/>
                <a:cs typeface="Times New Roman" panose="02020603050405020304" pitchFamily="18" charset="0"/>
              </a:rPr>
              <a:t>tring</a:t>
            </a:r>
            <a:r>
              <a:rPr lang="en-US" b="0" i="0" dirty="0">
                <a:solidFill>
                  <a:srgbClr val="374151"/>
                </a:solidFill>
                <a:effectLst/>
                <a:latin typeface="Times New Roman" panose="02020603050405020304" pitchFamily="18" charset="0"/>
                <a:cs typeface="Times New Roman" panose="02020603050405020304" pitchFamily="18" charset="0"/>
              </a:rPr>
              <a:t>”. Basic operations such as printing and assigning to a</a:t>
            </a:r>
            <a:r>
              <a:rPr lang="en-US" dirty="0">
                <a:solidFill>
                  <a:srgbClr val="374151"/>
                </a:solidFill>
                <a:latin typeface="Times New Roman" panose="02020603050405020304" pitchFamily="18" charset="0"/>
                <a:cs typeface="Times New Roman" panose="02020603050405020304" pitchFamily="18" charset="0"/>
              </a:rPr>
              <a:t>n identifier</a:t>
            </a:r>
            <a:r>
              <a:rPr lang="en-US" b="0" i="0" dirty="0">
                <a:solidFill>
                  <a:srgbClr val="374151"/>
                </a:solidFill>
                <a:effectLst/>
                <a:latin typeface="Times New Roman" panose="02020603050405020304" pitchFamily="18" charset="0"/>
                <a:cs typeface="Times New Roman" panose="02020603050405020304" pitchFamily="18" charset="0"/>
              </a:rPr>
              <a:t> are implemented. </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Assignment operator</a:t>
            </a:r>
            <a:r>
              <a:rPr lang="en-US" b="0" i="0" dirty="0">
                <a:solidFill>
                  <a:srgbClr val="374151"/>
                </a:solidFill>
                <a:effectLst/>
                <a:latin typeface="Times New Roman" panose="02020603050405020304" pitchFamily="18" charset="0"/>
                <a:cs typeface="Times New Roman" panose="02020603050405020304" pitchFamily="18" charset="0"/>
              </a:rPr>
              <a:t>: The language includes an assignment operator which helps to assign a value to an identifier.</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Conditional statements</a:t>
            </a:r>
            <a:r>
              <a:rPr lang="en-US" b="0" i="0" dirty="0">
                <a:solidFill>
                  <a:srgbClr val="374151"/>
                </a:solidFill>
                <a:effectLst/>
                <a:latin typeface="Times New Roman" panose="02020603050405020304" pitchFamily="18" charset="0"/>
                <a:cs typeface="Times New Roman" panose="02020603050405020304" pitchFamily="18" charset="0"/>
              </a:rPr>
              <a:t>: </a:t>
            </a:r>
            <a:r>
              <a:rPr lang="en-US" i="0" dirty="0">
                <a:solidFill>
                  <a:srgbClr val="374151"/>
                </a:solidFill>
                <a:effectLst/>
                <a:latin typeface="Times New Roman" panose="02020603050405020304" pitchFamily="18" charset="0"/>
                <a:cs typeface="Times New Roman" panose="02020603050405020304" pitchFamily="18" charset="0"/>
              </a:rPr>
              <a:t>Traditional </a:t>
            </a:r>
            <a:r>
              <a:rPr lang="en-US" b="1" i="0" dirty="0">
                <a:solidFill>
                  <a:srgbClr val="374151"/>
                </a:solidFill>
                <a:effectLst/>
                <a:latin typeface="Times New Roman" panose="02020603050405020304" pitchFamily="18" charset="0"/>
                <a:cs typeface="Times New Roman" panose="02020603050405020304" pitchFamily="18" charset="0"/>
              </a:rPr>
              <a:t>if-else </a:t>
            </a:r>
            <a:r>
              <a:rPr lang="en-US" b="0" i="0" dirty="0">
                <a:solidFill>
                  <a:srgbClr val="374151"/>
                </a:solidFill>
                <a:effectLst/>
                <a:latin typeface="Times New Roman" panose="02020603050405020304" pitchFamily="18" charset="0"/>
                <a:cs typeface="Times New Roman" panose="02020603050405020304" pitchFamily="18" charset="0"/>
              </a:rPr>
              <a:t>statements and </a:t>
            </a:r>
            <a:r>
              <a:rPr lang="en-US" b="1" i="0" dirty="0">
                <a:solidFill>
                  <a:srgbClr val="374151"/>
                </a:solidFill>
                <a:effectLst/>
                <a:latin typeface="Times New Roman" panose="02020603050405020304" pitchFamily="18" charset="0"/>
                <a:cs typeface="Times New Roman" panose="02020603050405020304" pitchFamily="18" charset="0"/>
              </a:rPr>
              <a:t>ternary operators </a:t>
            </a:r>
            <a:r>
              <a:rPr lang="en-US" b="0" i="0" dirty="0">
                <a:solidFill>
                  <a:srgbClr val="374151"/>
                </a:solidFill>
                <a:effectLst/>
                <a:latin typeface="Times New Roman" panose="02020603050405020304" pitchFamily="18" charset="0"/>
                <a:cs typeface="Times New Roman" panose="02020603050405020304" pitchFamily="18" charset="0"/>
              </a:rPr>
              <a:t>have been included in the language for conditional statements.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Iterative loops</a:t>
            </a:r>
            <a:r>
              <a:rPr lang="en-US" b="0" i="0" dirty="0">
                <a:solidFill>
                  <a:srgbClr val="374151"/>
                </a:solidFill>
                <a:effectLst/>
                <a:latin typeface="Times New Roman" panose="02020603050405020304" pitchFamily="18" charset="0"/>
                <a:cs typeface="Times New Roman" panose="02020603050405020304" pitchFamily="18" charset="0"/>
              </a:rPr>
              <a:t>: The language supports iterative loops such as </a:t>
            </a:r>
            <a:r>
              <a:rPr lang="en-US" b="1" i="0" dirty="0">
                <a:solidFill>
                  <a:srgbClr val="374151"/>
                </a:solidFill>
                <a:effectLst/>
                <a:latin typeface="Times New Roman" panose="02020603050405020304" pitchFamily="18" charset="0"/>
                <a:cs typeface="Times New Roman" panose="02020603050405020304" pitchFamily="18" charset="0"/>
              </a:rPr>
              <a:t>for loop, while loop, and for-range loops </a:t>
            </a:r>
            <a:r>
              <a:rPr lang="en-US" b="0" i="0" dirty="0">
                <a:solidFill>
                  <a:srgbClr val="374151"/>
                </a:solidFill>
                <a:effectLst/>
                <a:latin typeface="Times New Roman" panose="02020603050405020304" pitchFamily="18" charset="0"/>
                <a:cs typeface="Times New Roman" panose="02020603050405020304" pitchFamily="18" charset="0"/>
              </a:rPr>
              <a:t>for executing a block of code repeatedly.</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Print statement</a:t>
            </a:r>
            <a:r>
              <a:rPr lang="en-US" b="0" i="0" dirty="0">
                <a:solidFill>
                  <a:srgbClr val="374151"/>
                </a:solidFill>
                <a:effectLst/>
                <a:latin typeface="Times New Roman" panose="02020603050405020304" pitchFamily="18" charset="0"/>
                <a:cs typeface="Times New Roman" panose="02020603050405020304" pitchFamily="18" charset="0"/>
              </a:rPr>
              <a:t>: The language includes a print statement “</a:t>
            </a:r>
            <a:r>
              <a:rPr lang="en-US" b="1" i="0" dirty="0" err="1">
                <a:solidFill>
                  <a:srgbClr val="374151"/>
                </a:solidFill>
                <a:effectLst/>
                <a:latin typeface="Times New Roman" panose="02020603050405020304" pitchFamily="18" charset="0"/>
                <a:cs typeface="Times New Roman" panose="02020603050405020304" pitchFamily="18" charset="0"/>
              </a:rPr>
              <a:t>printf</a:t>
            </a:r>
            <a:r>
              <a:rPr lang="en-US" b="0" i="0" dirty="0">
                <a:solidFill>
                  <a:srgbClr val="374151"/>
                </a:solidFill>
                <a:effectLst/>
                <a:latin typeface="Times New Roman" panose="02020603050405020304" pitchFamily="18" charset="0"/>
                <a:cs typeface="Times New Roman" panose="02020603050405020304" pitchFamily="18" charset="0"/>
              </a:rPr>
              <a:t>” for printing out the values of identifiers. This supports all the data types covered in the language.</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36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604D-DDC4-6CCD-3412-C3EDF6EC3EA5}"/>
              </a:ext>
            </a:extLst>
          </p:cNvPr>
          <p:cNvSpPr>
            <a:spLocks noGrp="1"/>
          </p:cNvSpPr>
          <p:nvPr>
            <p:ph type="title"/>
          </p:nvPr>
        </p:nvSpPr>
        <p:spPr>
          <a:xfrm>
            <a:off x="715041" y="2853180"/>
            <a:ext cx="8596668" cy="1320800"/>
          </a:xfrm>
        </p:spPr>
        <p:txBody>
          <a:bodyPr>
            <a:normAutofit/>
          </a:bodyPr>
          <a:lstStyle/>
          <a:p>
            <a:pPr algn="ctr"/>
            <a:r>
              <a:rPr lang="en-US" sz="4800" dirty="0"/>
              <a:t>Grammar</a:t>
            </a:r>
          </a:p>
        </p:txBody>
      </p:sp>
    </p:spTree>
    <p:extLst>
      <p:ext uri="{BB962C8B-B14F-4D97-AF65-F5344CB8AC3E}">
        <p14:creationId xmlns:p14="http://schemas.microsoft.com/office/powerpoint/2010/main" val="74464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6628FFC-D15C-AF8D-4980-47514B2405C5}"/>
              </a:ext>
            </a:extLst>
          </p:cNvPr>
          <p:cNvSpPr txBox="1"/>
          <p:nvPr/>
        </p:nvSpPr>
        <p:spPr>
          <a:xfrm>
            <a:off x="688157" y="653203"/>
            <a:ext cx="6994688" cy="369332"/>
          </a:xfrm>
          <a:prstGeom prst="rect">
            <a:avLst/>
          </a:prstGeom>
          <a:noFill/>
        </p:spPr>
        <p:txBody>
          <a:bodyPr wrap="square" rtlCol="0">
            <a:spAutoFit/>
          </a:bodyPr>
          <a:lstStyle/>
          <a:p>
            <a:r>
              <a:rPr lang="en-US" dirty="0"/>
              <a:t>Grammar rules are present in .g4 file </a:t>
            </a:r>
          </a:p>
        </p:txBody>
      </p:sp>
      <p:pic>
        <p:nvPicPr>
          <p:cNvPr id="35" name="Content Placeholder 34">
            <a:extLst>
              <a:ext uri="{FF2B5EF4-FFF2-40B4-BE49-F238E27FC236}">
                <a16:creationId xmlns:a16="http://schemas.microsoft.com/office/drawing/2014/main" id="{D5A8AF48-93D1-EF3D-514F-34BF8D235080}"/>
              </a:ext>
            </a:extLst>
          </p:cNvPr>
          <p:cNvPicPr>
            <a:picLocks noGrp="1" noChangeAspect="1"/>
          </p:cNvPicPr>
          <p:nvPr>
            <p:ph sz="half" idx="1"/>
          </p:nvPr>
        </p:nvPicPr>
        <p:blipFill>
          <a:blip r:embed="rId3"/>
          <a:stretch>
            <a:fillRect/>
          </a:stretch>
        </p:blipFill>
        <p:spPr>
          <a:xfrm>
            <a:off x="688157" y="1159497"/>
            <a:ext cx="4072379" cy="4901938"/>
          </a:xfrm>
        </p:spPr>
      </p:pic>
      <p:pic>
        <p:nvPicPr>
          <p:cNvPr id="37" name="Picture 36">
            <a:extLst>
              <a:ext uri="{FF2B5EF4-FFF2-40B4-BE49-F238E27FC236}">
                <a16:creationId xmlns:a16="http://schemas.microsoft.com/office/drawing/2014/main" id="{36B0B557-74AF-BFB8-008C-BAE7FD1BE777}"/>
              </a:ext>
            </a:extLst>
          </p:cNvPr>
          <p:cNvPicPr>
            <a:picLocks noChangeAspect="1"/>
          </p:cNvPicPr>
          <p:nvPr/>
        </p:nvPicPr>
        <p:blipFill>
          <a:blip r:embed="rId4"/>
          <a:stretch>
            <a:fillRect/>
          </a:stretch>
        </p:blipFill>
        <p:spPr>
          <a:xfrm>
            <a:off x="4873658" y="1063130"/>
            <a:ext cx="4654946" cy="4731740"/>
          </a:xfrm>
          <a:prstGeom prst="rect">
            <a:avLst/>
          </a:prstGeom>
        </p:spPr>
      </p:pic>
    </p:spTree>
    <p:extLst>
      <p:ext uri="{BB962C8B-B14F-4D97-AF65-F5344CB8AC3E}">
        <p14:creationId xmlns:p14="http://schemas.microsoft.com/office/powerpoint/2010/main" val="507600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74DAFF77-ED35-D890-9A0C-6136CFFC54EC}"/>
              </a:ext>
            </a:extLst>
          </p:cNvPr>
          <p:cNvPicPr>
            <a:picLocks noGrp="1" noChangeAspect="1"/>
          </p:cNvPicPr>
          <p:nvPr>
            <p:ph sz="half" idx="1"/>
          </p:nvPr>
        </p:nvPicPr>
        <p:blipFill>
          <a:blip r:embed="rId2"/>
          <a:stretch>
            <a:fillRect/>
          </a:stretch>
        </p:blipFill>
        <p:spPr>
          <a:xfrm>
            <a:off x="677863" y="1131217"/>
            <a:ext cx="4183062" cy="4686525"/>
          </a:xfrm>
        </p:spPr>
      </p:pic>
      <p:pic>
        <p:nvPicPr>
          <p:cNvPr id="20" name="Content Placeholder 19">
            <a:extLst>
              <a:ext uri="{FF2B5EF4-FFF2-40B4-BE49-F238E27FC236}">
                <a16:creationId xmlns:a16="http://schemas.microsoft.com/office/drawing/2014/main" id="{ABBA05CC-6A2C-01FB-DFA9-965B360EBDD7}"/>
              </a:ext>
            </a:extLst>
          </p:cNvPr>
          <p:cNvPicPr>
            <a:picLocks noGrp="1" noChangeAspect="1"/>
          </p:cNvPicPr>
          <p:nvPr>
            <p:ph sz="half" idx="2"/>
          </p:nvPr>
        </p:nvPicPr>
        <p:blipFill>
          <a:blip r:embed="rId3"/>
          <a:stretch>
            <a:fillRect/>
          </a:stretch>
        </p:blipFill>
        <p:spPr>
          <a:xfrm>
            <a:off x="5089525" y="1131217"/>
            <a:ext cx="4184650" cy="4342154"/>
          </a:xfrm>
        </p:spPr>
      </p:pic>
    </p:spTree>
    <p:extLst>
      <p:ext uri="{BB962C8B-B14F-4D97-AF65-F5344CB8AC3E}">
        <p14:creationId xmlns:p14="http://schemas.microsoft.com/office/powerpoint/2010/main" val="1026967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7FBE-7D00-BF82-33B1-AEA65F0FBC98}"/>
              </a:ext>
            </a:extLst>
          </p:cNvPr>
          <p:cNvSpPr>
            <a:spLocks noGrp="1"/>
          </p:cNvSpPr>
          <p:nvPr>
            <p:ph type="title"/>
          </p:nvPr>
        </p:nvSpPr>
        <p:spPr>
          <a:xfrm>
            <a:off x="997846" y="2768600"/>
            <a:ext cx="8596668" cy="1320800"/>
          </a:xfrm>
        </p:spPr>
        <p:txBody>
          <a:bodyPr/>
          <a:lstStyle/>
          <a:p>
            <a:pPr algn="ctr"/>
            <a:r>
              <a:rPr lang="en-US" dirty="0"/>
              <a:t>Program Flow</a:t>
            </a:r>
          </a:p>
        </p:txBody>
      </p:sp>
    </p:spTree>
    <p:extLst>
      <p:ext uri="{BB962C8B-B14F-4D97-AF65-F5344CB8AC3E}">
        <p14:creationId xmlns:p14="http://schemas.microsoft.com/office/powerpoint/2010/main" val="253079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B59F-1919-58F5-CE3B-E4044B4B1052}"/>
              </a:ext>
            </a:extLst>
          </p:cNvPr>
          <p:cNvSpPr>
            <a:spLocks noGrp="1"/>
          </p:cNvSpPr>
          <p:nvPr>
            <p:ph type="title"/>
          </p:nvPr>
        </p:nvSpPr>
        <p:spPr>
          <a:xfrm>
            <a:off x="658480" y="541518"/>
            <a:ext cx="8596668" cy="1320800"/>
          </a:xfrm>
        </p:spPr>
        <p:txBody>
          <a:bodyPr/>
          <a:lstStyle/>
          <a:p>
            <a:pPr algn="ctr"/>
            <a:r>
              <a:rPr lang="en-US" dirty="0"/>
              <a:t>Flow of Program</a:t>
            </a:r>
          </a:p>
        </p:txBody>
      </p:sp>
      <p:sp>
        <p:nvSpPr>
          <p:cNvPr id="9" name="Rectangle: Rounded Corners 8">
            <a:extLst>
              <a:ext uri="{FF2B5EF4-FFF2-40B4-BE49-F238E27FC236}">
                <a16:creationId xmlns:a16="http://schemas.microsoft.com/office/drawing/2014/main" id="{A08997A0-D106-EF13-A3CA-3881F9F6C730}"/>
              </a:ext>
            </a:extLst>
          </p:cNvPr>
          <p:cNvSpPr/>
          <p:nvPr/>
        </p:nvSpPr>
        <p:spPr>
          <a:xfrm>
            <a:off x="1008668" y="2045616"/>
            <a:ext cx="1348033" cy="697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a:p>
            <a:pPr algn="ctr"/>
            <a:r>
              <a:rPr lang="en-US" dirty="0"/>
              <a:t>Code</a:t>
            </a:r>
          </a:p>
        </p:txBody>
      </p:sp>
      <p:sp>
        <p:nvSpPr>
          <p:cNvPr id="10" name="Rectangle: Rounded Corners 9">
            <a:extLst>
              <a:ext uri="{FF2B5EF4-FFF2-40B4-BE49-F238E27FC236}">
                <a16:creationId xmlns:a16="http://schemas.microsoft.com/office/drawing/2014/main" id="{83AD442D-DA1D-ADBE-FC50-1EECC025BF55}"/>
              </a:ext>
            </a:extLst>
          </p:cNvPr>
          <p:cNvSpPr/>
          <p:nvPr/>
        </p:nvSpPr>
        <p:spPr>
          <a:xfrm>
            <a:off x="3772293" y="2045616"/>
            <a:ext cx="1348033" cy="697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Tokens</a:t>
            </a:r>
          </a:p>
        </p:txBody>
      </p:sp>
      <p:sp>
        <p:nvSpPr>
          <p:cNvPr id="11" name="Rectangle: Rounded Corners 10">
            <a:extLst>
              <a:ext uri="{FF2B5EF4-FFF2-40B4-BE49-F238E27FC236}">
                <a16:creationId xmlns:a16="http://schemas.microsoft.com/office/drawing/2014/main" id="{DB62A72E-F1FA-469B-14F1-B280E70CF214}"/>
              </a:ext>
            </a:extLst>
          </p:cNvPr>
          <p:cNvSpPr/>
          <p:nvPr/>
        </p:nvSpPr>
        <p:spPr>
          <a:xfrm>
            <a:off x="6397659" y="2045616"/>
            <a:ext cx="1348033" cy="697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Parse</a:t>
            </a:r>
          </a:p>
          <a:p>
            <a:pPr algn="ctr"/>
            <a:r>
              <a:rPr lang="en-US" dirty="0"/>
              <a:t>Tree</a:t>
            </a:r>
          </a:p>
        </p:txBody>
      </p:sp>
      <p:sp>
        <p:nvSpPr>
          <p:cNvPr id="12" name="Rectangle: Rounded Corners 11">
            <a:extLst>
              <a:ext uri="{FF2B5EF4-FFF2-40B4-BE49-F238E27FC236}">
                <a16:creationId xmlns:a16="http://schemas.microsoft.com/office/drawing/2014/main" id="{291AE624-6581-8031-3802-CB9E5D51A672}"/>
              </a:ext>
            </a:extLst>
          </p:cNvPr>
          <p:cNvSpPr/>
          <p:nvPr/>
        </p:nvSpPr>
        <p:spPr>
          <a:xfrm>
            <a:off x="2560164" y="4070163"/>
            <a:ext cx="1348033" cy="697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a:t>
            </a:r>
          </a:p>
          <a:p>
            <a:pPr algn="ctr"/>
            <a:r>
              <a:rPr lang="en-US" dirty="0"/>
              <a:t>Output</a:t>
            </a:r>
          </a:p>
        </p:txBody>
      </p:sp>
      <p:sp>
        <p:nvSpPr>
          <p:cNvPr id="13" name="Rectangle: Rounded Corners 12">
            <a:extLst>
              <a:ext uri="{FF2B5EF4-FFF2-40B4-BE49-F238E27FC236}">
                <a16:creationId xmlns:a16="http://schemas.microsoft.com/office/drawing/2014/main" id="{0033C5A6-8EFF-B2A6-A3D3-59547DB21C80}"/>
              </a:ext>
            </a:extLst>
          </p:cNvPr>
          <p:cNvSpPr/>
          <p:nvPr/>
        </p:nvSpPr>
        <p:spPr>
          <a:xfrm>
            <a:off x="6265684" y="4096731"/>
            <a:ext cx="1611982" cy="711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Intermediate</a:t>
            </a:r>
          </a:p>
          <a:p>
            <a:pPr algn="ctr"/>
            <a:r>
              <a:rPr lang="en-US" dirty="0"/>
              <a:t>Code</a:t>
            </a:r>
          </a:p>
        </p:txBody>
      </p:sp>
      <p:cxnSp>
        <p:nvCxnSpPr>
          <p:cNvPr id="15" name="Straight Arrow Connector 14">
            <a:extLst>
              <a:ext uri="{FF2B5EF4-FFF2-40B4-BE49-F238E27FC236}">
                <a16:creationId xmlns:a16="http://schemas.microsoft.com/office/drawing/2014/main" id="{721AD546-0620-2136-2003-AC27730AE0BA}"/>
              </a:ext>
            </a:extLst>
          </p:cNvPr>
          <p:cNvCxnSpPr>
            <a:cxnSpLocks/>
            <a:stCxn id="9" idx="3"/>
            <a:endCxn id="10" idx="1"/>
          </p:cNvCxnSpPr>
          <p:nvPr/>
        </p:nvCxnSpPr>
        <p:spPr>
          <a:xfrm>
            <a:off x="2356701" y="2394408"/>
            <a:ext cx="1415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AE2D2A4-ABC3-7A9B-0E71-6CEA36C6C451}"/>
              </a:ext>
            </a:extLst>
          </p:cNvPr>
          <p:cNvSpPr txBox="1"/>
          <p:nvPr/>
        </p:nvSpPr>
        <p:spPr>
          <a:xfrm>
            <a:off x="2494960" y="2096869"/>
            <a:ext cx="1104507" cy="523220"/>
          </a:xfrm>
          <a:prstGeom prst="rect">
            <a:avLst/>
          </a:prstGeom>
          <a:noFill/>
        </p:spPr>
        <p:txBody>
          <a:bodyPr wrap="square" rtlCol="0">
            <a:spAutoFit/>
          </a:bodyPr>
          <a:lstStyle/>
          <a:p>
            <a:pPr algn="ctr"/>
            <a:r>
              <a:rPr lang="en-US" sz="1400" dirty="0">
                <a:latin typeface="+mj-lt"/>
              </a:rPr>
              <a:t>Lexical </a:t>
            </a:r>
          </a:p>
          <a:p>
            <a:pPr algn="ctr"/>
            <a:r>
              <a:rPr lang="en-US" sz="1400" dirty="0">
                <a:latin typeface="+mj-lt"/>
              </a:rPr>
              <a:t>Analyzer</a:t>
            </a:r>
          </a:p>
        </p:txBody>
      </p:sp>
      <p:cxnSp>
        <p:nvCxnSpPr>
          <p:cNvPr id="18" name="Straight Arrow Connector 17">
            <a:extLst>
              <a:ext uri="{FF2B5EF4-FFF2-40B4-BE49-F238E27FC236}">
                <a16:creationId xmlns:a16="http://schemas.microsoft.com/office/drawing/2014/main" id="{D0286953-EEEE-EDEC-18CC-90226EE9923B}"/>
              </a:ext>
            </a:extLst>
          </p:cNvPr>
          <p:cNvCxnSpPr>
            <a:cxnSpLocks/>
          </p:cNvCxnSpPr>
          <p:nvPr/>
        </p:nvCxnSpPr>
        <p:spPr>
          <a:xfrm>
            <a:off x="4956814" y="2405406"/>
            <a:ext cx="1415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1121414-ACE6-A0D9-3F06-0BCA2FE34274}"/>
              </a:ext>
            </a:extLst>
          </p:cNvPr>
          <p:cNvCxnSpPr>
            <a:cxnSpLocks/>
            <a:stCxn id="11" idx="2"/>
            <a:endCxn id="13" idx="0"/>
          </p:cNvCxnSpPr>
          <p:nvPr/>
        </p:nvCxnSpPr>
        <p:spPr>
          <a:xfrm flipH="1">
            <a:off x="7071675" y="2743200"/>
            <a:ext cx="1" cy="1353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5B71A78-892E-FCF6-1275-14694FD508A2}"/>
              </a:ext>
            </a:extLst>
          </p:cNvPr>
          <p:cNvCxnSpPr>
            <a:stCxn id="13" idx="1"/>
            <a:endCxn id="12" idx="3"/>
          </p:cNvCxnSpPr>
          <p:nvPr/>
        </p:nvCxnSpPr>
        <p:spPr>
          <a:xfrm flipH="1" flipV="1">
            <a:off x="3908197" y="4418955"/>
            <a:ext cx="2357487" cy="33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F58B164-9B11-CBD7-061E-3A444516620E}"/>
              </a:ext>
            </a:extLst>
          </p:cNvPr>
          <p:cNvSpPr txBox="1"/>
          <p:nvPr/>
        </p:nvSpPr>
        <p:spPr>
          <a:xfrm>
            <a:off x="5120326" y="2121768"/>
            <a:ext cx="1104507" cy="307777"/>
          </a:xfrm>
          <a:prstGeom prst="rect">
            <a:avLst/>
          </a:prstGeom>
          <a:noFill/>
        </p:spPr>
        <p:txBody>
          <a:bodyPr wrap="square" rtlCol="0">
            <a:spAutoFit/>
          </a:bodyPr>
          <a:lstStyle/>
          <a:p>
            <a:pPr algn="ctr"/>
            <a:r>
              <a:rPr lang="en-US" sz="1400" dirty="0">
                <a:latin typeface="+mj-lt"/>
              </a:rPr>
              <a:t>Parser</a:t>
            </a:r>
          </a:p>
        </p:txBody>
      </p:sp>
      <p:sp>
        <p:nvSpPr>
          <p:cNvPr id="27" name="TextBox 26">
            <a:extLst>
              <a:ext uri="{FF2B5EF4-FFF2-40B4-BE49-F238E27FC236}">
                <a16:creationId xmlns:a16="http://schemas.microsoft.com/office/drawing/2014/main" id="{E33AE4D8-F910-1490-3C3F-798798526538}"/>
              </a:ext>
            </a:extLst>
          </p:cNvPr>
          <p:cNvSpPr txBox="1"/>
          <p:nvPr/>
        </p:nvSpPr>
        <p:spPr>
          <a:xfrm>
            <a:off x="6868998" y="3215849"/>
            <a:ext cx="1104507" cy="307777"/>
          </a:xfrm>
          <a:prstGeom prst="rect">
            <a:avLst/>
          </a:prstGeom>
          <a:noFill/>
        </p:spPr>
        <p:txBody>
          <a:bodyPr wrap="square" rtlCol="0">
            <a:spAutoFit/>
          </a:bodyPr>
          <a:lstStyle/>
          <a:p>
            <a:pPr algn="ctr"/>
            <a:r>
              <a:rPr lang="en-US" sz="1400" dirty="0">
                <a:latin typeface="+mj-lt"/>
              </a:rPr>
              <a:t>Compiler</a:t>
            </a:r>
          </a:p>
        </p:txBody>
      </p:sp>
      <p:sp>
        <p:nvSpPr>
          <p:cNvPr id="28" name="TextBox 27">
            <a:extLst>
              <a:ext uri="{FF2B5EF4-FFF2-40B4-BE49-F238E27FC236}">
                <a16:creationId xmlns:a16="http://schemas.microsoft.com/office/drawing/2014/main" id="{6E18434B-FE73-DDA5-EAC3-016C5DC49268}"/>
              </a:ext>
            </a:extLst>
          </p:cNvPr>
          <p:cNvSpPr txBox="1"/>
          <p:nvPr/>
        </p:nvSpPr>
        <p:spPr>
          <a:xfrm>
            <a:off x="4622277" y="4111178"/>
            <a:ext cx="1104507" cy="307777"/>
          </a:xfrm>
          <a:prstGeom prst="rect">
            <a:avLst/>
          </a:prstGeom>
          <a:noFill/>
        </p:spPr>
        <p:txBody>
          <a:bodyPr wrap="square" rtlCol="0">
            <a:spAutoFit/>
          </a:bodyPr>
          <a:lstStyle/>
          <a:p>
            <a:pPr algn="ctr"/>
            <a:r>
              <a:rPr lang="en-US" sz="1400" dirty="0">
                <a:latin typeface="+mj-lt"/>
              </a:rPr>
              <a:t>Runtime</a:t>
            </a:r>
          </a:p>
        </p:txBody>
      </p:sp>
    </p:spTree>
    <p:extLst>
      <p:ext uri="{BB962C8B-B14F-4D97-AF65-F5344CB8AC3E}">
        <p14:creationId xmlns:p14="http://schemas.microsoft.com/office/powerpoint/2010/main" val="4211542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E0602-78FD-485F-2504-F276D64D8F3B}"/>
              </a:ext>
            </a:extLst>
          </p:cNvPr>
          <p:cNvSpPr>
            <a:spLocks noGrp="1"/>
          </p:cNvSpPr>
          <p:nvPr>
            <p:ph type="title"/>
          </p:nvPr>
        </p:nvSpPr>
        <p:spPr/>
        <p:txBody>
          <a:bodyPr/>
          <a:lstStyle/>
          <a:p>
            <a:pPr algn="ctr"/>
            <a:r>
              <a:rPr lang="en-US" dirty="0"/>
              <a:t>Flow of a Sample Program</a:t>
            </a:r>
          </a:p>
        </p:txBody>
      </p:sp>
      <p:pic>
        <p:nvPicPr>
          <p:cNvPr id="12" name="Content Placeholder 11">
            <a:extLst>
              <a:ext uri="{FF2B5EF4-FFF2-40B4-BE49-F238E27FC236}">
                <a16:creationId xmlns:a16="http://schemas.microsoft.com/office/drawing/2014/main" id="{06B637FE-ACC8-5266-094B-26EB46FCF5CA}"/>
              </a:ext>
            </a:extLst>
          </p:cNvPr>
          <p:cNvPicPr>
            <a:picLocks noGrp="1" noChangeAspect="1"/>
          </p:cNvPicPr>
          <p:nvPr>
            <p:ph sz="half" idx="2"/>
          </p:nvPr>
        </p:nvPicPr>
        <p:blipFill>
          <a:blip r:embed="rId2"/>
          <a:stretch>
            <a:fillRect/>
          </a:stretch>
        </p:blipFill>
        <p:spPr>
          <a:xfrm>
            <a:off x="959642" y="4435156"/>
            <a:ext cx="1714500" cy="1076325"/>
          </a:xfrm>
        </p:spPr>
      </p:pic>
      <p:pic>
        <p:nvPicPr>
          <p:cNvPr id="8" name="Content Placeholder 7">
            <a:extLst>
              <a:ext uri="{FF2B5EF4-FFF2-40B4-BE49-F238E27FC236}">
                <a16:creationId xmlns:a16="http://schemas.microsoft.com/office/drawing/2014/main" id="{F7845226-F336-DB5C-4E8F-C1C524FA2C77}"/>
              </a:ext>
            </a:extLst>
          </p:cNvPr>
          <p:cNvPicPr>
            <a:picLocks noGrp="1" noChangeAspect="1"/>
          </p:cNvPicPr>
          <p:nvPr>
            <p:ph sz="quarter" idx="4"/>
          </p:nvPr>
        </p:nvPicPr>
        <p:blipFill>
          <a:blip r:embed="rId3"/>
          <a:stretch>
            <a:fillRect/>
          </a:stretch>
        </p:blipFill>
        <p:spPr>
          <a:xfrm>
            <a:off x="6406578" y="3692640"/>
            <a:ext cx="1819275" cy="2638425"/>
          </a:xfrm>
        </p:spPr>
      </p:pic>
      <p:pic>
        <p:nvPicPr>
          <p:cNvPr id="10" name="Picture 9">
            <a:extLst>
              <a:ext uri="{FF2B5EF4-FFF2-40B4-BE49-F238E27FC236}">
                <a16:creationId xmlns:a16="http://schemas.microsoft.com/office/drawing/2014/main" id="{021ADBCF-2E7F-F0D5-A4C6-AB257011CBFF}"/>
              </a:ext>
            </a:extLst>
          </p:cNvPr>
          <p:cNvPicPr>
            <a:picLocks noChangeAspect="1"/>
          </p:cNvPicPr>
          <p:nvPr/>
        </p:nvPicPr>
        <p:blipFill>
          <a:blip r:embed="rId4"/>
          <a:stretch>
            <a:fillRect/>
          </a:stretch>
        </p:blipFill>
        <p:spPr>
          <a:xfrm>
            <a:off x="677334" y="1502605"/>
            <a:ext cx="2543175" cy="1733550"/>
          </a:xfrm>
          <a:prstGeom prst="rect">
            <a:avLst/>
          </a:prstGeom>
        </p:spPr>
      </p:pic>
      <p:pic>
        <p:nvPicPr>
          <p:cNvPr id="14" name="Picture 13">
            <a:extLst>
              <a:ext uri="{FF2B5EF4-FFF2-40B4-BE49-F238E27FC236}">
                <a16:creationId xmlns:a16="http://schemas.microsoft.com/office/drawing/2014/main" id="{BF3752BE-821A-367E-8AA4-B782F9C7F404}"/>
              </a:ext>
            </a:extLst>
          </p:cNvPr>
          <p:cNvPicPr>
            <a:picLocks noChangeAspect="1"/>
          </p:cNvPicPr>
          <p:nvPr/>
        </p:nvPicPr>
        <p:blipFill>
          <a:blip r:embed="rId5"/>
          <a:stretch>
            <a:fillRect/>
          </a:stretch>
        </p:blipFill>
        <p:spPr>
          <a:xfrm>
            <a:off x="4798243" y="1502605"/>
            <a:ext cx="4807670" cy="1640902"/>
          </a:xfrm>
          <a:prstGeom prst="rect">
            <a:avLst/>
          </a:prstGeom>
        </p:spPr>
      </p:pic>
      <p:sp>
        <p:nvSpPr>
          <p:cNvPr id="17" name="Arrow: Down 16">
            <a:extLst>
              <a:ext uri="{FF2B5EF4-FFF2-40B4-BE49-F238E27FC236}">
                <a16:creationId xmlns:a16="http://schemas.microsoft.com/office/drawing/2014/main" id="{71195747-68F1-DA0E-969A-1511BEBC1BF4}"/>
              </a:ext>
            </a:extLst>
          </p:cNvPr>
          <p:cNvSpPr/>
          <p:nvPr/>
        </p:nvSpPr>
        <p:spPr>
          <a:xfrm>
            <a:off x="7249212" y="2960016"/>
            <a:ext cx="141402" cy="7682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9593D635-67B1-A93F-7A02-89EA6F0D9362}"/>
              </a:ext>
            </a:extLst>
          </p:cNvPr>
          <p:cNvSpPr/>
          <p:nvPr/>
        </p:nvSpPr>
        <p:spPr>
          <a:xfrm>
            <a:off x="3220509" y="2121030"/>
            <a:ext cx="1577734" cy="131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4AC3477E-1171-D121-6E94-2CFB3340E5D1}"/>
              </a:ext>
            </a:extLst>
          </p:cNvPr>
          <p:cNvSpPr/>
          <p:nvPr/>
        </p:nvSpPr>
        <p:spPr>
          <a:xfrm rot="10800000">
            <a:off x="2674143" y="4834951"/>
            <a:ext cx="3641815" cy="138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56A729C-4F92-54D8-0A70-DC07A256C4F7}"/>
              </a:ext>
            </a:extLst>
          </p:cNvPr>
          <p:cNvSpPr txBox="1"/>
          <p:nvPr/>
        </p:nvSpPr>
        <p:spPr>
          <a:xfrm>
            <a:off x="7562206" y="2974813"/>
            <a:ext cx="1313245" cy="369332"/>
          </a:xfrm>
          <a:prstGeom prst="rect">
            <a:avLst/>
          </a:prstGeom>
          <a:noFill/>
        </p:spPr>
        <p:txBody>
          <a:bodyPr wrap="none" rtlCol="0">
            <a:spAutoFit/>
          </a:bodyPr>
          <a:lstStyle/>
          <a:p>
            <a:r>
              <a:rPr lang="en-US" dirty="0"/>
              <a:t>Parse Tree</a:t>
            </a:r>
          </a:p>
        </p:txBody>
      </p:sp>
      <p:sp>
        <p:nvSpPr>
          <p:cNvPr id="21" name="TextBox 20">
            <a:extLst>
              <a:ext uri="{FF2B5EF4-FFF2-40B4-BE49-F238E27FC236}">
                <a16:creationId xmlns:a16="http://schemas.microsoft.com/office/drawing/2014/main" id="{6C3E77F6-9121-1720-E744-2F4A84AAC307}"/>
              </a:ext>
            </a:extLst>
          </p:cNvPr>
          <p:cNvSpPr txBox="1"/>
          <p:nvPr/>
        </p:nvSpPr>
        <p:spPr>
          <a:xfrm>
            <a:off x="6140595" y="6295431"/>
            <a:ext cx="2122966" cy="369332"/>
          </a:xfrm>
          <a:prstGeom prst="rect">
            <a:avLst/>
          </a:prstGeom>
          <a:noFill/>
        </p:spPr>
        <p:txBody>
          <a:bodyPr wrap="square" rtlCol="0">
            <a:spAutoFit/>
          </a:bodyPr>
          <a:lstStyle/>
          <a:p>
            <a:r>
              <a:rPr lang="en-US" dirty="0"/>
              <a:t>Intermediate code</a:t>
            </a:r>
          </a:p>
        </p:txBody>
      </p:sp>
      <p:sp>
        <p:nvSpPr>
          <p:cNvPr id="22" name="TextBox 21">
            <a:extLst>
              <a:ext uri="{FF2B5EF4-FFF2-40B4-BE49-F238E27FC236}">
                <a16:creationId xmlns:a16="http://schemas.microsoft.com/office/drawing/2014/main" id="{BAE8CA96-B431-7E37-273D-4B66A7330610}"/>
              </a:ext>
            </a:extLst>
          </p:cNvPr>
          <p:cNvSpPr txBox="1"/>
          <p:nvPr/>
        </p:nvSpPr>
        <p:spPr>
          <a:xfrm>
            <a:off x="1160271" y="5549902"/>
            <a:ext cx="877163" cy="369332"/>
          </a:xfrm>
          <a:prstGeom prst="rect">
            <a:avLst/>
          </a:prstGeom>
          <a:noFill/>
        </p:spPr>
        <p:txBody>
          <a:bodyPr wrap="none" rtlCol="0">
            <a:spAutoFit/>
          </a:bodyPr>
          <a:lstStyle/>
          <a:p>
            <a:r>
              <a:rPr lang="en-US" dirty="0"/>
              <a:t>Output</a:t>
            </a:r>
          </a:p>
        </p:txBody>
      </p:sp>
      <p:sp>
        <p:nvSpPr>
          <p:cNvPr id="23" name="TextBox 22">
            <a:extLst>
              <a:ext uri="{FF2B5EF4-FFF2-40B4-BE49-F238E27FC236}">
                <a16:creationId xmlns:a16="http://schemas.microsoft.com/office/drawing/2014/main" id="{F454D3A6-547E-C2D2-4F24-31F149EC83A5}"/>
              </a:ext>
            </a:extLst>
          </p:cNvPr>
          <p:cNvSpPr txBox="1"/>
          <p:nvPr/>
        </p:nvSpPr>
        <p:spPr>
          <a:xfrm>
            <a:off x="1378312" y="3199245"/>
            <a:ext cx="1531188" cy="369332"/>
          </a:xfrm>
          <a:prstGeom prst="rect">
            <a:avLst/>
          </a:prstGeom>
          <a:noFill/>
        </p:spPr>
        <p:txBody>
          <a:bodyPr wrap="none" rtlCol="0">
            <a:spAutoFit/>
          </a:bodyPr>
          <a:lstStyle/>
          <a:p>
            <a:r>
              <a:rPr lang="en-US" dirty="0"/>
              <a:t>Source Code</a:t>
            </a:r>
          </a:p>
        </p:txBody>
      </p:sp>
    </p:spTree>
    <p:extLst>
      <p:ext uri="{BB962C8B-B14F-4D97-AF65-F5344CB8AC3E}">
        <p14:creationId xmlns:p14="http://schemas.microsoft.com/office/powerpoint/2010/main" val="10419799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1589</TotalTime>
  <Words>937</Words>
  <Application>Microsoft Office PowerPoint</Application>
  <PresentationFormat>Widescreen</PresentationFormat>
  <Paragraphs>90</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Slack-Lato</vt:lpstr>
      <vt:lpstr>Times New Roman</vt:lpstr>
      <vt:lpstr>Trebuchet MS</vt:lpstr>
      <vt:lpstr>Wingdings 3</vt:lpstr>
      <vt:lpstr>Facet</vt:lpstr>
      <vt:lpstr>SER 502 Project DevLingo Team - 20</vt:lpstr>
      <vt:lpstr>Introduction  </vt:lpstr>
      <vt:lpstr>Basic Features</vt:lpstr>
      <vt:lpstr>Grammar</vt:lpstr>
      <vt:lpstr>PowerPoint Presentation</vt:lpstr>
      <vt:lpstr>PowerPoint Presentation</vt:lpstr>
      <vt:lpstr>Program Flow</vt:lpstr>
      <vt:lpstr>Flow of Program</vt:lpstr>
      <vt:lpstr>Flow of a Sample Program</vt:lpstr>
      <vt:lpstr>Sample Runs</vt:lpstr>
      <vt:lpstr>Sample Run – 1 </vt:lpstr>
      <vt:lpstr>Sample Run - 2</vt:lpstr>
      <vt:lpstr>Sample Run - 3</vt:lpstr>
      <vt:lpstr>Sample Run - 4</vt:lpstr>
      <vt:lpstr>Sample Run - 5</vt:lpstr>
      <vt:lpstr>Sample Run - 6</vt:lpstr>
      <vt:lpstr>Future Work</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 502 Project DevLingo Team - 5</dc:title>
  <dc:creator>Ajinkya Abhinay Pise (Student)</dc:creator>
  <cp:lastModifiedBy>Ajinkya Abhinay Pise (Student)</cp:lastModifiedBy>
  <cp:revision>6</cp:revision>
  <dcterms:created xsi:type="dcterms:W3CDTF">2023-04-26T23:14:01Z</dcterms:created>
  <dcterms:modified xsi:type="dcterms:W3CDTF">2023-04-28T23:53:44Z</dcterms:modified>
</cp:coreProperties>
</file>