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eague Spartan" charset="1" panose="00000800000000000000"/>
      <p:regular r:id="rId10"/>
    </p:embeddedFont>
    <p:embeddedFont>
      <p:font typeface="Blinker" charset="1" panose="02000000000000000000"/>
      <p:regular r:id="rId11"/>
    </p:embeddedFont>
    <p:embeddedFont>
      <p:font typeface="Blinker Bold" charset="1" panose="02000000000000000000"/>
      <p:regular r:id="rId12"/>
    </p:embeddedFont>
    <p:embeddedFont>
      <p:font typeface="Open Sans Light" charset="1" panose="020B0306030504020204"/>
      <p:regular r:id="rId13"/>
    </p:embeddedFont>
    <p:embeddedFont>
      <p:font typeface="Open Sans Light Bold" charset="1" panose="020B0806030504020204"/>
      <p:regular r:id="rId14"/>
    </p:embeddedFont>
    <p:embeddedFont>
      <p:font typeface="Open Sans Light Italics" charset="1" panose="020B0306030504020204"/>
      <p:regular r:id="rId15"/>
    </p:embeddedFont>
    <p:embeddedFont>
      <p:font typeface="Open Sans Light Bold Italics" charset="1" panose="020B0806030504020204"/>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Canva Sans Italics" charset="1" panose="020B0503030501040103"/>
      <p:regular r:id="rId19"/>
    </p:embeddedFont>
    <p:embeddedFont>
      <p:font typeface="Canva Sans Bold Italics" charset="1" panose="020B0803030501040103"/>
      <p:regular r:id="rId20"/>
    </p:embeddedFont>
    <p:embeddedFont>
      <p:font typeface="Canva Sans Medium" charset="1" panose="020B0603030501040103"/>
      <p:regular r:id="rId21"/>
    </p:embeddedFont>
    <p:embeddedFont>
      <p:font typeface="Canva Sans Medium Italics" charset="1" panose="020B06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395831" y="1397481"/>
            <a:ext cx="15496338" cy="1034408"/>
            <a:chOff x="0" y="0"/>
            <a:chExt cx="3908493" cy="260899"/>
          </a:xfrm>
        </p:grpSpPr>
        <p:sp>
          <p:nvSpPr>
            <p:cNvPr name="Freeform 3" id="3"/>
            <p:cNvSpPr/>
            <p:nvPr/>
          </p:nvSpPr>
          <p:spPr>
            <a:xfrm flipH="false" flipV="false" rot="0">
              <a:off x="0" y="0"/>
              <a:ext cx="3908493" cy="260899"/>
            </a:xfrm>
            <a:custGeom>
              <a:avLst/>
              <a:gdLst/>
              <a:ahLst/>
              <a:cxnLst/>
              <a:rect r="r" b="b" t="t" l="l"/>
              <a:pathLst>
                <a:path h="260899" w="3908493">
                  <a:moveTo>
                    <a:pt x="0" y="0"/>
                  </a:moveTo>
                  <a:lnTo>
                    <a:pt x="3908493" y="0"/>
                  </a:lnTo>
                  <a:lnTo>
                    <a:pt x="3908493" y="260899"/>
                  </a:lnTo>
                  <a:lnTo>
                    <a:pt x="0" y="260899"/>
                  </a:lnTo>
                  <a:close/>
                </a:path>
              </a:pathLst>
            </a:custGeom>
            <a:solidFill>
              <a:srgbClr val="FFDE59"/>
            </a:solidFill>
          </p:spPr>
        </p:sp>
        <p:sp>
          <p:nvSpPr>
            <p:cNvPr name="TextBox 4" id="4"/>
            <p:cNvSpPr txBox="true"/>
            <p:nvPr/>
          </p:nvSpPr>
          <p:spPr>
            <a:xfrm>
              <a:off x="0" y="-38100"/>
              <a:ext cx="3908493" cy="29899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583433" y="1497121"/>
            <a:ext cx="15308736" cy="801853"/>
          </a:xfrm>
          <a:prstGeom prst="rect">
            <a:avLst/>
          </a:prstGeom>
        </p:spPr>
        <p:txBody>
          <a:bodyPr anchor="t" rtlCol="false" tIns="0" lIns="0" bIns="0" rIns="0">
            <a:spAutoFit/>
          </a:bodyPr>
          <a:lstStyle/>
          <a:p>
            <a:pPr>
              <a:lnSpc>
                <a:spcPts val="6578"/>
              </a:lnSpc>
            </a:pPr>
            <a:r>
              <a:rPr lang="en-US" sz="4699">
                <a:solidFill>
                  <a:srgbClr val="000000"/>
                </a:solidFill>
                <a:latin typeface="League Spartan"/>
              </a:rPr>
              <a:t>Basic Details of the Team and Problem Statement</a:t>
            </a:r>
          </a:p>
        </p:txBody>
      </p:sp>
      <p:sp>
        <p:nvSpPr>
          <p:cNvPr name="TextBox 6" id="6"/>
          <p:cNvSpPr txBox="true"/>
          <p:nvPr/>
        </p:nvSpPr>
        <p:spPr>
          <a:xfrm rot="0">
            <a:off x="525016" y="3897734"/>
            <a:ext cx="5203041"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Problem Statement Title  : </a:t>
            </a:r>
          </a:p>
        </p:txBody>
      </p:sp>
      <p:sp>
        <p:nvSpPr>
          <p:cNvPr name="TextBox 7" id="7"/>
          <p:cNvSpPr txBox="true"/>
          <p:nvPr/>
        </p:nvSpPr>
        <p:spPr>
          <a:xfrm rot="0">
            <a:off x="525016" y="5212799"/>
            <a:ext cx="2870709"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Team Name  :</a:t>
            </a:r>
          </a:p>
        </p:txBody>
      </p:sp>
      <p:sp>
        <p:nvSpPr>
          <p:cNvPr name="TextBox 8" id="8"/>
          <p:cNvSpPr txBox="true"/>
          <p:nvPr/>
        </p:nvSpPr>
        <p:spPr>
          <a:xfrm rot="0">
            <a:off x="5930508" y="3897734"/>
            <a:ext cx="12457844" cy="1099820"/>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Prescription Medication Price Comparison and Healthcare Assistant</a:t>
            </a:r>
          </a:p>
        </p:txBody>
      </p:sp>
      <p:sp>
        <p:nvSpPr>
          <p:cNvPr name="TextBox 9" id="9"/>
          <p:cNvSpPr txBox="true"/>
          <p:nvPr/>
        </p:nvSpPr>
        <p:spPr>
          <a:xfrm rot="0">
            <a:off x="525016" y="6335543"/>
            <a:ext cx="4523846"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Team Leader Name  :</a:t>
            </a:r>
          </a:p>
        </p:txBody>
      </p:sp>
      <p:sp>
        <p:nvSpPr>
          <p:cNvPr name="TextBox 10" id="10"/>
          <p:cNvSpPr txBox="true"/>
          <p:nvPr/>
        </p:nvSpPr>
        <p:spPr>
          <a:xfrm rot="0">
            <a:off x="3398220" y="5212799"/>
            <a:ext cx="2431936"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 Suvidha</a:t>
            </a:r>
          </a:p>
        </p:txBody>
      </p:sp>
      <p:sp>
        <p:nvSpPr>
          <p:cNvPr name="TextBox 11" id="11"/>
          <p:cNvSpPr txBox="true"/>
          <p:nvPr/>
        </p:nvSpPr>
        <p:spPr>
          <a:xfrm rot="0">
            <a:off x="5048862" y="6335543"/>
            <a:ext cx="2677140"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Ankit Gupta</a:t>
            </a:r>
          </a:p>
        </p:txBody>
      </p:sp>
      <p:sp>
        <p:nvSpPr>
          <p:cNvPr name="TextBox 12" id="12"/>
          <p:cNvSpPr txBox="true"/>
          <p:nvPr/>
        </p:nvSpPr>
        <p:spPr>
          <a:xfrm rot="0">
            <a:off x="525016" y="7487462"/>
            <a:ext cx="3542249"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Institute Name  :</a:t>
            </a:r>
          </a:p>
        </p:txBody>
      </p:sp>
      <p:sp>
        <p:nvSpPr>
          <p:cNvPr name="TextBox 13" id="13"/>
          <p:cNvSpPr txBox="true"/>
          <p:nvPr/>
        </p:nvSpPr>
        <p:spPr>
          <a:xfrm rot="0">
            <a:off x="4048983" y="7487462"/>
            <a:ext cx="12843186" cy="537845"/>
          </a:xfrm>
          <a:prstGeom prst="rect">
            <a:avLst/>
          </a:prstGeom>
        </p:spPr>
        <p:txBody>
          <a:bodyPr anchor="t" rtlCol="false" tIns="0" lIns="0" bIns="0" rIns="0">
            <a:spAutoFit/>
          </a:bodyPr>
          <a:lstStyle/>
          <a:p>
            <a:pPr>
              <a:lnSpc>
                <a:spcPts val="4480"/>
              </a:lnSpc>
            </a:pPr>
            <a:r>
              <a:rPr lang="en-US" sz="3200">
                <a:solidFill>
                  <a:srgbClr val="FFFFFF"/>
                </a:solidFill>
                <a:latin typeface="Canva Sans Bold"/>
              </a:rPr>
              <a:t>Gyan Ganga College of Technology, Jabalpur ( Madhya Pradesh)</a:t>
            </a:r>
          </a:p>
        </p:txBody>
      </p:sp>
      <p:grpSp>
        <p:nvGrpSpPr>
          <p:cNvPr name="Group 14" id="14"/>
          <p:cNvGrpSpPr/>
          <p:nvPr/>
        </p:nvGrpSpPr>
        <p:grpSpPr>
          <a:xfrm rot="0">
            <a:off x="16398656" y="9734066"/>
            <a:ext cx="4137738" cy="1285926"/>
            <a:chOff x="0" y="0"/>
            <a:chExt cx="1248512" cy="388012"/>
          </a:xfrm>
        </p:grpSpPr>
        <p:sp>
          <p:nvSpPr>
            <p:cNvPr name="Freeform 15" id="15"/>
            <p:cNvSpPr/>
            <p:nvPr/>
          </p:nvSpPr>
          <p:spPr>
            <a:xfrm flipH="false" flipV="false" rot="0">
              <a:off x="0" y="0"/>
              <a:ext cx="1248511" cy="388012"/>
            </a:xfrm>
            <a:custGeom>
              <a:avLst/>
              <a:gdLst/>
              <a:ahLst/>
              <a:cxnLst/>
              <a:rect r="r" b="b" t="t" l="l"/>
              <a:pathLst>
                <a:path h="388012" w="1248511">
                  <a:moveTo>
                    <a:pt x="1045311" y="0"/>
                  </a:moveTo>
                  <a:lnTo>
                    <a:pt x="0" y="0"/>
                  </a:lnTo>
                  <a:lnTo>
                    <a:pt x="203200" y="388012"/>
                  </a:lnTo>
                  <a:lnTo>
                    <a:pt x="1248511" y="388012"/>
                  </a:lnTo>
                  <a:lnTo>
                    <a:pt x="1045311" y="0"/>
                  </a:lnTo>
                  <a:close/>
                </a:path>
              </a:pathLst>
            </a:custGeom>
            <a:solidFill>
              <a:srgbClr val="FFDE59"/>
            </a:solidFill>
          </p:spPr>
        </p:sp>
        <p:sp>
          <p:nvSpPr>
            <p:cNvPr name="TextBox 16" id="16"/>
            <p:cNvSpPr txBox="true"/>
            <p:nvPr/>
          </p:nvSpPr>
          <p:spPr>
            <a:xfrm>
              <a:off x="101600" y="-38100"/>
              <a:ext cx="1045312" cy="426112"/>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5630401" y="9454138"/>
            <a:ext cx="2499511" cy="1339753"/>
            <a:chOff x="0" y="0"/>
            <a:chExt cx="868254" cy="465389"/>
          </a:xfrm>
        </p:grpSpPr>
        <p:sp>
          <p:nvSpPr>
            <p:cNvPr name="Freeform 18" id="18"/>
            <p:cNvSpPr/>
            <p:nvPr/>
          </p:nvSpPr>
          <p:spPr>
            <a:xfrm flipH="false" flipV="false" rot="0">
              <a:off x="0" y="0"/>
              <a:ext cx="868254" cy="465389"/>
            </a:xfrm>
            <a:custGeom>
              <a:avLst/>
              <a:gdLst/>
              <a:ahLst/>
              <a:cxnLst/>
              <a:rect r="r" b="b" t="t" l="l"/>
              <a:pathLst>
                <a:path h="465389" w="868254">
                  <a:moveTo>
                    <a:pt x="665054" y="0"/>
                  </a:moveTo>
                  <a:lnTo>
                    <a:pt x="0" y="0"/>
                  </a:lnTo>
                  <a:lnTo>
                    <a:pt x="203200" y="465389"/>
                  </a:lnTo>
                  <a:lnTo>
                    <a:pt x="868254" y="465389"/>
                  </a:lnTo>
                  <a:lnTo>
                    <a:pt x="665054" y="0"/>
                  </a:lnTo>
                  <a:close/>
                </a:path>
              </a:pathLst>
            </a:custGeom>
            <a:solidFill>
              <a:srgbClr val="404952"/>
            </a:solidFill>
          </p:spPr>
        </p:sp>
        <p:sp>
          <p:nvSpPr>
            <p:cNvPr name="TextBox 19" id="19"/>
            <p:cNvSpPr txBox="true"/>
            <p:nvPr/>
          </p:nvSpPr>
          <p:spPr>
            <a:xfrm>
              <a:off x="101600" y="-38100"/>
              <a:ext cx="665054" cy="503489"/>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2159430" y="9734066"/>
            <a:ext cx="5060879" cy="1649120"/>
            <a:chOff x="0" y="0"/>
            <a:chExt cx="1438640" cy="468790"/>
          </a:xfrm>
        </p:grpSpPr>
        <p:sp>
          <p:nvSpPr>
            <p:cNvPr name="Freeform 21" id="21"/>
            <p:cNvSpPr/>
            <p:nvPr/>
          </p:nvSpPr>
          <p:spPr>
            <a:xfrm flipH="false" flipV="false" rot="0">
              <a:off x="0" y="0"/>
              <a:ext cx="1438640" cy="468790"/>
            </a:xfrm>
            <a:custGeom>
              <a:avLst/>
              <a:gdLst/>
              <a:ahLst/>
              <a:cxnLst/>
              <a:rect r="r" b="b" t="t" l="l"/>
              <a:pathLst>
                <a:path h="468790" w="1438640">
                  <a:moveTo>
                    <a:pt x="1235440" y="0"/>
                  </a:moveTo>
                  <a:lnTo>
                    <a:pt x="0" y="0"/>
                  </a:lnTo>
                  <a:lnTo>
                    <a:pt x="203200" y="468790"/>
                  </a:lnTo>
                  <a:lnTo>
                    <a:pt x="1438640" y="468790"/>
                  </a:lnTo>
                  <a:lnTo>
                    <a:pt x="1235440" y="0"/>
                  </a:lnTo>
                  <a:close/>
                </a:path>
              </a:pathLst>
            </a:custGeom>
            <a:solidFill>
              <a:srgbClr val="FFDE59"/>
            </a:solidFill>
          </p:spPr>
        </p:sp>
        <p:sp>
          <p:nvSpPr>
            <p:cNvPr name="TextBox 22" id="22"/>
            <p:cNvSpPr txBox="true"/>
            <p:nvPr/>
          </p:nvSpPr>
          <p:spPr>
            <a:xfrm>
              <a:off x="101600" y="-38100"/>
              <a:ext cx="1235440" cy="50689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6398656" y="9734066"/>
            <a:ext cx="4137738" cy="1285926"/>
            <a:chOff x="0" y="0"/>
            <a:chExt cx="1248512" cy="388012"/>
          </a:xfrm>
        </p:grpSpPr>
        <p:sp>
          <p:nvSpPr>
            <p:cNvPr name="Freeform 3" id="3"/>
            <p:cNvSpPr/>
            <p:nvPr/>
          </p:nvSpPr>
          <p:spPr>
            <a:xfrm flipH="false" flipV="false" rot="0">
              <a:off x="0" y="0"/>
              <a:ext cx="1248511" cy="388012"/>
            </a:xfrm>
            <a:custGeom>
              <a:avLst/>
              <a:gdLst/>
              <a:ahLst/>
              <a:cxnLst/>
              <a:rect r="r" b="b" t="t" l="l"/>
              <a:pathLst>
                <a:path h="388012" w="1248511">
                  <a:moveTo>
                    <a:pt x="1045311" y="0"/>
                  </a:moveTo>
                  <a:lnTo>
                    <a:pt x="0" y="0"/>
                  </a:lnTo>
                  <a:lnTo>
                    <a:pt x="203200" y="388012"/>
                  </a:lnTo>
                  <a:lnTo>
                    <a:pt x="1248511" y="388012"/>
                  </a:lnTo>
                  <a:lnTo>
                    <a:pt x="1045311" y="0"/>
                  </a:lnTo>
                  <a:close/>
                </a:path>
              </a:pathLst>
            </a:custGeom>
            <a:solidFill>
              <a:srgbClr val="FFDE59"/>
            </a:solidFill>
          </p:spPr>
        </p:sp>
        <p:sp>
          <p:nvSpPr>
            <p:cNvPr name="TextBox 4" id="4"/>
            <p:cNvSpPr txBox="true"/>
            <p:nvPr/>
          </p:nvSpPr>
          <p:spPr>
            <a:xfrm>
              <a:off x="101600" y="-38100"/>
              <a:ext cx="1045312" cy="42611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630401" y="9454138"/>
            <a:ext cx="2499511" cy="1339753"/>
            <a:chOff x="0" y="0"/>
            <a:chExt cx="868254" cy="465389"/>
          </a:xfrm>
        </p:grpSpPr>
        <p:sp>
          <p:nvSpPr>
            <p:cNvPr name="Freeform 6" id="6"/>
            <p:cNvSpPr/>
            <p:nvPr/>
          </p:nvSpPr>
          <p:spPr>
            <a:xfrm flipH="false" flipV="false" rot="0">
              <a:off x="0" y="0"/>
              <a:ext cx="868254" cy="465389"/>
            </a:xfrm>
            <a:custGeom>
              <a:avLst/>
              <a:gdLst/>
              <a:ahLst/>
              <a:cxnLst/>
              <a:rect r="r" b="b" t="t" l="l"/>
              <a:pathLst>
                <a:path h="465389" w="868254">
                  <a:moveTo>
                    <a:pt x="665054" y="0"/>
                  </a:moveTo>
                  <a:lnTo>
                    <a:pt x="0" y="0"/>
                  </a:lnTo>
                  <a:lnTo>
                    <a:pt x="203200" y="465389"/>
                  </a:lnTo>
                  <a:lnTo>
                    <a:pt x="868254" y="465389"/>
                  </a:lnTo>
                  <a:lnTo>
                    <a:pt x="665054" y="0"/>
                  </a:lnTo>
                  <a:close/>
                </a:path>
              </a:pathLst>
            </a:custGeom>
            <a:solidFill>
              <a:srgbClr val="404952"/>
            </a:solidFill>
          </p:spPr>
        </p:sp>
        <p:sp>
          <p:nvSpPr>
            <p:cNvPr name="TextBox 7" id="7"/>
            <p:cNvSpPr txBox="true"/>
            <p:nvPr/>
          </p:nvSpPr>
          <p:spPr>
            <a:xfrm>
              <a:off x="101600" y="-38100"/>
              <a:ext cx="665054" cy="50348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159430" y="9734066"/>
            <a:ext cx="5060879" cy="1649120"/>
            <a:chOff x="0" y="0"/>
            <a:chExt cx="1438640" cy="468790"/>
          </a:xfrm>
        </p:grpSpPr>
        <p:sp>
          <p:nvSpPr>
            <p:cNvPr name="Freeform 9" id="9"/>
            <p:cNvSpPr/>
            <p:nvPr/>
          </p:nvSpPr>
          <p:spPr>
            <a:xfrm flipH="false" flipV="false" rot="0">
              <a:off x="0" y="0"/>
              <a:ext cx="1438640" cy="468790"/>
            </a:xfrm>
            <a:custGeom>
              <a:avLst/>
              <a:gdLst/>
              <a:ahLst/>
              <a:cxnLst/>
              <a:rect r="r" b="b" t="t" l="l"/>
              <a:pathLst>
                <a:path h="468790" w="1438640">
                  <a:moveTo>
                    <a:pt x="1235440" y="0"/>
                  </a:moveTo>
                  <a:lnTo>
                    <a:pt x="0" y="0"/>
                  </a:lnTo>
                  <a:lnTo>
                    <a:pt x="203200" y="468790"/>
                  </a:lnTo>
                  <a:lnTo>
                    <a:pt x="1438640" y="468790"/>
                  </a:lnTo>
                  <a:lnTo>
                    <a:pt x="1235440" y="0"/>
                  </a:lnTo>
                  <a:close/>
                </a:path>
              </a:pathLst>
            </a:custGeom>
            <a:solidFill>
              <a:srgbClr val="FFDE59"/>
            </a:solidFill>
          </p:spPr>
        </p:sp>
        <p:sp>
          <p:nvSpPr>
            <p:cNvPr name="TextBox 10" id="10"/>
            <p:cNvSpPr txBox="true"/>
            <p:nvPr/>
          </p:nvSpPr>
          <p:spPr>
            <a:xfrm>
              <a:off x="101600" y="-38100"/>
              <a:ext cx="1235440" cy="50689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02116" y="1786065"/>
            <a:ext cx="17083768" cy="6533896"/>
          </a:xfrm>
          <a:prstGeom prst="rect">
            <a:avLst/>
          </a:prstGeom>
        </p:spPr>
        <p:txBody>
          <a:bodyPr anchor="t" rtlCol="false" tIns="0" lIns="0" bIns="0" rIns="0">
            <a:spAutoFit/>
          </a:bodyPr>
          <a:lstStyle/>
          <a:p>
            <a:pPr marL="690881" indent="-345440" lvl="1">
              <a:lnSpc>
                <a:spcPts val="5792"/>
              </a:lnSpc>
              <a:buFont typeface="Arial"/>
              <a:buChar char="•"/>
            </a:pPr>
            <a:r>
              <a:rPr lang="en-US" sz="3200" spc="16">
                <a:solidFill>
                  <a:srgbClr val="FFFFFF"/>
                </a:solidFill>
                <a:latin typeface="Canva Sans Bold"/>
              </a:rPr>
              <a:t>Introduction</a:t>
            </a:r>
            <a:r>
              <a:rPr lang="en-US" sz="3200" spc="16">
                <a:solidFill>
                  <a:srgbClr val="FFFFFF"/>
                </a:solidFill>
                <a:latin typeface="Canva Sans Bold"/>
              </a:rPr>
              <a:t> </a:t>
            </a:r>
          </a:p>
          <a:p>
            <a:pPr marL="690881" indent="-345440" lvl="1">
              <a:lnSpc>
                <a:spcPts val="5792"/>
              </a:lnSpc>
              <a:buFont typeface="Arial"/>
              <a:buChar char="•"/>
            </a:pPr>
            <a:r>
              <a:rPr lang="en-US" sz="3200" spc="16">
                <a:solidFill>
                  <a:srgbClr val="FFFFFF"/>
                </a:solidFill>
                <a:latin typeface="Canva Sans Bold"/>
                <a:ea typeface="Canva Sans Bold"/>
              </a:rPr>
              <a:t>Pu﻿rpose</a:t>
            </a:r>
          </a:p>
          <a:p>
            <a:pPr marL="690881" indent="-345440" lvl="1">
              <a:lnSpc>
                <a:spcPts val="5792"/>
              </a:lnSpc>
              <a:buFont typeface="Arial"/>
              <a:buChar char="•"/>
            </a:pPr>
            <a:r>
              <a:rPr lang="en-US" sz="3200" spc="16">
                <a:solidFill>
                  <a:srgbClr val="FFFFFF"/>
                </a:solidFill>
                <a:latin typeface="Canva Sans Bold"/>
              </a:rPr>
              <a:t>Approach to address the problem</a:t>
            </a:r>
          </a:p>
          <a:p>
            <a:pPr marL="690881" indent="-345440" lvl="1">
              <a:lnSpc>
                <a:spcPts val="5792"/>
              </a:lnSpc>
              <a:buFont typeface="Arial"/>
              <a:buChar char="•"/>
            </a:pPr>
            <a:r>
              <a:rPr lang="en-US" sz="3200" spc="16">
                <a:solidFill>
                  <a:srgbClr val="FFFFFF"/>
                </a:solidFill>
                <a:latin typeface="Canva Sans Bold"/>
              </a:rPr>
              <a:t>Software requirement specification(functional &amp; Non-functional requirements)</a:t>
            </a:r>
          </a:p>
          <a:p>
            <a:pPr marL="690881" indent="-345440" lvl="1">
              <a:lnSpc>
                <a:spcPts val="5792"/>
              </a:lnSpc>
              <a:buFont typeface="Arial"/>
              <a:buChar char="•"/>
            </a:pPr>
            <a:r>
              <a:rPr lang="en-US" sz="3200" spc="16">
                <a:solidFill>
                  <a:srgbClr val="FFFFFF"/>
                </a:solidFill>
                <a:latin typeface="Canva Sans Bold"/>
              </a:rPr>
              <a:t>Use case diagrams ( any UML diagrams to explain the project)</a:t>
            </a:r>
          </a:p>
          <a:p>
            <a:pPr marL="690881" indent="-345440" lvl="1">
              <a:lnSpc>
                <a:spcPts val="5792"/>
              </a:lnSpc>
              <a:buFont typeface="Arial"/>
              <a:buChar char="•"/>
            </a:pPr>
            <a:r>
              <a:rPr lang="en-US" sz="3200" spc="16">
                <a:solidFill>
                  <a:srgbClr val="FFFFFF"/>
                </a:solidFill>
                <a:latin typeface="Canva Sans Bold"/>
              </a:rPr>
              <a:t>Prototype(technology details, screen shots of the project can be shown during presentation)</a:t>
            </a:r>
          </a:p>
          <a:p>
            <a:pPr marL="690881" indent="-345440" lvl="1">
              <a:lnSpc>
                <a:spcPts val="5792"/>
              </a:lnSpc>
              <a:buFont typeface="Arial"/>
              <a:buChar char="•"/>
            </a:pPr>
            <a:r>
              <a:rPr lang="en-US" sz="3200" spc="16">
                <a:solidFill>
                  <a:srgbClr val="FFFFFF"/>
                </a:solidFill>
                <a:latin typeface="Canva Sans Bold"/>
              </a:rPr>
              <a:t>Future work</a:t>
            </a:r>
          </a:p>
          <a:p>
            <a:pPr algn="ctr">
              <a:lnSpc>
                <a:spcPts val="5792"/>
              </a:lnSpc>
            </a:pPr>
          </a:p>
        </p:txBody>
      </p:sp>
      <p:grpSp>
        <p:nvGrpSpPr>
          <p:cNvPr name="Group 12" id="12"/>
          <p:cNvGrpSpPr/>
          <p:nvPr/>
        </p:nvGrpSpPr>
        <p:grpSpPr>
          <a:xfrm rot="0">
            <a:off x="7852634" y="533400"/>
            <a:ext cx="2582731" cy="990600"/>
            <a:chOff x="0" y="0"/>
            <a:chExt cx="680226" cy="260899"/>
          </a:xfrm>
        </p:grpSpPr>
        <p:sp>
          <p:nvSpPr>
            <p:cNvPr name="Freeform 13" id="13"/>
            <p:cNvSpPr/>
            <p:nvPr/>
          </p:nvSpPr>
          <p:spPr>
            <a:xfrm flipH="false" flipV="false" rot="0">
              <a:off x="0" y="0"/>
              <a:ext cx="680226" cy="260899"/>
            </a:xfrm>
            <a:custGeom>
              <a:avLst/>
              <a:gdLst/>
              <a:ahLst/>
              <a:cxnLst/>
              <a:rect r="r" b="b" t="t" l="l"/>
              <a:pathLst>
                <a:path h="260899" w="680226">
                  <a:moveTo>
                    <a:pt x="0" y="0"/>
                  </a:moveTo>
                  <a:lnTo>
                    <a:pt x="680226" y="0"/>
                  </a:lnTo>
                  <a:lnTo>
                    <a:pt x="680226" y="260899"/>
                  </a:lnTo>
                  <a:lnTo>
                    <a:pt x="0" y="260899"/>
                  </a:lnTo>
                  <a:close/>
                </a:path>
              </a:pathLst>
            </a:custGeom>
            <a:solidFill>
              <a:srgbClr val="FFDE59"/>
            </a:solidFill>
          </p:spPr>
        </p:sp>
        <p:sp>
          <p:nvSpPr>
            <p:cNvPr name="TextBox 14" id="14"/>
            <p:cNvSpPr txBox="true"/>
            <p:nvPr/>
          </p:nvSpPr>
          <p:spPr>
            <a:xfrm>
              <a:off x="0" y="-38100"/>
              <a:ext cx="680226" cy="298999"/>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959020" y="600586"/>
            <a:ext cx="2476345" cy="771525"/>
          </a:xfrm>
          <a:prstGeom prst="rect">
            <a:avLst/>
          </a:prstGeom>
        </p:spPr>
        <p:txBody>
          <a:bodyPr anchor="t" rtlCol="false" tIns="0" lIns="0" bIns="0" rIns="0">
            <a:spAutoFit/>
          </a:bodyPr>
          <a:lstStyle/>
          <a:p>
            <a:pPr>
              <a:lnSpc>
                <a:spcPts val="6299"/>
              </a:lnSpc>
            </a:pPr>
            <a:r>
              <a:rPr lang="en-US" sz="4500">
                <a:solidFill>
                  <a:srgbClr val="000000"/>
                </a:solidFill>
                <a:latin typeface="League Spartan"/>
              </a:rPr>
              <a:t>Content</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6398656" y="9734066"/>
            <a:ext cx="4137738" cy="1285926"/>
            <a:chOff x="0" y="0"/>
            <a:chExt cx="1248512" cy="388012"/>
          </a:xfrm>
        </p:grpSpPr>
        <p:sp>
          <p:nvSpPr>
            <p:cNvPr name="Freeform 3" id="3"/>
            <p:cNvSpPr/>
            <p:nvPr/>
          </p:nvSpPr>
          <p:spPr>
            <a:xfrm flipH="false" flipV="false" rot="0">
              <a:off x="0" y="0"/>
              <a:ext cx="1248511" cy="388012"/>
            </a:xfrm>
            <a:custGeom>
              <a:avLst/>
              <a:gdLst/>
              <a:ahLst/>
              <a:cxnLst/>
              <a:rect r="r" b="b" t="t" l="l"/>
              <a:pathLst>
                <a:path h="388012" w="1248511">
                  <a:moveTo>
                    <a:pt x="1045311" y="0"/>
                  </a:moveTo>
                  <a:lnTo>
                    <a:pt x="0" y="0"/>
                  </a:lnTo>
                  <a:lnTo>
                    <a:pt x="203200" y="388012"/>
                  </a:lnTo>
                  <a:lnTo>
                    <a:pt x="1248511" y="388012"/>
                  </a:lnTo>
                  <a:lnTo>
                    <a:pt x="1045311" y="0"/>
                  </a:lnTo>
                  <a:close/>
                </a:path>
              </a:pathLst>
            </a:custGeom>
            <a:solidFill>
              <a:srgbClr val="FFDE59"/>
            </a:solidFill>
          </p:spPr>
        </p:sp>
        <p:sp>
          <p:nvSpPr>
            <p:cNvPr name="TextBox 4" id="4"/>
            <p:cNvSpPr txBox="true"/>
            <p:nvPr/>
          </p:nvSpPr>
          <p:spPr>
            <a:xfrm>
              <a:off x="101600" y="-38100"/>
              <a:ext cx="1045312" cy="42611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630401" y="9454138"/>
            <a:ext cx="2499511" cy="1339753"/>
            <a:chOff x="0" y="0"/>
            <a:chExt cx="868254" cy="465389"/>
          </a:xfrm>
        </p:grpSpPr>
        <p:sp>
          <p:nvSpPr>
            <p:cNvPr name="Freeform 6" id="6"/>
            <p:cNvSpPr/>
            <p:nvPr/>
          </p:nvSpPr>
          <p:spPr>
            <a:xfrm flipH="false" flipV="false" rot="0">
              <a:off x="0" y="0"/>
              <a:ext cx="868254" cy="465389"/>
            </a:xfrm>
            <a:custGeom>
              <a:avLst/>
              <a:gdLst/>
              <a:ahLst/>
              <a:cxnLst/>
              <a:rect r="r" b="b" t="t" l="l"/>
              <a:pathLst>
                <a:path h="465389" w="868254">
                  <a:moveTo>
                    <a:pt x="665054" y="0"/>
                  </a:moveTo>
                  <a:lnTo>
                    <a:pt x="0" y="0"/>
                  </a:lnTo>
                  <a:lnTo>
                    <a:pt x="203200" y="465389"/>
                  </a:lnTo>
                  <a:lnTo>
                    <a:pt x="868254" y="465389"/>
                  </a:lnTo>
                  <a:lnTo>
                    <a:pt x="665054" y="0"/>
                  </a:lnTo>
                  <a:close/>
                </a:path>
              </a:pathLst>
            </a:custGeom>
            <a:solidFill>
              <a:srgbClr val="404952"/>
            </a:solidFill>
          </p:spPr>
        </p:sp>
        <p:sp>
          <p:nvSpPr>
            <p:cNvPr name="TextBox 7" id="7"/>
            <p:cNvSpPr txBox="true"/>
            <p:nvPr/>
          </p:nvSpPr>
          <p:spPr>
            <a:xfrm>
              <a:off x="101600" y="-38100"/>
              <a:ext cx="665054" cy="50348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159430" y="9734066"/>
            <a:ext cx="5060879" cy="1649120"/>
            <a:chOff x="0" y="0"/>
            <a:chExt cx="1438640" cy="468790"/>
          </a:xfrm>
        </p:grpSpPr>
        <p:sp>
          <p:nvSpPr>
            <p:cNvPr name="Freeform 9" id="9"/>
            <p:cNvSpPr/>
            <p:nvPr/>
          </p:nvSpPr>
          <p:spPr>
            <a:xfrm flipH="false" flipV="false" rot="0">
              <a:off x="0" y="0"/>
              <a:ext cx="1438640" cy="468790"/>
            </a:xfrm>
            <a:custGeom>
              <a:avLst/>
              <a:gdLst/>
              <a:ahLst/>
              <a:cxnLst/>
              <a:rect r="r" b="b" t="t" l="l"/>
              <a:pathLst>
                <a:path h="468790" w="1438640">
                  <a:moveTo>
                    <a:pt x="1235440" y="0"/>
                  </a:moveTo>
                  <a:lnTo>
                    <a:pt x="0" y="0"/>
                  </a:lnTo>
                  <a:lnTo>
                    <a:pt x="203200" y="468790"/>
                  </a:lnTo>
                  <a:lnTo>
                    <a:pt x="1438640" y="468790"/>
                  </a:lnTo>
                  <a:lnTo>
                    <a:pt x="1235440" y="0"/>
                  </a:lnTo>
                  <a:close/>
                </a:path>
              </a:pathLst>
            </a:custGeom>
            <a:solidFill>
              <a:srgbClr val="FFDE59"/>
            </a:solidFill>
          </p:spPr>
        </p:sp>
        <p:sp>
          <p:nvSpPr>
            <p:cNvPr name="TextBox 10" id="10"/>
            <p:cNvSpPr txBox="true"/>
            <p:nvPr/>
          </p:nvSpPr>
          <p:spPr>
            <a:xfrm>
              <a:off x="101600" y="-38100"/>
              <a:ext cx="1235440" cy="50689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678893" y="533400"/>
            <a:ext cx="6930213" cy="990600"/>
            <a:chOff x="0" y="0"/>
            <a:chExt cx="1825241" cy="260899"/>
          </a:xfrm>
        </p:grpSpPr>
        <p:sp>
          <p:nvSpPr>
            <p:cNvPr name="Freeform 12" id="12"/>
            <p:cNvSpPr/>
            <p:nvPr/>
          </p:nvSpPr>
          <p:spPr>
            <a:xfrm flipH="false" flipV="false" rot="0">
              <a:off x="0" y="0"/>
              <a:ext cx="1825241" cy="260899"/>
            </a:xfrm>
            <a:custGeom>
              <a:avLst/>
              <a:gdLst/>
              <a:ahLst/>
              <a:cxnLst/>
              <a:rect r="r" b="b" t="t" l="l"/>
              <a:pathLst>
                <a:path h="260899" w="1825241">
                  <a:moveTo>
                    <a:pt x="0" y="0"/>
                  </a:moveTo>
                  <a:lnTo>
                    <a:pt x="1825241" y="0"/>
                  </a:lnTo>
                  <a:lnTo>
                    <a:pt x="1825241" y="260899"/>
                  </a:lnTo>
                  <a:lnTo>
                    <a:pt x="0" y="260899"/>
                  </a:lnTo>
                  <a:close/>
                </a:path>
              </a:pathLst>
            </a:custGeom>
            <a:solidFill>
              <a:srgbClr val="FFDE59"/>
            </a:solidFill>
          </p:spPr>
        </p:sp>
        <p:sp>
          <p:nvSpPr>
            <p:cNvPr name="TextBox 13" id="13"/>
            <p:cNvSpPr txBox="true"/>
            <p:nvPr/>
          </p:nvSpPr>
          <p:spPr>
            <a:xfrm>
              <a:off x="0" y="-38100"/>
              <a:ext cx="1825241" cy="298999"/>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785279" y="600586"/>
            <a:ext cx="6823827" cy="771525"/>
          </a:xfrm>
          <a:prstGeom prst="rect">
            <a:avLst/>
          </a:prstGeom>
        </p:spPr>
        <p:txBody>
          <a:bodyPr anchor="t" rtlCol="false" tIns="0" lIns="0" bIns="0" rIns="0">
            <a:spAutoFit/>
          </a:bodyPr>
          <a:lstStyle/>
          <a:p>
            <a:pPr>
              <a:lnSpc>
                <a:spcPts val="6299"/>
              </a:lnSpc>
            </a:pPr>
            <a:r>
              <a:rPr lang="en-US" sz="4500">
                <a:solidFill>
                  <a:srgbClr val="000000"/>
                </a:solidFill>
                <a:latin typeface="League Spartan"/>
              </a:rPr>
              <a:t>Idea/Approach Details</a:t>
            </a:r>
          </a:p>
        </p:txBody>
      </p:sp>
      <p:sp>
        <p:nvSpPr>
          <p:cNvPr name="TextBox 15" id="15"/>
          <p:cNvSpPr txBox="true"/>
          <p:nvPr/>
        </p:nvSpPr>
        <p:spPr>
          <a:xfrm rot="0">
            <a:off x="261589" y="1905553"/>
            <a:ext cx="17764821" cy="7281545"/>
          </a:xfrm>
          <a:prstGeom prst="rect">
            <a:avLst/>
          </a:prstGeom>
        </p:spPr>
        <p:txBody>
          <a:bodyPr anchor="t" rtlCol="false" tIns="0" lIns="0" bIns="0" rIns="0">
            <a:spAutoFit/>
          </a:bodyPr>
          <a:lstStyle/>
          <a:p>
            <a:pPr>
              <a:lnSpc>
                <a:spcPts val="4480"/>
              </a:lnSpc>
            </a:pPr>
            <a:r>
              <a:rPr lang="en-US" sz="3200">
                <a:solidFill>
                  <a:srgbClr val="FFFFFF"/>
                </a:solidFill>
                <a:latin typeface="Canva Sans"/>
              </a:rPr>
              <a:t> </a:t>
            </a:r>
            <a:r>
              <a:rPr lang="en-US" sz="3200" u="sng">
                <a:solidFill>
                  <a:srgbClr val="FFFFFF"/>
                </a:solidFill>
                <a:latin typeface="Canva Sans Bold"/>
              </a:rPr>
              <a:t>Problem Statement</a:t>
            </a:r>
            <a:r>
              <a:rPr lang="en-US" sz="3200">
                <a:solidFill>
                  <a:srgbClr val="FFFFFF"/>
                </a:solidFill>
                <a:latin typeface="Canva Sans Bold"/>
              </a:rPr>
              <a:t> :</a:t>
            </a:r>
            <a:r>
              <a:rPr lang="en-US" sz="3200">
                <a:solidFill>
                  <a:srgbClr val="FFFFFF"/>
                </a:solidFill>
                <a:latin typeface="Canva Sans"/>
              </a:rPr>
              <a:t> Challenges in medication pricing, safety, and accessibility demand a solution like the Medication Price Comparison Tool for user empowerment.</a:t>
            </a:r>
          </a:p>
          <a:p>
            <a:pPr>
              <a:lnSpc>
                <a:spcPts val="4480"/>
              </a:lnSpc>
            </a:pPr>
          </a:p>
          <a:p>
            <a:pPr>
              <a:lnSpc>
                <a:spcPts val="4480"/>
              </a:lnSpc>
            </a:pPr>
            <a:r>
              <a:rPr lang="en-US" sz="3200" u="sng">
                <a:solidFill>
                  <a:srgbClr val="FFFFFF"/>
                </a:solidFill>
                <a:latin typeface="Canva Sans Bold"/>
              </a:rPr>
              <a:t>Solution</a:t>
            </a:r>
            <a:r>
              <a:rPr lang="en-US" sz="3200">
                <a:solidFill>
                  <a:srgbClr val="FFFFFF"/>
                </a:solidFill>
                <a:latin typeface="Canva Sans"/>
              </a:rPr>
              <a:t> : The Medication Price Comparison Tool is a transformative healthcare solution, simplifying the search for affordable prescription medications, providing vital information about generic alternatives, ensuring medication safety, and enabling easy price inquiries. In a healthcare landscape marked by complexity and opacity, our tool empowers users to make informed decisions. Its unique feature of identifying medications from photos streamlines access to real-time pricing and age suitability data. Users can also request prices for unavailable medicines, fostering collaboration. Virtual healthcare consultations and hospital recommendations further reduce healthcare costs. Medication reminders and delivery requests enhance adherence, promoting overall well-being and cost-effective healthcare decisions.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6540797" y="10143562"/>
            <a:ext cx="2499511" cy="463143"/>
            <a:chOff x="0" y="0"/>
            <a:chExt cx="868254" cy="160882"/>
          </a:xfrm>
        </p:grpSpPr>
        <p:sp>
          <p:nvSpPr>
            <p:cNvPr name="Freeform 3" id="3"/>
            <p:cNvSpPr/>
            <p:nvPr/>
          </p:nvSpPr>
          <p:spPr>
            <a:xfrm flipH="false" flipV="false" rot="0">
              <a:off x="0" y="0"/>
              <a:ext cx="868254" cy="160882"/>
            </a:xfrm>
            <a:custGeom>
              <a:avLst/>
              <a:gdLst/>
              <a:ahLst/>
              <a:cxnLst/>
              <a:rect r="r" b="b" t="t" l="l"/>
              <a:pathLst>
                <a:path h="160882" w="868254">
                  <a:moveTo>
                    <a:pt x="665054" y="0"/>
                  </a:moveTo>
                  <a:lnTo>
                    <a:pt x="0" y="0"/>
                  </a:lnTo>
                  <a:lnTo>
                    <a:pt x="203200" y="160882"/>
                  </a:lnTo>
                  <a:lnTo>
                    <a:pt x="868254" y="160882"/>
                  </a:lnTo>
                  <a:lnTo>
                    <a:pt x="665054" y="0"/>
                  </a:lnTo>
                  <a:close/>
                </a:path>
              </a:pathLst>
            </a:custGeom>
            <a:solidFill>
              <a:srgbClr val="404952"/>
            </a:solidFill>
          </p:spPr>
        </p:sp>
        <p:sp>
          <p:nvSpPr>
            <p:cNvPr name="TextBox 4" id="4"/>
            <p:cNvSpPr txBox="true"/>
            <p:nvPr/>
          </p:nvSpPr>
          <p:spPr>
            <a:xfrm>
              <a:off x="101600" y="-38100"/>
              <a:ext cx="665054" cy="19898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0"/>
            <a:ext cx="9418245" cy="10287000"/>
            <a:chOff x="0" y="0"/>
            <a:chExt cx="2480526" cy="2709333"/>
          </a:xfrm>
        </p:grpSpPr>
        <p:sp>
          <p:nvSpPr>
            <p:cNvPr name="Freeform 6" id="6"/>
            <p:cNvSpPr/>
            <p:nvPr/>
          </p:nvSpPr>
          <p:spPr>
            <a:xfrm flipH="false" flipV="false" rot="0">
              <a:off x="0" y="0"/>
              <a:ext cx="2480526" cy="2709333"/>
            </a:xfrm>
            <a:custGeom>
              <a:avLst/>
              <a:gdLst/>
              <a:ahLst/>
              <a:cxnLst/>
              <a:rect r="r" b="b" t="t" l="l"/>
              <a:pathLst>
                <a:path h="2709333" w="2480526">
                  <a:moveTo>
                    <a:pt x="0" y="0"/>
                  </a:moveTo>
                  <a:lnTo>
                    <a:pt x="2480526" y="0"/>
                  </a:lnTo>
                  <a:lnTo>
                    <a:pt x="2480526" y="2709333"/>
                  </a:lnTo>
                  <a:lnTo>
                    <a:pt x="0" y="2709333"/>
                  </a:lnTo>
                  <a:close/>
                </a:path>
              </a:pathLst>
            </a:custGeom>
            <a:solidFill>
              <a:srgbClr val="FFDE59"/>
            </a:solidFill>
          </p:spPr>
        </p:sp>
        <p:sp>
          <p:nvSpPr>
            <p:cNvPr name="TextBox 7" id="7"/>
            <p:cNvSpPr txBox="true"/>
            <p:nvPr/>
          </p:nvSpPr>
          <p:spPr>
            <a:xfrm>
              <a:off x="0" y="-38100"/>
              <a:ext cx="2480526" cy="27474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570895" y="2957654"/>
            <a:ext cx="5399410" cy="990600"/>
            <a:chOff x="0" y="0"/>
            <a:chExt cx="1422067" cy="260899"/>
          </a:xfrm>
        </p:grpSpPr>
        <p:sp>
          <p:nvSpPr>
            <p:cNvPr name="Freeform 9" id="9"/>
            <p:cNvSpPr/>
            <p:nvPr/>
          </p:nvSpPr>
          <p:spPr>
            <a:xfrm flipH="false" flipV="false" rot="0">
              <a:off x="0" y="0"/>
              <a:ext cx="1422067" cy="260899"/>
            </a:xfrm>
            <a:custGeom>
              <a:avLst/>
              <a:gdLst/>
              <a:ahLst/>
              <a:cxnLst/>
              <a:rect r="r" b="b" t="t" l="l"/>
              <a:pathLst>
                <a:path h="260899" w="1422067">
                  <a:moveTo>
                    <a:pt x="0" y="0"/>
                  </a:moveTo>
                  <a:lnTo>
                    <a:pt x="1422067" y="0"/>
                  </a:lnTo>
                  <a:lnTo>
                    <a:pt x="1422067" y="260899"/>
                  </a:lnTo>
                  <a:lnTo>
                    <a:pt x="0" y="260899"/>
                  </a:lnTo>
                  <a:close/>
                </a:path>
              </a:pathLst>
            </a:custGeom>
            <a:solidFill>
              <a:srgbClr val="FFDE59"/>
            </a:solidFill>
          </p:spPr>
        </p:sp>
        <p:sp>
          <p:nvSpPr>
            <p:cNvPr name="TextBox 10" id="10"/>
            <p:cNvSpPr txBox="true"/>
            <p:nvPr/>
          </p:nvSpPr>
          <p:spPr>
            <a:xfrm>
              <a:off x="0" y="-38100"/>
              <a:ext cx="1422067" cy="298999"/>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677281" y="4505260"/>
            <a:ext cx="2886922" cy="1172973"/>
          </a:xfrm>
          <a:custGeom>
            <a:avLst/>
            <a:gdLst/>
            <a:ahLst/>
            <a:cxnLst/>
            <a:rect r="r" b="b" t="t" l="l"/>
            <a:pathLst>
              <a:path h="1172973" w="2886922">
                <a:moveTo>
                  <a:pt x="0" y="0"/>
                </a:moveTo>
                <a:lnTo>
                  <a:pt x="2886923" y="0"/>
                </a:lnTo>
                <a:lnTo>
                  <a:pt x="2886923" y="1172973"/>
                </a:lnTo>
                <a:lnTo>
                  <a:pt x="0" y="1172973"/>
                </a:lnTo>
                <a:lnTo>
                  <a:pt x="0" y="0"/>
                </a:lnTo>
                <a:close/>
              </a:path>
            </a:pathLst>
          </a:custGeom>
          <a:blipFill>
            <a:blip r:embed="rId2"/>
            <a:stretch>
              <a:fillRect l="-26125" t="-131386" r="-24225" b="-138659"/>
            </a:stretch>
          </a:blipFill>
        </p:spPr>
      </p:sp>
      <p:sp>
        <p:nvSpPr>
          <p:cNvPr name="Freeform 12" id="12"/>
          <p:cNvSpPr/>
          <p:nvPr/>
        </p:nvSpPr>
        <p:spPr>
          <a:xfrm flipH="false" flipV="false" rot="0">
            <a:off x="15008782" y="4505260"/>
            <a:ext cx="1757417" cy="1172973"/>
          </a:xfrm>
          <a:custGeom>
            <a:avLst/>
            <a:gdLst/>
            <a:ahLst/>
            <a:cxnLst/>
            <a:rect r="r" b="b" t="t" l="l"/>
            <a:pathLst>
              <a:path h="1172973" w="1757417">
                <a:moveTo>
                  <a:pt x="0" y="0"/>
                </a:moveTo>
                <a:lnTo>
                  <a:pt x="1757416" y="0"/>
                </a:lnTo>
                <a:lnTo>
                  <a:pt x="1757416" y="1172973"/>
                </a:lnTo>
                <a:lnTo>
                  <a:pt x="0" y="1172973"/>
                </a:lnTo>
                <a:lnTo>
                  <a:pt x="0" y="0"/>
                </a:lnTo>
                <a:close/>
              </a:path>
            </a:pathLst>
          </a:custGeom>
          <a:blipFill>
            <a:blip r:embed="rId3"/>
            <a:stretch>
              <a:fillRect l="0" t="0" r="0" b="0"/>
            </a:stretch>
          </a:blipFill>
        </p:spPr>
      </p:sp>
      <p:sp>
        <p:nvSpPr>
          <p:cNvPr name="Freeform 13" id="13"/>
          <p:cNvSpPr/>
          <p:nvPr/>
        </p:nvSpPr>
        <p:spPr>
          <a:xfrm flipH="false" flipV="false" rot="0">
            <a:off x="12588534" y="6073569"/>
            <a:ext cx="3470519" cy="916056"/>
          </a:xfrm>
          <a:custGeom>
            <a:avLst/>
            <a:gdLst/>
            <a:ahLst/>
            <a:cxnLst/>
            <a:rect r="r" b="b" t="t" l="l"/>
            <a:pathLst>
              <a:path h="916056" w="3470519">
                <a:moveTo>
                  <a:pt x="0" y="0"/>
                </a:moveTo>
                <a:lnTo>
                  <a:pt x="3470519" y="0"/>
                </a:lnTo>
                <a:lnTo>
                  <a:pt x="3470519" y="916055"/>
                </a:lnTo>
                <a:lnTo>
                  <a:pt x="0" y="916055"/>
                </a:lnTo>
                <a:lnTo>
                  <a:pt x="0" y="0"/>
                </a:lnTo>
                <a:close/>
              </a:path>
            </a:pathLst>
          </a:custGeom>
          <a:blipFill>
            <a:blip r:embed="rId4"/>
            <a:stretch>
              <a:fillRect l="0" t="0" r="0" b="0"/>
            </a:stretch>
          </a:blipFill>
        </p:spPr>
      </p:sp>
      <p:grpSp>
        <p:nvGrpSpPr>
          <p:cNvPr name="Group 14" id="14"/>
          <p:cNvGrpSpPr/>
          <p:nvPr/>
        </p:nvGrpSpPr>
        <p:grpSpPr>
          <a:xfrm rot="0">
            <a:off x="2009418" y="533400"/>
            <a:ext cx="3235874" cy="990600"/>
            <a:chOff x="0" y="0"/>
            <a:chExt cx="852247" cy="260899"/>
          </a:xfrm>
        </p:grpSpPr>
        <p:sp>
          <p:nvSpPr>
            <p:cNvPr name="Freeform 15" id="15"/>
            <p:cNvSpPr/>
            <p:nvPr/>
          </p:nvSpPr>
          <p:spPr>
            <a:xfrm flipH="false" flipV="false" rot="0">
              <a:off x="0" y="0"/>
              <a:ext cx="852247" cy="260899"/>
            </a:xfrm>
            <a:custGeom>
              <a:avLst/>
              <a:gdLst/>
              <a:ahLst/>
              <a:cxnLst/>
              <a:rect r="r" b="b" t="t" l="l"/>
              <a:pathLst>
                <a:path h="260899" w="852247">
                  <a:moveTo>
                    <a:pt x="0" y="0"/>
                  </a:moveTo>
                  <a:lnTo>
                    <a:pt x="852247" y="0"/>
                  </a:lnTo>
                  <a:lnTo>
                    <a:pt x="852247" y="260899"/>
                  </a:lnTo>
                  <a:lnTo>
                    <a:pt x="0" y="260899"/>
                  </a:lnTo>
                  <a:close/>
                </a:path>
              </a:pathLst>
            </a:custGeom>
            <a:solidFill>
              <a:srgbClr val="100F0D"/>
            </a:solidFill>
          </p:spPr>
        </p:sp>
        <p:sp>
          <p:nvSpPr>
            <p:cNvPr name="TextBox 16" id="16"/>
            <p:cNvSpPr txBox="true"/>
            <p:nvPr/>
          </p:nvSpPr>
          <p:spPr>
            <a:xfrm>
              <a:off x="0" y="-38100"/>
              <a:ext cx="852247" cy="298999"/>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467792" y="2373443"/>
            <a:ext cx="3296023" cy="6609579"/>
          </a:xfrm>
          <a:custGeom>
            <a:avLst/>
            <a:gdLst/>
            <a:ahLst/>
            <a:cxnLst/>
            <a:rect r="r" b="b" t="t" l="l"/>
            <a:pathLst>
              <a:path h="6609579" w="3296023">
                <a:moveTo>
                  <a:pt x="0" y="0"/>
                </a:moveTo>
                <a:lnTo>
                  <a:pt x="3296023" y="0"/>
                </a:lnTo>
                <a:lnTo>
                  <a:pt x="3296023" y="6609580"/>
                </a:lnTo>
                <a:lnTo>
                  <a:pt x="0" y="6609580"/>
                </a:lnTo>
                <a:lnTo>
                  <a:pt x="0" y="0"/>
                </a:lnTo>
                <a:close/>
              </a:path>
            </a:pathLst>
          </a:custGeom>
          <a:blipFill>
            <a:blip r:embed="rId5"/>
            <a:stretch>
              <a:fillRect l="0" t="-3705" r="0" b="0"/>
            </a:stretch>
          </a:blipFill>
        </p:spPr>
      </p:sp>
      <p:sp>
        <p:nvSpPr>
          <p:cNvPr name="Freeform 18" id="18"/>
          <p:cNvSpPr/>
          <p:nvPr/>
        </p:nvSpPr>
        <p:spPr>
          <a:xfrm flipH="false" flipV="false" rot="0">
            <a:off x="5536560" y="2373443"/>
            <a:ext cx="3296023" cy="6609579"/>
          </a:xfrm>
          <a:custGeom>
            <a:avLst/>
            <a:gdLst/>
            <a:ahLst/>
            <a:cxnLst/>
            <a:rect r="r" b="b" t="t" l="l"/>
            <a:pathLst>
              <a:path h="6609579" w="3296023">
                <a:moveTo>
                  <a:pt x="0" y="0"/>
                </a:moveTo>
                <a:lnTo>
                  <a:pt x="3296023" y="0"/>
                </a:lnTo>
                <a:lnTo>
                  <a:pt x="3296023" y="6609580"/>
                </a:lnTo>
                <a:lnTo>
                  <a:pt x="0" y="6609580"/>
                </a:lnTo>
                <a:lnTo>
                  <a:pt x="0" y="0"/>
                </a:lnTo>
                <a:close/>
              </a:path>
            </a:pathLst>
          </a:custGeom>
          <a:blipFill>
            <a:blip r:embed="rId6"/>
            <a:stretch>
              <a:fillRect l="0" t="-3705" r="0" b="0"/>
            </a:stretch>
          </a:blipFill>
        </p:spPr>
      </p:sp>
      <p:sp>
        <p:nvSpPr>
          <p:cNvPr name="TextBox 19" id="19"/>
          <p:cNvSpPr txBox="true"/>
          <p:nvPr/>
        </p:nvSpPr>
        <p:spPr>
          <a:xfrm rot="0">
            <a:off x="11677281" y="3024840"/>
            <a:ext cx="5293024" cy="771525"/>
          </a:xfrm>
          <a:prstGeom prst="rect">
            <a:avLst/>
          </a:prstGeom>
        </p:spPr>
        <p:txBody>
          <a:bodyPr anchor="t" rtlCol="false" tIns="0" lIns="0" bIns="0" rIns="0">
            <a:spAutoFit/>
          </a:bodyPr>
          <a:lstStyle/>
          <a:p>
            <a:pPr>
              <a:lnSpc>
                <a:spcPts val="6299"/>
              </a:lnSpc>
            </a:pPr>
            <a:r>
              <a:rPr lang="en-US" sz="4500">
                <a:solidFill>
                  <a:srgbClr val="000000"/>
                </a:solidFill>
                <a:latin typeface="League Spartan"/>
              </a:rPr>
              <a:t>Technology Stack</a:t>
            </a:r>
          </a:p>
        </p:txBody>
      </p:sp>
      <p:sp>
        <p:nvSpPr>
          <p:cNvPr name="TextBox 20" id="20"/>
          <p:cNvSpPr txBox="true"/>
          <p:nvPr/>
        </p:nvSpPr>
        <p:spPr>
          <a:xfrm rot="0">
            <a:off x="2115804" y="600586"/>
            <a:ext cx="3007024" cy="771525"/>
          </a:xfrm>
          <a:prstGeom prst="rect">
            <a:avLst/>
          </a:prstGeom>
        </p:spPr>
        <p:txBody>
          <a:bodyPr anchor="t" rtlCol="false" tIns="0" lIns="0" bIns="0" rIns="0">
            <a:spAutoFit/>
          </a:bodyPr>
          <a:lstStyle/>
          <a:p>
            <a:pPr>
              <a:lnSpc>
                <a:spcPts val="6299"/>
              </a:lnSpc>
            </a:pPr>
            <a:r>
              <a:rPr lang="en-US" sz="4500">
                <a:solidFill>
                  <a:srgbClr val="FFFFFF"/>
                </a:solidFill>
                <a:latin typeface="League Spartan"/>
              </a:rPr>
              <a:t>Prototype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782282" y="236010"/>
            <a:ext cx="3425598" cy="990600"/>
            <a:chOff x="0" y="0"/>
            <a:chExt cx="902215" cy="260899"/>
          </a:xfrm>
        </p:grpSpPr>
        <p:sp>
          <p:nvSpPr>
            <p:cNvPr name="Freeform 3" id="3"/>
            <p:cNvSpPr/>
            <p:nvPr/>
          </p:nvSpPr>
          <p:spPr>
            <a:xfrm flipH="false" flipV="false" rot="0">
              <a:off x="0" y="0"/>
              <a:ext cx="902215" cy="260899"/>
            </a:xfrm>
            <a:custGeom>
              <a:avLst/>
              <a:gdLst/>
              <a:ahLst/>
              <a:cxnLst/>
              <a:rect r="r" b="b" t="t" l="l"/>
              <a:pathLst>
                <a:path h="260899" w="902215">
                  <a:moveTo>
                    <a:pt x="0" y="0"/>
                  </a:moveTo>
                  <a:lnTo>
                    <a:pt x="902215" y="0"/>
                  </a:lnTo>
                  <a:lnTo>
                    <a:pt x="902215" y="260899"/>
                  </a:lnTo>
                  <a:lnTo>
                    <a:pt x="0" y="260899"/>
                  </a:lnTo>
                  <a:close/>
                </a:path>
              </a:pathLst>
            </a:custGeom>
            <a:solidFill>
              <a:srgbClr val="FFDE59"/>
            </a:solidFill>
          </p:spPr>
        </p:sp>
        <p:sp>
          <p:nvSpPr>
            <p:cNvPr name="TextBox 4" id="4"/>
            <p:cNvSpPr txBox="true"/>
            <p:nvPr/>
          </p:nvSpPr>
          <p:spPr>
            <a:xfrm>
              <a:off x="0" y="-38100"/>
              <a:ext cx="902215" cy="29899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75595" y="-93136"/>
            <a:ext cx="3509203" cy="1176871"/>
            <a:chOff x="0" y="0"/>
            <a:chExt cx="673888" cy="226000"/>
          </a:xfrm>
        </p:grpSpPr>
        <p:sp>
          <p:nvSpPr>
            <p:cNvPr name="Freeform 6" id="6"/>
            <p:cNvSpPr/>
            <p:nvPr/>
          </p:nvSpPr>
          <p:spPr>
            <a:xfrm flipH="false" flipV="false" rot="0">
              <a:off x="0" y="0"/>
              <a:ext cx="673888" cy="226000"/>
            </a:xfrm>
            <a:custGeom>
              <a:avLst/>
              <a:gdLst/>
              <a:ahLst/>
              <a:cxnLst/>
              <a:rect r="r" b="b" t="t" l="l"/>
              <a:pathLst>
                <a:path h="226000" w="673888">
                  <a:moveTo>
                    <a:pt x="203200" y="0"/>
                  </a:moveTo>
                  <a:lnTo>
                    <a:pt x="673888" y="0"/>
                  </a:lnTo>
                  <a:lnTo>
                    <a:pt x="470688" y="226000"/>
                  </a:lnTo>
                  <a:lnTo>
                    <a:pt x="0" y="226000"/>
                  </a:lnTo>
                  <a:lnTo>
                    <a:pt x="203200" y="0"/>
                  </a:lnTo>
                  <a:close/>
                </a:path>
              </a:pathLst>
            </a:custGeom>
            <a:solidFill>
              <a:srgbClr val="FFDE59"/>
            </a:solidFill>
          </p:spPr>
        </p:sp>
        <p:sp>
          <p:nvSpPr>
            <p:cNvPr name="TextBox 7" id="7"/>
            <p:cNvSpPr txBox="true"/>
            <p:nvPr/>
          </p:nvSpPr>
          <p:spPr>
            <a:xfrm>
              <a:off x="101600" y="-38100"/>
              <a:ext cx="470688" cy="2641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398656" y="9734066"/>
            <a:ext cx="4137738" cy="1285926"/>
            <a:chOff x="0" y="0"/>
            <a:chExt cx="1248512" cy="388012"/>
          </a:xfrm>
        </p:grpSpPr>
        <p:sp>
          <p:nvSpPr>
            <p:cNvPr name="Freeform 9" id="9"/>
            <p:cNvSpPr/>
            <p:nvPr/>
          </p:nvSpPr>
          <p:spPr>
            <a:xfrm flipH="false" flipV="false" rot="0">
              <a:off x="0" y="0"/>
              <a:ext cx="1248511" cy="388012"/>
            </a:xfrm>
            <a:custGeom>
              <a:avLst/>
              <a:gdLst/>
              <a:ahLst/>
              <a:cxnLst/>
              <a:rect r="r" b="b" t="t" l="l"/>
              <a:pathLst>
                <a:path h="388012" w="1248511">
                  <a:moveTo>
                    <a:pt x="1045311" y="0"/>
                  </a:moveTo>
                  <a:lnTo>
                    <a:pt x="0" y="0"/>
                  </a:lnTo>
                  <a:lnTo>
                    <a:pt x="203200" y="388012"/>
                  </a:lnTo>
                  <a:lnTo>
                    <a:pt x="1248511" y="388012"/>
                  </a:lnTo>
                  <a:lnTo>
                    <a:pt x="1045311" y="0"/>
                  </a:lnTo>
                  <a:close/>
                </a:path>
              </a:pathLst>
            </a:custGeom>
            <a:solidFill>
              <a:srgbClr val="FFDE59"/>
            </a:solidFill>
          </p:spPr>
        </p:sp>
        <p:sp>
          <p:nvSpPr>
            <p:cNvPr name="TextBox 10" id="10"/>
            <p:cNvSpPr txBox="true"/>
            <p:nvPr/>
          </p:nvSpPr>
          <p:spPr>
            <a:xfrm>
              <a:off x="101600" y="-38100"/>
              <a:ext cx="1045312" cy="426112"/>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630401" y="9454138"/>
            <a:ext cx="2499511" cy="1339753"/>
            <a:chOff x="0" y="0"/>
            <a:chExt cx="868254" cy="465389"/>
          </a:xfrm>
        </p:grpSpPr>
        <p:sp>
          <p:nvSpPr>
            <p:cNvPr name="Freeform 12" id="12"/>
            <p:cNvSpPr/>
            <p:nvPr/>
          </p:nvSpPr>
          <p:spPr>
            <a:xfrm flipH="false" flipV="false" rot="0">
              <a:off x="0" y="0"/>
              <a:ext cx="868254" cy="465389"/>
            </a:xfrm>
            <a:custGeom>
              <a:avLst/>
              <a:gdLst/>
              <a:ahLst/>
              <a:cxnLst/>
              <a:rect r="r" b="b" t="t" l="l"/>
              <a:pathLst>
                <a:path h="465389" w="868254">
                  <a:moveTo>
                    <a:pt x="665054" y="0"/>
                  </a:moveTo>
                  <a:lnTo>
                    <a:pt x="0" y="0"/>
                  </a:lnTo>
                  <a:lnTo>
                    <a:pt x="203200" y="465389"/>
                  </a:lnTo>
                  <a:lnTo>
                    <a:pt x="868254" y="465389"/>
                  </a:lnTo>
                  <a:lnTo>
                    <a:pt x="665054" y="0"/>
                  </a:lnTo>
                  <a:close/>
                </a:path>
              </a:pathLst>
            </a:custGeom>
            <a:solidFill>
              <a:srgbClr val="404952"/>
            </a:solidFill>
          </p:spPr>
        </p:sp>
        <p:sp>
          <p:nvSpPr>
            <p:cNvPr name="TextBox 13" id="13"/>
            <p:cNvSpPr txBox="true"/>
            <p:nvPr/>
          </p:nvSpPr>
          <p:spPr>
            <a:xfrm>
              <a:off x="101600" y="-38100"/>
              <a:ext cx="665054" cy="503489"/>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2159430" y="9734066"/>
            <a:ext cx="5060879" cy="1649120"/>
            <a:chOff x="0" y="0"/>
            <a:chExt cx="1438640" cy="468790"/>
          </a:xfrm>
        </p:grpSpPr>
        <p:sp>
          <p:nvSpPr>
            <p:cNvPr name="Freeform 15" id="15"/>
            <p:cNvSpPr/>
            <p:nvPr/>
          </p:nvSpPr>
          <p:spPr>
            <a:xfrm flipH="false" flipV="false" rot="0">
              <a:off x="0" y="0"/>
              <a:ext cx="1438640" cy="468790"/>
            </a:xfrm>
            <a:custGeom>
              <a:avLst/>
              <a:gdLst/>
              <a:ahLst/>
              <a:cxnLst/>
              <a:rect r="r" b="b" t="t" l="l"/>
              <a:pathLst>
                <a:path h="468790" w="1438640">
                  <a:moveTo>
                    <a:pt x="1235440" y="0"/>
                  </a:moveTo>
                  <a:lnTo>
                    <a:pt x="0" y="0"/>
                  </a:lnTo>
                  <a:lnTo>
                    <a:pt x="203200" y="468790"/>
                  </a:lnTo>
                  <a:lnTo>
                    <a:pt x="1438640" y="468790"/>
                  </a:lnTo>
                  <a:lnTo>
                    <a:pt x="1235440" y="0"/>
                  </a:lnTo>
                  <a:close/>
                </a:path>
              </a:pathLst>
            </a:custGeom>
            <a:solidFill>
              <a:srgbClr val="FFDE59"/>
            </a:solidFill>
          </p:spPr>
        </p:sp>
        <p:sp>
          <p:nvSpPr>
            <p:cNvPr name="TextBox 16" id="16"/>
            <p:cNvSpPr txBox="true"/>
            <p:nvPr/>
          </p:nvSpPr>
          <p:spPr>
            <a:xfrm>
              <a:off x="101600" y="-38100"/>
              <a:ext cx="1235440" cy="50689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1229076" y="1495424"/>
            <a:ext cx="4380476" cy="990600"/>
            <a:chOff x="0" y="0"/>
            <a:chExt cx="1153706" cy="260899"/>
          </a:xfrm>
        </p:grpSpPr>
        <p:sp>
          <p:nvSpPr>
            <p:cNvPr name="Freeform 18" id="18"/>
            <p:cNvSpPr/>
            <p:nvPr/>
          </p:nvSpPr>
          <p:spPr>
            <a:xfrm flipH="false" flipV="false" rot="0">
              <a:off x="0" y="0"/>
              <a:ext cx="1153706" cy="260899"/>
            </a:xfrm>
            <a:custGeom>
              <a:avLst/>
              <a:gdLst/>
              <a:ahLst/>
              <a:cxnLst/>
              <a:rect r="r" b="b" t="t" l="l"/>
              <a:pathLst>
                <a:path h="260899" w="1153706">
                  <a:moveTo>
                    <a:pt x="0" y="0"/>
                  </a:moveTo>
                  <a:lnTo>
                    <a:pt x="1153706" y="0"/>
                  </a:lnTo>
                  <a:lnTo>
                    <a:pt x="1153706" y="260899"/>
                  </a:lnTo>
                  <a:lnTo>
                    <a:pt x="0" y="260899"/>
                  </a:lnTo>
                  <a:close/>
                </a:path>
              </a:pathLst>
            </a:custGeom>
            <a:solidFill>
              <a:srgbClr val="FFDE59"/>
            </a:solidFill>
          </p:spPr>
        </p:sp>
        <p:sp>
          <p:nvSpPr>
            <p:cNvPr name="TextBox 19" id="19"/>
            <p:cNvSpPr txBox="true"/>
            <p:nvPr/>
          </p:nvSpPr>
          <p:spPr>
            <a:xfrm>
              <a:off x="0" y="-38100"/>
              <a:ext cx="1153706" cy="29899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229076" y="5568193"/>
            <a:ext cx="5915202" cy="803776"/>
            <a:chOff x="0" y="0"/>
            <a:chExt cx="1557913" cy="211694"/>
          </a:xfrm>
        </p:grpSpPr>
        <p:sp>
          <p:nvSpPr>
            <p:cNvPr name="Freeform 21" id="21"/>
            <p:cNvSpPr/>
            <p:nvPr/>
          </p:nvSpPr>
          <p:spPr>
            <a:xfrm flipH="false" flipV="false" rot="0">
              <a:off x="0" y="0"/>
              <a:ext cx="1557913" cy="211694"/>
            </a:xfrm>
            <a:custGeom>
              <a:avLst/>
              <a:gdLst/>
              <a:ahLst/>
              <a:cxnLst/>
              <a:rect r="r" b="b" t="t" l="l"/>
              <a:pathLst>
                <a:path h="211694" w="1557913">
                  <a:moveTo>
                    <a:pt x="0" y="0"/>
                  </a:moveTo>
                  <a:lnTo>
                    <a:pt x="1557913" y="0"/>
                  </a:lnTo>
                  <a:lnTo>
                    <a:pt x="1557913" y="211694"/>
                  </a:lnTo>
                  <a:lnTo>
                    <a:pt x="0" y="211694"/>
                  </a:lnTo>
                  <a:close/>
                </a:path>
              </a:pathLst>
            </a:custGeom>
            <a:solidFill>
              <a:srgbClr val="FFDE59"/>
            </a:solidFill>
          </p:spPr>
        </p:sp>
        <p:sp>
          <p:nvSpPr>
            <p:cNvPr name="TextBox 22" id="22"/>
            <p:cNvSpPr txBox="true"/>
            <p:nvPr/>
          </p:nvSpPr>
          <p:spPr>
            <a:xfrm>
              <a:off x="0" y="-38100"/>
              <a:ext cx="1557913" cy="249794"/>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276836" y="1495424"/>
            <a:ext cx="8727105" cy="8450856"/>
          </a:xfrm>
          <a:custGeom>
            <a:avLst/>
            <a:gdLst/>
            <a:ahLst/>
            <a:cxnLst/>
            <a:rect r="r" b="b" t="t" l="l"/>
            <a:pathLst>
              <a:path h="8450856" w="8727105">
                <a:moveTo>
                  <a:pt x="0" y="0"/>
                </a:moveTo>
                <a:lnTo>
                  <a:pt x="8727105" y="0"/>
                </a:lnTo>
                <a:lnTo>
                  <a:pt x="8727105" y="8450857"/>
                </a:lnTo>
                <a:lnTo>
                  <a:pt x="0" y="8450857"/>
                </a:lnTo>
                <a:lnTo>
                  <a:pt x="0" y="0"/>
                </a:lnTo>
                <a:close/>
              </a:path>
            </a:pathLst>
          </a:custGeom>
          <a:blipFill>
            <a:blip r:embed="rId2"/>
            <a:stretch>
              <a:fillRect l="-2961" t="-13074" r="-52405" b="-38345"/>
            </a:stretch>
          </a:blipFill>
        </p:spPr>
      </p:sp>
      <p:sp>
        <p:nvSpPr>
          <p:cNvPr name="TextBox 24" id="24"/>
          <p:cNvSpPr txBox="true"/>
          <p:nvPr/>
        </p:nvSpPr>
        <p:spPr>
          <a:xfrm rot="0">
            <a:off x="2886806" y="293161"/>
            <a:ext cx="3611688" cy="781049"/>
          </a:xfrm>
          <a:prstGeom prst="rect">
            <a:avLst/>
          </a:prstGeom>
        </p:spPr>
        <p:txBody>
          <a:bodyPr anchor="t" rtlCol="false" tIns="0" lIns="0" bIns="0" rIns="0">
            <a:spAutoFit/>
          </a:bodyPr>
          <a:lstStyle/>
          <a:p>
            <a:pPr>
              <a:lnSpc>
                <a:spcPts val="6300"/>
              </a:lnSpc>
            </a:pPr>
            <a:r>
              <a:rPr lang="en-US" sz="4500">
                <a:solidFill>
                  <a:srgbClr val="000000"/>
                </a:solidFill>
                <a:latin typeface="League Spartan"/>
              </a:rPr>
              <a:t>Uses Cases</a:t>
            </a:r>
          </a:p>
        </p:txBody>
      </p:sp>
      <p:sp>
        <p:nvSpPr>
          <p:cNvPr name="TextBox 25" id="25"/>
          <p:cNvSpPr txBox="true"/>
          <p:nvPr/>
        </p:nvSpPr>
        <p:spPr>
          <a:xfrm rot="0">
            <a:off x="11389408" y="1562099"/>
            <a:ext cx="4220145" cy="771525"/>
          </a:xfrm>
          <a:prstGeom prst="rect">
            <a:avLst/>
          </a:prstGeom>
        </p:spPr>
        <p:txBody>
          <a:bodyPr anchor="t" rtlCol="false" tIns="0" lIns="0" bIns="0" rIns="0">
            <a:spAutoFit/>
          </a:bodyPr>
          <a:lstStyle/>
          <a:p>
            <a:pPr>
              <a:lnSpc>
                <a:spcPts val="6299"/>
              </a:lnSpc>
            </a:pPr>
            <a:r>
              <a:rPr lang="en-US" sz="4500">
                <a:solidFill>
                  <a:srgbClr val="000000"/>
                </a:solidFill>
                <a:latin typeface="League Spartan"/>
              </a:rPr>
              <a:t>Dependencies </a:t>
            </a:r>
          </a:p>
        </p:txBody>
      </p:sp>
      <p:sp>
        <p:nvSpPr>
          <p:cNvPr name="TextBox 26" id="26"/>
          <p:cNvSpPr txBox="true"/>
          <p:nvPr/>
        </p:nvSpPr>
        <p:spPr>
          <a:xfrm rot="0">
            <a:off x="10848262" y="2736242"/>
            <a:ext cx="5435519" cy="1581150"/>
          </a:xfrm>
          <a:prstGeom prst="rect">
            <a:avLst/>
          </a:prstGeom>
        </p:spPr>
        <p:txBody>
          <a:bodyPr anchor="t" rtlCol="false" tIns="0" lIns="0" bIns="0" rIns="0">
            <a:spAutoFit/>
          </a:bodyPr>
          <a:lstStyle/>
          <a:p>
            <a:pPr marL="647702" indent="-323851" lvl="1">
              <a:lnSpc>
                <a:spcPts val="4200"/>
              </a:lnSpc>
              <a:buFont typeface="Arial"/>
              <a:buChar char="•"/>
            </a:pPr>
            <a:r>
              <a:rPr lang="en-US" sz="3000">
                <a:solidFill>
                  <a:srgbClr val="FFFFFF"/>
                </a:solidFill>
                <a:latin typeface="Canva Sans Bold"/>
              </a:rPr>
              <a:t>Google API to fetch Nearby Medical Shop </a:t>
            </a:r>
          </a:p>
          <a:p>
            <a:pPr>
              <a:lnSpc>
                <a:spcPts val="4200"/>
              </a:lnSpc>
            </a:pPr>
          </a:p>
        </p:txBody>
      </p:sp>
      <p:sp>
        <p:nvSpPr>
          <p:cNvPr name="TextBox 27" id="27"/>
          <p:cNvSpPr txBox="true"/>
          <p:nvPr/>
        </p:nvSpPr>
        <p:spPr>
          <a:xfrm rot="0">
            <a:off x="11389408" y="5616143"/>
            <a:ext cx="6327538" cy="721995"/>
          </a:xfrm>
          <a:prstGeom prst="rect">
            <a:avLst/>
          </a:prstGeom>
        </p:spPr>
        <p:txBody>
          <a:bodyPr anchor="t" rtlCol="false" tIns="0" lIns="0" bIns="0" rIns="0">
            <a:spAutoFit/>
          </a:bodyPr>
          <a:lstStyle/>
          <a:p>
            <a:pPr>
              <a:lnSpc>
                <a:spcPts val="5880"/>
              </a:lnSpc>
            </a:pPr>
            <a:r>
              <a:rPr lang="en-US" sz="4200">
                <a:solidFill>
                  <a:srgbClr val="000000"/>
                </a:solidFill>
                <a:latin typeface="League Spartan"/>
              </a:rPr>
              <a:t>Future Enhancement</a:t>
            </a:r>
          </a:p>
        </p:txBody>
      </p:sp>
      <p:sp>
        <p:nvSpPr>
          <p:cNvPr name="TextBox 28" id="28"/>
          <p:cNvSpPr txBox="true"/>
          <p:nvPr/>
        </p:nvSpPr>
        <p:spPr>
          <a:xfrm rot="0">
            <a:off x="10957050" y="6772019"/>
            <a:ext cx="5217943" cy="1471930"/>
          </a:xfrm>
          <a:prstGeom prst="rect">
            <a:avLst/>
          </a:prstGeom>
        </p:spPr>
        <p:txBody>
          <a:bodyPr anchor="t" rtlCol="false" tIns="0" lIns="0" bIns="0" rIns="0">
            <a:spAutoFit/>
          </a:bodyPr>
          <a:lstStyle/>
          <a:p>
            <a:pPr marL="604521" indent="-302261" lvl="1">
              <a:lnSpc>
                <a:spcPts val="3920"/>
              </a:lnSpc>
              <a:buFont typeface="Arial"/>
              <a:buChar char="•"/>
            </a:pPr>
            <a:r>
              <a:rPr lang="en-US" sz="2800">
                <a:solidFill>
                  <a:srgbClr val="FFFFFF"/>
                </a:solidFill>
                <a:latin typeface="Canva Sans Bold"/>
              </a:rPr>
              <a:t>Virtual Healthcare Consultation Service</a:t>
            </a:r>
          </a:p>
          <a:p>
            <a:pPr>
              <a:lnSpc>
                <a:spcPts val="3920"/>
              </a:lnSpc>
            </a:pP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074500" y="531386"/>
            <a:ext cx="6659761" cy="968890"/>
            <a:chOff x="0" y="0"/>
            <a:chExt cx="1793313" cy="260899"/>
          </a:xfrm>
        </p:grpSpPr>
        <p:sp>
          <p:nvSpPr>
            <p:cNvPr name="Freeform 3" id="3"/>
            <p:cNvSpPr/>
            <p:nvPr/>
          </p:nvSpPr>
          <p:spPr>
            <a:xfrm flipH="false" flipV="false" rot="0">
              <a:off x="0" y="0"/>
              <a:ext cx="1793313" cy="260899"/>
            </a:xfrm>
            <a:custGeom>
              <a:avLst/>
              <a:gdLst/>
              <a:ahLst/>
              <a:cxnLst/>
              <a:rect r="r" b="b" t="t" l="l"/>
              <a:pathLst>
                <a:path h="260899" w="1793313">
                  <a:moveTo>
                    <a:pt x="0" y="0"/>
                  </a:moveTo>
                  <a:lnTo>
                    <a:pt x="1793313" y="0"/>
                  </a:lnTo>
                  <a:lnTo>
                    <a:pt x="1793313" y="260899"/>
                  </a:lnTo>
                  <a:lnTo>
                    <a:pt x="0" y="260899"/>
                  </a:lnTo>
                  <a:close/>
                </a:path>
              </a:pathLst>
            </a:custGeom>
            <a:solidFill>
              <a:srgbClr val="FFDE59"/>
            </a:solidFill>
          </p:spPr>
        </p:sp>
        <p:sp>
          <p:nvSpPr>
            <p:cNvPr name="TextBox 4" id="4"/>
            <p:cNvSpPr txBox="true"/>
            <p:nvPr/>
          </p:nvSpPr>
          <p:spPr>
            <a:xfrm>
              <a:off x="0" y="-38100"/>
              <a:ext cx="1793313" cy="29899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40088" y="0"/>
            <a:ext cx="3509203" cy="1176871"/>
            <a:chOff x="0" y="0"/>
            <a:chExt cx="673888" cy="226000"/>
          </a:xfrm>
        </p:grpSpPr>
        <p:sp>
          <p:nvSpPr>
            <p:cNvPr name="Freeform 6" id="6"/>
            <p:cNvSpPr/>
            <p:nvPr/>
          </p:nvSpPr>
          <p:spPr>
            <a:xfrm flipH="false" flipV="false" rot="0">
              <a:off x="0" y="0"/>
              <a:ext cx="673888" cy="226000"/>
            </a:xfrm>
            <a:custGeom>
              <a:avLst/>
              <a:gdLst/>
              <a:ahLst/>
              <a:cxnLst/>
              <a:rect r="r" b="b" t="t" l="l"/>
              <a:pathLst>
                <a:path h="226000" w="673888">
                  <a:moveTo>
                    <a:pt x="203200" y="0"/>
                  </a:moveTo>
                  <a:lnTo>
                    <a:pt x="673888" y="0"/>
                  </a:lnTo>
                  <a:lnTo>
                    <a:pt x="470688" y="226000"/>
                  </a:lnTo>
                  <a:lnTo>
                    <a:pt x="0" y="226000"/>
                  </a:lnTo>
                  <a:lnTo>
                    <a:pt x="203200" y="0"/>
                  </a:lnTo>
                  <a:close/>
                </a:path>
              </a:pathLst>
            </a:custGeom>
            <a:solidFill>
              <a:srgbClr val="FFDE59"/>
            </a:solidFill>
          </p:spPr>
        </p:sp>
        <p:sp>
          <p:nvSpPr>
            <p:cNvPr name="TextBox 7" id="7"/>
            <p:cNvSpPr txBox="true"/>
            <p:nvPr/>
          </p:nvSpPr>
          <p:spPr>
            <a:xfrm>
              <a:off x="101600" y="-38100"/>
              <a:ext cx="470688" cy="2641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480503" y="1504652"/>
            <a:ext cx="3509203" cy="1176871"/>
            <a:chOff x="0" y="0"/>
            <a:chExt cx="673888" cy="226000"/>
          </a:xfrm>
        </p:grpSpPr>
        <p:sp>
          <p:nvSpPr>
            <p:cNvPr name="Freeform 9" id="9"/>
            <p:cNvSpPr/>
            <p:nvPr/>
          </p:nvSpPr>
          <p:spPr>
            <a:xfrm flipH="false" flipV="false" rot="0">
              <a:off x="0" y="0"/>
              <a:ext cx="673888" cy="226000"/>
            </a:xfrm>
            <a:custGeom>
              <a:avLst/>
              <a:gdLst/>
              <a:ahLst/>
              <a:cxnLst/>
              <a:rect r="r" b="b" t="t" l="l"/>
              <a:pathLst>
                <a:path h="226000" w="673888">
                  <a:moveTo>
                    <a:pt x="203200" y="0"/>
                  </a:moveTo>
                  <a:lnTo>
                    <a:pt x="673888" y="0"/>
                  </a:lnTo>
                  <a:lnTo>
                    <a:pt x="470688" y="226000"/>
                  </a:lnTo>
                  <a:lnTo>
                    <a:pt x="0" y="226000"/>
                  </a:lnTo>
                  <a:lnTo>
                    <a:pt x="203200" y="0"/>
                  </a:lnTo>
                  <a:close/>
                </a:path>
              </a:pathLst>
            </a:custGeom>
            <a:solidFill>
              <a:srgbClr val="404952"/>
            </a:solidFill>
          </p:spPr>
        </p:sp>
        <p:sp>
          <p:nvSpPr>
            <p:cNvPr name="TextBox 10" id="10"/>
            <p:cNvSpPr txBox="true"/>
            <p:nvPr/>
          </p:nvSpPr>
          <p:spPr>
            <a:xfrm>
              <a:off x="101600" y="-38100"/>
              <a:ext cx="470688" cy="2641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119962" y="1751174"/>
            <a:ext cx="13373753" cy="3991924"/>
            <a:chOff x="0" y="0"/>
            <a:chExt cx="3601229" cy="1074929"/>
          </a:xfrm>
        </p:grpSpPr>
        <p:sp>
          <p:nvSpPr>
            <p:cNvPr name="Freeform 12" id="12"/>
            <p:cNvSpPr/>
            <p:nvPr/>
          </p:nvSpPr>
          <p:spPr>
            <a:xfrm flipH="false" flipV="false" rot="0">
              <a:off x="0" y="0"/>
              <a:ext cx="3601229" cy="1074929"/>
            </a:xfrm>
            <a:custGeom>
              <a:avLst/>
              <a:gdLst/>
              <a:ahLst/>
              <a:cxnLst/>
              <a:rect r="r" b="b" t="t" l="l"/>
              <a:pathLst>
                <a:path h="1074929" w="3601229">
                  <a:moveTo>
                    <a:pt x="0" y="0"/>
                  </a:moveTo>
                  <a:lnTo>
                    <a:pt x="3601229" y="0"/>
                  </a:lnTo>
                  <a:lnTo>
                    <a:pt x="3601229" y="1074929"/>
                  </a:lnTo>
                  <a:lnTo>
                    <a:pt x="0" y="1074929"/>
                  </a:lnTo>
                  <a:close/>
                </a:path>
              </a:pathLst>
            </a:custGeom>
            <a:solidFill>
              <a:srgbClr val="FFFFFF"/>
            </a:solidFill>
          </p:spPr>
        </p:sp>
        <p:sp>
          <p:nvSpPr>
            <p:cNvPr name="TextBox 13" id="13"/>
            <p:cNvSpPr txBox="true"/>
            <p:nvPr/>
          </p:nvSpPr>
          <p:spPr>
            <a:xfrm>
              <a:off x="0" y="-38100"/>
              <a:ext cx="3601229" cy="1113029"/>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4" id="14"/>
          <p:cNvGraphicFramePr>
            <a:graphicFrameLocks noGrp="true"/>
          </p:cNvGraphicFramePr>
          <p:nvPr/>
        </p:nvGraphicFramePr>
        <p:xfrm>
          <a:off x="2099920" y="1748022"/>
          <a:ext cx="1453905" cy="434318"/>
        </p:xfrm>
        <a:graphic>
          <a:graphicData uri="http://schemas.openxmlformats.org/drawingml/2006/table">
            <a:tbl>
              <a:tblPr/>
              <a:tblGrid>
                <a:gridCol w="124429"/>
                <a:gridCol w="387844"/>
                <a:gridCol w="176369"/>
                <a:gridCol w="174495"/>
                <a:gridCol w="170691"/>
                <a:gridCol w="420077"/>
              </a:tblGrid>
              <a:tr h="87801">
                <a:tc>
                  <a:txBody>
                    <a:bodyPr anchor="t" rtlCol="false"/>
                    <a:lstStyle/>
                    <a:p>
                      <a:pPr algn="ctr">
                        <a:lnSpc>
                          <a:spcPts val="3012"/>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3012"/>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r h="85710">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136"/>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136"/>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r h="85710">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r h="86784">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r h="88313">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bl>
          </a:graphicData>
        </a:graphic>
      </p:graphicFrame>
      <p:grpSp>
        <p:nvGrpSpPr>
          <p:cNvPr name="Group 15" id="15"/>
          <p:cNvGrpSpPr/>
          <p:nvPr/>
        </p:nvGrpSpPr>
        <p:grpSpPr>
          <a:xfrm rot="0">
            <a:off x="16398656" y="9734066"/>
            <a:ext cx="4137738" cy="1285926"/>
            <a:chOff x="0" y="0"/>
            <a:chExt cx="1248512" cy="388012"/>
          </a:xfrm>
        </p:grpSpPr>
        <p:sp>
          <p:nvSpPr>
            <p:cNvPr name="Freeform 16" id="16"/>
            <p:cNvSpPr/>
            <p:nvPr/>
          </p:nvSpPr>
          <p:spPr>
            <a:xfrm flipH="false" flipV="false" rot="0">
              <a:off x="0" y="0"/>
              <a:ext cx="1248511" cy="388012"/>
            </a:xfrm>
            <a:custGeom>
              <a:avLst/>
              <a:gdLst/>
              <a:ahLst/>
              <a:cxnLst/>
              <a:rect r="r" b="b" t="t" l="l"/>
              <a:pathLst>
                <a:path h="388012" w="1248511">
                  <a:moveTo>
                    <a:pt x="1045311" y="0"/>
                  </a:moveTo>
                  <a:lnTo>
                    <a:pt x="0" y="0"/>
                  </a:lnTo>
                  <a:lnTo>
                    <a:pt x="203200" y="388012"/>
                  </a:lnTo>
                  <a:lnTo>
                    <a:pt x="1248511" y="388012"/>
                  </a:lnTo>
                  <a:lnTo>
                    <a:pt x="1045311" y="0"/>
                  </a:lnTo>
                  <a:close/>
                </a:path>
              </a:pathLst>
            </a:custGeom>
            <a:solidFill>
              <a:srgbClr val="FFDE59"/>
            </a:solidFill>
          </p:spPr>
        </p:sp>
        <p:sp>
          <p:nvSpPr>
            <p:cNvPr name="TextBox 17" id="17"/>
            <p:cNvSpPr txBox="true"/>
            <p:nvPr/>
          </p:nvSpPr>
          <p:spPr>
            <a:xfrm>
              <a:off x="101600" y="-38100"/>
              <a:ext cx="1045312" cy="426112"/>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5630401" y="9454138"/>
            <a:ext cx="2499511" cy="1339753"/>
            <a:chOff x="0" y="0"/>
            <a:chExt cx="868254" cy="465389"/>
          </a:xfrm>
        </p:grpSpPr>
        <p:sp>
          <p:nvSpPr>
            <p:cNvPr name="Freeform 19" id="19"/>
            <p:cNvSpPr/>
            <p:nvPr/>
          </p:nvSpPr>
          <p:spPr>
            <a:xfrm flipH="false" flipV="false" rot="0">
              <a:off x="0" y="0"/>
              <a:ext cx="868254" cy="465389"/>
            </a:xfrm>
            <a:custGeom>
              <a:avLst/>
              <a:gdLst/>
              <a:ahLst/>
              <a:cxnLst/>
              <a:rect r="r" b="b" t="t" l="l"/>
              <a:pathLst>
                <a:path h="465389" w="868254">
                  <a:moveTo>
                    <a:pt x="665054" y="0"/>
                  </a:moveTo>
                  <a:lnTo>
                    <a:pt x="0" y="0"/>
                  </a:lnTo>
                  <a:lnTo>
                    <a:pt x="203200" y="465389"/>
                  </a:lnTo>
                  <a:lnTo>
                    <a:pt x="868254" y="465389"/>
                  </a:lnTo>
                  <a:lnTo>
                    <a:pt x="665054" y="0"/>
                  </a:lnTo>
                  <a:close/>
                </a:path>
              </a:pathLst>
            </a:custGeom>
            <a:solidFill>
              <a:srgbClr val="404952"/>
            </a:solidFill>
          </p:spPr>
        </p:sp>
        <p:sp>
          <p:nvSpPr>
            <p:cNvPr name="TextBox 20" id="20"/>
            <p:cNvSpPr txBox="true"/>
            <p:nvPr/>
          </p:nvSpPr>
          <p:spPr>
            <a:xfrm>
              <a:off x="101600" y="-38100"/>
              <a:ext cx="665054" cy="503489"/>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2198421" y="9969331"/>
            <a:ext cx="5060879" cy="1649120"/>
            <a:chOff x="0" y="0"/>
            <a:chExt cx="1438640" cy="468790"/>
          </a:xfrm>
        </p:grpSpPr>
        <p:sp>
          <p:nvSpPr>
            <p:cNvPr name="Freeform 22" id="22"/>
            <p:cNvSpPr/>
            <p:nvPr/>
          </p:nvSpPr>
          <p:spPr>
            <a:xfrm flipH="false" flipV="false" rot="0">
              <a:off x="0" y="0"/>
              <a:ext cx="1438640" cy="468790"/>
            </a:xfrm>
            <a:custGeom>
              <a:avLst/>
              <a:gdLst/>
              <a:ahLst/>
              <a:cxnLst/>
              <a:rect r="r" b="b" t="t" l="l"/>
              <a:pathLst>
                <a:path h="468790" w="1438640">
                  <a:moveTo>
                    <a:pt x="1235440" y="0"/>
                  </a:moveTo>
                  <a:lnTo>
                    <a:pt x="0" y="0"/>
                  </a:lnTo>
                  <a:lnTo>
                    <a:pt x="203200" y="468790"/>
                  </a:lnTo>
                  <a:lnTo>
                    <a:pt x="1438640" y="468790"/>
                  </a:lnTo>
                  <a:lnTo>
                    <a:pt x="1235440" y="0"/>
                  </a:lnTo>
                  <a:close/>
                </a:path>
              </a:pathLst>
            </a:custGeom>
            <a:solidFill>
              <a:srgbClr val="FFDE59"/>
            </a:solidFill>
          </p:spPr>
        </p:sp>
        <p:sp>
          <p:nvSpPr>
            <p:cNvPr name="TextBox 23" id="23"/>
            <p:cNvSpPr txBox="true"/>
            <p:nvPr/>
          </p:nvSpPr>
          <p:spPr>
            <a:xfrm>
              <a:off x="101600" y="-38100"/>
              <a:ext cx="1235440" cy="50689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2099920" y="6409848"/>
            <a:ext cx="6290799" cy="915212"/>
            <a:chOff x="0" y="0"/>
            <a:chExt cx="1793313" cy="260899"/>
          </a:xfrm>
        </p:grpSpPr>
        <p:sp>
          <p:nvSpPr>
            <p:cNvPr name="Freeform 25" id="25"/>
            <p:cNvSpPr/>
            <p:nvPr/>
          </p:nvSpPr>
          <p:spPr>
            <a:xfrm flipH="false" flipV="false" rot="0">
              <a:off x="0" y="0"/>
              <a:ext cx="1793313" cy="260899"/>
            </a:xfrm>
            <a:custGeom>
              <a:avLst/>
              <a:gdLst/>
              <a:ahLst/>
              <a:cxnLst/>
              <a:rect r="r" b="b" t="t" l="l"/>
              <a:pathLst>
                <a:path h="260899" w="1793313">
                  <a:moveTo>
                    <a:pt x="0" y="0"/>
                  </a:moveTo>
                  <a:lnTo>
                    <a:pt x="1793313" y="0"/>
                  </a:lnTo>
                  <a:lnTo>
                    <a:pt x="1793313" y="260899"/>
                  </a:lnTo>
                  <a:lnTo>
                    <a:pt x="0" y="260899"/>
                  </a:lnTo>
                  <a:close/>
                </a:path>
              </a:pathLst>
            </a:custGeom>
            <a:solidFill>
              <a:srgbClr val="FFDE59"/>
            </a:solidFill>
          </p:spPr>
        </p:sp>
        <p:sp>
          <p:nvSpPr>
            <p:cNvPr name="TextBox 26" id="26"/>
            <p:cNvSpPr txBox="true"/>
            <p:nvPr/>
          </p:nvSpPr>
          <p:spPr>
            <a:xfrm>
              <a:off x="0" y="-38100"/>
              <a:ext cx="1793313" cy="298999"/>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2059324" y="7483027"/>
            <a:ext cx="12658438" cy="1971111"/>
            <a:chOff x="0" y="0"/>
            <a:chExt cx="3608530" cy="561903"/>
          </a:xfrm>
        </p:grpSpPr>
        <p:sp>
          <p:nvSpPr>
            <p:cNvPr name="Freeform 28" id="28"/>
            <p:cNvSpPr/>
            <p:nvPr/>
          </p:nvSpPr>
          <p:spPr>
            <a:xfrm flipH="false" flipV="false" rot="0">
              <a:off x="0" y="0"/>
              <a:ext cx="3608531" cy="561903"/>
            </a:xfrm>
            <a:custGeom>
              <a:avLst/>
              <a:gdLst/>
              <a:ahLst/>
              <a:cxnLst/>
              <a:rect r="r" b="b" t="t" l="l"/>
              <a:pathLst>
                <a:path h="561903" w="3608531">
                  <a:moveTo>
                    <a:pt x="0" y="0"/>
                  </a:moveTo>
                  <a:lnTo>
                    <a:pt x="3608531" y="0"/>
                  </a:lnTo>
                  <a:lnTo>
                    <a:pt x="3608531" y="561903"/>
                  </a:lnTo>
                  <a:lnTo>
                    <a:pt x="0" y="561903"/>
                  </a:lnTo>
                  <a:close/>
                </a:path>
              </a:pathLst>
            </a:custGeom>
            <a:solidFill>
              <a:srgbClr val="FFFFFF"/>
            </a:solidFill>
          </p:spPr>
        </p:sp>
        <p:sp>
          <p:nvSpPr>
            <p:cNvPr name="TextBox 29" id="29"/>
            <p:cNvSpPr txBox="true"/>
            <p:nvPr/>
          </p:nvSpPr>
          <p:spPr>
            <a:xfrm>
              <a:off x="0" y="-38100"/>
              <a:ext cx="3608530" cy="600003"/>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2226717" y="599379"/>
            <a:ext cx="6314042" cy="747180"/>
          </a:xfrm>
          <a:prstGeom prst="rect">
            <a:avLst/>
          </a:prstGeom>
        </p:spPr>
        <p:txBody>
          <a:bodyPr anchor="t" rtlCol="false" tIns="0" lIns="0" bIns="0" rIns="0">
            <a:spAutoFit/>
          </a:bodyPr>
          <a:lstStyle/>
          <a:p>
            <a:pPr>
              <a:lnSpc>
                <a:spcPts val="6161"/>
              </a:lnSpc>
            </a:pPr>
            <a:r>
              <a:rPr lang="en-US" sz="4401">
                <a:solidFill>
                  <a:srgbClr val="000000"/>
                </a:solidFill>
                <a:latin typeface="League Spartan"/>
              </a:rPr>
              <a:t>Team Member Details</a:t>
            </a:r>
          </a:p>
        </p:txBody>
      </p:sp>
      <p:sp>
        <p:nvSpPr>
          <p:cNvPr name="TextBox 31" id="31"/>
          <p:cNvSpPr txBox="true"/>
          <p:nvPr/>
        </p:nvSpPr>
        <p:spPr>
          <a:xfrm rot="0">
            <a:off x="2429980" y="2055972"/>
            <a:ext cx="829942" cy="207111"/>
          </a:xfrm>
          <a:prstGeom prst="rect">
            <a:avLst/>
          </a:prstGeom>
        </p:spPr>
        <p:txBody>
          <a:bodyPr anchor="t" rtlCol="false" tIns="0" lIns="0" bIns="0" rIns="0">
            <a:spAutoFit/>
          </a:bodyPr>
          <a:lstStyle/>
          <a:p>
            <a:pPr>
              <a:lnSpc>
                <a:spcPts val="1271"/>
              </a:lnSpc>
            </a:pPr>
            <a:r>
              <a:rPr lang="en-US" sz="2543" spc="99">
                <a:solidFill>
                  <a:srgbClr val="000000"/>
                </a:solidFill>
                <a:latin typeface="Blinker Bold"/>
              </a:rPr>
              <a:t>S. No.</a:t>
            </a:r>
          </a:p>
        </p:txBody>
      </p:sp>
      <p:sp>
        <p:nvSpPr>
          <p:cNvPr name="TextBox 32" id="32"/>
          <p:cNvSpPr txBox="true"/>
          <p:nvPr/>
        </p:nvSpPr>
        <p:spPr>
          <a:xfrm rot="0">
            <a:off x="2429980" y="2603871"/>
            <a:ext cx="267616"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1.</a:t>
            </a:r>
          </a:p>
        </p:txBody>
      </p:sp>
      <p:sp>
        <p:nvSpPr>
          <p:cNvPr name="TextBox 33" id="33"/>
          <p:cNvSpPr txBox="true"/>
          <p:nvPr/>
        </p:nvSpPr>
        <p:spPr>
          <a:xfrm rot="0">
            <a:off x="2429980" y="3370845"/>
            <a:ext cx="305427"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2.</a:t>
            </a:r>
          </a:p>
        </p:txBody>
      </p:sp>
      <p:sp>
        <p:nvSpPr>
          <p:cNvPr name="TextBox 34" id="34"/>
          <p:cNvSpPr txBox="true"/>
          <p:nvPr/>
        </p:nvSpPr>
        <p:spPr>
          <a:xfrm rot="0">
            <a:off x="2429980" y="4181980"/>
            <a:ext cx="384768"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3.</a:t>
            </a:r>
          </a:p>
        </p:txBody>
      </p:sp>
      <p:sp>
        <p:nvSpPr>
          <p:cNvPr name="TextBox 35" id="35"/>
          <p:cNvSpPr txBox="true"/>
          <p:nvPr/>
        </p:nvSpPr>
        <p:spPr>
          <a:xfrm rot="0">
            <a:off x="2429980" y="4993115"/>
            <a:ext cx="384768"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4.</a:t>
            </a:r>
          </a:p>
        </p:txBody>
      </p:sp>
      <p:sp>
        <p:nvSpPr>
          <p:cNvPr name="TextBox 36" id="36"/>
          <p:cNvSpPr txBox="true"/>
          <p:nvPr/>
        </p:nvSpPr>
        <p:spPr>
          <a:xfrm rot="0">
            <a:off x="3654357" y="1836897"/>
            <a:ext cx="2209461"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Team Members</a:t>
            </a:r>
          </a:p>
        </p:txBody>
      </p:sp>
      <p:sp>
        <p:nvSpPr>
          <p:cNvPr name="TextBox 37" id="37"/>
          <p:cNvSpPr txBox="true"/>
          <p:nvPr/>
        </p:nvSpPr>
        <p:spPr>
          <a:xfrm rot="0">
            <a:off x="3666242" y="2603871"/>
            <a:ext cx="1828045"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Ankit Gupta</a:t>
            </a:r>
          </a:p>
        </p:txBody>
      </p:sp>
      <p:sp>
        <p:nvSpPr>
          <p:cNvPr name="TextBox 38" id="38"/>
          <p:cNvSpPr txBox="true"/>
          <p:nvPr/>
        </p:nvSpPr>
        <p:spPr>
          <a:xfrm rot="0">
            <a:off x="3654357" y="4181980"/>
            <a:ext cx="3465166"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Ashwani Vishwakarma</a:t>
            </a:r>
          </a:p>
        </p:txBody>
      </p:sp>
      <p:sp>
        <p:nvSpPr>
          <p:cNvPr name="TextBox 39" id="39"/>
          <p:cNvSpPr txBox="true"/>
          <p:nvPr/>
        </p:nvSpPr>
        <p:spPr>
          <a:xfrm rot="0">
            <a:off x="3654357" y="4993115"/>
            <a:ext cx="2209461"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Nidhi Sharma</a:t>
            </a:r>
          </a:p>
        </p:txBody>
      </p:sp>
      <p:sp>
        <p:nvSpPr>
          <p:cNvPr name="TextBox 40" id="40"/>
          <p:cNvSpPr txBox="true"/>
          <p:nvPr/>
        </p:nvSpPr>
        <p:spPr>
          <a:xfrm rot="0">
            <a:off x="11865188" y="1836897"/>
            <a:ext cx="2458290"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Position in Team</a:t>
            </a:r>
          </a:p>
        </p:txBody>
      </p:sp>
      <p:sp>
        <p:nvSpPr>
          <p:cNvPr name="TextBox 41" id="41"/>
          <p:cNvSpPr txBox="true"/>
          <p:nvPr/>
        </p:nvSpPr>
        <p:spPr>
          <a:xfrm rot="0">
            <a:off x="11865188" y="2603871"/>
            <a:ext cx="2512060"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Team Leader </a:t>
            </a:r>
          </a:p>
        </p:txBody>
      </p:sp>
      <p:sp>
        <p:nvSpPr>
          <p:cNvPr name="TextBox 42" id="42"/>
          <p:cNvSpPr txBox="true"/>
          <p:nvPr/>
        </p:nvSpPr>
        <p:spPr>
          <a:xfrm rot="0">
            <a:off x="3654357" y="3370845"/>
            <a:ext cx="2142692"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Jay Chourasiya</a:t>
            </a:r>
          </a:p>
        </p:txBody>
      </p:sp>
      <p:sp>
        <p:nvSpPr>
          <p:cNvPr name="TextBox 43" id="43"/>
          <p:cNvSpPr txBox="true"/>
          <p:nvPr/>
        </p:nvSpPr>
        <p:spPr>
          <a:xfrm rot="0">
            <a:off x="6996352" y="1836897"/>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Branch</a:t>
            </a:r>
          </a:p>
        </p:txBody>
      </p:sp>
      <p:sp>
        <p:nvSpPr>
          <p:cNvPr name="TextBox 44" id="44"/>
          <p:cNvSpPr txBox="true"/>
          <p:nvPr/>
        </p:nvSpPr>
        <p:spPr>
          <a:xfrm rot="0">
            <a:off x="6996352" y="2603871"/>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B.tech</a:t>
            </a:r>
          </a:p>
        </p:txBody>
      </p:sp>
      <p:sp>
        <p:nvSpPr>
          <p:cNvPr name="TextBox 45" id="45"/>
          <p:cNvSpPr txBox="true"/>
          <p:nvPr/>
        </p:nvSpPr>
        <p:spPr>
          <a:xfrm rot="0">
            <a:off x="6996352" y="4942973"/>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B.tech</a:t>
            </a:r>
          </a:p>
        </p:txBody>
      </p:sp>
      <p:sp>
        <p:nvSpPr>
          <p:cNvPr name="TextBox 46" id="46"/>
          <p:cNvSpPr txBox="true"/>
          <p:nvPr/>
        </p:nvSpPr>
        <p:spPr>
          <a:xfrm rot="0">
            <a:off x="6996352" y="4181980"/>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B.tech</a:t>
            </a:r>
          </a:p>
        </p:txBody>
      </p:sp>
      <p:sp>
        <p:nvSpPr>
          <p:cNvPr name="TextBox 47" id="47"/>
          <p:cNvSpPr txBox="true"/>
          <p:nvPr/>
        </p:nvSpPr>
        <p:spPr>
          <a:xfrm rot="0">
            <a:off x="6996352" y="3368425"/>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B.tech</a:t>
            </a:r>
          </a:p>
        </p:txBody>
      </p:sp>
      <p:sp>
        <p:nvSpPr>
          <p:cNvPr name="TextBox 48" id="48"/>
          <p:cNvSpPr txBox="true"/>
          <p:nvPr/>
        </p:nvSpPr>
        <p:spPr>
          <a:xfrm rot="0">
            <a:off x="8634580" y="1836897"/>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Stream</a:t>
            </a:r>
          </a:p>
        </p:txBody>
      </p:sp>
      <p:sp>
        <p:nvSpPr>
          <p:cNvPr name="TextBox 49" id="49"/>
          <p:cNvSpPr txBox="true"/>
          <p:nvPr/>
        </p:nvSpPr>
        <p:spPr>
          <a:xfrm rot="0">
            <a:off x="8827505" y="2603871"/>
            <a:ext cx="550678"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CSE</a:t>
            </a:r>
          </a:p>
        </p:txBody>
      </p:sp>
      <p:sp>
        <p:nvSpPr>
          <p:cNvPr name="TextBox 50" id="50"/>
          <p:cNvSpPr txBox="true"/>
          <p:nvPr/>
        </p:nvSpPr>
        <p:spPr>
          <a:xfrm rot="0">
            <a:off x="8827505" y="3368425"/>
            <a:ext cx="550678"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CSE</a:t>
            </a:r>
          </a:p>
        </p:txBody>
      </p:sp>
      <p:sp>
        <p:nvSpPr>
          <p:cNvPr name="TextBox 51" id="51"/>
          <p:cNvSpPr txBox="true"/>
          <p:nvPr/>
        </p:nvSpPr>
        <p:spPr>
          <a:xfrm rot="0">
            <a:off x="8786797" y="4181980"/>
            <a:ext cx="550678"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CSE</a:t>
            </a:r>
          </a:p>
        </p:txBody>
      </p:sp>
      <p:sp>
        <p:nvSpPr>
          <p:cNvPr name="TextBox 52" id="52"/>
          <p:cNvSpPr txBox="true"/>
          <p:nvPr/>
        </p:nvSpPr>
        <p:spPr>
          <a:xfrm rot="0">
            <a:off x="8827505" y="4942973"/>
            <a:ext cx="550678"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CSE</a:t>
            </a:r>
          </a:p>
        </p:txBody>
      </p:sp>
      <p:sp>
        <p:nvSpPr>
          <p:cNvPr name="TextBox 53" id="53"/>
          <p:cNvSpPr txBox="true"/>
          <p:nvPr/>
        </p:nvSpPr>
        <p:spPr>
          <a:xfrm rot="0">
            <a:off x="10317508" y="1836897"/>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Year</a:t>
            </a:r>
          </a:p>
        </p:txBody>
      </p:sp>
      <p:sp>
        <p:nvSpPr>
          <p:cNvPr name="TextBox 54" id="54"/>
          <p:cNvSpPr txBox="true"/>
          <p:nvPr/>
        </p:nvSpPr>
        <p:spPr>
          <a:xfrm rot="0">
            <a:off x="10317508" y="2603871"/>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Third</a:t>
            </a:r>
          </a:p>
        </p:txBody>
      </p:sp>
      <p:sp>
        <p:nvSpPr>
          <p:cNvPr name="TextBox 55" id="55"/>
          <p:cNvSpPr txBox="true"/>
          <p:nvPr/>
        </p:nvSpPr>
        <p:spPr>
          <a:xfrm rot="0">
            <a:off x="10317508" y="3370845"/>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Third</a:t>
            </a:r>
          </a:p>
        </p:txBody>
      </p:sp>
      <p:sp>
        <p:nvSpPr>
          <p:cNvPr name="TextBox 56" id="56"/>
          <p:cNvSpPr txBox="true"/>
          <p:nvPr/>
        </p:nvSpPr>
        <p:spPr>
          <a:xfrm rot="0">
            <a:off x="10317508" y="4181980"/>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Third</a:t>
            </a:r>
          </a:p>
        </p:txBody>
      </p:sp>
      <p:sp>
        <p:nvSpPr>
          <p:cNvPr name="TextBox 57" id="57"/>
          <p:cNvSpPr txBox="true"/>
          <p:nvPr/>
        </p:nvSpPr>
        <p:spPr>
          <a:xfrm rot="0">
            <a:off x="10317508" y="4942973"/>
            <a:ext cx="1101357" cy="430707"/>
          </a:xfrm>
          <a:prstGeom prst="rect">
            <a:avLst/>
          </a:prstGeom>
        </p:spPr>
        <p:txBody>
          <a:bodyPr anchor="t" rtlCol="false" tIns="0" lIns="0" bIns="0" rIns="0">
            <a:spAutoFit/>
          </a:bodyPr>
          <a:lstStyle/>
          <a:p>
            <a:pPr>
              <a:lnSpc>
                <a:spcPts val="3560"/>
              </a:lnSpc>
            </a:pPr>
            <a:r>
              <a:rPr lang="en-US" sz="2543" spc="99">
                <a:solidFill>
                  <a:srgbClr val="000000"/>
                </a:solidFill>
                <a:latin typeface="Blinker Bold"/>
              </a:rPr>
              <a:t>Third</a:t>
            </a:r>
          </a:p>
        </p:txBody>
      </p:sp>
      <p:sp>
        <p:nvSpPr>
          <p:cNvPr name="TextBox 58" id="58"/>
          <p:cNvSpPr txBox="true"/>
          <p:nvPr/>
        </p:nvSpPr>
        <p:spPr>
          <a:xfrm rot="0">
            <a:off x="11865188" y="4181980"/>
            <a:ext cx="2797631"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Back End Developer</a:t>
            </a:r>
          </a:p>
        </p:txBody>
      </p:sp>
      <p:sp>
        <p:nvSpPr>
          <p:cNvPr name="TextBox 59" id="59"/>
          <p:cNvSpPr txBox="true"/>
          <p:nvPr/>
        </p:nvSpPr>
        <p:spPr>
          <a:xfrm rot="0">
            <a:off x="11865188" y="4993115"/>
            <a:ext cx="2797631"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Front End Developer</a:t>
            </a:r>
          </a:p>
        </p:txBody>
      </p:sp>
      <p:sp>
        <p:nvSpPr>
          <p:cNvPr name="TextBox 60" id="60"/>
          <p:cNvSpPr txBox="true"/>
          <p:nvPr/>
        </p:nvSpPr>
        <p:spPr>
          <a:xfrm rot="0">
            <a:off x="11865188" y="3368425"/>
            <a:ext cx="3628527" cy="430707"/>
          </a:xfrm>
          <a:prstGeom prst="rect">
            <a:avLst/>
          </a:prstGeom>
        </p:spPr>
        <p:txBody>
          <a:bodyPr anchor="t" rtlCol="false" tIns="0" lIns="0" bIns="0" rIns="0">
            <a:spAutoFit/>
          </a:bodyPr>
          <a:lstStyle/>
          <a:p>
            <a:pPr>
              <a:lnSpc>
                <a:spcPts val="3560"/>
              </a:lnSpc>
            </a:pPr>
            <a:r>
              <a:rPr lang="en-US" sz="2543">
                <a:solidFill>
                  <a:srgbClr val="000000"/>
                </a:solidFill>
                <a:latin typeface="Blinker Bold"/>
              </a:rPr>
              <a:t>Model Testing</a:t>
            </a:r>
          </a:p>
        </p:txBody>
      </p:sp>
      <p:sp>
        <p:nvSpPr>
          <p:cNvPr name="TextBox 61" id="61"/>
          <p:cNvSpPr txBox="true"/>
          <p:nvPr/>
        </p:nvSpPr>
        <p:spPr>
          <a:xfrm rot="0">
            <a:off x="2243703" y="6469325"/>
            <a:ext cx="5964233" cy="710534"/>
          </a:xfrm>
          <a:prstGeom prst="rect">
            <a:avLst/>
          </a:prstGeom>
        </p:spPr>
        <p:txBody>
          <a:bodyPr anchor="t" rtlCol="false" tIns="0" lIns="0" bIns="0" rIns="0">
            <a:spAutoFit/>
          </a:bodyPr>
          <a:lstStyle/>
          <a:p>
            <a:pPr>
              <a:lnSpc>
                <a:spcPts val="5820"/>
              </a:lnSpc>
            </a:pPr>
            <a:r>
              <a:rPr lang="en-US" sz="4157">
                <a:solidFill>
                  <a:srgbClr val="000000"/>
                </a:solidFill>
                <a:latin typeface="League Spartan"/>
              </a:rPr>
              <a:t>Team Mentor Details</a:t>
            </a:r>
          </a:p>
        </p:txBody>
      </p:sp>
      <p:sp>
        <p:nvSpPr>
          <p:cNvPr name="TextBox 62" id="62"/>
          <p:cNvSpPr txBox="true"/>
          <p:nvPr/>
        </p:nvSpPr>
        <p:spPr>
          <a:xfrm rot="0">
            <a:off x="2177686" y="7989848"/>
            <a:ext cx="783962" cy="203153"/>
          </a:xfrm>
          <a:prstGeom prst="rect">
            <a:avLst/>
          </a:prstGeom>
        </p:spPr>
        <p:txBody>
          <a:bodyPr anchor="t" rtlCol="false" tIns="0" lIns="0" bIns="0" rIns="0">
            <a:spAutoFit/>
          </a:bodyPr>
          <a:lstStyle/>
          <a:p>
            <a:pPr>
              <a:lnSpc>
                <a:spcPts val="1142"/>
              </a:lnSpc>
            </a:pPr>
            <a:r>
              <a:rPr lang="en-US" sz="2285" spc="89">
                <a:solidFill>
                  <a:srgbClr val="000000"/>
                </a:solidFill>
                <a:latin typeface="Blinker Bold"/>
              </a:rPr>
              <a:t>S. No.</a:t>
            </a:r>
          </a:p>
        </p:txBody>
      </p:sp>
      <p:sp>
        <p:nvSpPr>
          <p:cNvPr name="TextBox 63" id="63"/>
          <p:cNvSpPr txBox="true"/>
          <p:nvPr/>
        </p:nvSpPr>
        <p:spPr>
          <a:xfrm rot="0">
            <a:off x="3301103" y="7775836"/>
            <a:ext cx="2311239" cy="405711"/>
          </a:xfrm>
          <a:prstGeom prst="rect">
            <a:avLst/>
          </a:prstGeom>
        </p:spPr>
        <p:txBody>
          <a:bodyPr anchor="t" rtlCol="false" tIns="0" lIns="0" bIns="0" rIns="0">
            <a:spAutoFit/>
          </a:bodyPr>
          <a:lstStyle/>
          <a:p>
            <a:pPr>
              <a:lnSpc>
                <a:spcPts val="3362"/>
              </a:lnSpc>
            </a:pPr>
            <a:r>
              <a:rPr lang="en-US" sz="2402" spc="93">
                <a:solidFill>
                  <a:srgbClr val="000000"/>
                </a:solidFill>
                <a:latin typeface="Blinker Bold"/>
              </a:rPr>
              <a:t>Name of Mentor</a:t>
            </a:r>
          </a:p>
        </p:txBody>
      </p:sp>
      <p:sp>
        <p:nvSpPr>
          <p:cNvPr name="TextBox 64" id="64"/>
          <p:cNvSpPr txBox="true"/>
          <p:nvPr/>
        </p:nvSpPr>
        <p:spPr>
          <a:xfrm rot="0">
            <a:off x="6873485" y="7775836"/>
            <a:ext cx="1315854" cy="405711"/>
          </a:xfrm>
          <a:prstGeom prst="rect">
            <a:avLst/>
          </a:prstGeom>
        </p:spPr>
        <p:txBody>
          <a:bodyPr anchor="t" rtlCol="false" tIns="0" lIns="0" bIns="0" rIns="0">
            <a:spAutoFit/>
          </a:bodyPr>
          <a:lstStyle/>
          <a:p>
            <a:pPr>
              <a:lnSpc>
                <a:spcPts val="3362"/>
              </a:lnSpc>
            </a:pPr>
            <a:r>
              <a:rPr lang="en-US" sz="2402" spc="93">
                <a:solidFill>
                  <a:srgbClr val="000000"/>
                </a:solidFill>
                <a:latin typeface="Blinker Bold"/>
              </a:rPr>
              <a:t>Category</a:t>
            </a:r>
          </a:p>
        </p:txBody>
      </p:sp>
      <p:sp>
        <p:nvSpPr>
          <p:cNvPr name="TextBox 65" id="65"/>
          <p:cNvSpPr txBox="true"/>
          <p:nvPr/>
        </p:nvSpPr>
        <p:spPr>
          <a:xfrm rot="0">
            <a:off x="9446786" y="7799348"/>
            <a:ext cx="1315854" cy="405711"/>
          </a:xfrm>
          <a:prstGeom prst="rect">
            <a:avLst/>
          </a:prstGeom>
        </p:spPr>
        <p:txBody>
          <a:bodyPr anchor="t" rtlCol="false" tIns="0" lIns="0" bIns="0" rIns="0">
            <a:spAutoFit/>
          </a:bodyPr>
          <a:lstStyle/>
          <a:p>
            <a:pPr>
              <a:lnSpc>
                <a:spcPts val="3362"/>
              </a:lnSpc>
            </a:pPr>
            <a:r>
              <a:rPr lang="en-US" sz="2402" spc="93">
                <a:solidFill>
                  <a:srgbClr val="000000"/>
                </a:solidFill>
                <a:latin typeface="Blinker Bold"/>
              </a:rPr>
              <a:t>Expertise</a:t>
            </a:r>
          </a:p>
        </p:txBody>
      </p:sp>
      <p:sp>
        <p:nvSpPr>
          <p:cNvPr name="TextBox 66" id="66"/>
          <p:cNvSpPr txBox="true"/>
          <p:nvPr/>
        </p:nvSpPr>
        <p:spPr>
          <a:xfrm rot="0">
            <a:off x="12020087" y="7775836"/>
            <a:ext cx="2418848" cy="405711"/>
          </a:xfrm>
          <a:prstGeom prst="rect">
            <a:avLst/>
          </a:prstGeom>
        </p:spPr>
        <p:txBody>
          <a:bodyPr anchor="t" rtlCol="false" tIns="0" lIns="0" bIns="0" rIns="0">
            <a:spAutoFit/>
          </a:bodyPr>
          <a:lstStyle/>
          <a:p>
            <a:pPr>
              <a:lnSpc>
                <a:spcPts val="3362"/>
              </a:lnSpc>
            </a:pPr>
            <a:r>
              <a:rPr lang="en-US" sz="2402" spc="93">
                <a:solidFill>
                  <a:srgbClr val="000000"/>
                </a:solidFill>
                <a:latin typeface="Blinker Bold"/>
              </a:rPr>
              <a:t>Domain Expertise</a:t>
            </a:r>
          </a:p>
        </p:txBody>
      </p:sp>
      <p:sp>
        <p:nvSpPr>
          <p:cNvPr name="TextBox 67" id="67"/>
          <p:cNvSpPr txBox="true"/>
          <p:nvPr/>
        </p:nvSpPr>
        <p:spPr>
          <a:xfrm rot="0">
            <a:off x="2188236" y="8856464"/>
            <a:ext cx="288506" cy="203153"/>
          </a:xfrm>
          <a:prstGeom prst="rect">
            <a:avLst/>
          </a:prstGeom>
        </p:spPr>
        <p:txBody>
          <a:bodyPr anchor="t" rtlCol="false" tIns="0" lIns="0" bIns="0" rIns="0">
            <a:spAutoFit/>
          </a:bodyPr>
          <a:lstStyle/>
          <a:p>
            <a:pPr>
              <a:lnSpc>
                <a:spcPts val="1142"/>
              </a:lnSpc>
            </a:pPr>
            <a:r>
              <a:rPr lang="en-US" sz="2285" spc="89">
                <a:solidFill>
                  <a:srgbClr val="000000"/>
                </a:solidFill>
                <a:latin typeface="Blinker Bold"/>
              </a:rPr>
              <a:t>1.</a:t>
            </a:r>
          </a:p>
        </p:txBody>
      </p:sp>
      <p:sp>
        <p:nvSpPr>
          <p:cNvPr name="TextBox 68" id="68"/>
          <p:cNvSpPr txBox="true"/>
          <p:nvPr/>
        </p:nvSpPr>
        <p:spPr>
          <a:xfrm rot="0">
            <a:off x="3259923" y="8533972"/>
            <a:ext cx="2305035" cy="824811"/>
          </a:xfrm>
          <a:prstGeom prst="rect">
            <a:avLst/>
          </a:prstGeom>
        </p:spPr>
        <p:txBody>
          <a:bodyPr anchor="t" rtlCol="false" tIns="0" lIns="0" bIns="0" rIns="0">
            <a:spAutoFit/>
          </a:bodyPr>
          <a:lstStyle/>
          <a:p>
            <a:pPr>
              <a:lnSpc>
                <a:spcPts val="3362"/>
              </a:lnSpc>
            </a:pPr>
            <a:r>
              <a:rPr lang="en-US" sz="2402">
                <a:solidFill>
                  <a:srgbClr val="000000"/>
                </a:solidFill>
                <a:latin typeface="Blinker Bold"/>
              </a:rPr>
              <a:t>Prof. Prashant Kostha</a:t>
            </a:r>
          </a:p>
        </p:txBody>
      </p:sp>
      <p:sp>
        <p:nvSpPr>
          <p:cNvPr name="TextBox 69" id="69"/>
          <p:cNvSpPr txBox="true"/>
          <p:nvPr/>
        </p:nvSpPr>
        <p:spPr>
          <a:xfrm rot="0">
            <a:off x="6873485" y="8642452"/>
            <a:ext cx="1517234" cy="405711"/>
          </a:xfrm>
          <a:prstGeom prst="rect">
            <a:avLst/>
          </a:prstGeom>
        </p:spPr>
        <p:txBody>
          <a:bodyPr anchor="t" rtlCol="false" tIns="0" lIns="0" bIns="0" rIns="0">
            <a:spAutoFit/>
          </a:bodyPr>
          <a:lstStyle/>
          <a:p>
            <a:pPr>
              <a:lnSpc>
                <a:spcPts val="3362"/>
              </a:lnSpc>
            </a:pPr>
            <a:r>
              <a:rPr lang="en-US" sz="2402">
                <a:solidFill>
                  <a:srgbClr val="000000"/>
                </a:solidFill>
                <a:latin typeface="Blinker Bold"/>
              </a:rPr>
              <a:t>Academics</a:t>
            </a:r>
          </a:p>
        </p:txBody>
      </p:sp>
      <p:sp>
        <p:nvSpPr>
          <p:cNvPr name="TextBox 70" id="70"/>
          <p:cNvSpPr txBox="true"/>
          <p:nvPr/>
        </p:nvSpPr>
        <p:spPr>
          <a:xfrm rot="0">
            <a:off x="9231858" y="8642452"/>
            <a:ext cx="2309518" cy="405711"/>
          </a:xfrm>
          <a:prstGeom prst="rect">
            <a:avLst/>
          </a:prstGeom>
        </p:spPr>
        <p:txBody>
          <a:bodyPr anchor="t" rtlCol="false" tIns="0" lIns="0" bIns="0" rIns="0">
            <a:spAutoFit/>
          </a:bodyPr>
          <a:lstStyle/>
          <a:p>
            <a:pPr>
              <a:lnSpc>
                <a:spcPts val="3362"/>
              </a:lnSpc>
            </a:pPr>
            <a:r>
              <a:rPr lang="en-US" sz="2402">
                <a:solidFill>
                  <a:srgbClr val="000000"/>
                </a:solidFill>
                <a:latin typeface="Blinker Bold"/>
              </a:rPr>
              <a:t>Cloud Computing</a:t>
            </a:r>
          </a:p>
        </p:txBody>
      </p:sp>
      <p:graphicFrame>
        <p:nvGraphicFramePr>
          <p:cNvPr name="Table 71" id="71"/>
          <p:cNvGraphicFramePr>
            <a:graphicFrameLocks noGrp="true"/>
          </p:cNvGraphicFramePr>
          <p:nvPr/>
        </p:nvGraphicFramePr>
        <p:xfrm>
          <a:off x="2069115" y="7483027"/>
          <a:ext cx="1376141" cy="214286"/>
        </p:xfrm>
        <a:graphic>
          <a:graphicData uri="http://schemas.openxmlformats.org/drawingml/2006/table">
            <a:tbl>
              <a:tblPr/>
              <a:tblGrid>
                <a:gridCol w="104310"/>
                <a:gridCol w="345163"/>
                <a:gridCol w="298641"/>
                <a:gridCol w="311492"/>
                <a:gridCol w="316536"/>
              </a:tblGrid>
              <a:tr h="107143">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r h="107143">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bl>
          </a:graphicData>
        </a:graphic>
      </p:graphicFrame>
      <p:sp>
        <p:nvSpPr>
          <p:cNvPr name="TextBox 72" id="72"/>
          <p:cNvSpPr txBox="true"/>
          <p:nvPr/>
        </p:nvSpPr>
        <p:spPr>
          <a:xfrm rot="0">
            <a:off x="12496458" y="8642452"/>
            <a:ext cx="1209424" cy="405711"/>
          </a:xfrm>
          <a:prstGeom prst="rect">
            <a:avLst/>
          </a:prstGeom>
        </p:spPr>
        <p:txBody>
          <a:bodyPr anchor="t" rtlCol="false" tIns="0" lIns="0" bIns="0" rIns="0">
            <a:spAutoFit/>
          </a:bodyPr>
          <a:lstStyle/>
          <a:p>
            <a:pPr>
              <a:lnSpc>
                <a:spcPts val="3362"/>
              </a:lnSpc>
            </a:pPr>
            <a:r>
              <a:rPr lang="en-US" sz="2402">
                <a:solidFill>
                  <a:srgbClr val="000000"/>
                </a:solidFill>
                <a:latin typeface="Blinker Bold"/>
              </a:rPr>
              <a:t>GCloud</a:t>
            </a:r>
          </a:p>
        </p:txBody>
      </p:sp>
      <p:graphicFrame>
        <p:nvGraphicFramePr>
          <p:cNvPr name="Table 73" id="73"/>
          <p:cNvGraphicFramePr>
            <a:graphicFrameLocks noGrp="true"/>
          </p:cNvGraphicFramePr>
          <p:nvPr/>
        </p:nvGraphicFramePr>
        <p:xfrm>
          <a:off x="10035999" y="2548122"/>
          <a:ext cx="591148" cy="88962"/>
        </p:xfrm>
        <a:graphic>
          <a:graphicData uri="http://schemas.openxmlformats.org/drawingml/2006/table">
            <a:tbl>
              <a:tblPr/>
              <a:tblGrid>
                <a:gridCol w="591148"/>
              </a:tblGrid>
              <a:tr h="88962">
                <a:tc>
                  <a:txBody>
                    <a:bodyPr anchor="t" rtlCol="false"/>
                    <a:lstStyle/>
                    <a:p>
                      <a:pPr algn="ctr">
                        <a:lnSpc>
                          <a:spcPts val="2601"/>
                        </a:lnSpc>
                        <a:defRPr/>
                      </a:pPr>
                      <a:endParaRPr lang="en-US" sz="1100"/>
                    </a:p>
                  </a:txBody>
                  <a:tcPr marL="186325" marR="186325" marT="186325" marB="186325" anchor="ctr">
                    <a:lnL cmpd="sng" algn="ctr" cap="flat" w="4051">
                      <a:solidFill>
                        <a:srgbClr val="99ACFF"/>
                      </a:solidFill>
                      <a:prstDash val="solid"/>
                      <a:round/>
                      <a:headEnd type="none" w="med" len="med"/>
                      <a:tailEnd type="none" w="med" len="med"/>
                    </a:lnL>
                    <a:lnR cmpd="sng" algn="ctr" cap="flat" w="4051">
                      <a:solidFill>
                        <a:srgbClr val="99ACFF"/>
                      </a:solidFill>
                      <a:prstDash val="solid"/>
                      <a:round/>
                      <a:headEnd type="none" w="med" len="med"/>
                      <a:tailEnd type="none" w="med" len="med"/>
                    </a:lnR>
                    <a:lnT cmpd="sng" algn="ctr" cap="flat" w="4051">
                      <a:solidFill>
                        <a:srgbClr val="99ACFF"/>
                      </a:solidFill>
                      <a:prstDash val="solid"/>
                      <a:round/>
                      <a:headEnd type="none" w="med" len="med"/>
                      <a:tailEnd type="none" w="med" len="med"/>
                    </a:lnT>
                    <a:lnB cmpd="sng" algn="ctr" cap="flat" w="4051">
                      <a:solidFill>
                        <a:srgbClr val="99ACFF"/>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DAFw4K4jTOs</dc:identifier>
  <dcterms:modified xsi:type="dcterms:W3CDTF">2011-08-01T06:04:30Z</dcterms:modified>
  <cp:revision>1</cp:revision>
  <dc:title>Copy of kavach 2023</dc:title>
</cp:coreProperties>
</file>