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9" r:id="rId26"/>
    <p:sldId id="280" r:id="rId27"/>
    <p:sldId id="281" r:id="rId28"/>
    <p:sldId id="277" r:id="rId29"/>
    <p:sldId id="278" r:id="rId30"/>
  </p:sldIdLst>
  <p:sldSz cx="7772400" cy="10058400"/>
  <p:notesSz cx="6858000" cy="9144000"/>
  <p:embeddedFontLst>
    <p:embeddedFont>
      <p:font typeface="Helvetica Neue"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Light" panose="020B03060305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cfc2a9a8d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cfc2a9a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563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438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8722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3cf50bd16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3cf50bd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marL="0" lvl="0" indent="0" algn="l" rtl="0">
              <a:spcBef>
                <a:spcPts val="0"/>
              </a:spcBef>
              <a:spcAft>
                <a:spcPts val="0"/>
              </a:spcAft>
              <a:buNone/>
            </a:pPr>
            <a:endParaRPr i="1">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Profile the data to identify at least </a:t>
            </a:r>
            <a:r>
              <a:rPr lang="en" sz="1600" b="1" dirty="0">
                <a:solidFill>
                  <a:srgbClr val="525C65"/>
                </a:solidFill>
                <a:highlight>
                  <a:srgbClr val="FFFFFF"/>
                </a:highlight>
                <a:latin typeface="Open Sans"/>
                <a:ea typeface="Open Sans"/>
                <a:cs typeface="Open Sans"/>
                <a:sym typeface="Open Sans"/>
              </a:rPr>
              <a:t>3 data quality issues</a:t>
            </a:r>
            <a:r>
              <a:rPr lang="en" sz="1600" dirty="0">
                <a:solidFill>
                  <a:srgbClr val="525C65"/>
                </a:solidFill>
                <a:highlight>
                  <a:srgbClr val="FFFFFF"/>
                </a:highlight>
                <a:latin typeface="Open Sans"/>
                <a:ea typeface="Open Sans"/>
                <a:cs typeface="Open Sans"/>
                <a:sym typeface="Open Sans"/>
              </a:rPr>
              <a:t> you see in the data. Also provide </a:t>
            </a:r>
            <a:r>
              <a:rPr lang="en" sz="1600" b="1" dirty="0">
                <a:solidFill>
                  <a:srgbClr val="525C65"/>
                </a:solidFill>
                <a:highlight>
                  <a:srgbClr val="FFFFFF"/>
                </a:highlight>
                <a:latin typeface="Open Sans"/>
                <a:ea typeface="Open Sans"/>
                <a:cs typeface="Open Sans"/>
                <a:sym typeface="Open Sans"/>
              </a:rPr>
              <a:t>at least 1 data quality issue that you haven’t yet seen</a:t>
            </a:r>
            <a:r>
              <a:rPr lang="en" sz="1600" dirty="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dirty="0">
                <a:solidFill>
                  <a:srgbClr val="525C65"/>
                </a:solidFill>
                <a:highlight>
                  <a:srgbClr val="FFFFFF"/>
                </a:highlight>
                <a:latin typeface="Open Sans"/>
                <a:ea typeface="Open Sans"/>
                <a:cs typeface="Open Sans"/>
                <a:sym typeface="Open Sans"/>
              </a:rPr>
              <a:t>Make sure you fill out </a:t>
            </a:r>
            <a:r>
              <a:rPr lang="en" sz="1600" b="1" dirty="0">
                <a:solidFill>
                  <a:srgbClr val="525C65"/>
                </a:solidFill>
                <a:highlight>
                  <a:srgbClr val="FFFFFF"/>
                </a:highlight>
                <a:latin typeface="Open Sans"/>
                <a:ea typeface="Open Sans"/>
                <a:cs typeface="Open Sans"/>
                <a:sym typeface="Open Sans"/>
              </a:rPr>
              <a:t>all</a:t>
            </a:r>
            <a:r>
              <a:rPr lang="en" sz="1600" dirty="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E6B25A5B-42A2-DC1F-B74B-8A85DDF93C5D}"/>
              </a:ext>
            </a:extLst>
          </p:cNvPr>
          <p:cNvPicPr>
            <a:picLocks noChangeAspect="1"/>
          </p:cNvPicPr>
          <p:nvPr/>
        </p:nvPicPr>
        <p:blipFill>
          <a:blip r:embed="rId3"/>
          <a:stretch>
            <a:fillRect/>
          </a:stretch>
        </p:blipFill>
        <p:spPr>
          <a:xfrm>
            <a:off x="0" y="4761518"/>
            <a:ext cx="7772400" cy="41652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2183975"/>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endParaRPr lang="en-US"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1026" name="Picture 2">
            <a:extLst>
              <a:ext uri="{FF2B5EF4-FFF2-40B4-BE49-F238E27FC236}">
                <a16:creationId xmlns:a16="http://schemas.microsoft.com/office/drawing/2014/main" id="{96406682-A77A-B7EB-CEA9-9DAAD5C56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35042"/>
            <a:ext cx="7760969" cy="6351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4"/>
            <a:ext cx="6842100" cy="903541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r>
              <a:rPr lang="en" sz="2200" dirty="0">
                <a:solidFill>
                  <a:srgbClr val="525C65"/>
                </a:solidFill>
                <a:highlight>
                  <a:schemeClr val="lt1"/>
                </a:highlight>
                <a:latin typeface="Open Sans"/>
                <a:ea typeface="Open Sans"/>
                <a:cs typeface="Open Sans"/>
                <a:sym typeface="Open Sans"/>
              </a:rPr>
              <a:t>I suggest using the </a:t>
            </a:r>
            <a:r>
              <a:rPr lang="en" sz="2200" b="1" dirty="0">
                <a:solidFill>
                  <a:srgbClr val="525C65"/>
                </a:solidFill>
                <a:highlight>
                  <a:schemeClr val="lt1"/>
                </a:highlight>
                <a:latin typeface="Open Sans"/>
                <a:ea typeface="Open Sans"/>
                <a:cs typeface="Open Sans"/>
                <a:sym typeface="Open Sans"/>
              </a:rPr>
              <a:t>Registry Architecture</a:t>
            </a:r>
            <a:r>
              <a:rPr lang="en" sz="2200" dirty="0">
                <a:solidFill>
                  <a:srgbClr val="525C65"/>
                </a:solidFill>
                <a:highlight>
                  <a:schemeClr val="lt1"/>
                </a:highlight>
                <a:latin typeface="Open Sans"/>
                <a:ea typeface="Open Sans"/>
                <a:cs typeface="Open Sans"/>
                <a:sym typeface="Open Sans"/>
              </a:rPr>
              <a:t> due to its low implementation cost and complexity, as well as minimally disruptive. This would be suitable for a company that is setting up MDM for the first time.</a:t>
            </a:r>
          </a:p>
          <a:p>
            <a:pPr marL="0" lvl="0" indent="0" algn="just" rtl="0">
              <a:spcBef>
                <a:spcPts val="0"/>
              </a:spcBef>
              <a:spcAft>
                <a:spcPts val="1600"/>
              </a:spcAft>
              <a:buClr>
                <a:schemeClr val="dk1"/>
              </a:buClr>
              <a:buSzPts val="1100"/>
              <a:buFont typeface="Arial"/>
              <a:buNone/>
            </a:pPr>
            <a:r>
              <a:rPr lang="en" sz="2200" dirty="0">
                <a:solidFill>
                  <a:srgbClr val="525C65"/>
                </a:solidFill>
                <a:highlight>
                  <a:schemeClr val="lt1"/>
                </a:highlight>
                <a:latin typeface="Open Sans"/>
                <a:ea typeface="Open Sans"/>
                <a:cs typeface="Open Sans"/>
                <a:sym typeface="Open Sans"/>
              </a:rPr>
              <a:t>Seeing that we have data quality issues in user addresses, another appropriate MDM architecture here would be the </a:t>
            </a:r>
            <a:r>
              <a:rPr lang="en" sz="2200" b="1" dirty="0">
                <a:solidFill>
                  <a:srgbClr val="525C65"/>
                </a:solidFill>
                <a:highlight>
                  <a:schemeClr val="lt1"/>
                </a:highlight>
                <a:latin typeface="Open Sans"/>
                <a:ea typeface="Open Sans"/>
                <a:cs typeface="Open Sans"/>
                <a:sym typeface="Open Sans"/>
              </a:rPr>
              <a:t>Consolidated Architecture</a:t>
            </a:r>
            <a:r>
              <a:rPr lang="en" sz="2200" dirty="0">
                <a:solidFill>
                  <a:srgbClr val="525C65"/>
                </a:solidFill>
                <a:highlight>
                  <a:schemeClr val="lt1"/>
                </a:highlight>
                <a:latin typeface="Open Sans"/>
                <a:ea typeface="Open Sans"/>
                <a:cs typeface="Open Sans"/>
                <a:sym typeface="Open Sans"/>
              </a:rPr>
              <a:t>. While similarly minimally distruptive, the consolidation pipeline allows us to clean up some data quality issues before we can use the master data for analysis or others.</a:t>
            </a: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endParaRPr lang="en-US" sz="1600" b="1"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Rule 1:</a:t>
            </a:r>
            <a:r>
              <a:rPr lang="en-US" sz="1600" dirty="0">
                <a:solidFill>
                  <a:srgbClr val="525C65"/>
                </a:solidFill>
                <a:highlight>
                  <a:srgbClr val="FFFFFF"/>
                </a:highlight>
                <a:latin typeface="Open Sans"/>
                <a:ea typeface="Open Sans"/>
                <a:cs typeface="Open Sans"/>
                <a:sym typeface="Open Sans"/>
              </a:rPr>
              <a:t> Customer – Match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in the Users table with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in the </a:t>
            </a:r>
            <a:r>
              <a:rPr lang="en-US" sz="1600" dirty="0" err="1">
                <a:solidFill>
                  <a:srgbClr val="525C65"/>
                </a:solidFill>
                <a:highlight>
                  <a:srgbClr val="FFFFFF"/>
                </a:highlight>
                <a:latin typeface="Open Sans"/>
                <a:ea typeface="Open Sans"/>
                <a:cs typeface="Open Sans"/>
                <a:sym typeface="Open Sans"/>
              </a:rPr>
              <a:t>CreditCards</a:t>
            </a:r>
            <a:r>
              <a:rPr lang="en-US" sz="1600" dirty="0">
                <a:solidFill>
                  <a:srgbClr val="525C65"/>
                </a:solidFill>
                <a:highlight>
                  <a:srgbClr val="FFFFFF"/>
                </a:highlight>
                <a:latin typeface="Open Sans"/>
                <a:ea typeface="Open Sans"/>
                <a:cs typeface="Open Sans"/>
                <a:sym typeface="Open Sans"/>
              </a:rPr>
              <a:t> table</a:t>
            </a:r>
            <a:r>
              <a:rPr lang="en-US" sz="1600" b="1" dirty="0">
                <a:solidFill>
                  <a:srgbClr val="525C65"/>
                </a:solidFill>
                <a:highlight>
                  <a:srgbClr val="FFFFFF"/>
                </a:highlight>
                <a:latin typeface="Open Sans"/>
                <a:ea typeface="Open Sans"/>
                <a:cs typeface="Open Sans"/>
                <a:sym typeface="Open Sans"/>
              </a:rPr>
              <a:t>.</a:t>
            </a: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Rule 2: </a:t>
            </a:r>
            <a:r>
              <a:rPr lang="en-US" sz="1600" dirty="0">
                <a:solidFill>
                  <a:srgbClr val="525C65"/>
                </a:solidFill>
                <a:highlight>
                  <a:srgbClr val="FFFFFF"/>
                </a:highlight>
                <a:latin typeface="Open Sans"/>
                <a:ea typeface="Open Sans"/>
                <a:cs typeface="Open Sans"/>
                <a:sym typeface="Open Sans"/>
              </a:rPr>
              <a:t>Customer – Match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in the Users table with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in the </a:t>
            </a:r>
            <a:r>
              <a:rPr lang="en-US" sz="1600" dirty="0" err="1">
                <a:solidFill>
                  <a:srgbClr val="525C65"/>
                </a:solidFill>
                <a:highlight>
                  <a:srgbClr val="FFFFFF"/>
                </a:highlight>
                <a:latin typeface="Open Sans"/>
                <a:ea typeface="Open Sans"/>
                <a:cs typeface="Open Sans"/>
                <a:sym typeface="Open Sans"/>
              </a:rPr>
              <a:t>CustomerServiceRequests</a:t>
            </a:r>
            <a:r>
              <a:rPr lang="en-US" sz="1600" dirty="0">
                <a:solidFill>
                  <a:srgbClr val="525C65"/>
                </a:solidFill>
                <a:highlight>
                  <a:srgbClr val="FFFFFF"/>
                </a:highlight>
                <a:latin typeface="Open Sans"/>
                <a:ea typeface="Open Sans"/>
                <a:cs typeface="Open Sans"/>
                <a:sym typeface="Open Sans"/>
              </a:rPr>
              <a:t> table.</a:t>
            </a: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Rule 3: </a:t>
            </a:r>
            <a:r>
              <a:rPr lang="en-US" sz="1600" dirty="0">
                <a:solidFill>
                  <a:srgbClr val="525C65"/>
                </a:solidFill>
                <a:highlight>
                  <a:srgbClr val="FFFFFF"/>
                </a:highlight>
                <a:latin typeface="Open Sans"/>
                <a:ea typeface="Open Sans"/>
                <a:cs typeface="Open Sans"/>
                <a:sym typeface="Open Sans"/>
              </a:rPr>
              <a:t>Item – Match </a:t>
            </a:r>
            <a:r>
              <a:rPr lang="en-US" sz="1600" dirty="0" err="1">
                <a:solidFill>
                  <a:srgbClr val="525C65"/>
                </a:solidFill>
                <a:highlight>
                  <a:srgbClr val="FFFFFF"/>
                </a:highlight>
                <a:latin typeface="Open Sans"/>
                <a:ea typeface="Open Sans"/>
                <a:cs typeface="Open Sans"/>
                <a:sym typeface="Open Sans"/>
              </a:rPr>
              <a:t>SellerID</a:t>
            </a:r>
            <a:r>
              <a:rPr lang="en-US" sz="1600" dirty="0">
                <a:solidFill>
                  <a:srgbClr val="525C65"/>
                </a:solidFill>
                <a:highlight>
                  <a:srgbClr val="FFFFFF"/>
                </a:highlight>
                <a:latin typeface="Open Sans"/>
                <a:ea typeface="Open Sans"/>
                <a:cs typeface="Open Sans"/>
                <a:sym typeface="Open Sans"/>
              </a:rPr>
              <a:t>, </a:t>
            </a:r>
            <a:r>
              <a:rPr lang="en-US" sz="1600" dirty="0" err="1">
                <a:solidFill>
                  <a:srgbClr val="525C65"/>
                </a:solidFill>
                <a:highlight>
                  <a:srgbClr val="FFFFFF"/>
                </a:highlight>
                <a:latin typeface="Open Sans"/>
                <a:ea typeface="Open Sans"/>
                <a:cs typeface="Open Sans"/>
                <a:sym typeface="Open Sans"/>
              </a:rPr>
              <a:t>BrandName</a:t>
            </a:r>
            <a:r>
              <a:rPr lang="en-US" sz="1600" dirty="0">
                <a:solidFill>
                  <a:srgbClr val="525C65"/>
                </a:solidFill>
                <a:highlight>
                  <a:srgbClr val="FFFFFF"/>
                </a:highlight>
                <a:latin typeface="Open Sans"/>
                <a:ea typeface="Open Sans"/>
                <a:cs typeface="Open Sans"/>
                <a:sym typeface="Open Sans"/>
              </a:rPr>
              <a:t>, Color, Size in Listings and Items tables.</a:t>
            </a:r>
          </a:p>
          <a:p>
            <a:pPr marL="0" lvl="0" indent="0" algn="just" rtl="0">
              <a:spcBef>
                <a:spcPts val="1600"/>
              </a:spcBef>
              <a:spcAft>
                <a:spcPts val="0"/>
              </a:spcAft>
              <a:buNone/>
            </a:pPr>
            <a:r>
              <a:rPr lang="en-US" sz="1600" b="1" dirty="0">
                <a:solidFill>
                  <a:srgbClr val="525C65"/>
                </a:solidFill>
                <a:highlight>
                  <a:srgbClr val="FFFFFF"/>
                </a:highlight>
                <a:latin typeface="Open Sans"/>
                <a:ea typeface="Open Sans"/>
                <a:cs typeface="Open Sans"/>
                <a:sym typeface="Open Sans"/>
              </a:rPr>
              <a:t>Rule 4:</a:t>
            </a:r>
            <a:r>
              <a:rPr lang="en-US" sz="1600" dirty="0">
                <a:solidFill>
                  <a:srgbClr val="525C65"/>
                </a:solidFill>
                <a:highlight>
                  <a:srgbClr val="FFFFFF"/>
                </a:highlight>
                <a:latin typeface="Open Sans"/>
                <a:ea typeface="Open Sans"/>
                <a:cs typeface="Open Sans"/>
                <a:sym typeface="Open Sans"/>
              </a:rPr>
              <a:t> Item – Update Sex in Items to F or M and Match it with Gender in Listings.</a:t>
            </a:r>
            <a:endParaRPr lang="en-US" sz="1600" b="1"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rtl="0">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4"/>
            <a:ext cx="6842100" cy="8112126"/>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3"/>
            <a:ext cx="6842100" cy="8862581"/>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sz="1600" b="1" dirty="0">
                <a:solidFill>
                  <a:srgbClr val="525C65"/>
                </a:solidFill>
                <a:highlight>
                  <a:srgbClr val="FFFFFF"/>
                </a:highlight>
                <a:latin typeface="Open Sans"/>
                <a:ea typeface="Open Sans"/>
                <a:cs typeface="Open Sans"/>
                <a:sym typeface="Open Sans"/>
              </a:rPr>
              <a:t>Data Governance Leader / Data Steward</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Firstly, the role of Data Governance Leader or Data Steward is crucial for establishing and maintaining data governance policies and procedures. I will be responsible for ensuring data integrity, managing data standards, and overseeing compliance with data governance policies. My expertise and leadership in data governance will be pivotal in driving the initiative forward and ensuring alignment with the company's goals.</a:t>
            </a:r>
          </a:p>
          <a:p>
            <a:pPr marL="0" lvl="0" indent="0" algn="just" rtl="0">
              <a:lnSpc>
                <a:spcPct val="170000"/>
              </a:lnSpc>
              <a:spcBef>
                <a:spcPts val="0"/>
              </a:spcBef>
              <a:spcAft>
                <a:spcPts val="0"/>
              </a:spcAft>
              <a:buNone/>
            </a:pPr>
            <a:endParaRPr lang="en-US"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US" sz="1600" b="1" dirty="0">
                <a:solidFill>
                  <a:srgbClr val="525C65"/>
                </a:solidFill>
                <a:highlight>
                  <a:srgbClr val="FFFFFF"/>
                </a:highlight>
                <a:latin typeface="Open Sans"/>
                <a:ea typeface="Open Sans"/>
                <a:cs typeface="Open Sans"/>
                <a:sym typeface="Open Sans"/>
              </a:rPr>
              <a:t>IT Administrator</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Secondly, the IT Administrator role is essential for managing the technical infrastructure that supports data management. This includes database administration, data security, and ensuring the availability and performance of data systems. Jake's background in IT support and his experience with administering </a:t>
            </a:r>
            <a:r>
              <a:rPr lang="en-US" sz="1600" dirty="0" err="1">
                <a:solidFill>
                  <a:srgbClr val="525C65"/>
                </a:solidFill>
                <a:highlight>
                  <a:srgbClr val="FFFFFF"/>
                </a:highlight>
                <a:latin typeface="Open Sans"/>
                <a:ea typeface="Open Sans"/>
                <a:cs typeface="Open Sans"/>
                <a:sym typeface="Open Sans"/>
              </a:rPr>
              <a:t>SneakerPark's</a:t>
            </a:r>
            <a:r>
              <a:rPr lang="en-US" sz="1600" dirty="0">
                <a:solidFill>
                  <a:srgbClr val="525C65"/>
                </a:solidFill>
                <a:highlight>
                  <a:srgbClr val="FFFFFF"/>
                </a:highlight>
                <a:latin typeface="Open Sans"/>
                <a:ea typeface="Open Sans"/>
                <a:cs typeface="Open Sans"/>
                <a:sym typeface="Open Sans"/>
              </a:rPr>
              <a:t> databases make him a natural fit for this role. However, given the increasing complexity and the need for specialized skills, Jake might require additional training or support from new hires with specific expertise in advanced data management technologies.</a:t>
            </a:r>
          </a:p>
        </p:txBody>
      </p:sp>
    </p:spTree>
    <p:extLst>
      <p:ext uri="{BB962C8B-B14F-4D97-AF65-F5344CB8AC3E}">
        <p14:creationId xmlns:p14="http://schemas.microsoft.com/office/powerpoint/2010/main" val="458488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3"/>
            <a:ext cx="6842100" cy="8613199"/>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sz="1600" b="1" dirty="0">
                <a:solidFill>
                  <a:srgbClr val="525C65"/>
                </a:solidFill>
                <a:highlight>
                  <a:srgbClr val="FFFFFF"/>
                </a:highlight>
                <a:latin typeface="Open Sans"/>
                <a:ea typeface="Open Sans"/>
                <a:cs typeface="Open Sans"/>
                <a:sym typeface="Open Sans"/>
              </a:rPr>
              <a:t>Data Analyst / Subject Matter</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Thirdly, the Data Analyst or Subject Matter Expert role is vital for analyzing data, diagnosing issues, and providing insights that drive business decisions. Jessica's role as a senior business analyst aligns well with this position. Her deep understanding of </a:t>
            </a:r>
            <a:r>
              <a:rPr lang="en-US" sz="1600" dirty="0" err="1">
                <a:solidFill>
                  <a:srgbClr val="525C65"/>
                </a:solidFill>
                <a:highlight>
                  <a:srgbClr val="FFFFFF"/>
                </a:highlight>
                <a:latin typeface="Open Sans"/>
                <a:ea typeface="Open Sans"/>
                <a:cs typeface="Open Sans"/>
                <a:sym typeface="Open Sans"/>
              </a:rPr>
              <a:t>SneakerPark's</a:t>
            </a:r>
            <a:r>
              <a:rPr lang="en-US" sz="1600" dirty="0">
                <a:solidFill>
                  <a:srgbClr val="525C65"/>
                </a:solidFill>
                <a:highlight>
                  <a:srgbClr val="FFFFFF"/>
                </a:highlight>
                <a:latin typeface="Open Sans"/>
                <a:ea typeface="Open Sans"/>
                <a:cs typeface="Open Sans"/>
                <a:sym typeface="Open Sans"/>
              </a:rPr>
              <a:t> data and her analytical skills are invaluable. However, to ensure she can fully dedicate herself to this role, it might be necessary to offload some of her other responsibilities or bring in additional analysts to support her.</a:t>
            </a:r>
          </a:p>
          <a:p>
            <a:pPr marL="0" lvl="0" indent="0" algn="just" rtl="0">
              <a:lnSpc>
                <a:spcPct val="170000"/>
              </a:lnSpc>
              <a:spcBef>
                <a:spcPts val="0"/>
              </a:spcBef>
              <a:spcAft>
                <a:spcPts val="0"/>
              </a:spcAft>
              <a:buNone/>
            </a:pPr>
            <a:endParaRPr lang="en-US"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US" sz="1600" b="1" dirty="0">
                <a:solidFill>
                  <a:srgbClr val="525C65"/>
                </a:solidFill>
                <a:highlight>
                  <a:srgbClr val="FFFFFF"/>
                </a:highlight>
                <a:latin typeface="Open Sans"/>
                <a:ea typeface="Open Sans"/>
                <a:cs typeface="Open Sans"/>
                <a:sym typeface="Open Sans"/>
              </a:rPr>
              <a:t>Data Architect / Data Owner</a:t>
            </a:r>
          </a:p>
          <a:p>
            <a:pPr marL="0" lvl="0" indent="0" algn="just" rtl="0">
              <a:lnSpc>
                <a:spcPct val="170000"/>
              </a:lnSpc>
              <a:spcBef>
                <a:spcPts val="0"/>
              </a:spcBef>
              <a:spcAft>
                <a:spcPts val="0"/>
              </a:spcAft>
              <a:buNone/>
            </a:pPr>
            <a:r>
              <a:rPr lang="en-US" sz="1600" dirty="0">
                <a:solidFill>
                  <a:srgbClr val="525C65"/>
                </a:solidFill>
                <a:highlight>
                  <a:srgbClr val="FFFFFF"/>
                </a:highlight>
                <a:latin typeface="Open Sans"/>
                <a:ea typeface="Open Sans"/>
                <a:cs typeface="Open Sans"/>
                <a:sym typeface="Open Sans"/>
              </a:rPr>
              <a:t>Finally, the role of Data Architect or Data Owner is essential for designing and managing the overall data architecture and ensuring that data assets are effectively utilized. This role involves defining data models, overseeing data integration, and ensuring data consistency across the organization. While neither Jake nor Jessica has been explicitly identified in this capacity, their combined experience could contribute to this role. However, it is likely that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will need to hire a dedicated Data Architect with specialized skills to fulfill these responsibilities effectively.</a:t>
            </a:r>
          </a:p>
        </p:txBody>
      </p:sp>
    </p:spTree>
    <p:extLst>
      <p:ext uri="{BB962C8B-B14F-4D97-AF65-F5344CB8AC3E}">
        <p14:creationId xmlns:p14="http://schemas.microsoft.com/office/powerpoint/2010/main" val="988507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93BCD6C-2876-DAA4-5BE9-BBBECDBB1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89" y="0"/>
            <a:ext cx="11334322" cy="471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54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p:nvPr/>
        </p:nvSpPr>
        <p:spPr>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4000">
                <a:solidFill>
                  <a:srgbClr val="2E3D49"/>
                </a:solidFill>
                <a:latin typeface="Open Sans"/>
                <a:ea typeface="Open Sans"/>
                <a:cs typeface="Open Sans"/>
                <a:sym typeface="Open Sans"/>
              </a:rPr>
              <a:t>What we provide:</a:t>
            </a:r>
            <a:endParaRPr sz="4000">
              <a:solidFill>
                <a:srgbClr val="2E3D49"/>
              </a:solidFill>
              <a:latin typeface="Open Sans"/>
              <a:ea typeface="Open Sans"/>
              <a:cs typeface="Open Sans"/>
              <a:sym typeface="Open Sans"/>
            </a:endParaRPr>
          </a:p>
        </p:txBody>
      </p:sp>
      <p:sp>
        <p:nvSpPr>
          <p:cNvPr id="194" name="Google Shape;194;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95" name="Google Shape;195;p53"/>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
        <p:nvSpPr>
          <p:cNvPr id="196" name="Google Shape;196;p53"/>
          <p:cNvSpPr txBox="1">
            <a:spLocks noGrp="1"/>
          </p:cNvSpPr>
          <p:nvPr>
            <p:ph type="title"/>
          </p:nvPr>
        </p:nvSpPr>
        <p:spPr>
          <a:xfrm>
            <a:off x="322950" y="529365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are required to submit:</a:t>
            </a:r>
            <a:endParaRPr/>
          </a:p>
        </p:txBody>
      </p:sp>
      <p:sp>
        <p:nvSpPr>
          <p:cNvPr id="197" name="Google Shape;197;p53"/>
          <p:cNvSpPr txBox="1">
            <a:spLocks noGrp="1"/>
          </p:cNvSpPr>
          <p:nvPr>
            <p:ph type="body" idx="1"/>
          </p:nvPr>
        </p:nvSpPr>
        <p:spPr>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SzPts val="2000"/>
              <a:buFont typeface="Open Sans"/>
              <a:buChar char="●"/>
            </a:pPr>
            <a:r>
              <a:rPr lang="en" sz="2200"/>
              <a:t>Filled out Slides template.</a:t>
            </a:r>
            <a:endParaRPr sz="2200"/>
          </a:p>
          <a:p>
            <a:pPr marL="457200" marR="0" lvl="0" indent="-355600" algn="l" rtl="0">
              <a:lnSpc>
                <a:spcPct val="115000"/>
              </a:lnSpc>
              <a:spcBef>
                <a:spcPts val="0"/>
              </a:spcBef>
              <a:spcAft>
                <a:spcPts val="0"/>
              </a:spcAft>
              <a:buSzPts val="2000"/>
              <a:buFont typeface="Open Sans"/>
              <a:buChar char="●"/>
            </a:pPr>
            <a:r>
              <a:rPr lang="en" sz="2200"/>
              <a:t>Filled out Sheets template.</a:t>
            </a:r>
            <a:endParaRPr sz="2200"/>
          </a:p>
        </p:txBody>
      </p:sp>
      <p:sp>
        <p:nvSpPr>
          <p:cNvPr id="198" name="Google Shape;198;p53"/>
          <p:cNvSpPr txBox="1">
            <a:spLocks noGrp="1"/>
          </p:cNvSpPr>
          <p:nvPr>
            <p:ph type="body" idx="1"/>
          </p:nvPr>
        </p:nvSpPr>
        <p:spPr>
          <a:xfrm>
            <a:off x="264950" y="1638151"/>
            <a:ext cx="7242600" cy="2091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200"/>
              <a:t>This Starter Slides Template</a:t>
            </a:r>
            <a:endParaRPr sz="2200"/>
          </a:p>
          <a:p>
            <a:pPr marL="457200" lvl="0" indent="-355600" algn="l" rtl="0">
              <a:spcBef>
                <a:spcPts val="0"/>
              </a:spcBef>
              <a:spcAft>
                <a:spcPts val="0"/>
              </a:spcAft>
              <a:buSzPts val="2000"/>
              <a:buFont typeface="Open Sans"/>
              <a:buChar char="●"/>
            </a:pPr>
            <a:r>
              <a:rPr lang="en" sz="2200"/>
              <a:t>Sheets Template with 4 Tabs - Data Dictionary, Data Quality Issues, Standard Naming Convention, and Business Glossary</a:t>
            </a:r>
            <a:endParaRPr sz="2200"/>
          </a:p>
          <a:p>
            <a:pPr marL="457200" lvl="0" indent="-355600" algn="l" rtl="0">
              <a:spcBef>
                <a:spcPts val="0"/>
              </a:spcBef>
              <a:spcAft>
                <a:spcPts val="0"/>
              </a:spcAft>
              <a:buSzPts val="2000"/>
              <a:buFont typeface="Open Sans"/>
              <a:buChar char="●"/>
            </a:pPr>
            <a:r>
              <a:rPr lang="en" sz="2200"/>
              <a:t>Workspace with an instance of Postgres and code that will create and populate the database you will be working with.</a:t>
            </a:r>
            <a:endParaRPr sz="2200"/>
          </a:p>
          <a:p>
            <a:pPr marL="457200" lvl="0" indent="-355600" algn="l" rtl="0">
              <a:spcBef>
                <a:spcPts val="0"/>
              </a:spcBef>
              <a:spcAft>
                <a:spcPts val="0"/>
              </a:spcAft>
              <a:buSzPts val="2000"/>
              <a:buFont typeface="Open Sans"/>
              <a:buChar char="●"/>
            </a:pPr>
            <a:r>
              <a:rPr lang="en" sz="2200"/>
              <a:t>Grading rubric you can use to ensure you have submitted everything that is required. </a:t>
            </a:r>
            <a:endParaRPr sz="2200"/>
          </a:p>
          <a:p>
            <a:pPr marL="0" marR="0" lvl="0" indent="0" algn="l" rtl="0">
              <a:lnSpc>
                <a:spcPct val="100000"/>
              </a:lnSpc>
              <a:spcBef>
                <a:spcPts val="1600"/>
              </a:spcBef>
              <a:spcAft>
                <a:spcPts val="0"/>
              </a:spcAft>
              <a:buNone/>
            </a:pPr>
            <a:endParaRPr sz="4000">
              <a:solidFill>
                <a:srgbClr val="2E3D4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2" name="Picture 2">
            <a:extLst>
              <a:ext uri="{FF2B5EF4-FFF2-40B4-BE49-F238E27FC236}">
                <a16:creationId xmlns:a16="http://schemas.microsoft.com/office/drawing/2014/main" id="{405A92E9-10A3-A16B-724A-802369CE1F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4038"/>
          <a:stretch/>
        </p:blipFill>
        <p:spPr bwMode="auto">
          <a:xfrm>
            <a:off x="0" y="2186421"/>
            <a:ext cx="7772400" cy="64865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2113</TotalTime>
  <Words>1696</Words>
  <Application>Microsoft Office PowerPoint</Application>
  <PresentationFormat>Custom</PresentationFormat>
  <Paragraphs>102</Paragraphs>
  <Slides>26</Slides>
  <Notes>26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Open Sans Light</vt:lpstr>
      <vt:lpstr>Open Sans</vt:lpstr>
      <vt:lpstr>Helvetica Neue</vt:lpstr>
      <vt:lpstr>Arial</vt:lpstr>
      <vt:lpstr>Simple Light</vt:lpstr>
      <vt:lpstr>Simple Light</vt:lpstr>
      <vt:lpstr>Simple Light</vt:lpstr>
      <vt:lpstr>White</vt:lpstr>
      <vt:lpstr>Data Governance @ SneakerPark </vt:lpstr>
      <vt:lpstr>How to use this Template</vt:lpstr>
      <vt:lpstr>What you are required to submit:</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 Teguh</cp:lastModifiedBy>
  <cp:revision>11</cp:revision>
  <dcterms:modified xsi:type="dcterms:W3CDTF">2024-07-20T10:40:33Z</dcterms:modified>
</cp:coreProperties>
</file>