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9" r:id="rId26"/>
    <p:sldId id="280" r:id="rId27"/>
    <p:sldId id="277" r:id="rId28"/>
    <p:sldId id="278" r:id="rId29"/>
  </p:sldIdLst>
  <p:sldSz cx="7772400" cy="10058400"/>
  <p:notesSz cx="6858000" cy="9144000"/>
  <p:embeddedFontLst>
    <p:embeddedFont>
      <p:font typeface="Helvetica Neue" panose="020B060402020202020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Open Sans Light" panose="020B03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20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cfc2a9a8d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563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438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3cf50bd16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3cf50bd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Profile the data to identify at least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you see in the data. Also provide </a:t>
            </a:r>
            <a:r>
              <a:rPr lang="en" sz="1600" b="1" dirty="0">
                <a:solidFill>
                  <a:srgbClr val="525C65"/>
                </a:solidFill>
                <a:highlight>
                  <a:srgbClr val="FFFFFF"/>
                </a:highlight>
                <a:latin typeface="Open Sans"/>
                <a:ea typeface="Open Sans"/>
                <a:cs typeface="Open Sans"/>
                <a:sym typeface="Open Sans"/>
              </a:rPr>
              <a:t>at least 1 data quality issue that you haven’t yet seen</a:t>
            </a:r>
            <a:r>
              <a:rPr lang="en" sz="1600" dirty="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dirty="0">
                <a:solidFill>
                  <a:srgbClr val="525C65"/>
                </a:solidFill>
                <a:highlight>
                  <a:srgbClr val="FFFFFF"/>
                </a:highlight>
                <a:latin typeface="Open Sans"/>
                <a:ea typeface="Open Sans"/>
                <a:cs typeface="Open Sans"/>
                <a:sym typeface="Open Sans"/>
              </a:rPr>
              <a:t>Make sure you fill out </a:t>
            </a:r>
            <a:r>
              <a:rPr lang="en" sz="1600" b="1" dirty="0">
                <a:solidFill>
                  <a:srgbClr val="525C65"/>
                </a:solidFill>
                <a:highlight>
                  <a:srgbClr val="FFFFFF"/>
                </a:highlight>
                <a:latin typeface="Open Sans"/>
                <a:ea typeface="Open Sans"/>
                <a:cs typeface="Open Sans"/>
                <a:sym typeface="Open Sans"/>
              </a:rPr>
              <a:t>all</a:t>
            </a:r>
            <a:r>
              <a:rPr lang="en" sz="1600" dirty="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E6B25A5B-42A2-DC1F-B74B-8A85DDF93C5D}"/>
              </a:ext>
            </a:extLst>
          </p:cNvPr>
          <p:cNvPicPr>
            <a:picLocks noChangeAspect="1"/>
          </p:cNvPicPr>
          <p:nvPr/>
        </p:nvPicPr>
        <p:blipFill>
          <a:blip r:embed="rId3"/>
          <a:stretch>
            <a:fillRect/>
          </a:stretch>
        </p:blipFill>
        <p:spPr>
          <a:xfrm>
            <a:off x="0" y="4761518"/>
            <a:ext cx="7772400" cy="41652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2183975"/>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lang="en-US"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1026" name="Picture 2">
            <a:extLst>
              <a:ext uri="{FF2B5EF4-FFF2-40B4-BE49-F238E27FC236}">
                <a16:creationId xmlns:a16="http://schemas.microsoft.com/office/drawing/2014/main" id="{96406682-A77A-B7EB-CEA9-9DAAD5C56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35042"/>
            <a:ext cx="7760969" cy="6351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903541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 sz="2200" dirty="0">
                <a:solidFill>
                  <a:srgbClr val="525C65"/>
                </a:solidFill>
                <a:highlight>
                  <a:schemeClr val="lt1"/>
                </a:highlight>
                <a:latin typeface="Open Sans"/>
                <a:ea typeface="Open Sans"/>
                <a:cs typeface="Open Sans"/>
                <a:sym typeface="Open Sans"/>
              </a:rPr>
              <a:t>I suggest using the </a:t>
            </a:r>
            <a:r>
              <a:rPr lang="en" sz="2200" b="1" dirty="0">
                <a:solidFill>
                  <a:srgbClr val="525C65"/>
                </a:solidFill>
                <a:highlight>
                  <a:schemeClr val="lt1"/>
                </a:highlight>
                <a:latin typeface="Open Sans"/>
                <a:ea typeface="Open Sans"/>
                <a:cs typeface="Open Sans"/>
                <a:sym typeface="Open Sans"/>
              </a:rPr>
              <a:t>Registry Architecture</a:t>
            </a:r>
            <a:r>
              <a:rPr lang="en" sz="2200" dirty="0">
                <a:solidFill>
                  <a:srgbClr val="525C65"/>
                </a:solidFill>
                <a:highlight>
                  <a:schemeClr val="lt1"/>
                </a:highlight>
                <a:latin typeface="Open Sans"/>
                <a:ea typeface="Open Sans"/>
                <a:cs typeface="Open Sans"/>
                <a:sym typeface="Open Sans"/>
              </a:rPr>
              <a:t> due to its low implementation cost and complexity, as well as minimally disruptive. This would be suitable for a company that is setting up MDM for the first time.</a:t>
            </a:r>
          </a:p>
          <a:p>
            <a:pPr marL="0" lvl="0" indent="0" algn="just" rtl="0">
              <a:spcBef>
                <a:spcPts val="0"/>
              </a:spcBef>
              <a:spcAft>
                <a:spcPts val="1600"/>
              </a:spcAft>
              <a:buClr>
                <a:schemeClr val="dk1"/>
              </a:buClr>
              <a:buSzPts val="1100"/>
              <a:buFont typeface="Arial"/>
              <a:buNone/>
            </a:pPr>
            <a:r>
              <a:rPr lang="en" sz="2200" dirty="0">
                <a:solidFill>
                  <a:srgbClr val="525C65"/>
                </a:solidFill>
                <a:highlight>
                  <a:schemeClr val="lt1"/>
                </a:highlight>
                <a:latin typeface="Open Sans"/>
                <a:ea typeface="Open Sans"/>
                <a:cs typeface="Open Sans"/>
                <a:sym typeface="Open Sans"/>
              </a:rPr>
              <a:t>Seeing that we have data quality issues in user addresses, another appropriate MDM architecture here would be the </a:t>
            </a:r>
            <a:r>
              <a:rPr lang="en" sz="2200" b="1" dirty="0">
                <a:solidFill>
                  <a:srgbClr val="525C65"/>
                </a:solidFill>
                <a:highlight>
                  <a:schemeClr val="lt1"/>
                </a:highlight>
                <a:latin typeface="Open Sans"/>
                <a:ea typeface="Open Sans"/>
                <a:cs typeface="Open Sans"/>
                <a:sym typeface="Open Sans"/>
              </a:rPr>
              <a:t>Consolidated Architecture</a:t>
            </a:r>
            <a:r>
              <a:rPr lang="en" sz="2200" dirty="0">
                <a:solidFill>
                  <a:srgbClr val="525C65"/>
                </a:solidFill>
                <a:highlight>
                  <a:schemeClr val="lt1"/>
                </a:highlight>
                <a:latin typeface="Open Sans"/>
                <a:ea typeface="Open Sans"/>
                <a:cs typeface="Open Sans"/>
                <a:sym typeface="Open Sans"/>
              </a:rPr>
              <a:t>. While similarly minimally distruptive, the consolidation pipeline allows us to clean up some data quality issues before we can use the master data for analysis or others.</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lang="en-US" sz="1600" b="1"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1:</a:t>
            </a:r>
            <a:r>
              <a:rPr lang="en-US" sz="1600" dirty="0">
                <a:solidFill>
                  <a:srgbClr val="525C65"/>
                </a:solidFill>
                <a:highlight>
                  <a:srgbClr val="FFFFFF"/>
                </a:highlight>
                <a:latin typeface="Open Sans"/>
                <a:ea typeface="Open Sans"/>
                <a:cs typeface="Open Sans"/>
                <a:sym typeface="Open Sans"/>
              </a:rPr>
              <a:t> Customer – Match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Users table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a:t>
            </a:r>
            <a:r>
              <a:rPr lang="en-US" sz="1600" dirty="0" err="1">
                <a:solidFill>
                  <a:srgbClr val="525C65"/>
                </a:solidFill>
                <a:highlight>
                  <a:srgbClr val="FFFFFF"/>
                </a:highlight>
                <a:latin typeface="Open Sans"/>
                <a:ea typeface="Open Sans"/>
                <a:cs typeface="Open Sans"/>
                <a:sym typeface="Open Sans"/>
              </a:rPr>
              <a:t>CreditCards</a:t>
            </a:r>
            <a:r>
              <a:rPr lang="en-US" sz="1600" dirty="0">
                <a:solidFill>
                  <a:srgbClr val="525C65"/>
                </a:solidFill>
                <a:highlight>
                  <a:srgbClr val="FFFFFF"/>
                </a:highlight>
                <a:latin typeface="Open Sans"/>
                <a:ea typeface="Open Sans"/>
                <a:cs typeface="Open Sans"/>
                <a:sym typeface="Open Sans"/>
              </a:rPr>
              <a:t> table</a:t>
            </a:r>
            <a:r>
              <a:rPr lang="en-US" sz="1600" b="1" dirty="0">
                <a:solidFill>
                  <a:srgbClr val="525C65"/>
                </a:solidFill>
                <a:highlight>
                  <a:srgbClr val="FFFFFF"/>
                </a:highlight>
                <a:latin typeface="Open Sans"/>
                <a:ea typeface="Open Sans"/>
                <a:cs typeface="Open Sans"/>
                <a:sym typeface="Open Sans"/>
              </a:rPr>
              <a:t>.</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2: </a:t>
            </a:r>
            <a:r>
              <a:rPr lang="en-US" sz="1600" dirty="0">
                <a:solidFill>
                  <a:srgbClr val="525C65"/>
                </a:solidFill>
                <a:highlight>
                  <a:srgbClr val="FFFFFF"/>
                </a:highlight>
                <a:latin typeface="Open Sans"/>
                <a:ea typeface="Open Sans"/>
                <a:cs typeface="Open Sans"/>
                <a:sym typeface="Open Sans"/>
              </a:rPr>
              <a:t>Customer – Match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Users table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a:t>
            </a:r>
            <a:r>
              <a:rPr lang="en-US" sz="1600" dirty="0" err="1">
                <a:solidFill>
                  <a:srgbClr val="525C65"/>
                </a:solidFill>
                <a:highlight>
                  <a:srgbClr val="FFFFFF"/>
                </a:highlight>
                <a:latin typeface="Open Sans"/>
                <a:ea typeface="Open Sans"/>
                <a:cs typeface="Open Sans"/>
                <a:sym typeface="Open Sans"/>
              </a:rPr>
              <a:t>CustomerServiceRequests</a:t>
            </a:r>
            <a:r>
              <a:rPr lang="en-US" sz="1600" dirty="0">
                <a:solidFill>
                  <a:srgbClr val="525C65"/>
                </a:solidFill>
                <a:highlight>
                  <a:srgbClr val="FFFFFF"/>
                </a:highlight>
                <a:latin typeface="Open Sans"/>
                <a:ea typeface="Open Sans"/>
                <a:cs typeface="Open Sans"/>
                <a:sym typeface="Open Sans"/>
              </a:rPr>
              <a:t> table.</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3: </a:t>
            </a:r>
            <a:r>
              <a:rPr lang="en-US" sz="1600" dirty="0">
                <a:solidFill>
                  <a:srgbClr val="525C65"/>
                </a:solidFill>
                <a:highlight>
                  <a:srgbClr val="FFFFFF"/>
                </a:highlight>
                <a:latin typeface="Open Sans"/>
                <a:ea typeface="Open Sans"/>
                <a:cs typeface="Open Sans"/>
                <a:sym typeface="Open Sans"/>
              </a:rPr>
              <a:t>Item – Match </a:t>
            </a:r>
            <a:r>
              <a:rPr lang="en-US" sz="1600" dirty="0" err="1">
                <a:solidFill>
                  <a:srgbClr val="525C65"/>
                </a:solidFill>
                <a:highlight>
                  <a:srgbClr val="FFFFFF"/>
                </a:highlight>
                <a:latin typeface="Open Sans"/>
                <a:ea typeface="Open Sans"/>
                <a:cs typeface="Open Sans"/>
                <a:sym typeface="Open Sans"/>
              </a:rPr>
              <a:t>SellerID</a:t>
            </a:r>
            <a:r>
              <a:rPr lang="en-US" sz="1600" dirty="0">
                <a:solidFill>
                  <a:srgbClr val="525C65"/>
                </a:solidFill>
                <a:highlight>
                  <a:srgbClr val="FFFFFF"/>
                </a:highlight>
                <a:latin typeface="Open Sans"/>
                <a:ea typeface="Open Sans"/>
                <a:cs typeface="Open Sans"/>
                <a:sym typeface="Open Sans"/>
              </a:rPr>
              <a:t>, </a:t>
            </a:r>
            <a:r>
              <a:rPr lang="en-US" sz="1600" dirty="0" err="1">
                <a:solidFill>
                  <a:srgbClr val="525C65"/>
                </a:solidFill>
                <a:highlight>
                  <a:srgbClr val="FFFFFF"/>
                </a:highlight>
                <a:latin typeface="Open Sans"/>
                <a:ea typeface="Open Sans"/>
                <a:cs typeface="Open Sans"/>
                <a:sym typeface="Open Sans"/>
              </a:rPr>
              <a:t>BrandName</a:t>
            </a:r>
            <a:r>
              <a:rPr lang="en-US" sz="1600" dirty="0">
                <a:solidFill>
                  <a:srgbClr val="525C65"/>
                </a:solidFill>
                <a:highlight>
                  <a:srgbClr val="FFFFFF"/>
                </a:highlight>
                <a:latin typeface="Open Sans"/>
                <a:ea typeface="Open Sans"/>
                <a:cs typeface="Open Sans"/>
                <a:sym typeface="Open Sans"/>
              </a:rPr>
              <a:t>, Color, Size in Listings and Items tables.</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4:</a:t>
            </a:r>
            <a:r>
              <a:rPr lang="en-US" sz="1600" dirty="0">
                <a:solidFill>
                  <a:srgbClr val="525C65"/>
                </a:solidFill>
                <a:highlight>
                  <a:srgbClr val="FFFFFF"/>
                </a:highlight>
                <a:latin typeface="Open Sans"/>
                <a:ea typeface="Open Sans"/>
                <a:cs typeface="Open Sans"/>
                <a:sym typeface="Open Sans"/>
              </a:rPr>
              <a:t> Item – Update Sex in Items to F or M and Match it with Gender in Listings.</a:t>
            </a:r>
            <a:endParaRPr lang="en-US" sz="1600" b="1"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rtl="0">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4"/>
            <a:ext cx="6842100" cy="8112126"/>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3"/>
            <a:ext cx="6842100" cy="8862581"/>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Quality Management</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Data Quality Management is crucial to maintaining the integrity and accuracy of the company's data. This involves establishing standards for data entry, conducting regular data audits, and addressing data quality issues promptly. Jessica's expertise as a senior business analyst and her deep understanding of </a:t>
            </a:r>
            <a:r>
              <a:rPr lang="en-US" sz="1600" dirty="0" err="1">
                <a:solidFill>
                  <a:srgbClr val="525C65"/>
                </a:solidFill>
                <a:highlight>
                  <a:srgbClr val="FFFFFF"/>
                </a:highlight>
                <a:latin typeface="Open Sans"/>
                <a:ea typeface="Open Sans"/>
                <a:cs typeface="Open Sans"/>
                <a:sym typeface="Open Sans"/>
              </a:rPr>
              <a:t>SneakerPark's</a:t>
            </a:r>
            <a:r>
              <a:rPr lang="en-US" sz="1600" dirty="0">
                <a:solidFill>
                  <a:srgbClr val="525C65"/>
                </a:solidFill>
                <a:highlight>
                  <a:srgbClr val="FFFFFF"/>
                </a:highlight>
                <a:latin typeface="Open Sans"/>
                <a:ea typeface="Open Sans"/>
                <a:cs typeface="Open Sans"/>
                <a:sym typeface="Open Sans"/>
              </a:rPr>
              <a:t> data make her well-suited for a leadership role in this aspect, although her workload may need to be adjusted to allow her to focus on these responsibilities.</a:t>
            </a: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Metadata Management</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Metadata Management is essential for providing a clear and comprehensive understanding of the data assets within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This includes creating and maintaining a metadata repository, defining data standards, and ensuring consistent use of data definitions across the organization. Jake's background in IT support and his experience with database administration provide a solid foundation for this role. However, given the increasing complexity and the need for specialized skills, Jake may require additional training or support from new hires with specific expertise in metadata management.</a:t>
            </a:r>
          </a:p>
        </p:txBody>
      </p:sp>
    </p:spTree>
    <p:extLst>
      <p:ext uri="{BB962C8B-B14F-4D97-AF65-F5344CB8AC3E}">
        <p14:creationId xmlns:p14="http://schemas.microsoft.com/office/powerpoint/2010/main" val="45848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3"/>
            <a:ext cx="6842100" cy="8862581"/>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MDM</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Master Data Management (MDM) is necessary to ensure the consistency and accuracy of key business data across the organization. This involves identifying master data entities, establishing data governance policies, and implementing MDM solutions. Both Jake and Jessica have valuable skills that can contribute to this aspect, but the demands of MDM may exceed their current capabilities and availability. Therefore, it may be beneficial for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to consider hiring new employees with specialized MDM experience to complement the existing team.</a:t>
            </a:r>
          </a:p>
        </p:txBody>
      </p:sp>
    </p:spTree>
    <p:extLst>
      <p:ext uri="{BB962C8B-B14F-4D97-AF65-F5344CB8AC3E}">
        <p14:creationId xmlns:p14="http://schemas.microsoft.com/office/powerpoint/2010/main" val="98850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4000">
                <a:solidFill>
                  <a:srgbClr val="2E3D49"/>
                </a:solidFill>
                <a:latin typeface="Open Sans"/>
                <a:ea typeface="Open Sans"/>
                <a:cs typeface="Open Sans"/>
                <a:sym typeface="Open Sans"/>
              </a:rPr>
              <a:t>What we provide:</a:t>
            </a:r>
            <a:endParaRPr sz="4000">
              <a:solidFill>
                <a:srgbClr val="2E3D49"/>
              </a:solidFill>
              <a:latin typeface="Open Sans"/>
              <a:ea typeface="Open Sans"/>
              <a:cs typeface="Open Sans"/>
              <a:sym typeface="Open Sans"/>
            </a:endParaRPr>
          </a:p>
        </p:txBody>
      </p:sp>
      <p:sp>
        <p:nvSpPr>
          <p:cNvPr id="194" name="Google Shape;194;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95" name="Google Shape;195;p53"/>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
        <p:nvSpPr>
          <p:cNvPr id="196" name="Google Shape;196;p53"/>
          <p:cNvSpPr txBox="1">
            <a:spLocks noGrp="1"/>
          </p:cNvSpPr>
          <p:nvPr>
            <p:ph type="title"/>
          </p:nvPr>
        </p:nvSpPr>
        <p:spPr>
          <a:xfrm>
            <a:off x="322950" y="529365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are required to submit:</a:t>
            </a:r>
            <a:endParaRPr/>
          </a:p>
        </p:txBody>
      </p:sp>
      <p:sp>
        <p:nvSpPr>
          <p:cNvPr id="197" name="Google Shape;197;p53"/>
          <p:cNvSpPr txBox="1">
            <a:spLocks noGrp="1"/>
          </p:cNvSpPr>
          <p:nvPr>
            <p:ph type="body" idx="1"/>
          </p:nvPr>
        </p:nvSpPr>
        <p:spPr>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Font typeface="Open Sans"/>
              <a:buChar char="●"/>
            </a:pPr>
            <a:r>
              <a:rPr lang="en" sz="2200"/>
              <a:t>Filled out Slides template.</a:t>
            </a:r>
            <a:endParaRPr sz="2200"/>
          </a:p>
          <a:p>
            <a:pPr marL="457200" marR="0" lvl="0" indent="-355600" algn="l" rtl="0">
              <a:lnSpc>
                <a:spcPct val="115000"/>
              </a:lnSpc>
              <a:spcBef>
                <a:spcPts val="0"/>
              </a:spcBef>
              <a:spcAft>
                <a:spcPts val="0"/>
              </a:spcAft>
              <a:buSzPts val="2000"/>
              <a:buFont typeface="Open Sans"/>
              <a:buChar char="●"/>
            </a:pPr>
            <a:r>
              <a:rPr lang="en" sz="2200"/>
              <a:t>Filled out Sheets template.</a:t>
            </a:r>
            <a:endParaRPr sz="2200"/>
          </a:p>
        </p:txBody>
      </p:sp>
      <p:sp>
        <p:nvSpPr>
          <p:cNvPr id="198" name="Google Shape;198;p53"/>
          <p:cNvSpPr txBox="1">
            <a:spLocks noGrp="1"/>
          </p:cNvSpPr>
          <p:nvPr>
            <p:ph type="body" idx="1"/>
          </p:nvPr>
        </p:nvSpPr>
        <p:spPr>
          <a:xfrm>
            <a:off x="264950" y="1638151"/>
            <a:ext cx="7242600" cy="209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200"/>
              <a:t>This Starter Slides Template</a:t>
            </a:r>
            <a:endParaRPr sz="2200"/>
          </a:p>
          <a:p>
            <a:pPr marL="457200" lvl="0" indent="-355600" algn="l" rtl="0">
              <a:spcBef>
                <a:spcPts val="0"/>
              </a:spcBef>
              <a:spcAft>
                <a:spcPts val="0"/>
              </a:spcAft>
              <a:buSzPts val="2000"/>
              <a:buFont typeface="Open Sans"/>
              <a:buChar char="●"/>
            </a:pPr>
            <a:r>
              <a:rPr lang="en" sz="2200"/>
              <a:t>Sheets Template with 4 Tabs - Data Dictionary, Data Quality Issues, Standard Naming Convention, and Business Glossary</a:t>
            </a:r>
            <a:endParaRPr sz="2200"/>
          </a:p>
          <a:p>
            <a:pPr marL="457200" lvl="0" indent="-355600" algn="l" rtl="0">
              <a:spcBef>
                <a:spcPts val="0"/>
              </a:spcBef>
              <a:spcAft>
                <a:spcPts val="0"/>
              </a:spcAft>
              <a:buSzPts val="2000"/>
              <a:buFont typeface="Open Sans"/>
              <a:buChar char="●"/>
            </a:pPr>
            <a:r>
              <a:rPr lang="en" sz="2200"/>
              <a:t>Workspace with an instance of Postgres and code that will create and populate the database you will be working with.</a:t>
            </a:r>
            <a:endParaRPr sz="2200"/>
          </a:p>
          <a:p>
            <a:pPr marL="457200" lvl="0" indent="-355600" algn="l" rtl="0">
              <a:spcBef>
                <a:spcPts val="0"/>
              </a:spcBef>
              <a:spcAft>
                <a:spcPts val="0"/>
              </a:spcAft>
              <a:buSzPts val="2000"/>
              <a:buFont typeface="Open Sans"/>
              <a:buChar char="●"/>
            </a:pPr>
            <a:r>
              <a:rPr lang="en" sz="2200"/>
              <a:t>Grading rubric you can use to ensure you have submitted everything that is required. </a:t>
            </a:r>
            <a:endParaRPr sz="2200"/>
          </a:p>
          <a:p>
            <a:pPr marL="0" marR="0" lvl="0" indent="0" algn="l" rtl="0">
              <a:lnSpc>
                <a:spcPct val="100000"/>
              </a:lnSpc>
              <a:spcBef>
                <a:spcPts val="1600"/>
              </a:spcBef>
              <a:spcAft>
                <a:spcPts val="0"/>
              </a:spcAft>
              <a:buNone/>
            </a:pPr>
            <a:endParaRPr sz="4000">
              <a:solidFill>
                <a:srgbClr val="2E3D4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1026" name="Picture 2">
            <a:extLst>
              <a:ext uri="{FF2B5EF4-FFF2-40B4-BE49-F238E27FC236}">
                <a16:creationId xmlns:a16="http://schemas.microsoft.com/office/drawing/2014/main" id="{6159D8CB-0232-C708-57BA-2C061F9A7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 y="2259387"/>
            <a:ext cx="7077075" cy="4410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TotalTime>
  <Words>1606</Words>
  <Application>Microsoft Office PowerPoint</Application>
  <PresentationFormat>Custom</PresentationFormat>
  <Paragraphs>99</Paragraphs>
  <Slides>25</Slides>
  <Notes>25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25</vt:i4>
      </vt:variant>
    </vt:vector>
  </HeadingPairs>
  <TitlesOfParts>
    <vt:vector size="33" baseType="lpstr">
      <vt:lpstr>Arial</vt:lpstr>
      <vt:lpstr>Open Sans Light</vt:lpstr>
      <vt:lpstr>Helvetica Neue</vt:lpstr>
      <vt:lpstr>Open Sans</vt:lpstr>
      <vt:lpstr>Simple Light</vt:lpstr>
      <vt:lpstr>Simple Light</vt:lpstr>
      <vt:lpstr>Simple Light</vt:lpstr>
      <vt:lpstr>White</vt:lpstr>
      <vt:lpstr>Data Governance @ SneakerPark </vt:lpstr>
      <vt:lpstr>How to use this Template</vt:lpstr>
      <vt:lpstr>What you are required to submit:</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 Teguh</cp:lastModifiedBy>
  <cp:revision>6</cp:revision>
  <dcterms:modified xsi:type="dcterms:W3CDTF">2024-07-18T08:55:59Z</dcterms:modified>
</cp:coreProperties>
</file>