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62"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ikosh.indiaai.gov.in/web/datasets/details/pradhan_mantri_gram_sadak_yojna_pmgsy.htmlPedregosa" TargetMode="External"/><Relationship Id="rId2" Type="http://schemas.openxmlformats.org/officeDocument/2006/relationships/hyperlink" Target="https://doi.org/10.1145/2939672.2939785" TargetMode="External"/><Relationship Id="rId1" Type="http://schemas.openxmlformats.org/officeDocument/2006/relationships/slideLayout" Target="../slideLayouts/slideLayout2.xml"/><Relationship Id="rId6" Type="http://schemas.openxmlformats.org/officeDocument/2006/relationships/hyperlink" Target="https://cloud.ibm.com/docs/watson-machine-learning" TargetMode="External"/><Relationship Id="rId5" Type="http://schemas.openxmlformats.org/officeDocument/2006/relationships/hyperlink" Target="https://machinelearningmastery.com/gentle-introduction-xgboost-applied-machine-learning" TargetMode="External"/><Relationship Id="rId4" Type="http://schemas.openxmlformats.org/officeDocument/2006/relationships/hyperlink" Target="https://jmlr.csail.mit.edu/papers/v12/pedregosa11a.htmlBrownlee"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Intelligent Classification of Rural Infrastructure Projects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482484" y="4314227"/>
            <a:ext cx="1089343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Name :Jayanthan P   </a:t>
            </a:r>
          </a:p>
          <a:p>
            <a:r>
              <a:rPr lang="en-US" sz="2000" b="1" dirty="0">
                <a:solidFill>
                  <a:schemeClr val="accent1">
                    <a:lumMod val="75000"/>
                  </a:schemeClr>
                </a:solidFill>
                <a:latin typeface="Arial"/>
                <a:cs typeface="Arial"/>
              </a:rPr>
              <a:t>College Name: DAYANANDA SAGAR ACADEMY OF TECHNOLOGY AND MANAGEMENT Department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576346"/>
            <a:ext cx="11029615" cy="4673324"/>
          </a:xfrm>
        </p:spPr>
        <p:txBody>
          <a:bodyPr/>
          <a:lstStyle/>
          <a:p>
            <a:pPr marL="0" indent="0">
              <a:buNone/>
            </a:pPr>
            <a:r>
              <a:rPr lang="en-US" sz="2000" b="1" dirty="0"/>
              <a:t>Potential Improvements</a:t>
            </a:r>
          </a:p>
          <a:p>
            <a:r>
              <a:rPr lang="en-US" sz="2000" dirty="0"/>
              <a:t>Implement </a:t>
            </a:r>
            <a:r>
              <a:rPr lang="en-US" sz="2000" b="1" dirty="0"/>
              <a:t>class balancing techniques</a:t>
            </a:r>
            <a:r>
              <a:rPr lang="en-US" sz="2000" dirty="0"/>
              <a:t> (e.g., SMOTE or stratified sampling) to improve performance on underrepresented schemes.</a:t>
            </a:r>
          </a:p>
          <a:p>
            <a:r>
              <a:rPr lang="en-US" sz="2000" dirty="0"/>
              <a:t>Integrate </a:t>
            </a:r>
            <a:r>
              <a:rPr lang="en-US" sz="2000" b="1" dirty="0"/>
              <a:t>external data sources</a:t>
            </a:r>
            <a:r>
              <a:rPr lang="en-US" sz="2000" dirty="0"/>
              <a:t> such as geographical data, terrain type, or satellite imagery to enhance feature richness.</a:t>
            </a:r>
          </a:p>
          <a:p>
            <a:r>
              <a:rPr lang="en-US" sz="2000" dirty="0"/>
              <a:t>Develop a </a:t>
            </a:r>
            <a:r>
              <a:rPr lang="en-US" sz="2000" b="1" dirty="0"/>
              <a:t>user-friendly dashboard</a:t>
            </a:r>
            <a:r>
              <a:rPr lang="en-US" sz="2000" dirty="0"/>
              <a:t> for interactive model predictions and feature insights.</a:t>
            </a:r>
          </a:p>
          <a:p>
            <a:r>
              <a:rPr lang="en-US" sz="2000" dirty="0"/>
              <a:t>Explore </a:t>
            </a:r>
            <a:r>
              <a:rPr lang="en-US" sz="2000" b="1" dirty="0"/>
              <a:t>ensemble approaches</a:t>
            </a:r>
            <a:r>
              <a:rPr lang="en-US" sz="2000" dirty="0"/>
              <a:t> combining multiple models to increase robustness.</a:t>
            </a:r>
          </a:p>
          <a:p>
            <a:r>
              <a:rPr lang="en-US" sz="2000" dirty="0"/>
              <a:t>Continuously retrain the model using fresh project data to adapt to changing patterns in scheme allocation.</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219476" y="1184744"/>
            <a:ext cx="11753048" cy="5037814"/>
          </a:xfrm>
        </p:spPr>
        <p:txBody>
          <a:bodyPr>
            <a:normAutofit fontScale="92500" lnSpcReduction="10000"/>
          </a:bodyPr>
          <a:lstStyle/>
          <a:p>
            <a:r>
              <a:rPr lang="en-IN" sz="2400" dirty="0"/>
              <a:t>Chen, T., &amp; </a:t>
            </a:r>
            <a:r>
              <a:rPr lang="en-IN" sz="2400" dirty="0" err="1"/>
              <a:t>Guestrin</a:t>
            </a:r>
            <a:r>
              <a:rPr lang="en-IN" sz="2400" dirty="0"/>
              <a:t>, C. (2016)</a:t>
            </a:r>
            <a:r>
              <a:rPr lang="en-IN" sz="2400" dirty="0" err="1"/>
              <a:t>XGBoost</a:t>
            </a:r>
            <a:r>
              <a:rPr lang="en-IN" sz="2400" dirty="0"/>
              <a:t>: A scalable tree boosting </a:t>
            </a:r>
            <a:r>
              <a:rPr lang="en-IN" sz="2400" dirty="0" err="1"/>
              <a:t>system.Proceedings</a:t>
            </a:r>
            <a:r>
              <a:rPr lang="en-IN" sz="2400" dirty="0"/>
              <a:t> of the 22nd ACM SIGKDD International Conference on Knowledge Discovery and Data Mining, 785–794. </a:t>
            </a:r>
            <a:r>
              <a:rPr lang="en-IN" sz="2400" dirty="0">
                <a:hlinkClick r:id="rId2"/>
              </a:rPr>
              <a:t>https://doi.org/10.1145/2939672.2939785</a:t>
            </a:r>
            <a:r>
              <a:rPr lang="en-IN" sz="2400" dirty="0"/>
              <a:t>,</a:t>
            </a:r>
          </a:p>
          <a:p>
            <a:r>
              <a:rPr lang="en-IN" sz="2400" dirty="0"/>
              <a:t>PMGSY Dataset </a:t>
            </a:r>
            <a:r>
              <a:rPr lang="en-IN" sz="2400" dirty="0" err="1"/>
              <a:t>DocumentationOfficial</a:t>
            </a:r>
            <a:r>
              <a:rPr lang="en-IN" sz="2400" dirty="0"/>
              <a:t> dataset for PMGSY rural infrastructure projects </a:t>
            </a:r>
            <a:r>
              <a:rPr lang="en-IN" sz="2400" dirty="0">
                <a:hlinkClick r:id="rId3"/>
              </a:rPr>
              <a:t>https://aikosh.indiaai.gov.in/web/datasets/details/pradhan_mantri_gram_sadak_yojna_pmgsy.htmlPedregosa</a:t>
            </a:r>
            <a:r>
              <a:rPr lang="en-IN" sz="2400" dirty="0"/>
              <a:t>,  F. et al. (2011)</a:t>
            </a:r>
          </a:p>
          <a:p>
            <a:r>
              <a:rPr lang="en-IN" sz="2400" dirty="0"/>
              <a:t>Scikit-learn: Machine learning in </a:t>
            </a:r>
            <a:r>
              <a:rPr lang="en-IN" sz="2400" dirty="0" err="1"/>
              <a:t>Python.Journal</a:t>
            </a:r>
            <a:r>
              <a:rPr lang="en-IN" sz="2400" dirty="0"/>
              <a:t> of Machine Learning Research, 12, 2825–2830. </a:t>
            </a:r>
            <a:r>
              <a:rPr lang="en-IN" sz="2400" dirty="0">
                <a:hlinkClick r:id="rId4"/>
              </a:rPr>
              <a:t>https://jmlr.csail.mit.edu/papers/v12/pedregosa11a.htmlBrownlee</a:t>
            </a:r>
            <a:r>
              <a:rPr lang="en-IN" sz="2400" dirty="0"/>
              <a:t>,</a:t>
            </a:r>
          </a:p>
          <a:p>
            <a:r>
              <a:rPr lang="en-IN" sz="2400" dirty="0" err="1"/>
              <a:t>XGBoost</a:t>
            </a:r>
            <a:r>
              <a:rPr lang="en-IN" sz="2400" dirty="0"/>
              <a:t> with Python: Gradient Boosted Trees for Machine </a:t>
            </a:r>
            <a:r>
              <a:rPr lang="en-IN" sz="2400" dirty="0" err="1"/>
              <a:t>Learning.Machine</a:t>
            </a:r>
            <a:r>
              <a:rPr lang="en-IN" sz="2400" dirty="0"/>
              <a:t> Learning Mastery. </a:t>
            </a:r>
            <a:r>
              <a:rPr lang="en-IN" sz="2400" dirty="0">
                <a:hlinkClick r:id="rId5"/>
              </a:rPr>
              <a:t>https://machinelearningmastery.com/gentle-introduction-xgboost-applied-machine-learning</a:t>
            </a:r>
            <a:endParaRPr lang="en-IN" sz="2400" dirty="0"/>
          </a:p>
          <a:p>
            <a:r>
              <a:rPr lang="en-IN" sz="2400" dirty="0"/>
              <a:t>IBM Cloud Documentation – Watson Machine Learning📌 Why important: Official deployment platform for your model. Guides model registration, deployment, and API creation within IBM Cloud Lite </a:t>
            </a:r>
            <a:r>
              <a:rPr lang="en-IN" sz="2400" u="sng" dirty="0">
                <a:hlinkClick r:id="rId6"/>
              </a:rPr>
              <a:t>https://cloud.ibm.com/docs/watson-machine-learning</a:t>
            </a:r>
            <a:r>
              <a:rPr lang="en-IN" sz="2400" u="sng" dirty="0"/>
              <a:t>, </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E405C03F-CFB4-A810-C79C-4CD6594247D0}"/>
              </a:ext>
            </a:extLst>
          </p:cNvPr>
          <p:cNvPicPr>
            <a:picLocks noChangeAspect="1"/>
          </p:cNvPicPr>
          <p:nvPr/>
        </p:nvPicPr>
        <p:blipFill>
          <a:blip r:embed="rId2"/>
          <a:stretch>
            <a:fillRect/>
          </a:stretch>
        </p:blipFill>
        <p:spPr>
          <a:xfrm>
            <a:off x="2414966" y="1481128"/>
            <a:ext cx="6586794" cy="481901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8C806780-B311-F709-1F43-070DC29B92EF}"/>
              </a:ext>
            </a:extLst>
          </p:cNvPr>
          <p:cNvPicPr>
            <a:picLocks noGrp="1" noChangeAspect="1"/>
          </p:cNvPicPr>
          <p:nvPr>
            <p:ph idx="1"/>
          </p:nvPr>
        </p:nvPicPr>
        <p:blipFill>
          <a:blip r:embed="rId2"/>
          <a:stretch>
            <a:fillRect/>
          </a:stretch>
        </p:blipFill>
        <p:spPr>
          <a:xfrm>
            <a:off x="2328638" y="1232452"/>
            <a:ext cx="6957601" cy="5198932"/>
          </a:xfr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01D98250-E6AD-5434-871A-493F492CBD1F}"/>
              </a:ext>
            </a:extLst>
          </p:cNvPr>
          <p:cNvPicPr>
            <a:picLocks noGrp="1" noChangeAspect="1"/>
          </p:cNvPicPr>
          <p:nvPr>
            <p:ph idx="1"/>
          </p:nvPr>
        </p:nvPicPr>
        <p:blipFill>
          <a:blip r:embed="rId2"/>
          <a:srcRect t="1494" r="5164" b="1766"/>
          <a:stretch>
            <a:fillRect/>
          </a:stretch>
        </p:blipFill>
        <p:spPr>
          <a:xfrm>
            <a:off x="2552680" y="1351280"/>
            <a:ext cx="6499879" cy="5121622"/>
          </a:xfr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74457"/>
            <a:ext cx="11029615" cy="4681387"/>
          </a:xfrm>
        </p:spPr>
        <p:txBody>
          <a:bodyPr/>
          <a:lstStyle/>
          <a:p>
            <a:pPr algn="just"/>
            <a:r>
              <a:rPr lang="en-US" dirty="0"/>
              <a:t>The </a:t>
            </a:r>
            <a:r>
              <a:rPr lang="en-US" b="1" dirty="0"/>
              <a:t>Pradhan Mantri Gram Sadak Yojana (PMGSY)</a:t>
            </a:r>
            <a:r>
              <a:rPr lang="en-US" dirty="0"/>
              <a:t> is a flagship initiative by the Government of India aimed at providing all-weather road connectivity to rural and unconnected habitations. Over time, this program has evolved into multiple distinct phases and schemes such as </a:t>
            </a:r>
            <a:r>
              <a:rPr lang="en-US" b="1" dirty="0"/>
              <a:t>PMGSY-I, PMGSY-II, RCPLWEA</a:t>
            </a:r>
            <a:r>
              <a:rPr lang="en-US" dirty="0"/>
              <a:t>, each with varying objectives, financial structures, and project specifications.</a:t>
            </a:r>
          </a:p>
          <a:p>
            <a:pPr marL="0" indent="0" algn="just">
              <a:buNone/>
            </a:pPr>
            <a:endParaRPr lang="en-US" dirty="0"/>
          </a:p>
          <a:p>
            <a:pPr algn="just"/>
            <a:r>
              <a:rPr lang="en-US" dirty="0"/>
              <a:t>As the volume of infrastructure projects increases, </a:t>
            </a:r>
            <a:r>
              <a:rPr lang="en-US" b="1" dirty="0"/>
              <a:t>manual classification</a:t>
            </a:r>
            <a:r>
              <a:rPr lang="en-US" dirty="0"/>
              <a:t> of projects into their respective PMGSY schemes becomes inefficient, error-prone, and unscalable. To enable better monitoring, transparent fund allocation, and effective policy evaluation, there is a growing need for an automated classification system.</a:t>
            </a:r>
          </a:p>
          <a:p>
            <a:pPr marL="0" indent="0" algn="just">
              <a:buNone/>
            </a:pPr>
            <a:endParaRPr lang="en-US" dirty="0"/>
          </a:p>
          <a:p>
            <a:pPr algn="just"/>
            <a:r>
              <a:rPr lang="en-US" dirty="0"/>
              <a:t>This project aims to </a:t>
            </a:r>
            <a:r>
              <a:rPr lang="en-US" b="1" dirty="0"/>
              <a:t>design, develop, and evaluate a machine learning model</a:t>
            </a:r>
            <a:r>
              <a:rPr lang="en-US" dirty="0"/>
              <a:t> that can </a:t>
            </a:r>
            <a:r>
              <a:rPr lang="en-US" b="1" dirty="0"/>
              <a:t>automatically classify road and bridge construction projects into their correct PMGSY scheme</a:t>
            </a:r>
            <a:r>
              <a:rPr lang="en-US" dirty="0"/>
              <a:t> based on their </a:t>
            </a:r>
            <a:r>
              <a:rPr lang="en-US" b="1" dirty="0"/>
              <a:t>physical and financial characteristics</a:t>
            </a:r>
            <a:r>
              <a:rPr lang="en-US" dirty="0"/>
              <a:t>. The solution will leverage real-world project data and deploy the trained model using </a:t>
            </a:r>
            <a:r>
              <a:rPr lang="en-US" b="1" dirty="0"/>
              <a:t>IBM Cloud Lite services</a:t>
            </a:r>
            <a:r>
              <a:rPr lang="en-US" dirty="0"/>
              <a:t>, enabling intelligent decision support for planners, analysts, and government stakeholders.</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633330"/>
            <a:ext cx="11029616" cy="530296"/>
          </a:xfrm>
        </p:spPr>
        <p:txBody>
          <a:bodyPr>
            <a:noAutofit/>
          </a:bodyPr>
          <a:lstStyle/>
          <a:p>
            <a:r>
              <a:rPr lang="en-US" sz="3500" b="1" dirty="0">
                <a:solidFill>
                  <a:schemeClr val="accent1"/>
                </a:solidFill>
                <a:latin typeface="Arial" panose="020B0604020202020204" pitchFamily="34" charset="0"/>
                <a:cs typeface="Arial" panose="020B0604020202020204" pitchFamily="34" charset="0"/>
              </a:rPr>
              <a:t>Proposed Solution</a:t>
            </a:r>
            <a:endParaRPr lang="en-US" sz="35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2">
            <a:extLst>
              <a:ext uri="{FF2B5EF4-FFF2-40B4-BE49-F238E27FC236}">
                <a16:creationId xmlns:a16="http://schemas.microsoft.com/office/drawing/2014/main" id="{47F7372F-0049-7782-2CAD-F6CF8AE9324E}"/>
              </a:ext>
            </a:extLst>
          </p:cNvPr>
          <p:cNvSpPr>
            <a:spLocks noChangeArrowheads="1"/>
          </p:cNvSpPr>
          <p:nvPr/>
        </p:nvSpPr>
        <p:spPr bwMode="auto">
          <a:xfrm>
            <a:off x="551695" y="1087378"/>
            <a:ext cx="14226189"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1. Data 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Gather structured project data from AI Kosh and other relevant sources, including: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Physical attributes (road/bridge length, terrain)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Financial details (project cost, fund allocation)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Ensure that the dataset includes the </a:t>
            </a:r>
            <a:r>
              <a:rPr kumimoji="0" lang="en-US" altLang="en-US" sz="1200" b="0" i="0" u="none" strike="noStrike" cap="none" normalizeH="0" baseline="0" dirty="0">
                <a:ln>
                  <a:noFill/>
                </a:ln>
                <a:solidFill>
                  <a:schemeClr val="tx1"/>
                </a:solidFill>
                <a:effectLst/>
                <a:latin typeface="Arial Unicode MS"/>
              </a:rPr>
              <a:t>PMGSY_SCHEME</a:t>
            </a:r>
            <a:r>
              <a:rPr kumimoji="0" lang="en-US" altLang="en-US" sz="1200" b="0" i="0" u="none" strike="noStrike" cap="none" normalizeH="0" baseline="0" dirty="0">
                <a:ln>
                  <a:noFill/>
                </a:ln>
                <a:solidFill>
                  <a:schemeClr val="tx1"/>
                </a:solidFill>
                <a:effectLst/>
              </a:rPr>
              <a:t> field as the classification label.</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2. Data Preprocessing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Clean the data to handle missing values, inconsistencies, and anomalies.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Apply label encoding or one-hot encoding for categorical features (e.g., state, agency).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Normalize numerical features for uniformity (e.g., cost, length).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3. Machine Learning Algorithm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Implement classification models such as: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Random Forest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tx1"/>
                </a:solidFill>
                <a:effectLst/>
                <a:latin typeface="Arial" panose="020B0604020202020204" pitchFamily="34" charset="0"/>
              </a:rPr>
              <a:t>XGBoost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Logistic Regression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Neural Networks (if suitable)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Use cross-validation to ensure model generalizability.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Fine-tune hyperparameters for optimal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4. Deployment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Develop a user-friendly interface or API that accepts project data and returns the predicted PMGSY scheme.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Deploy the model using </a:t>
            </a:r>
            <a:r>
              <a:rPr kumimoji="0" lang="en-US" altLang="en-US" sz="1200" b="1" i="0" u="none" strike="noStrike" cap="none" normalizeH="0" baseline="0" dirty="0">
                <a:ln>
                  <a:noFill/>
                </a:ln>
                <a:solidFill>
                  <a:schemeClr val="tx1"/>
                </a:solidFill>
                <a:effectLst/>
                <a:latin typeface="Arial" panose="020B0604020202020204" pitchFamily="34" charset="0"/>
              </a:rPr>
              <a:t>IBM Cloud Lite services</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Use </a:t>
            </a:r>
            <a:r>
              <a:rPr kumimoji="0" lang="en-US" altLang="en-US" sz="1200" b="1" i="0" u="none" strike="noStrike" cap="none" normalizeH="0" baseline="0" dirty="0">
                <a:ln>
                  <a:noFill/>
                </a:ln>
                <a:solidFill>
                  <a:schemeClr val="tx1"/>
                </a:solidFill>
                <a:effectLst/>
                <a:latin typeface="Arial" panose="020B0604020202020204" pitchFamily="34" charset="0"/>
              </a:rPr>
              <a:t>Watson Machine Learning</a:t>
            </a:r>
            <a:r>
              <a:rPr kumimoji="0" lang="en-US" altLang="en-US" sz="1200" b="0" i="0" u="none" strike="noStrike" cap="none" normalizeH="0" baseline="0" dirty="0">
                <a:ln>
                  <a:noFill/>
                </a:ln>
                <a:solidFill>
                  <a:schemeClr val="tx1"/>
                </a:solidFill>
                <a:effectLst/>
                <a:latin typeface="Arial" panose="020B0604020202020204" pitchFamily="34" charset="0"/>
              </a:rPr>
              <a:t> for model hosting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Store data/model artifacts in </a:t>
            </a:r>
            <a:r>
              <a:rPr kumimoji="0" lang="en-US" altLang="en-US" sz="1200" b="1" i="0" u="none" strike="noStrike" cap="none" normalizeH="0" baseline="0" dirty="0">
                <a:ln>
                  <a:noFill/>
                </a:ln>
                <a:solidFill>
                  <a:schemeClr val="tx1"/>
                </a:solidFill>
                <a:effectLst/>
                <a:latin typeface="Arial" panose="020B0604020202020204" pitchFamily="34" charset="0"/>
              </a:rPr>
              <a:t>IBM Cloud Object Storage</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Optionally use </a:t>
            </a:r>
            <a:r>
              <a:rPr kumimoji="0" lang="en-US" altLang="en-US" sz="1200" b="1" i="0" u="none" strike="noStrike" cap="none" normalizeH="0" baseline="0" dirty="0">
                <a:ln>
                  <a:noFill/>
                </a:ln>
                <a:solidFill>
                  <a:schemeClr val="tx1"/>
                </a:solidFill>
                <a:effectLst/>
                <a:latin typeface="Arial" panose="020B0604020202020204" pitchFamily="34" charset="0"/>
              </a:rPr>
              <a:t>Watson Studio</a:t>
            </a:r>
            <a:r>
              <a:rPr kumimoji="0" lang="en-US" altLang="en-US" sz="1200" b="0" i="0" u="none" strike="noStrike" cap="none" normalizeH="0" baseline="0" dirty="0">
                <a:ln>
                  <a:noFill/>
                </a:ln>
                <a:solidFill>
                  <a:schemeClr val="tx1"/>
                </a:solidFill>
                <a:effectLst/>
                <a:latin typeface="Arial" panose="020B0604020202020204" pitchFamily="34" charset="0"/>
              </a:rPr>
              <a:t> for model training and visualization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5.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Assess classification performance using metrics such as: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Accuracy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Precision, Recall, F1-score (per scheme)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6" name="TextBox 5">
            <a:extLst>
              <a:ext uri="{FF2B5EF4-FFF2-40B4-BE49-F238E27FC236}">
                <a16:creationId xmlns:a16="http://schemas.microsoft.com/office/drawing/2014/main" id="{6855F442-E06F-1159-D2EE-E43A96A3364E}"/>
              </a:ext>
            </a:extLst>
          </p:cNvPr>
          <p:cNvSpPr txBox="1"/>
          <p:nvPr/>
        </p:nvSpPr>
        <p:spPr>
          <a:xfrm>
            <a:off x="186813" y="1091381"/>
            <a:ext cx="11641393" cy="5078313"/>
          </a:xfrm>
          <a:prstGeom prst="rect">
            <a:avLst/>
          </a:prstGeom>
          <a:noFill/>
        </p:spPr>
        <p:txBody>
          <a:bodyPr wrap="square" rtlCol="0">
            <a:spAutoFit/>
          </a:bodyPr>
          <a:lstStyle/>
          <a:p>
            <a:r>
              <a:rPr lang="en-IN" b="1" dirty="0"/>
              <a:t>  Hardware Requirements</a:t>
            </a:r>
          </a:p>
          <a:p>
            <a:r>
              <a:rPr lang="en-IN" dirty="0"/>
              <a:t>Minimum 8 GB RAM (16 GB recommended)</a:t>
            </a:r>
          </a:p>
          <a:p>
            <a:r>
              <a:rPr lang="en-IN" dirty="0"/>
              <a:t>Multi-core CPU (or GPU if training deep models)</a:t>
            </a:r>
          </a:p>
          <a:p>
            <a:r>
              <a:rPr lang="en-IN" dirty="0"/>
              <a:t>Reliable internet connection (for IBM Cloud access and data integration)</a:t>
            </a:r>
          </a:p>
          <a:p>
            <a:r>
              <a:rPr lang="en-IN" b="1" dirty="0"/>
              <a:t> Cloud Requirements</a:t>
            </a:r>
          </a:p>
          <a:p>
            <a:r>
              <a:rPr lang="en-IN" dirty="0"/>
              <a:t>IBM Cloud Lite (Free tier)</a:t>
            </a:r>
          </a:p>
          <a:p>
            <a:pPr lvl="1"/>
            <a:r>
              <a:rPr lang="en-IN" dirty="0"/>
              <a:t>IBM Watson Studio: for model development and training</a:t>
            </a:r>
          </a:p>
          <a:p>
            <a:pPr lvl="1"/>
            <a:r>
              <a:rPr lang="en-IN" dirty="0"/>
              <a:t>IBM Cloud Object Storage: for storing raw data and trained models</a:t>
            </a:r>
          </a:p>
          <a:p>
            <a:pPr lvl="1" algn="just"/>
            <a:r>
              <a:rPr lang="en-IN" dirty="0"/>
              <a:t>IBM Watson Machine Learning: for model deployment and API generation</a:t>
            </a:r>
          </a:p>
          <a:p>
            <a:pPr lvl="1" algn="just"/>
            <a:r>
              <a:rPr lang="en-IN" b="1" dirty="0"/>
              <a:t> </a:t>
            </a:r>
          </a:p>
          <a:p>
            <a:pPr lvl="1" algn="just"/>
            <a:r>
              <a:rPr lang="en-IN" b="1" dirty="0"/>
              <a:t>Libraries required for running the model =&gt;</a:t>
            </a:r>
          </a:p>
          <a:p>
            <a:pPr lvl="1" algn="just"/>
            <a:endParaRPr lang="en-IN" b="1" dirty="0"/>
          </a:p>
          <a:p>
            <a:pPr lvl="1" algn="just"/>
            <a:r>
              <a:rPr lang="en-IN" b="1" dirty="0"/>
              <a:t> </a:t>
            </a:r>
            <a:endParaRPr lang="en-IN" dirty="0"/>
          </a:p>
          <a:p>
            <a:pPr lvl="1"/>
            <a:endParaRPr lang="en-IN" dirty="0"/>
          </a:p>
          <a:p>
            <a:pPr lvl="1"/>
            <a:endParaRPr lang="en-IN" dirty="0"/>
          </a:p>
          <a:p>
            <a:pPr lvl="1"/>
            <a:endParaRPr lang="en-IN" dirty="0"/>
          </a:p>
          <a:p>
            <a:pPr lvl="1"/>
            <a:endParaRPr lang="en-IN" dirty="0"/>
          </a:p>
          <a:p>
            <a:endParaRPr lang="en-IN" dirty="0"/>
          </a:p>
        </p:txBody>
      </p:sp>
      <p:graphicFrame>
        <p:nvGraphicFramePr>
          <p:cNvPr id="8" name="Table 7">
            <a:extLst>
              <a:ext uri="{FF2B5EF4-FFF2-40B4-BE49-F238E27FC236}">
                <a16:creationId xmlns:a16="http://schemas.microsoft.com/office/drawing/2014/main" id="{A9DF84B8-620E-96B1-86E9-D45FF2137418}"/>
              </a:ext>
            </a:extLst>
          </p:cNvPr>
          <p:cNvGraphicFramePr>
            <a:graphicFrameLocks noGrp="1"/>
          </p:cNvGraphicFramePr>
          <p:nvPr>
            <p:extLst>
              <p:ext uri="{D42A27DB-BD31-4B8C-83A1-F6EECF244321}">
                <p14:modId xmlns:p14="http://schemas.microsoft.com/office/powerpoint/2010/main" val="91356330"/>
              </p:ext>
            </p:extLst>
          </p:nvPr>
        </p:nvGraphicFramePr>
        <p:xfrm>
          <a:off x="8426244" y="2629268"/>
          <a:ext cx="2389239" cy="3566160"/>
        </p:xfrm>
        <a:graphic>
          <a:graphicData uri="http://schemas.openxmlformats.org/drawingml/2006/table">
            <a:tbl>
              <a:tblPr/>
              <a:tblGrid>
                <a:gridCol w="1160031">
                  <a:extLst>
                    <a:ext uri="{9D8B030D-6E8A-4147-A177-3AD203B41FA5}">
                      <a16:colId xmlns:a16="http://schemas.microsoft.com/office/drawing/2014/main" val="3416165267"/>
                    </a:ext>
                  </a:extLst>
                </a:gridCol>
                <a:gridCol w="1229208">
                  <a:extLst>
                    <a:ext uri="{9D8B030D-6E8A-4147-A177-3AD203B41FA5}">
                      <a16:colId xmlns:a16="http://schemas.microsoft.com/office/drawing/2014/main" val="1499477765"/>
                    </a:ext>
                  </a:extLst>
                </a:gridCol>
              </a:tblGrid>
              <a:tr h="266891">
                <a:tc>
                  <a:txBody>
                    <a:bodyPr/>
                    <a:lstStyle/>
                    <a:p>
                      <a:pPr algn="l" fontAlgn="ctr"/>
                      <a:r>
                        <a:rPr lang="en-IN">
                          <a:solidFill>
                            <a:srgbClr val="525252"/>
                          </a:solidFill>
                          <a:effectLst/>
                          <a:latin typeface="inherit"/>
                        </a:rPr>
                        <a:t>autoai-libs</a:t>
                      </a:r>
                    </a:p>
                  </a:txBody>
                  <a:tcPr anchor="ctr">
                    <a:lnL>
                      <a:noFill/>
                    </a:lnL>
                    <a:lnR>
                      <a:noFill/>
                    </a:lnR>
                    <a:lnT>
                      <a:noFill/>
                    </a:lnT>
                    <a:lnB>
                      <a:noFill/>
                    </a:lnB>
                    <a:solidFill>
                      <a:srgbClr val="F4F4F4"/>
                    </a:solidFill>
                  </a:tcPr>
                </a:tc>
                <a:tc>
                  <a:txBody>
                    <a:bodyPr/>
                    <a:lstStyle/>
                    <a:p>
                      <a:pPr algn="l" fontAlgn="ctr"/>
                      <a:r>
                        <a:rPr lang="en-IN">
                          <a:solidFill>
                            <a:srgbClr val="525252"/>
                          </a:solidFill>
                          <a:effectLst/>
                          <a:latin typeface="inherit"/>
                        </a:rPr>
                        <a:t>2.0.0</a:t>
                      </a:r>
                    </a:p>
                  </a:txBody>
                  <a:tcPr anchor="ctr">
                    <a:lnL>
                      <a:noFill/>
                    </a:lnL>
                    <a:lnR>
                      <a:noFill/>
                    </a:lnR>
                    <a:lnT>
                      <a:noFill/>
                    </a:lnT>
                    <a:lnB>
                      <a:noFill/>
                    </a:lnB>
                    <a:solidFill>
                      <a:srgbClr val="F4F4F4"/>
                    </a:solidFill>
                  </a:tcPr>
                </a:tc>
                <a:extLst>
                  <a:ext uri="{0D108BD9-81ED-4DB2-BD59-A6C34878D82A}">
                    <a16:rowId xmlns:a16="http://schemas.microsoft.com/office/drawing/2014/main" val="1859450706"/>
                  </a:ext>
                </a:extLst>
              </a:tr>
              <a:tr h="266891">
                <a:tc>
                  <a:txBody>
                    <a:bodyPr/>
                    <a:lstStyle/>
                    <a:p>
                      <a:pPr algn="l" fontAlgn="ctr"/>
                      <a:r>
                        <a:rPr lang="en-IN">
                          <a:solidFill>
                            <a:srgbClr val="525252"/>
                          </a:solidFill>
                          <a:effectLst/>
                          <a:latin typeface="inherit"/>
                        </a:rPr>
                        <a:t>lale</a:t>
                      </a:r>
                    </a:p>
                  </a:txBody>
                  <a:tcPr anchor="ctr">
                    <a:lnL>
                      <a:noFill/>
                    </a:lnL>
                    <a:lnR>
                      <a:noFill/>
                    </a:lnR>
                    <a:lnT>
                      <a:noFill/>
                    </a:lnT>
                    <a:lnB>
                      <a:noFill/>
                    </a:lnB>
                    <a:solidFill>
                      <a:srgbClr val="F4F4F4"/>
                    </a:solidFill>
                  </a:tcPr>
                </a:tc>
                <a:tc>
                  <a:txBody>
                    <a:bodyPr/>
                    <a:lstStyle/>
                    <a:p>
                      <a:pPr algn="l" fontAlgn="ctr"/>
                      <a:r>
                        <a:rPr lang="en-IN">
                          <a:solidFill>
                            <a:srgbClr val="525252"/>
                          </a:solidFill>
                          <a:effectLst/>
                          <a:latin typeface="inherit"/>
                        </a:rPr>
                        <a:t>0.8.0</a:t>
                      </a:r>
                    </a:p>
                  </a:txBody>
                  <a:tcPr anchor="ctr">
                    <a:lnL>
                      <a:noFill/>
                    </a:lnL>
                    <a:lnR>
                      <a:noFill/>
                    </a:lnR>
                    <a:lnT>
                      <a:noFill/>
                    </a:lnT>
                    <a:lnB>
                      <a:noFill/>
                    </a:lnB>
                    <a:solidFill>
                      <a:srgbClr val="F4F4F4"/>
                    </a:solidFill>
                  </a:tcPr>
                </a:tc>
                <a:extLst>
                  <a:ext uri="{0D108BD9-81ED-4DB2-BD59-A6C34878D82A}">
                    <a16:rowId xmlns:a16="http://schemas.microsoft.com/office/drawing/2014/main" val="3877049516"/>
                  </a:ext>
                </a:extLst>
              </a:tr>
              <a:tr h="266891">
                <a:tc>
                  <a:txBody>
                    <a:bodyPr/>
                    <a:lstStyle/>
                    <a:p>
                      <a:pPr algn="l" fontAlgn="ctr"/>
                      <a:r>
                        <a:rPr lang="en-IN" dirty="0" err="1">
                          <a:solidFill>
                            <a:srgbClr val="525252"/>
                          </a:solidFill>
                          <a:effectLst/>
                          <a:latin typeface="inherit"/>
                        </a:rPr>
                        <a:t>lightgbm</a:t>
                      </a:r>
                      <a:endParaRPr lang="en-IN" dirty="0">
                        <a:solidFill>
                          <a:srgbClr val="525252"/>
                        </a:solidFill>
                        <a:effectLst/>
                        <a:latin typeface="inherit"/>
                      </a:endParaRPr>
                    </a:p>
                  </a:txBody>
                  <a:tcPr anchor="ctr">
                    <a:lnL>
                      <a:noFill/>
                    </a:lnL>
                    <a:lnR>
                      <a:noFill/>
                    </a:lnR>
                    <a:lnT>
                      <a:noFill/>
                    </a:lnT>
                    <a:lnB>
                      <a:noFill/>
                    </a:lnB>
                    <a:solidFill>
                      <a:srgbClr val="F4F4F4"/>
                    </a:solidFill>
                  </a:tcPr>
                </a:tc>
                <a:tc>
                  <a:txBody>
                    <a:bodyPr/>
                    <a:lstStyle/>
                    <a:p>
                      <a:pPr algn="l" fontAlgn="ctr"/>
                      <a:r>
                        <a:rPr lang="en-IN" dirty="0">
                          <a:solidFill>
                            <a:srgbClr val="525252"/>
                          </a:solidFill>
                          <a:effectLst/>
                          <a:latin typeface="inherit"/>
                        </a:rPr>
                        <a:t>4.2.0</a:t>
                      </a:r>
                    </a:p>
                  </a:txBody>
                  <a:tcPr anchor="ctr">
                    <a:lnL>
                      <a:noFill/>
                    </a:lnL>
                    <a:lnR>
                      <a:noFill/>
                    </a:lnR>
                    <a:lnT>
                      <a:noFill/>
                    </a:lnT>
                    <a:lnB>
                      <a:noFill/>
                    </a:lnB>
                    <a:solidFill>
                      <a:srgbClr val="F4F4F4"/>
                    </a:solidFill>
                  </a:tcPr>
                </a:tc>
                <a:extLst>
                  <a:ext uri="{0D108BD9-81ED-4DB2-BD59-A6C34878D82A}">
                    <a16:rowId xmlns:a16="http://schemas.microsoft.com/office/drawing/2014/main" val="4209231668"/>
                  </a:ext>
                </a:extLst>
              </a:tr>
              <a:tr h="266891">
                <a:tc>
                  <a:txBody>
                    <a:bodyPr/>
                    <a:lstStyle/>
                    <a:p>
                      <a:pPr algn="l" fontAlgn="ctr"/>
                      <a:r>
                        <a:rPr lang="en-IN">
                          <a:solidFill>
                            <a:srgbClr val="525252"/>
                          </a:solidFill>
                          <a:effectLst/>
                          <a:latin typeface="inherit"/>
                        </a:rPr>
                        <a:t>numpy</a:t>
                      </a:r>
                    </a:p>
                  </a:txBody>
                  <a:tcPr anchor="ctr">
                    <a:lnL>
                      <a:noFill/>
                    </a:lnL>
                    <a:lnR>
                      <a:noFill/>
                    </a:lnR>
                    <a:lnT>
                      <a:noFill/>
                    </a:lnT>
                    <a:lnB>
                      <a:noFill/>
                    </a:lnB>
                    <a:solidFill>
                      <a:srgbClr val="F4F4F4"/>
                    </a:solidFill>
                  </a:tcPr>
                </a:tc>
                <a:tc>
                  <a:txBody>
                    <a:bodyPr/>
                    <a:lstStyle/>
                    <a:p>
                      <a:pPr algn="l" fontAlgn="ctr"/>
                      <a:r>
                        <a:rPr lang="en-IN">
                          <a:solidFill>
                            <a:srgbClr val="525252"/>
                          </a:solidFill>
                          <a:effectLst/>
                          <a:latin typeface="inherit"/>
                        </a:rPr>
                        <a:t>1.26.4</a:t>
                      </a:r>
                    </a:p>
                  </a:txBody>
                  <a:tcPr anchor="ctr">
                    <a:lnL>
                      <a:noFill/>
                    </a:lnL>
                    <a:lnR>
                      <a:noFill/>
                    </a:lnR>
                    <a:lnT>
                      <a:noFill/>
                    </a:lnT>
                    <a:lnB>
                      <a:noFill/>
                    </a:lnB>
                    <a:solidFill>
                      <a:srgbClr val="F4F4F4"/>
                    </a:solidFill>
                  </a:tcPr>
                </a:tc>
                <a:extLst>
                  <a:ext uri="{0D108BD9-81ED-4DB2-BD59-A6C34878D82A}">
                    <a16:rowId xmlns:a16="http://schemas.microsoft.com/office/drawing/2014/main" val="257595992"/>
                  </a:ext>
                </a:extLst>
              </a:tr>
              <a:tr h="266891">
                <a:tc>
                  <a:txBody>
                    <a:bodyPr/>
                    <a:lstStyle/>
                    <a:p>
                      <a:pPr algn="l" fontAlgn="ctr"/>
                      <a:r>
                        <a:rPr lang="en-IN">
                          <a:solidFill>
                            <a:srgbClr val="525252"/>
                          </a:solidFill>
                          <a:effectLst/>
                          <a:latin typeface="inherit"/>
                        </a:rPr>
                        <a:t>pandas</a:t>
                      </a:r>
                    </a:p>
                  </a:txBody>
                  <a:tcPr anchor="ctr">
                    <a:lnL>
                      <a:noFill/>
                    </a:lnL>
                    <a:lnR>
                      <a:noFill/>
                    </a:lnR>
                    <a:lnT>
                      <a:noFill/>
                    </a:lnT>
                    <a:lnB>
                      <a:noFill/>
                    </a:lnB>
                    <a:solidFill>
                      <a:srgbClr val="F4F4F4"/>
                    </a:solidFill>
                  </a:tcPr>
                </a:tc>
                <a:tc>
                  <a:txBody>
                    <a:bodyPr/>
                    <a:lstStyle/>
                    <a:p>
                      <a:pPr algn="l" fontAlgn="ctr"/>
                      <a:r>
                        <a:rPr lang="en-IN" dirty="0">
                          <a:solidFill>
                            <a:srgbClr val="525252"/>
                          </a:solidFill>
                          <a:effectLst/>
                          <a:latin typeface="inherit"/>
                        </a:rPr>
                        <a:t>2.1.4</a:t>
                      </a:r>
                    </a:p>
                  </a:txBody>
                  <a:tcPr anchor="ctr">
                    <a:lnL>
                      <a:noFill/>
                    </a:lnL>
                    <a:lnR>
                      <a:noFill/>
                    </a:lnR>
                    <a:lnT>
                      <a:noFill/>
                    </a:lnT>
                    <a:lnB>
                      <a:noFill/>
                    </a:lnB>
                    <a:solidFill>
                      <a:srgbClr val="F4F4F4"/>
                    </a:solidFill>
                  </a:tcPr>
                </a:tc>
                <a:extLst>
                  <a:ext uri="{0D108BD9-81ED-4DB2-BD59-A6C34878D82A}">
                    <a16:rowId xmlns:a16="http://schemas.microsoft.com/office/drawing/2014/main" val="2990754139"/>
                  </a:ext>
                </a:extLst>
              </a:tr>
              <a:tr h="266891">
                <a:tc>
                  <a:txBody>
                    <a:bodyPr/>
                    <a:lstStyle/>
                    <a:p>
                      <a:pPr algn="l" fontAlgn="ctr"/>
                      <a:r>
                        <a:rPr lang="en-IN" dirty="0">
                          <a:solidFill>
                            <a:srgbClr val="525252"/>
                          </a:solidFill>
                          <a:effectLst/>
                          <a:latin typeface="inherit"/>
                        </a:rPr>
                        <a:t>scikit-learn</a:t>
                      </a:r>
                    </a:p>
                  </a:txBody>
                  <a:tcPr anchor="ctr">
                    <a:lnL>
                      <a:noFill/>
                    </a:lnL>
                    <a:lnR>
                      <a:noFill/>
                    </a:lnR>
                    <a:lnT>
                      <a:noFill/>
                    </a:lnT>
                    <a:lnB>
                      <a:noFill/>
                    </a:lnB>
                    <a:solidFill>
                      <a:srgbClr val="F4F4F4"/>
                    </a:solidFill>
                  </a:tcPr>
                </a:tc>
                <a:tc>
                  <a:txBody>
                    <a:bodyPr/>
                    <a:lstStyle/>
                    <a:p>
                      <a:pPr algn="l" fontAlgn="ctr"/>
                      <a:r>
                        <a:rPr lang="en-IN">
                          <a:solidFill>
                            <a:srgbClr val="525252"/>
                          </a:solidFill>
                          <a:effectLst/>
                          <a:latin typeface="inherit"/>
                        </a:rPr>
                        <a:t>1.3.0</a:t>
                      </a:r>
                    </a:p>
                  </a:txBody>
                  <a:tcPr anchor="ctr">
                    <a:lnL>
                      <a:noFill/>
                    </a:lnL>
                    <a:lnR>
                      <a:noFill/>
                    </a:lnR>
                    <a:lnT>
                      <a:noFill/>
                    </a:lnT>
                    <a:lnB>
                      <a:noFill/>
                    </a:lnB>
                    <a:solidFill>
                      <a:srgbClr val="F4F4F4"/>
                    </a:solidFill>
                  </a:tcPr>
                </a:tc>
                <a:extLst>
                  <a:ext uri="{0D108BD9-81ED-4DB2-BD59-A6C34878D82A}">
                    <a16:rowId xmlns:a16="http://schemas.microsoft.com/office/drawing/2014/main" val="116583232"/>
                  </a:ext>
                </a:extLst>
              </a:tr>
              <a:tr h="266891">
                <a:tc>
                  <a:txBody>
                    <a:bodyPr/>
                    <a:lstStyle/>
                    <a:p>
                      <a:pPr algn="l" fontAlgn="ctr"/>
                      <a:r>
                        <a:rPr lang="en-IN">
                          <a:solidFill>
                            <a:srgbClr val="525252"/>
                          </a:solidFill>
                          <a:effectLst/>
                          <a:latin typeface="inherit"/>
                        </a:rPr>
                        <a:t>scipy</a:t>
                      </a:r>
                    </a:p>
                  </a:txBody>
                  <a:tcPr anchor="ctr">
                    <a:lnL>
                      <a:noFill/>
                    </a:lnL>
                    <a:lnR>
                      <a:noFill/>
                    </a:lnR>
                    <a:lnT>
                      <a:noFill/>
                    </a:lnT>
                    <a:lnB>
                      <a:noFill/>
                    </a:lnB>
                    <a:solidFill>
                      <a:srgbClr val="F4F4F4"/>
                    </a:solidFill>
                  </a:tcPr>
                </a:tc>
                <a:tc>
                  <a:txBody>
                    <a:bodyPr/>
                    <a:lstStyle/>
                    <a:p>
                      <a:pPr algn="l" fontAlgn="ctr"/>
                      <a:r>
                        <a:rPr lang="en-IN">
                          <a:solidFill>
                            <a:srgbClr val="525252"/>
                          </a:solidFill>
                          <a:effectLst/>
                          <a:latin typeface="inherit"/>
                        </a:rPr>
                        <a:t>1.11.4</a:t>
                      </a:r>
                    </a:p>
                  </a:txBody>
                  <a:tcPr anchor="ctr">
                    <a:lnL>
                      <a:noFill/>
                    </a:lnL>
                    <a:lnR>
                      <a:noFill/>
                    </a:lnR>
                    <a:lnT>
                      <a:noFill/>
                    </a:lnT>
                    <a:lnB>
                      <a:noFill/>
                    </a:lnB>
                    <a:solidFill>
                      <a:srgbClr val="F4F4F4"/>
                    </a:solidFill>
                  </a:tcPr>
                </a:tc>
                <a:extLst>
                  <a:ext uri="{0D108BD9-81ED-4DB2-BD59-A6C34878D82A}">
                    <a16:rowId xmlns:a16="http://schemas.microsoft.com/office/drawing/2014/main" val="2898443546"/>
                  </a:ext>
                </a:extLst>
              </a:tr>
              <a:tr h="266891">
                <a:tc>
                  <a:txBody>
                    <a:bodyPr/>
                    <a:lstStyle/>
                    <a:p>
                      <a:pPr algn="l" fontAlgn="ctr"/>
                      <a:r>
                        <a:rPr lang="en-IN">
                          <a:solidFill>
                            <a:srgbClr val="525252"/>
                          </a:solidFill>
                          <a:effectLst/>
                          <a:latin typeface="inherit"/>
                        </a:rPr>
                        <a:t>snapml</a:t>
                      </a:r>
                    </a:p>
                  </a:txBody>
                  <a:tcPr anchor="ctr">
                    <a:lnL>
                      <a:noFill/>
                    </a:lnL>
                    <a:lnR>
                      <a:noFill/>
                    </a:lnR>
                    <a:lnT>
                      <a:noFill/>
                    </a:lnT>
                    <a:lnB>
                      <a:noFill/>
                    </a:lnB>
                    <a:solidFill>
                      <a:srgbClr val="F4F4F4"/>
                    </a:solidFill>
                  </a:tcPr>
                </a:tc>
                <a:tc>
                  <a:txBody>
                    <a:bodyPr/>
                    <a:lstStyle/>
                    <a:p>
                      <a:pPr algn="l" fontAlgn="ctr"/>
                      <a:r>
                        <a:rPr lang="en-IN">
                          <a:solidFill>
                            <a:srgbClr val="525252"/>
                          </a:solidFill>
                          <a:effectLst/>
                          <a:latin typeface="inherit"/>
                        </a:rPr>
                        <a:t>1.14.5</a:t>
                      </a:r>
                    </a:p>
                  </a:txBody>
                  <a:tcPr anchor="ctr">
                    <a:lnL>
                      <a:noFill/>
                    </a:lnL>
                    <a:lnR>
                      <a:noFill/>
                    </a:lnR>
                    <a:lnT>
                      <a:noFill/>
                    </a:lnT>
                    <a:lnB>
                      <a:noFill/>
                    </a:lnB>
                    <a:solidFill>
                      <a:srgbClr val="F4F4F4"/>
                    </a:solidFill>
                  </a:tcPr>
                </a:tc>
                <a:extLst>
                  <a:ext uri="{0D108BD9-81ED-4DB2-BD59-A6C34878D82A}">
                    <a16:rowId xmlns:a16="http://schemas.microsoft.com/office/drawing/2014/main" val="4030572628"/>
                  </a:ext>
                </a:extLst>
              </a:tr>
              <a:tr h="266891">
                <a:tc>
                  <a:txBody>
                    <a:bodyPr/>
                    <a:lstStyle/>
                    <a:p>
                      <a:pPr algn="l" fontAlgn="ctr"/>
                      <a:r>
                        <a:rPr lang="en-IN">
                          <a:solidFill>
                            <a:srgbClr val="161616"/>
                          </a:solidFill>
                          <a:effectLst/>
                          <a:latin typeface="inherit"/>
                        </a:rPr>
                        <a:t>xgboost</a:t>
                      </a:r>
                    </a:p>
                  </a:txBody>
                  <a:tcPr anchor="ctr">
                    <a:lnL>
                      <a:noFill/>
                    </a:lnL>
                    <a:lnR>
                      <a:noFill/>
                    </a:lnR>
                    <a:lnT>
                      <a:noFill/>
                    </a:lnT>
                    <a:lnB>
                      <a:noFill/>
                    </a:lnB>
                    <a:solidFill>
                      <a:srgbClr val="E8E8E8"/>
                    </a:solidFill>
                  </a:tcPr>
                </a:tc>
                <a:tc>
                  <a:txBody>
                    <a:bodyPr/>
                    <a:lstStyle/>
                    <a:p>
                      <a:pPr algn="l" fontAlgn="ctr"/>
                      <a:r>
                        <a:rPr lang="en-IN" dirty="0">
                          <a:solidFill>
                            <a:srgbClr val="161616"/>
                          </a:solidFill>
                          <a:effectLst/>
                          <a:latin typeface="inherit"/>
                        </a:rPr>
                        <a:t>2.0.3</a:t>
                      </a:r>
                    </a:p>
                  </a:txBody>
                  <a:tcPr anchor="ctr">
                    <a:lnL>
                      <a:noFill/>
                    </a:lnL>
                    <a:lnR>
                      <a:noFill/>
                    </a:lnR>
                    <a:lnT>
                      <a:noFill/>
                    </a:lnT>
                    <a:lnB>
                      <a:noFill/>
                    </a:lnB>
                    <a:solidFill>
                      <a:srgbClr val="E8E8E8"/>
                    </a:solidFill>
                  </a:tcPr>
                </a:tc>
                <a:extLst>
                  <a:ext uri="{0D108BD9-81ED-4DB2-BD59-A6C34878D82A}">
                    <a16:rowId xmlns:a16="http://schemas.microsoft.com/office/drawing/2014/main" val="1162041252"/>
                  </a:ext>
                </a:extLst>
              </a:tr>
            </a:tbl>
          </a:graphicData>
        </a:graphic>
      </p:graphicFrame>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05241" y="1482520"/>
            <a:ext cx="11029615" cy="4673324"/>
          </a:xfrm>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The Algorithms chosen are </a:t>
            </a:r>
            <a:r>
              <a:rPr lang="en-IN" dirty="0"/>
              <a:t>XGB Classifier and Snap Random Forest Classifier Algorithm</a:t>
            </a:r>
            <a:r>
              <a:rPr lang="en-IN" dirty="0">
                <a:ea typeface="+mn-lt"/>
                <a:cs typeface="+mn-lt"/>
              </a:rPr>
              <a:t>. Among these the algorithm finally chosen was XGB classifier due to its accuracy after cross validation and it has undergone first parameter optimization and feature engineering .</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The input features included State name , District name , No of road work sanctioned , No of bridge work sanctioned , No of road work completed , expenditure , No of bridges complete , No of roads complete , No of bridges balance , no of road work balance etc .</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The multiclassification algorithm is used for univariate classification by convert the given data set to 90% of Training data set and 10 % test data set with Hyper parameter optimization , feature engineering and cross validation involved </a:t>
            </a:r>
            <a:endParaRPr lang="en-IN" dirty="0"/>
          </a:p>
          <a:p>
            <a:pPr marL="305435" indent="-305435"/>
            <a:r>
              <a:rPr lang="en-IN" sz="1400" b="1" dirty="0">
                <a:ea typeface="+mn-lt"/>
                <a:cs typeface="+mn-lt"/>
              </a:rPr>
              <a:t>Prediction Process:</a:t>
            </a:r>
          </a:p>
          <a:p>
            <a:pPr marL="305435" indent="-305435"/>
            <a:r>
              <a:rPr lang="en-US" altLang="en-US" sz="1400" dirty="0">
                <a:solidFill>
                  <a:schemeClr val="tx1"/>
                </a:solidFill>
              </a:rPr>
              <a:t>The </a:t>
            </a:r>
            <a:r>
              <a:rPr lang="en-US" altLang="en-US" sz="1400" dirty="0" err="1">
                <a:solidFill>
                  <a:schemeClr val="tx1"/>
                </a:solidFill>
              </a:rPr>
              <a:t>XGBoost</a:t>
            </a:r>
            <a:r>
              <a:rPr lang="en-US" altLang="en-US" sz="1400" dirty="0">
                <a:solidFill>
                  <a:schemeClr val="tx1"/>
                </a:solidFill>
              </a:rPr>
              <a:t> classifier analyzes the input data, determines the relative importance of each feature, and accurately classifies the project into the appropriate scheme category based on learned patterns.</a:t>
            </a:r>
          </a:p>
          <a:p>
            <a:pPr marL="0" lvl="0" indent="0" defTabSz="914400" eaLnBrk="0" fontAlgn="base" hangingPunct="0">
              <a:lnSpc>
                <a:spcPct val="100000"/>
              </a:lnSpc>
              <a:spcBef>
                <a:spcPct val="0"/>
              </a:spcBef>
              <a:spcAft>
                <a:spcPct val="0"/>
              </a:spcAft>
              <a:buClrTx/>
              <a:buSzTx/>
              <a:buNone/>
            </a:pPr>
            <a:endParaRPr lang="en-US" altLang="en-US" sz="1400" dirty="0">
              <a:solidFill>
                <a:schemeClr val="tx1"/>
              </a:solidFill>
              <a:latin typeface="Arial" panose="020B0604020202020204" pitchFamily="34"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FCA300D4-10BE-A95C-D6A3-52E941B60742}"/>
              </a:ext>
            </a:extLst>
          </p:cNvPr>
          <p:cNvPicPr>
            <a:picLocks noChangeAspect="1"/>
          </p:cNvPicPr>
          <p:nvPr/>
        </p:nvPicPr>
        <p:blipFill>
          <a:blip r:embed="rId2"/>
          <a:srcRect t="4850" b="6235"/>
          <a:stretch>
            <a:fillRect/>
          </a:stretch>
        </p:blipFill>
        <p:spPr>
          <a:xfrm>
            <a:off x="6852612" y="3973196"/>
            <a:ext cx="4848896" cy="2425148"/>
          </a:xfrm>
          <a:prstGeom prst="rect">
            <a:avLst/>
          </a:prstGeom>
        </p:spPr>
      </p:pic>
      <p:pic>
        <p:nvPicPr>
          <p:cNvPr id="9" name="Picture 8">
            <a:extLst>
              <a:ext uri="{FF2B5EF4-FFF2-40B4-BE49-F238E27FC236}">
                <a16:creationId xmlns:a16="http://schemas.microsoft.com/office/drawing/2014/main" id="{3B89127A-C6EA-BA0D-E73B-7897DB9F6411}"/>
              </a:ext>
            </a:extLst>
          </p:cNvPr>
          <p:cNvPicPr>
            <a:picLocks noChangeAspect="1"/>
          </p:cNvPicPr>
          <p:nvPr/>
        </p:nvPicPr>
        <p:blipFill>
          <a:blip r:embed="rId3"/>
          <a:stretch>
            <a:fillRect/>
          </a:stretch>
        </p:blipFill>
        <p:spPr>
          <a:xfrm>
            <a:off x="7241873" y="1232452"/>
            <a:ext cx="4356568" cy="2450570"/>
          </a:xfrm>
          <a:prstGeom prst="rect">
            <a:avLst/>
          </a:prstGeom>
        </p:spPr>
      </p:pic>
      <p:pic>
        <p:nvPicPr>
          <p:cNvPr id="11" name="Picture 10">
            <a:extLst>
              <a:ext uri="{FF2B5EF4-FFF2-40B4-BE49-F238E27FC236}">
                <a16:creationId xmlns:a16="http://schemas.microsoft.com/office/drawing/2014/main" id="{68CA5F28-1135-CE2D-C6E8-140DD060D0EC}"/>
              </a:ext>
            </a:extLst>
          </p:cNvPr>
          <p:cNvPicPr>
            <a:picLocks noChangeAspect="1"/>
          </p:cNvPicPr>
          <p:nvPr/>
        </p:nvPicPr>
        <p:blipFill>
          <a:blip r:embed="rId4"/>
          <a:srcRect t="4593" b="5778"/>
          <a:stretch>
            <a:fillRect/>
          </a:stretch>
        </p:blipFill>
        <p:spPr>
          <a:xfrm>
            <a:off x="490492" y="3999251"/>
            <a:ext cx="5030298" cy="2536109"/>
          </a:xfrm>
          <a:prstGeom prst="rect">
            <a:avLst/>
          </a:prstGeom>
        </p:spPr>
      </p:pic>
      <p:pic>
        <p:nvPicPr>
          <p:cNvPr id="15" name="Picture 14">
            <a:extLst>
              <a:ext uri="{FF2B5EF4-FFF2-40B4-BE49-F238E27FC236}">
                <a16:creationId xmlns:a16="http://schemas.microsoft.com/office/drawing/2014/main" id="{FA4CBFEB-7110-A75D-40E7-B194C3DC599A}"/>
              </a:ext>
            </a:extLst>
          </p:cNvPr>
          <p:cNvPicPr>
            <a:picLocks noChangeAspect="1"/>
          </p:cNvPicPr>
          <p:nvPr/>
        </p:nvPicPr>
        <p:blipFill>
          <a:blip r:embed="rId5"/>
          <a:srcRect t="4704" b="16001"/>
          <a:stretch>
            <a:fillRect/>
          </a:stretch>
        </p:blipFill>
        <p:spPr>
          <a:xfrm>
            <a:off x="412870" y="1318577"/>
            <a:ext cx="5107920" cy="22783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1E89A-52F0-5D8D-1BB8-152151C48AF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47138CC-791E-8F07-EAEC-D47C6E496A3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3AA04822-E329-43D7-2C53-59EA6725113C}"/>
              </a:ext>
            </a:extLst>
          </p:cNvPr>
          <p:cNvPicPr>
            <a:picLocks noChangeAspect="1"/>
          </p:cNvPicPr>
          <p:nvPr/>
        </p:nvPicPr>
        <p:blipFill>
          <a:blip r:embed="rId2"/>
          <a:stretch>
            <a:fillRect/>
          </a:stretch>
        </p:blipFill>
        <p:spPr>
          <a:xfrm>
            <a:off x="204711" y="1336048"/>
            <a:ext cx="4129087" cy="4355422"/>
          </a:xfrm>
          <a:prstGeom prst="rect">
            <a:avLst/>
          </a:prstGeom>
        </p:spPr>
      </p:pic>
      <p:pic>
        <p:nvPicPr>
          <p:cNvPr id="6" name="Picture 5">
            <a:extLst>
              <a:ext uri="{FF2B5EF4-FFF2-40B4-BE49-F238E27FC236}">
                <a16:creationId xmlns:a16="http://schemas.microsoft.com/office/drawing/2014/main" id="{159795B9-D1D2-0514-13F5-5576D680C887}"/>
              </a:ext>
            </a:extLst>
          </p:cNvPr>
          <p:cNvPicPr>
            <a:picLocks noChangeAspect="1"/>
          </p:cNvPicPr>
          <p:nvPr/>
        </p:nvPicPr>
        <p:blipFill>
          <a:blip r:embed="rId3"/>
          <a:stretch>
            <a:fillRect/>
          </a:stretch>
        </p:blipFill>
        <p:spPr>
          <a:xfrm>
            <a:off x="4133254" y="1921439"/>
            <a:ext cx="3476588" cy="2977657"/>
          </a:xfrm>
          <a:prstGeom prst="rect">
            <a:avLst/>
          </a:prstGeom>
        </p:spPr>
      </p:pic>
      <p:sp>
        <p:nvSpPr>
          <p:cNvPr id="10" name="TextBox 9">
            <a:extLst>
              <a:ext uri="{FF2B5EF4-FFF2-40B4-BE49-F238E27FC236}">
                <a16:creationId xmlns:a16="http://schemas.microsoft.com/office/drawing/2014/main" id="{ACFFB76B-5EAE-7ED7-29AE-1BCDFA7839C5}"/>
              </a:ext>
            </a:extLst>
          </p:cNvPr>
          <p:cNvSpPr txBox="1"/>
          <p:nvPr/>
        </p:nvSpPr>
        <p:spPr>
          <a:xfrm>
            <a:off x="5547362" y="4656568"/>
            <a:ext cx="3169920" cy="369332"/>
          </a:xfrm>
          <a:prstGeom prst="rect">
            <a:avLst/>
          </a:prstGeom>
          <a:noFill/>
        </p:spPr>
        <p:txBody>
          <a:bodyPr wrap="square" rtlCol="0">
            <a:spAutoFit/>
          </a:bodyPr>
          <a:lstStyle/>
          <a:p>
            <a:r>
              <a:rPr lang="en-IN" dirty="0"/>
              <a:t>Accuracy </a:t>
            </a:r>
          </a:p>
        </p:txBody>
      </p:sp>
      <p:pic>
        <p:nvPicPr>
          <p:cNvPr id="14" name="Picture 13">
            <a:extLst>
              <a:ext uri="{FF2B5EF4-FFF2-40B4-BE49-F238E27FC236}">
                <a16:creationId xmlns:a16="http://schemas.microsoft.com/office/drawing/2014/main" id="{2A0874D8-9E45-3FF1-8FFC-1ABCD0D3811B}"/>
              </a:ext>
            </a:extLst>
          </p:cNvPr>
          <p:cNvPicPr>
            <a:picLocks noChangeAspect="1"/>
          </p:cNvPicPr>
          <p:nvPr/>
        </p:nvPicPr>
        <p:blipFill>
          <a:blip r:embed="rId4"/>
          <a:stretch>
            <a:fillRect/>
          </a:stretch>
        </p:blipFill>
        <p:spPr>
          <a:xfrm>
            <a:off x="7748143" y="1741252"/>
            <a:ext cx="4129087" cy="3309011"/>
          </a:xfrm>
          <a:prstGeom prst="rect">
            <a:avLst/>
          </a:prstGeom>
        </p:spPr>
      </p:pic>
      <p:sp>
        <p:nvSpPr>
          <p:cNvPr id="15" name="TextBox 14">
            <a:extLst>
              <a:ext uri="{FF2B5EF4-FFF2-40B4-BE49-F238E27FC236}">
                <a16:creationId xmlns:a16="http://schemas.microsoft.com/office/drawing/2014/main" id="{CE83677C-D5BD-1E33-DB5A-E5E046BBBEFC}"/>
              </a:ext>
            </a:extLst>
          </p:cNvPr>
          <p:cNvSpPr txBox="1"/>
          <p:nvPr/>
        </p:nvSpPr>
        <p:spPr>
          <a:xfrm>
            <a:off x="9509762" y="5189731"/>
            <a:ext cx="3169920" cy="369332"/>
          </a:xfrm>
          <a:prstGeom prst="rect">
            <a:avLst/>
          </a:prstGeom>
          <a:noFill/>
        </p:spPr>
        <p:txBody>
          <a:bodyPr wrap="square" rtlCol="0">
            <a:spAutoFit/>
          </a:bodyPr>
          <a:lstStyle/>
          <a:p>
            <a:r>
              <a:rPr lang="en-IN" dirty="0"/>
              <a:t>Results </a:t>
            </a:r>
          </a:p>
        </p:txBody>
      </p:sp>
    </p:spTree>
    <p:extLst>
      <p:ext uri="{BB962C8B-B14F-4D97-AF65-F5344CB8AC3E}">
        <p14:creationId xmlns:p14="http://schemas.microsoft.com/office/powerpoint/2010/main" val="1984143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357672" y="1199996"/>
            <a:ext cx="11029615" cy="5658004"/>
          </a:xfrm>
        </p:spPr>
        <p:txBody>
          <a:bodyPr>
            <a:normAutofit/>
          </a:bodyPr>
          <a:lstStyle/>
          <a:p>
            <a:r>
              <a:rPr lang="en-US" sz="2000" dirty="0"/>
              <a:t>The implemented solution successfully demonstrates the potential of </a:t>
            </a:r>
            <a:r>
              <a:rPr lang="en-US" sz="2000" b="1" dirty="0"/>
              <a:t>machine learning</a:t>
            </a:r>
            <a:r>
              <a:rPr lang="en-US" sz="2000" dirty="0"/>
              <a:t>, particularly the </a:t>
            </a:r>
            <a:r>
              <a:rPr lang="en-US" sz="2000" b="1" dirty="0" err="1"/>
              <a:t>XGBoost</a:t>
            </a:r>
            <a:r>
              <a:rPr lang="en-US" sz="2000" b="1" dirty="0"/>
              <a:t> classifier</a:t>
            </a:r>
            <a:r>
              <a:rPr lang="en-US" sz="2000" dirty="0"/>
              <a:t>, in automating the classification of rural infrastructure projects under various </a:t>
            </a:r>
            <a:r>
              <a:rPr lang="en-US" sz="2000" b="1" dirty="0"/>
              <a:t>PMGSY schemes</a:t>
            </a:r>
            <a:r>
              <a:rPr lang="en-US" sz="2000" dirty="0"/>
              <a:t> (PMGSY-I, PMGSY-II, RCPLWEA, etc.). By leveraging structured project data—such as physical attributes (e.g., road and bridge length), financial information (e.g., sanctioned cost), and temporal features (e.g., year of sanction)—the model was able to learn meaningful patterns and deliver high classification accuracy.</a:t>
            </a:r>
          </a:p>
          <a:p>
            <a:r>
              <a:rPr lang="en-US" sz="2000" dirty="0"/>
              <a:t>The </a:t>
            </a:r>
            <a:r>
              <a:rPr lang="en-US" sz="2000" b="1" dirty="0" err="1"/>
              <a:t>XGBoost</a:t>
            </a:r>
            <a:r>
              <a:rPr lang="en-US" sz="2000" b="1" dirty="0"/>
              <a:t> algorithm</a:t>
            </a:r>
            <a:r>
              <a:rPr lang="en-US" sz="2000" dirty="0"/>
              <a:t> was chosen for its ability to handle both categorical and numerical data efficiently, as well as its robustness to overfitting. The model also provided insights into </a:t>
            </a:r>
            <a:r>
              <a:rPr lang="en-US" sz="2000" b="1" dirty="0"/>
              <a:t>feature importance</a:t>
            </a:r>
            <a:r>
              <a:rPr lang="en-US" sz="2000" dirty="0"/>
              <a:t>, helping identify which project characteristics most strongly influenced scheme classification. Evaluation metrics such as </a:t>
            </a:r>
            <a:r>
              <a:rPr lang="en-US" sz="2000" b="1" dirty="0"/>
              <a:t>accuracy, precision, recall, and F1-score</a:t>
            </a:r>
            <a:r>
              <a:rPr lang="en-US" sz="2000" dirty="0"/>
              <a:t> indicated strong performance across most classes, validating the model's effectiveness in real-world scenarios.</a:t>
            </a:r>
          </a:p>
          <a:p>
            <a:endParaRPr lang="en-US"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83</TotalTime>
  <Words>1210</Words>
  <Application>Microsoft Office PowerPoint</Application>
  <PresentationFormat>Widescreen</PresentationFormat>
  <Paragraphs>122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Unicode MS</vt:lpstr>
      <vt:lpstr>Calibri</vt:lpstr>
      <vt:lpstr>Calibri Light</vt:lpstr>
      <vt:lpstr>Franklin Gothic Book</vt:lpstr>
      <vt:lpstr>Franklin Gothic Demi</vt:lpstr>
      <vt:lpstr>inherit</vt:lpstr>
      <vt:lpstr>Wingdings 2</vt:lpstr>
      <vt:lpstr>DividendVTI</vt:lpstr>
      <vt:lpstr>Intelligent Classification of Rural Infrastructure Projects</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Jayanthan P</cp:lastModifiedBy>
  <cp:revision>45</cp:revision>
  <dcterms:created xsi:type="dcterms:W3CDTF">2021-05-26T16:50:10Z</dcterms:created>
  <dcterms:modified xsi:type="dcterms:W3CDTF">2025-07-31T16:02:59Z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