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318" r:id="rId3"/>
    <p:sldId id="311" r:id="rId4"/>
    <p:sldId id="257" r:id="rId5"/>
    <p:sldId id="288" r:id="rId6"/>
    <p:sldId id="258" r:id="rId7"/>
    <p:sldId id="286" r:id="rId8"/>
    <p:sldId id="315" r:id="rId9"/>
    <p:sldId id="285" r:id="rId10"/>
    <p:sldId id="320" r:id="rId11"/>
    <p:sldId id="319" r:id="rId12"/>
    <p:sldId id="297" r:id="rId13"/>
    <p:sldId id="3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4" autoAdjust="0"/>
    <p:restoredTop sz="66736" autoAdjust="0"/>
  </p:normalViewPr>
  <p:slideViewPr>
    <p:cSldViewPr snapToGrid="0">
      <p:cViewPr varScale="1">
        <p:scale>
          <a:sx n="42" d="100"/>
          <a:sy n="42"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4A64A-9BB2-43B1-9599-597288342532}" type="datetimeFigureOut">
              <a:rPr lang="en-US" smtClean="0"/>
              <a:t>2021-01-25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4CC81-DA74-4A34-B094-0B82CB1415AE}" type="slidenum">
              <a:rPr lang="en-US" smtClean="0"/>
              <a:t>‹#›</a:t>
            </a:fld>
            <a:endParaRPr lang="en-US"/>
          </a:p>
        </p:txBody>
      </p:sp>
    </p:spTree>
    <p:extLst>
      <p:ext uri="{BB962C8B-B14F-4D97-AF65-F5344CB8AC3E}">
        <p14:creationId xmlns:p14="http://schemas.microsoft.com/office/powerpoint/2010/main" val="295477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ecure-media.collegeboard.org/digitalServices/pdf/ap/ap-computer-science-principles-course-and-exam-description.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ambda-the-ultimate.org/node/533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spcBef>
                <a:spcPts val="0"/>
              </a:spcBef>
            </a:pPr>
            <a:r>
              <a:rPr lang="en-US" sz="1600" dirty="0"/>
              <a:t>Design, testing, and debugging techniques (often skipped in introductory courses)</a:t>
            </a:r>
          </a:p>
          <a:p>
            <a:pPr lvl="0">
              <a:lnSpc>
                <a:spcPct val="100000"/>
              </a:lnSpc>
              <a:spcBef>
                <a:spcPts val="0"/>
              </a:spcBef>
            </a:pPr>
            <a:r>
              <a:rPr lang="en-US" sz="1600" dirty="0"/>
              <a:t>Reading and modifying familiar and unfamiliar code</a:t>
            </a:r>
          </a:p>
          <a:p>
            <a:pPr lvl="0">
              <a:lnSpc>
                <a:spcPct val="100000"/>
              </a:lnSpc>
              <a:spcBef>
                <a:spcPts val="0"/>
              </a:spcBef>
            </a:pPr>
            <a:endParaRPr lang="en-US" sz="1600" dirty="0"/>
          </a:p>
          <a:p>
            <a:pPr lvl="0">
              <a:lnSpc>
                <a:spcPct val="100000"/>
              </a:lnSpc>
              <a:spcBef>
                <a:spcPts val="0"/>
              </a:spcBef>
            </a:pPr>
            <a:r>
              <a:rPr lang="en-US" sz="1600" dirty="0"/>
              <a:t>Create a College Board account here (requires AI, DI, or CEEB code):</a:t>
            </a:r>
          </a:p>
          <a:p>
            <a:pPr marL="742950" lvl="1" indent="-285750">
              <a:lnSpc>
                <a:spcPct val="100000"/>
              </a:lnSpc>
              <a:spcBef>
                <a:spcPts val="0"/>
              </a:spcBef>
              <a:buFont typeface="Arial" panose="020B0604020202020204" pitchFamily="34" charset="0"/>
              <a:buChar char="•"/>
            </a:pPr>
            <a:r>
              <a:rPr lang="en-US" sz="1600" dirty="0"/>
              <a:t>CEEB=481173</a:t>
            </a:r>
          </a:p>
          <a:p>
            <a:pPr marL="742950" lvl="1" indent="-285750">
              <a:lnSpc>
                <a:spcPct val="100000"/>
              </a:lnSpc>
              <a:spcBef>
                <a:spcPts val="0"/>
              </a:spcBef>
              <a:buFont typeface="Arial" panose="020B0604020202020204" pitchFamily="34" charset="0"/>
              <a:buChar char="•"/>
            </a:pPr>
            <a:r>
              <a:rPr lang="en-US" sz="1600" dirty="0"/>
              <a:t>https://account.collegeboard.org/login/login?pfIdp=PROFA&amp;appId=120&amp;DURL=https%3A%2F%2Faccount.collegeboard.org%2Fprofessional%2FverifyTST%3Ftype%3DviewProfile%26DURL%3Dhttps%3A%2F%2Faccount.collegeboard.org%2Fprofessional%2Fdashboard</a:t>
            </a:r>
          </a:p>
          <a:p>
            <a:pPr lvl="0">
              <a:lnSpc>
                <a:spcPct val="100000"/>
              </a:lnSpc>
              <a:spcBef>
                <a:spcPts val="0"/>
              </a:spcBef>
            </a:pPr>
            <a:r>
              <a:rPr lang="en-US" sz="1600" dirty="0"/>
              <a:t>Instructor links for CS:A</a:t>
            </a:r>
          </a:p>
          <a:p>
            <a:pPr marL="285750" lvl="0" indent="-285750">
              <a:lnSpc>
                <a:spcPct val="100000"/>
              </a:lnSpc>
              <a:spcBef>
                <a:spcPts val="0"/>
              </a:spcBef>
              <a:buFont typeface="Arial" panose="020B0604020202020204" pitchFamily="34" charset="0"/>
              <a:buChar char="•"/>
            </a:pPr>
            <a:r>
              <a:rPr lang="en-US" sz="1600" dirty="0"/>
              <a:t>Two-page Course Overview</a:t>
            </a:r>
          </a:p>
          <a:p>
            <a:pPr marL="742950" lvl="1" indent="-285750">
              <a:lnSpc>
                <a:spcPct val="100000"/>
              </a:lnSpc>
              <a:spcBef>
                <a:spcPts val="0"/>
              </a:spcBef>
              <a:buFont typeface="Arial" panose="020B0604020202020204" pitchFamily="34" charset="0"/>
              <a:buChar char="•"/>
            </a:pPr>
            <a:r>
              <a:rPr lang="en-US" sz="1600" dirty="0"/>
              <a:t>https://secure-media.collegeboard.org/digitalServices/pdf/ap/ap-course-overviews/ap-computer-science-a-course-overview.pdf</a:t>
            </a:r>
          </a:p>
          <a:p>
            <a:pPr marL="285750" lvl="0" indent="-285750">
              <a:lnSpc>
                <a:spcPct val="100000"/>
              </a:lnSpc>
              <a:spcBef>
                <a:spcPts val="0"/>
              </a:spcBef>
              <a:buFont typeface="Arial" panose="020B0604020202020204" pitchFamily="34" charset="0"/>
              <a:buChar char="•"/>
            </a:pPr>
            <a:r>
              <a:rPr lang="en-US" sz="1600" dirty="0"/>
              <a:t>FAQ</a:t>
            </a:r>
          </a:p>
          <a:p>
            <a:pPr marL="742950" lvl="1" indent="-285750">
              <a:lnSpc>
                <a:spcPct val="100000"/>
              </a:lnSpc>
              <a:spcBef>
                <a:spcPts val="0"/>
              </a:spcBef>
              <a:buFont typeface="Arial" panose="020B0604020202020204" pitchFamily="34" charset="0"/>
              <a:buChar char="•"/>
            </a:pPr>
            <a:r>
              <a:rPr lang="en-US" sz="1600" dirty="0"/>
              <a:t>http://apcentral.collegeboard.com/apc/public/courses/teachers_corner/224718.html</a:t>
            </a:r>
          </a:p>
          <a:p>
            <a:pPr marL="285750" lvl="0" indent="-285750">
              <a:lnSpc>
                <a:spcPct val="100000"/>
              </a:lnSpc>
              <a:spcBef>
                <a:spcPts val="0"/>
              </a:spcBef>
              <a:buFont typeface="Arial" panose="020B0604020202020204" pitchFamily="34" charset="0"/>
              <a:buChar char="•"/>
            </a:pPr>
            <a:r>
              <a:rPr lang="en-US" sz="1600" dirty="0"/>
              <a:t>Teacher's Guide</a:t>
            </a:r>
          </a:p>
          <a:p>
            <a:pPr marL="742950" lvl="1" indent="-285750">
              <a:lnSpc>
                <a:spcPct val="100000"/>
              </a:lnSpc>
              <a:spcBef>
                <a:spcPts val="0"/>
              </a:spcBef>
              <a:buFont typeface="Arial" panose="020B0604020202020204" pitchFamily="34" charset="0"/>
              <a:buChar char="•"/>
            </a:pPr>
            <a:r>
              <a:rPr lang="en-US" sz="1600" dirty="0"/>
              <a:t>http://apcentral.collegeboard.com/apc/members/repository/ap07_compsci_teachersguide.pdf</a:t>
            </a:r>
          </a:p>
          <a:p>
            <a:pPr marL="285750" lvl="0" indent="-285750">
              <a:lnSpc>
                <a:spcPct val="100000"/>
              </a:lnSpc>
              <a:spcBef>
                <a:spcPts val="0"/>
              </a:spcBef>
              <a:buFont typeface="Arial" panose="020B0604020202020204" pitchFamily="34" charset="0"/>
              <a:buChar cha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Instructor links for CS:P</a:t>
            </a:r>
          </a:p>
          <a:p>
            <a:pPr marL="285750" lvl="0" indent="-285750">
              <a:lnSpc>
                <a:spcPct val="100000"/>
              </a:lnSpc>
              <a:spcBef>
                <a:spcPts val="0"/>
              </a:spcBef>
              <a:buFont typeface="Arial" panose="020B0604020202020204" pitchFamily="34" charset="0"/>
              <a:buChar char="•"/>
            </a:pPr>
            <a:r>
              <a:rPr lang="en-US" sz="1600" dirty="0"/>
              <a:t>Course and Exam Description for AP Computer Science Principles: Including the Curriculum Framework (Fall 2016)</a:t>
            </a:r>
          </a:p>
          <a:p>
            <a:pPr marL="628650" lvl="1" indent="-171450">
              <a:buFont typeface="Arial" panose="020B0604020202020204" pitchFamily="34" charset="0"/>
              <a:buChar char="•"/>
            </a:pPr>
            <a:r>
              <a:rPr lang="en-US" dirty="0">
                <a:hlinkClick r:id="rId3"/>
              </a:rPr>
              <a:t>https://secure-media.collegeboard.org/digitalServices/pdf/ap/ap-computer-science-principles-course-and-exam-description.pdf</a:t>
            </a:r>
            <a:r>
              <a:rPr lang="en-US" dirty="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AP CSP Course Home Page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http://apcentral.collegeboard.com/apc/public/courses/teachers_corner/231724.html</a:t>
            </a:r>
          </a:p>
          <a:p>
            <a:pPr marL="171450" lvl="0" indent="-171450">
              <a:buFont typeface="Arial" panose="020B0604020202020204" pitchFamily="34" charset="0"/>
              <a:buChar char="•"/>
            </a:pPr>
            <a:r>
              <a:rPr lang="en-US" dirty="0"/>
              <a:t>AP CSP Exam Page</a:t>
            </a:r>
          </a:p>
          <a:p>
            <a:pPr marL="628650" lvl="1" indent="-171450">
              <a:buFont typeface="Arial" panose="020B0604020202020204" pitchFamily="34" charset="0"/>
              <a:buChar char="•"/>
            </a:pPr>
            <a:r>
              <a:rPr lang="en-US" dirty="0"/>
              <a:t>http://apcentral.collegeboard.com/apc/public/exam/exam_information/231726.html</a:t>
            </a:r>
          </a:p>
          <a:p>
            <a:pPr marL="171450" lvl="0" indent="-171450">
              <a:buFont typeface="Arial" panose="020B0604020202020204" pitchFamily="34" charset="0"/>
              <a:buChar char="•"/>
            </a:pPr>
            <a:r>
              <a:rPr lang="en-US" dirty="0"/>
              <a:t>About the AP Digital Portfolio</a:t>
            </a:r>
          </a:p>
          <a:p>
            <a:pPr marL="628650" lvl="1" indent="-171450">
              <a:buFont typeface="Arial" panose="020B0604020202020204" pitchFamily="34" charset="0"/>
              <a:buChar char="•"/>
            </a:pPr>
            <a:r>
              <a:rPr lang="en-US" dirty="0"/>
              <a:t>http://apcentral.collegeboard.com/apc/members/exam/exam_information/227536.html</a:t>
            </a:r>
          </a:p>
          <a:p>
            <a:pPr marL="171450" lvl="0" indent="-171450">
              <a:buFont typeface="Arial" panose="020B0604020202020204" pitchFamily="34" charset="0"/>
              <a:buChar char="•"/>
            </a:pPr>
            <a:r>
              <a:rPr lang="en-US" dirty="0"/>
              <a:t>AP Central CSP Site for Coordinators</a:t>
            </a:r>
          </a:p>
          <a:p>
            <a:pPr marL="628650" lvl="1" indent="-171450">
              <a:buFont typeface="Arial" panose="020B0604020202020204" pitchFamily="34" charset="0"/>
              <a:buChar char="•"/>
            </a:pPr>
            <a:r>
              <a:rPr lang="en-US" dirty="0"/>
              <a:t>http://apcentral.collegeboard.com/apc/public/ap_coordinators/exams_special_preparation/232559.html</a:t>
            </a:r>
          </a:p>
          <a:p>
            <a:pPr marL="171450" lvl="0" indent="-171450">
              <a:buFont typeface="Arial" panose="020B0604020202020204" pitchFamily="34" charset="0"/>
              <a:buChar char="•"/>
            </a:pPr>
            <a:r>
              <a:rPr lang="en-US" dirty="0"/>
              <a:t>Introducing AP Computer Science Principles</a:t>
            </a:r>
          </a:p>
          <a:p>
            <a:pPr marL="628650" lvl="1" indent="-171450">
              <a:buFont typeface="Arial" panose="020B0604020202020204" pitchFamily="34" charset="0"/>
              <a:buChar char="•"/>
            </a:pPr>
            <a:r>
              <a:rPr lang="en-US" dirty="0"/>
              <a:t>https://apstudent.collegeboard.org/apcourse/ap-computer-science-principles/create-the-future-with-ap-csp</a:t>
            </a:r>
          </a:p>
          <a:p>
            <a:pPr marL="171450" lvl="0" indent="-171450">
              <a:buFont typeface="Arial" panose="020B0604020202020204" pitchFamily="34" charset="0"/>
              <a:buChar char="•"/>
            </a:pPr>
            <a:r>
              <a:rPr lang="en-US" dirty="0"/>
              <a:t>AP Course Audit</a:t>
            </a:r>
          </a:p>
          <a:p>
            <a:pPr marL="628650" lvl="1" indent="-171450">
              <a:buFont typeface="Arial" panose="020B0604020202020204" pitchFamily="34" charset="0"/>
              <a:buChar char="•"/>
            </a:pPr>
            <a:r>
              <a:rPr lang="en-US" dirty="0"/>
              <a:t>http://www.collegeboard.com/html/apcourseaudit/courses/ap_computer_science_principles.html</a:t>
            </a:r>
          </a:p>
          <a:p>
            <a:pPr marL="171450" lvl="0" indent="-171450">
              <a:buFont typeface="Arial" panose="020B0604020202020204" pitchFamily="34" charset="0"/>
              <a:buChar char="•"/>
            </a:pPr>
            <a:r>
              <a:rPr lang="en-US" dirty="0"/>
              <a:t>Providers of CSP Curricula and Pedagogical Support</a:t>
            </a:r>
          </a:p>
          <a:p>
            <a:pPr marL="628650" lvl="1" indent="-171450">
              <a:buFont typeface="Arial" panose="020B0604020202020204" pitchFamily="34" charset="0"/>
              <a:buChar char="•"/>
            </a:pPr>
            <a:r>
              <a:rPr lang="en-US" dirty="0"/>
              <a:t>https://advancesinap.collegeboard.org/stem/computer-science-principles/curricula-pedagogical-support</a:t>
            </a:r>
          </a:p>
          <a:p>
            <a:pPr marL="171450" lvl="0" indent="-171450">
              <a:buFont typeface="Arial" panose="020B0604020202020204" pitchFamily="34" charset="0"/>
              <a:buChar char="•"/>
            </a:pPr>
            <a:r>
              <a:rPr lang="en-US" dirty="0"/>
              <a:t>Recruitment Strategies for AP CSP</a:t>
            </a:r>
          </a:p>
          <a:p>
            <a:pPr marL="628650" lvl="1" indent="-171450">
              <a:buFont typeface="Arial" panose="020B0604020202020204" pitchFamily="34" charset="0"/>
              <a:buChar char="•"/>
            </a:pPr>
            <a:r>
              <a:rPr lang="en-US" dirty="0"/>
              <a:t>https://advancesinap.collegeboard.org/stem/computer-science-principles/recruitment-strategies</a:t>
            </a:r>
          </a:p>
          <a:p>
            <a:pPr marL="628650" lvl="1"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3D74CC81-DA74-4A34-B094-0B82CB1415AE}" type="slidenum">
              <a:rPr lang="en-US" smtClean="0"/>
              <a:t>1</a:t>
            </a:fld>
            <a:endParaRPr lang="en-US"/>
          </a:p>
        </p:txBody>
      </p:sp>
    </p:spTree>
    <p:extLst>
      <p:ext uri="{BB962C8B-B14F-4D97-AF65-F5344CB8AC3E}">
        <p14:creationId xmlns:p14="http://schemas.microsoft.com/office/powerpoint/2010/main" val="326426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recent programming languages: </a:t>
            </a:r>
          </a:p>
          <a:p>
            <a:r>
              <a:rPr lang="en-US" dirty="0"/>
              <a:t>    * 2007: Go (created at Google)</a:t>
            </a:r>
          </a:p>
          <a:p>
            <a:r>
              <a:rPr lang="en-US" dirty="0"/>
              <a:t>    * 2009: node.js</a:t>
            </a:r>
          </a:p>
          <a:p>
            <a:r>
              <a:rPr lang="en-US" dirty="0"/>
              <a:t>    * 2014: Swift (created at Apple)</a:t>
            </a:r>
          </a:p>
        </p:txBody>
      </p:sp>
      <p:sp>
        <p:nvSpPr>
          <p:cNvPr id="4" name="Slide Number Placeholder 3"/>
          <p:cNvSpPr>
            <a:spLocks noGrp="1"/>
          </p:cNvSpPr>
          <p:nvPr>
            <p:ph type="sldNum" sz="quarter" idx="10"/>
          </p:nvPr>
        </p:nvSpPr>
        <p:spPr/>
        <p:txBody>
          <a:bodyPr/>
          <a:lstStyle/>
          <a:p>
            <a:fld id="{3D74CC81-DA74-4A34-B094-0B82CB1415AE}" type="slidenum">
              <a:rPr lang="en-US" smtClean="0"/>
              <a:t>4</a:t>
            </a:fld>
            <a:endParaRPr lang="en-US"/>
          </a:p>
        </p:txBody>
      </p:sp>
    </p:spTree>
    <p:extLst>
      <p:ext uri="{BB962C8B-B14F-4D97-AF65-F5344CB8AC3E}">
        <p14:creationId xmlns:p14="http://schemas.microsoft.com/office/powerpoint/2010/main" val="125690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4CC81-DA74-4A34-B094-0B82CB1415AE}" type="slidenum">
              <a:rPr lang="en-US" smtClean="0"/>
              <a:t>6</a:t>
            </a:fld>
            <a:endParaRPr lang="en-US"/>
          </a:p>
        </p:txBody>
      </p:sp>
    </p:spTree>
    <p:extLst>
      <p:ext uri="{BB962C8B-B14F-4D97-AF65-F5344CB8AC3E}">
        <p14:creationId xmlns:p14="http://schemas.microsoft.com/office/powerpoint/2010/main" val="54303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Classical computer science is also called "informatics" in some countries and languages.</a:t>
            </a:r>
          </a:p>
          <a:p>
            <a:endParaRPr lang="en-US" dirty="0"/>
          </a:p>
          <a:p>
            <a:r>
              <a:rPr lang="en-US" dirty="0"/>
              <a:t>Why MIT stopped teaching SICP: </a:t>
            </a:r>
            <a:r>
              <a:rPr lang="en-US" dirty="0">
                <a:hlinkClick r:id="rId3"/>
              </a:rPr>
              <a:t>http://lambda-the-ultimate.org/node/5335</a:t>
            </a:r>
            <a:endParaRPr lang="en-US" dirty="0"/>
          </a:p>
          <a:p>
            <a:r>
              <a:rPr lang="en-US" dirty="0"/>
              <a:t>    This post also includes a useful list of what one reader thought should be considered fundamental.</a:t>
            </a:r>
          </a:p>
          <a:p>
            <a:endParaRPr lang="en-US" dirty="0"/>
          </a:p>
          <a:p>
            <a:r>
              <a:rPr lang="en-US" dirty="0"/>
              <a:t>Bottom-up Computer Science</a:t>
            </a:r>
          </a:p>
          <a:p>
            <a:r>
              <a:rPr lang="en-US" dirty="0"/>
              <a:t>    https://www.bottomupcs.com/</a:t>
            </a:r>
          </a:p>
        </p:txBody>
      </p:sp>
      <p:sp>
        <p:nvSpPr>
          <p:cNvPr id="4" name="Slide Number Placeholder 3"/>
          <p:cNvSpPr>
            <a:spLocks noGrp="1"/>
          </p:cNvSpPr>
          <p:nvPr>
            <p:ph type="sldNum" sz="quarter" idx="10"/>
          </p:nvPr>
        </p:nvSpPr>
        <p:spPr/>
        <p:txBody>
          <a:bodyPr/>
          <a:lstStyle/>
          <a:p>
            <a:fld id="{3D74CC81-DA74-4A34-B094-0B82CB1415AE}" type="slidenum">
              <a:rPr lang="en-US" smtClean="0"/>
              <a:t>8</a:t>
            </a:fld>
            <a:endParaRPr lang="en-US"/>
          </a:p>
        </p:txBody>
      </p:sp>
    </p:spTree>
    <p:extLst>
      <p:ext uri="{BB962C8B-B14F-4D97-AF65-F5344CB8AC3E}">
        <p14:creationId xmlns:p14="http://schemas.microsoft.com/office/powerpoint/2010/main" val="2710220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Schiaparelli lander:</a:t>
            </a:r>
          </a:p>
          <a:p>
            <a:r>
              <a:rPr lang="en-US" sz="1200"/>
              <a:t>    </a:t>
            </a:r>
            <a:r>
              <a:rPr lang="en-US"/>
              <a:t>http://gizmodo.com/a-crazy-miscalculation-doomed-the-sciaparelli-lander-1789319670</a:t>
            </a:r>
          </a:p>
          <a:p>
            <a:endParaRPr lang="en-US"/>
          </a:p>
          <a:p>
            <a:r>
              <a:rPr lang="en-US"/>
              <a:t>Could also mention the 500-mile email (https://www.ibiblio.org/harris/500milemail.html).  A consultant had upgraded the version of SunOS used by the statistics department and, in doing so "downgraded" Sendmail, so Sendmail could not read the newer, long configuration options.  The changed the SMPT timeout to zero or, in practice, about 3 milliseconds.  (Network was 100% switched and on fiber (2/3*c), so negligible router delay.)</a:t>
            </a:r>
          </a:p>
          <a:p>
            <a:endParaRPr lang="en-US"/>
          </a:p>
          <a:p>
            <a:r>
              <a:rPr lang="en-US"/>
              <a:t>How the 2016-12 leap second brought down Cloudflare DNS:</a:t>
            </a:r>
          </a:p>
          <a:p>
            <a:r>
              <a:rPr lang="en-US"/>
              <a:t>    https://blog.cloudflare.com/how-and-why-the-leap-second-affected-cloudflare-dns/</a:t>
            </a:r>
          </a:p>
          <a:p>
            <a:endParaRPr lang="en-US"/>
          </a:p>
          <a:p>
            <a:r>
              <a:rPr lang="en-US"/>
              <a:t>Compilers can optimize out erasure of data that is no longer used (e.g., memset in the Tor anonymity network):</a:t>
            </a:r>
          </a:p>
          <a:p>
            <a:r>
              <a:rPr lang="en-US"/>
              <a:t>    https://cryptocoding.net/index.php/Coding_rules#Prevent_compiler_interference_with_security-critical_operations</a:t>
            </a:r>
          </a:p>
          <a:p>
            <a:endParaRPr lang="en-US"/>
          </a:p>
        </p:txBody>
      </p:sp>
      <p:sp>
        <p:nvSpPr>
          <p:cNvPr id="4" name="Slide Number Placeholder 3"/>
          <p:cNvSpPr>
            <a:spLocks noGrp="1"/>
          </p:cNvSpPr>
          <p:nvPr>
            <p:ph type="sldNum" sz="quarter" idx="10"/>
          </p:nvPr>
        </p:nvSpPr>
        <p:spPr/>
        <p:txBody>
          <a:bodyPr/>
          <a:lstStyle/>
          <a:p>
            <a:fld id="{3D74CC81-DA74-4A34-B094-0B82CB1415AE}" type="slidenum">
              <a:rPr lang="en-US" smtClean="0"/>
              <a:t>10</a:t>
            </a:fld>
            <a:endParaRPr lang="en-US"/>
          </a:p>
        </p:txBody>
      </p:sp>
    </p:spTree>
    <p:extLst>
      <p:ext uri="{BB962C8B-B14F-4D97-AF65-F5344CB8AC3E}">
        <p14:creationId xmlns:p14="http://schemas.microsoft.com/office/powerpoint/2010/main" val="17562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4CC81-DA74-4A34-B094-0B82CB1415AE}" type="slidenum">
              <a:rPr lang="en-US" smtClean="0"/>
              <a:t>13</a:t>
            </a:fld>
            <a:endParaRPr lang="en-US"/>
          </a:p>
        </p:txBody>
      </p:sp>
    </p:spTree>
    <p:extLst>
      <p:ext uri="{BB962C8B-B14F-4D97-AF65-F5344CB8AC3E}">
        <p14:creationId xmlns:p14="http://schemas.microsoft.com/office/powerpoint/2010/main" val="311947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807D28-2B4D-431F-970F-4F2E633C2669}" type="datetime1">
              <a:rPr lang="en-US" smtClean="0"/>
              <a:t>2021-01-25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319622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A25BC-ADBE-4F7B-A3AB-BFE13F79FDA9}" type="datetime1">
              <a:rPr lang="en-US" smtClean="0"/>
              <a:t>2021-01-25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70941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ABCDC9-8A60-4461-908C-244FE067F2CA}" type="datetime1">
              <a:rPr lang="en-US" smtClean="0"/>
              <a:t>2021-01-25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90540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95D1B3-1233-4A88-ADFD-A79B9180A746}" type="datetime1">
              <a:rPr lang="en-US" smtClean="0"/>
              <a:t>2021-01-25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29063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1302B-06F3-416E-93B5-6641609F29C8}" type="datetime1">
              <a:rPr lang="en-US" smtClean="0"/>
              <a:t>2021-01-25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231687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13FA1B-C5DA-4CA9-96D8-765A093E0769}" type="datetime1">
              <a:rPr lang="en-US" smtClean="0"/>
              <a:t>2021-01-25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361166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FCB110-FC7B-47B1-A92A-92D5C6BE45D7}" type="datetime1">
              <a:rPr lang="en-US" smtClean="0"/>
              <a:t>2021-01-25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191010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BF90CD-A402-4544-BF00-C18688B9E78F}" type="datetime1">
              <a:rPr lang="en-US" smtClean="0"/>
              <a:t>2021-01-25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79872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69B7A-2BBD-48BE-B55F-C642281E8644}" type="datetime1">
              <a:rPr lang="en-US" smtClean="0"/>
              <a:t>2021-01-25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267753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0CC3ED-3236-4BC6-B275-A0AB6F187948}" type="datetime1">
              <a:rPr lang="en-US" smtClean="0"/>
              <a:t>2021-01-25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80287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BF8123-9300-4514-AADD-9AC0E506DD65}" type="datetime1">
              <a:rPr lang="en-US" smtClean="0"/>
              <a:t>2021-01-25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FFA54-EA61-4285-A46C-F7CF1F07B14B}" type="slidenum">
              <a:rPr lang="en-US" smtClean="0"/>
              <a:t>‹#›</a:t>
            </a:fld>
            <a:endParaRPr lang="en-US"/>
          </a:p>
        </p:txBody>
      </p:sp>
    </p:spTree>
    <p:extLst>
      <p:ext uri="{BB962C8B-B14F-4D97-AF65-F5344CB8AC3E}">
        <p14:creationId xmlns:p14="http://schemas.microsoft.com/office/powerpoint/2010/main" val="45809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DF619-329B-40D5-B888-6B14C458158E}" type="datetime1">
              <a:rPr lang="en-US" smtClean="0"/>
              <a:t>2021-01-25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FFA54-EA61-4285-A46C-F7CF1F07B14B}" type="slidenum">
              <a:rPr lang="en-US" smtClean="0"/>
              <a:t>‹#›</a:t>
            </a:fld>
            <a:endParaRPr lang="en-US"/>
          </a:p>
        </p:txBody>
      </p:sp>
    </p:spTree>
    <p:extLst>
      <p:ext uri="{BB962C8B-B14F-4D97-AF65-F5344CB8AC3E}">
        <p14:creationId xmlns:p14="http://schemas.microsoft.com/office/powerpoint/2010/main" val="313654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ndidog.de/blog/2016-11-14-names-are-important-improving-use-of-terms-in-software-engineering" TargetMode="External"/><Relationship Id="rId7" Type="http://schemas.openxmlformats.org/officeDocument/2006/relationships/hyperlink" Target="http://www.datasciencecentral.com/profiles/blogs/12-algorithms-every-data-scientist-should-know" TargetMode="External"/><Relationship Id="rId2" Type="http://schemas.openxmlformats.org/officeDocument/2006/relationships/hyperlink" Target="https://learnpythonthehardway.org/book/" TargetMode="External"/><Relationship Id="rId1" Type="http://schemas.openxmlformats.org/officeDocument/2006/relationships/slideLayout" Target="../slideLayouts/slideLayout2.xml"/><Relationship Id="rId6" Type="http://schemas.openxmlformats.org/officeDocument/2006/relationships/hyperlink" Target="http://www.iamwire.com/2016/12/machine-learning-isnt-data-science/146736" TargetMode="External"/><Relationship Id="rId5" Type="http://schemas.openxmlformats.org/officeDocument/2006/relationships/hyperlink" Target="https://www.reddit.com/r/computergraphics/comments/5g0sp6/there_are_so_many_kinds_of_spline_curves_out/" TargetMode="External"/><Relationship Id="rId4" Type="http://schemas.openxmlformats.org/officeDocument/2006/relationships/hyperlink" Target="https://stevekrouse.com/types-are-shapes-d6af1e83192f#.pxe1a5n29"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blogs.msdn.microsoft.com/ericlippert/2011/09/07/what-is-this-thing-you-call-a-type-part-two/" TargetMode="External"/><Relationship Id="rId3" Type="http://schemas.openxmlformats.org/officeDocument/2006/relationships/hyperlink" Target="http://www.cs.illinois.edu/~jeffe/teaching/algorithms" TargetMode="External"/><Relationship Id="rId7" Type="http://schemas.openxmlformats.org/officeDocument/2006/relationships/hyperlink" Target="http://worrydream.com/LadderOfAbstrac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bitsbook.com/wp-content/uploads/2008/12/B2B_3.pdf" TargetMode="External"/><Relationship Id="rId5" Type="http://schemas.openxmlformats.org/officeDocument/2006/relationships/hyperlink" Target="https://vladmihalcea.com/2014/01/05/a-beginners-guide-to-acid-and-database-transactions/" TargetMode="External"/><Relationship Id="rId4" Type="http://schemas.openxmlformats.org/officeDocument/2006/relationships/hyperlink" Target="http://www.businessinsider.com.au/cognitive-biases-that-affect-decisions-201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jpg"/><Relationship Id="rId9"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US"/>
              <a:t>Intro to </a:t>
            </a:r>
            <a:r>
              <a:rPr lang="en-US" dirty="0"/>
              <a:t>Computer Science</a:t>
            </a:r>
          </a:p>
        </p:txBody>
      </p:sp>
      <p:sp>
        <p:nvSpPr>
          <p:cNvPr id="3" name="Subtitle 2"/>
          <p:cNvSpPr>
            <a:spLocks noGrp="1"/>
          </p:cNvSpPr>
          <p:nvPr>
            <p:ph type="subTitle" idx="1"/>
          </p:nvPr>
        </p:nvSpPr>
        <p:spPr/>
        <p:txBody>
          <a:bodyPr>
            <a:normAutofit/>
          </a:bodyPr>
          <a:lstStyle/>
          <a:p>
            <a:r>
              <a:rPr lang="en-US" dirty="0"/>
              <a:t>Spring 2017</a:t>
            </a:r>
          </a:p>
        </p:txBody>
      </p:sp>
    </p:spTree>
    <p:extLst>
      <p:ext uri="{BB962C8B-B14F-4D97-AF65-F5344CB8AC3E}">
        <p14:creationId xmlns:p14="http://schemas.microsoft.com/office/powerpoint/2010/main" val="427433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7"/>
            <a:ext cx="10515600" cy="1325563"/>
          </a:xfrm>
        </p:spPr>
        <p:txBody>
          <a:bodyPr/>
          <a:lstStyle/>
          <a:p>
            <a:pPr algn="ctr"/>
            <a:r>
              <a:rPr lang="en-US"/>
              <a:t>We have a Mars problem</a:t>
            </a:r>
          </a:p>
        </p:txBody>
      </p:sp>
      <p:sp>
        <p:nvSpPr>
          <p:cNvPr id="3" name="Content Placeholder 2"/>
          <p:cNvSpPr>
            <a:spLocks noGrp="1"/>
          </p:cNvSpPr>
          <p:nvPr>
            <p:ph idx="1"/>
          </p:nvPr>
        </p:nvSpPr>
        <p:spPr>
          <a:xfrm>
            <a:off x="488515" y="1487423"/>
            <a:ext cx="11085534" cy="4895850"/>
          </a:xfrm>
        </p:spPr>
        <p:txBody>
          <a:bodyPr>
            <a:noAutofit/>
          </a:bodyPr>
          <a:lstStyle/>
          <a:p>
            <a:r>
              <a:rPr lang="en-US" sz="2400"/>
              <a:t>Software in your phone is not only extensively tested before it's shipped, but tested in use by millions of users after shipment.</a:t>
            </a:r>
          </a:p>
          <a:p>
            <a:r>
              <a:rPr lang="en-US" sz="2400"/>
              <a:t>Some software is embedded in single-use devices, or devices that cannot be easily reached after deployment.  Such as the U.S.'s Mars Climate Orbiter, which crashed into the surface of Mars in 1999.  One software component expected metric units, while another produced units in English units (foot-pound-seconds).</a:t>
            </a:r>
          </a:p>
          <a:p>
            <a:pPr lvl="1"/>
            <a:r>
              <a:rPr lang="en-US"/>
              <a:t>Minimum safe altitude: 80 km.  Actual altitude on disintegration: 57 km.  Boom. </a:t>
            </a:r>
          </a:p>
          <a:p>
            <a:r>
              <a:rPr lang="en-US" sz="2400"/>
              <a:t>And then, in November of 2016, the ESA's Schiaparelli lander released its parachute when it was still two miles above the surface of Mars. This might have been due to a sensor malfunction, or a software bug. An investigation is underway.</a:t>
            </a:r>
          </a:p>
          <a:p>
            <a:pPr lvl="1"/>
            <a:r>
              <a:rPr lang="en-US"/>
              <a:t>Landing speed: 185mph (300kph).  Boom.</a:t>
            </a:r>
          </a:p>
          <a:p>
            <a:r>
              <a:rPr lang="en-US" sz="2400"/>
              <a:t>Moral of the story: Software is difficult to get right.  Some is even more difficult.</a:t>
            </a:r>
          </a:p>
        </p:txBody>
      </p:sp>
      <p:sp>
        <p:nvSpPr>
          <p:cNvPr id="4" name="Slide Number Placeholder 3"/>
          <p:cNvSpPr>
            <a:spLocks noGrp="1"/>
          </p:cNvSpPr>
          <p:nvPr>
            <p:ph type="sldNum" sz="quarter" idx="12"/>
          </p:nvPr>
        </p:nvSpPr>
        <p:spPr/>
        <p:txBody>
          <a:bodyPr/>
          <a:lstStyle/>
          <a:p>
            <a:fld id="{CA5FFA54-EA61-4285-A46C-F7CF1F07B14B}" type="slidenum">
              <a:rPr lang="en-US" smtClean="0"/>
              <a:t>10</a:t>
            </a:fld>
            <a:endParaRPr lang="en-US"/>
          </a:p>
        </p:txBody>
      </p:sp>
      <p:sp>
        <p:nvSpPr>
          <p:cNvPr id="5" name="Footer Placeholder 4"/>
          <p:cNvSpPr>
            <a:spLocks noGrp="1"/>
          </p:cNvSpPr>
          <p:nvPr>
            <p:ph type="ftr" sz="quarter" idx="11"/>
          </p:nvPr>
        </p:nvSpPr>
        <p:spPr/>
        <p:txBody>
          <a:bodyPr/>
          <a:lstStyle/>
          <a:p>
            <a:r>
              <a:rPr lang="en-US"/>
              <a:t>(Python course only)</a:t>
            </a:r>
          </a:p>
        </p:txBody>
      </p:sp>
    </p:spTree>
    <p:extLst>
      <p:ext uri="{BB962C8B-B14F-4D97-AF65-F5344CB8AC3E}">
        <p14:creationId xmlns:p14="http://schemas.microsoft.com/office/powerpoint/2010/main" val="146027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Extra Slides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A5FFA54-EA61-4285-A46C-F7CF1F07B14B}" type="slidenum">
              <a:rPr lang="en-US" smtClean="0"/>
              <a:t>11</a:t>
            </a:fld>
            <a:endParaRPr lang="en-US"/>
          </a:p>
        </p:txBody>
      </p:sp>
    </p:spTree>
    <p:extLst>
      <p:ext uri="{BB962C8B-B14F-4D97-AF65-F5344CB8AC3E}">
        <p14:creationId xmlns:p14="http://schemas.microsoft.com/office/powerpoint/2010/main" val="394392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4"/>
            <a:ext cx="10515600" cy="621462"/>
          </a:xfrm>
        </p:spPr>
        <p:txBody>
          <a:bodyPr>
            <a:normAutofit fontScale="90000"/>
          </a:bodyPr>
          <a:lstStyle/>
          <a:p>
            <a:pPr algn="ctr"/>
            <a:r>
              <a:rPr lang="en-US" dirty="0"/>
              <a:t>Additional Resources</a:t>
            </a:r>
          </a:p>
        </p:txBody>
      </p:sp>
      <p:sp>
        <p:nvSpPr>
          <p:cNvPr id="3" name="Content Placeholder 2"/>
          <p:cNvSpPr>
            <a:spLocks noGrp="1"/>
          </p:cNvSpPr>
          <p:nvPr>
            <p:ph idx="1"/>
          </p:nvPr>
        </p:nvSpPr>
        <p:spPr>
          <a:xfrm>
            <a:off x="838200" y="649706"/>
            <a:ext cx="10515600" cy="6208294"/>
          </a:xfrm>
        </p:spPr>
        <p:txBody>
          <a:bodyPr>
            <a:normAutofit lnSpcReduction="10000"/>
          </a:bodyPr>
          <a:lstStyle/>
          <a:p>
            <a:r>
              <a:rPr lang="en-US" dirty="0"/>
              <a:t>Learn Python the Hard Way</a:t>
            </a:r>
          </a:p>
          <a:p>
            <a:pPr lvl="1"/>
            <a:r>
              <a:rPr lang="en-US" dirty="0">
                <a:hlinkClick r:id="rId2"/>
              </a:rPr>
              <a:t>https://learnpythonthehardway.org/book/</a:t>
            </a:r>
            <a:r>
              <a:rPr lang="en-US" dirty="0"/>
              <a:t> </a:t>
            </a:r>
          </a:p>
          <a:p>
            <a:r>
              <a:rPr lang="en-US" dirty="0"/>
              <a:t>Names are important</a:t>
            </a:r>
          </a:p>
          <a:p>
            <a:pPr lvl="1"/>
            <a:r>
              <a:rPr lang="en-US" dirty="0">
                <a:hlinkClick r:id="rId3"/>
              </a:rPr>
              <a:t>https://andidog.de/blog/2016-11-14-names-are-important-improving-use-of-terms-in-software-engineering</a:t>
            </a:r>
            <a:r>
              <a:rPr lang="en-US" dirty="0"/>
              <a:t> </a:t>
            </a:r>
          </a:p>
          <a:p>
            <a:r>
              <a:rPr lang="en-US" dirty="0"/>
              <a:t>Types are shapes</a:t>
            </a:r>
          </a:p>
          <a:p>
            <a:pPr lvl="1"/>
            <a:r>
              <a:rPr lang="en-US" dirty="0">
                <a:hlinkClick r:id="rId4"/>
              </a:rPr>
              <a:t>https://stevekrouse.com/types-are-shapes-d6af1e83192f#.pxe1a5n29</a:t>
            </a:r>
            <a:r>
              <a:rPr lang="en-US" dirty="0"/>
              <a:t> </a:t>
            </a:r>
          </a:p>
          <a:p>
            <a:r>
              <a:rPr lang="en-US" dirty="0"/>
              <a:t>Splines</a:t>
            </a:r>
          </a:p>
          <a:p>
            <a:pPr lvl="1"/>
            <a:r>
              <a:rPr lang="en-US" dirty="0">
                <a:hlinkClick r:id="rId5"/>
              </a:rPr>
              <a:t>https://www.reddit.com/r/computergraphics/comments/5g0sp6/there_are_so_many_kinds_of_spline_curves_out</a:t>
            </a:r>
            <a:r>
              <a:rPr lang="en-US">
                <a:hlinkClick r:id="rId5"/>
              </a:rPr>
              <a:t>/</a:t>
            </a:r>
            <a:r>
              <a:rPr lang="en-US"/>
              <a:t> </a:t>
            </a:r>
          </a:p>
          <a:p>
            <a:r>
              <a:rPr lang="en-US"/>
              <a:t>Machine Learning Isn't Data Science</a:t>
            </a:r>
          </a:p>
          <a:p>
            <a:pPr lvl="1"/>
            <a:r>
              <a:rPr lang="en-US">
                <a:hlinkClick r:id="rId6"/>
              </a:rPr>
              <a:t>http://www.iamwire.com/2016/12/machine-learning-isnt-data-science/146736</a:t>
            </a:r>
            <a:endParaRPr lang="en-US"/>
          </a:p>
          <a:p>
            <a:r>
              <a:rPr lang="en-US"/>
              <a:t>12 Algorithms Every Data Scientist Should Know</a:t>
            </a:r>
          </a:p>
          <a:p>
            <a:pPr lvl="1"/>
            <a:r>
              <a:rPr lang="en-US">
                <a:hlinkClick r:id="rId7"/>
              </a:rPr>
              <a:t>http://www.datasciencecentral.com/profiles/blogs/12-algorithms-every-data-scientist-should-know</a:t>
            </a:r>
            <a:r>
              <a:rPr lang="en-US"/>
              <a:t> </a:t>
            </a:r>
            <a:endParaRPr lang="en-US" dirty="0"/>
          </a:p>
        </p:txBody>
      </p:sp>
      <p:sp>
        <p:nvSpPr>
          <p:cNvPr id="4" name="Slide Number Placeholder 3"/>
          <p:cNvSpPr>
            <a:spLocks noGrp="1"/>
          </p:cNvSpPr>
          <p:nvPr>
            <p:ph type="sldNum" sz="quarter" idx="12"/>
          </p:nvPr>
        </p:nvSpPr>
        <p:spPr/>
        <p:txBody>
          <a:bodyPr/>
          <a:lstStyle/>
          <a:p>
            <a:fld id="{CA5FFA54-EA61-4285-A46C-F7CF1F07B14B}" type="slidenum">
              <a:rPr lang="en-US" smtClean="0"/>
              <a:t>12</a:t>
            </a:fld>
            <a:endParaRPr lang="en-US"/>
          </a:p>
        </p:txBody>
      </p:sp>
    </p:spTree>
    <p:extLst>
      <p:ext uri="{BB962C8B-B14F-4D97-AF65-F5344CB8AC3E}">
        <p14:creationId xmlns:p14="http://schemas.microsoft.com/office/powerpoint/2010/main" val="302206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79928"/>
          </a:xfrm>
        </p:spPr>
        <p:txBody>
          <a:bodyPr/>
          <a:lstStyle/>
          <a:p>
            <a:pPr algn="ctr"/>
            <a:r>
              <a:rPr lang="en-US" dirty="0"/>
              <a:t>Additional Resources</a:t>
            </a:r>
          </a:p>
        </p:txBody>
      </p:sp>
      <p:sp>
        <p:nvSpPr>
          <p:cNvPr id="3" name="Content Placeholder 2"/>
          <p:cNvSpPr>
            <a:spLocks noGrp="1"/>
          </p:cNvSpPr>
          <p:nvPr>
            <p:ph idx="1"/>
          </p:nvPr>
        </p:nvSpPr>
        <p:spPr>
          <a:xfrm>
            <a:off x="838200" y="779929"/>
            <a:ext cx="10515600" cy="5941546"/>
          </a:xfrm>
        </p:spPr>
        <p:txBody>
          <a:bodyPr>
            <a:normAutofit fontScale="92500" lnSpcReduction="10000"/>
          </a:bodyPr>
          <a:lstStyle/>
          <a:p>
            <a:r>
              <a:rPr lang="en-US" dirty="0"/>
              <a:t>Algorithms, by Jeff Erickson</a:t>
            </a:r>
          </a:p>
          <a:p>
            <a:pPr lvl="1"/>
            <a:r>
              <a:rPr lang="en-US" dirty="0">
                <a:hlinkClick r:id="rId3"/>
              </a:rPr>
              <a:t>http://www.cs.illinois.edu/~jeffe/teaching/algorithms</a:t>
            </a:r>
            <a:endParaRPr lang="en-US" dirty="0"/>
          </a:p>
          <a:p>
            <a:pPr lvl="2"/>
            <a:r>
              <a:rPr lang="en-US" dirty="0"/>
              <a:t>“You are welcome to use any subset of this material in your own classes without asking my permission, but please give me proper credit and please include a link to this web page (</a:t>
            </a:r>
            <a:r>
              <a:rPr lang="en-US" dirty="0">
                <a:hlinkClick r:id="rId3"/>
              </a:rPr>
              <a:t>http://www.cs.illinois.edu/~jeffe/teaching/algorithms</a:t>
            </a:r>
            <a:r>
              <a:rPr lang="en-US" dirty="0"/>
              <a:t>) for the most recent revision.</a:t>
            </a:r>
          </a:p>
          <a:p>
            <a:r>
              <a:rPr lang="en-US" dirty="0"/>
              <a:t>Cognitive biases that affect decisions:</a:t>
            </a:r>
          </a:p>
          <a:p>
            <a:pPr lvl="1"/>
            <a:r>
              <a:rPr lang="en-US" dirty="0">
                <a:hlinkClick r:id="rId4"/>
              </a:rPr>
              <a:t>http://www.businessinsider.com.au/cognitive-biases-that-affect-decisions-2015-8</a:t>
            </a:r>
            <a:r>
              <a:rPr lang="en-US" dirty="0"/>
              <a:t> </a:t>
            </a:r>
          </a:p>
          <a:p>
            <a:r>
              <a:rPr lang="en-US" dirty="0"/>
              <a:t>A beginner's guide to ACID and database transactions</a:t>
            </a:r>
          </a:p>
          <a:p>
            <a:pPr lvl="1"/>
            <a:r>
              <a:rPr lang="en-US" dirty="0">
                <a:hlinkClick r:id="rId5"/>
              </a:rPr>
              <a:t>https://vladmihalcea.com/2014/01/05/a-beginners-guide-to-acid-and-database-transactions/</a:t>
            </a:r>
            <a:r>
              <a:rPr lang="en-US" dirty="0"/>
              <a:t> </a:t>
            </a:r>
          </a:p>
          <a:p>
            <a:r>
              <a:rPr lang="en-US" dirty="0"/>
              <a:t>Blown to Bits: Your Life, Liberty, and Happiness After the Digital Explosion</a:t>
            </a:r>
          </a:p>
          <a:p>
            <a:pPr lvl="1"/>
            <a:r>
              <a:rPr lang="en-US" dirty="0">
                <a:hlinkClick r:id="rId6"/>
              </a:rPr>
              <a:t>http://www.bitsbook.com/wp-content/uploads/2008/12/B2B_3.pdf</a:t>
            </a:r>
            <a:r>
              <a:rPr lang="en-US" dirty="0"/>
              <a:t> </a:t>
            </a:r>
          </a:p>
          <a:p>
            <a:r>
              <a:rPr lang="en-US" dirty="0"/>
              <a:t>Up and Down the Ladder of Abstraction</a:t>
            </a:r>
          </a:p>
          <a:p>
            <a:pPr lvl="1"/>
            <a:r>
              <a:rPr lang="en-US" dirty="0">
                <a:hlinkClick r:id="rId7"/>
              </a:rPr>
              <a:t>http://worrydream.com/LadderOfAbstraction/</a:t>
            </a:r>
            <a:r>
              <a:rPr lang="en-US" dirty="0"/>
              <a:t> </a:t>
            </a:r>
          </a:p>
          <a:p>
            <a:r>
              <a:rPr lang="en-US" dirty="0"/>
              <a:t>Eric Lippert on types:</a:t>
            </a:r>
          </a:p>
          <a:p>
            <a:pPr lvl="1"/>
            <a:r>
              <a:rPr lang="en-US" dirty="0">
                <a:hlinkClick r:id="rId8"/>
              </a:rPr>
              <a:t>https://blogs.msdn.microsoft.com/ericlippert/2011/09/07/what-is-this-thing-you-call-a-type-part-two/</a:t>
            </a:r>
            <a:r>
              <a:rPr lang="en-US" dirty="0"/>
              <a:t>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CA5FFA54-EA61-4285-A46C-F7CF1F07B14B}" type="slidenum">
              <a:rPr lang="en-US" smtClean="0"/>
              <a:t>13</a:t>
            </a:fld>
            <a:endParaRPr lang="en-US"/>
          </a:p>
        </p:txBody>
      </p:sp>
    </p:spTree>
    <p:extLst>
      <p:ext uri="{BB962C8B-B14F-4D97-AF65-F5344CB8AC3E}">
        <p14:creationId xmlns:p14="http://schemas.microsoft.com/office/powerpoint/2010/main" val="312291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US" dirty="0"/>
              <a:t>A Brief History of Computer Science</a:t>
            </a:r>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rot="426732">
            <a:off x="926927" y="2988264"/>
            <a:ext cx="490840" cy="830997"/>
          </a:xfrm>
          <a:prstGeom prst="rect">
            <a:avLst/>
          </a:prstGeom>
          <a:noFill/>
        </p:spPr>
        <p:txBody>
          <a:bodyPr wrap="none" rtlCol="0">
            <a:spAutoFit/>
          </a:bodyPr>
          <a:lstStyle/>
          <a:p>
            <a:r>
              <a:rPr lang="en-US" sz="4800" dirty="0"/>
              <a:t>^</a:t>
            </a:r>
          </a:p>
        </p:txBody>
      </p:sp>
      <p:sp>
        <p:nvSpPr>
          <p:cNvPr id="5" name="TextBox 4"/>
          <p:cNvSpPr txBox="1"/>
          <p:nvPr/>
        </p:nvSpPr>
        <p:spPr>
          <a:xfrm rot="414005">
            <a:off x="475990" y="1803749"/>
            <a:ext cx="1584793" cy="1015663"/>
          </a:xfrm>
          <a:prstGeom prst="rect">
            <a:avLst/>
          </a:prstGeom>
          <a:noFill/>
        </p:spPr>
        <p:txBody>
          <a:bodyPr wrap="none" rtlCol="0">
            <a:spAutoFit/>
          </a:bodyPr>
          <a:lstStyle/>
          <a:p>
            <a:r>
              <a:rPr lang="en-US" sz="6000" dirty="0"/>
              <a:t>Very</a:t>
            </a:r>
          </a:p>
        </p:txBody>
      </p:sp>
    </p:spTree>
    <p:extLst>
      <p:ext uri="{BB962C8B-B14F-4D97-AF65-F5344CB8AC3E}">
        <p14:creationId xmlns:p14="http://schemas.microsoft.com/office/powerpoint/2010/main" val="116651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45573"/>
          </a:xfrm>
        </p:spPr>
        <p:txBody>
          <a:bodyPr>
            <a:normAutofit fontScale="90000"/>
          </a:bodyPr>
          <a:lstStyle/>
          <a:p>
            <a:pPr algn="ctr"/>
            <a:r>
              <a:rPr lang="en-US" dirty="0"/>
              <a:t>Some dramatis personae of (classical) computer science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6404" y="1517548"/>
            <a:ext cx="1832696" cy="2371725"/>
          </a:xfrm>
        </p:spPr>
      </p:pic>
      <p:sp>
        <p:nvSpPr>
          <p:cNvPr id="7" name="TextBox 6"/>
          <p:cNvSpPr txBox="1"/>
          <p:nvPr/>
        </p:nvSpPr>
        <p:spPr>
          <a:xfrm>
            <a:off x="1877548" y="3653213"/>
            <a:ext cx="2143308" cy="2923877"/>
          </a:xfrm>
          <a:prstGeom prst="rect">
            <a:avLst/>
          </a:prstGeom>
          <a:noFill/>
          <a:ln w="12700">
            <a:solidFill>
              <a:schemeClr val="accent1"/>
            </a:solidFill>
          </a:ln>
        </p:spPr>
        <p:txBody>
          <a:bodyPr wrap="square" rtlCol="0">
            <a:spAutoFit/>
          </a:bodyPr>
          <a:lstStyle/>
          <a:p>
            <a:r>
              <a:rPr lang="en-US" sz="1600" dirty="0"/>
              <a:t>Augusta Ada King-Noel, Countess of Lovelace (née Byron) (1815-1852), often called the "</a:t>
            </a:r>
            <a:r>
              <a:rPr lang="en-US" sz="1600" b="1" dirty="0"/>
              <a:t>first programmer</a:t>
            </a:r>
            <a:r>
              <a:rPr lang="en-US" sz="1600" dirty="0"/>
              <a:t>".</a:t>
            </a:r>
          </a:p>
          <a:p>
            <a:endParaRPr lang="en-US" sz="800" dirty="0"/>
          </a:p>
          <a:p>
            <a:r>
              <a:rPr lang="en-US" sz="1600" dirty="0"/>
              <a:t>"The Analytical Engine weaves algebraic patterns just as the Jacquard loom weaves flowers and leaves."</a:t>
            </a:r>
          </a:p>
          <a:p>
            <a:r>
              <a:rPr lang="en-US" sz="1600" dirty="0"/>
              <a:t>    - 1843</a:t>
            </a:r>
          </a:p>
        </p:txBody>
      </p:sp>
      <p:sp>
        <p:nvSpPr>
          <p:cNvPr id="8" name="TextBox 7"/>
          <p:cNvSpPr txBox="1"/>
          <p:nvPr/>
        </p:nvSpPr>
        <p:spPr>
          <a:xfrm>
            <a:off x="4070434" y="3898081"/>
            <a:ext cx="2230158" cy="2800767"/>
          </a:xfrm>
          <a:prstGeom prst="rect">
            <a:avLst/>
          </a:prstGeom>
          <a:noFill/>
        </p:spPr>
        <p:txBody>
          <a:bodyPr wrap="square" rtlCol="0">
            <a:spAutoFit/>
          </a:bodyPr>
          <a:lstStyle/>
          <a:p>
            <a:r>
              <a:rPr lang="en-US" sz="1600" dirty="0"/>
              <a:t>Herman Hollerith (1860-1929), in preparation for the 1890 U.S. Census, invented electronic tabulators and punch cards, then founded the Tabulating Machine Company, which later became International Business Machines (</a:t>
            </a:r>
            <a:r>
              <a:rPr lang="en-US" sz="1600" b="1" dirty="0"/>
              <a:t>IBM</a:t>
            </a:r>
            <a:r>
              <a:rPr lang="en-US" sz="1600" dirty="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096" y="1287565"/>
            <a:ext cx="1695450" cy="237172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63" y="1012723"/>
            <a:ext cx="1690688" cy="1690688"/>
          </a:xfrm>
          <a:prstGeom prst="rect">
            <a:avLst/>
          </a:prstGeom>
        </p:spPr>
      </p:pic>
      <p:sp>
        <p:nvSpPr>
          <p:cNvPr id="11" name="TextBox 10"/>
          <p:cNvSpPr txBox="1"/>
          <p:nvPr/>
        </p:nvSpPr>
        <p:spPr>
          <a:xfrm>
            <a:off x="224964" y="2703411"/>
            <a:ext cx="1690688" cy="3539430"/>
          </a:xfrm>
          <a:prstGeom prst="rect">
            <a:avLst/>
          </a:prstGeom>
          <a:noFill/>
        </p:spPr>
        <p:txBody>
          <a:bodyPr wrap="square" rtlCol="0">
            <a:spAutoFit/>
          </a:bodyPr>
          <a:lstStyle/>
          <a:p>
            <a:r>
              <a:rPr lang="en-US" sz="1600" dirty="0"/>
              <a:t>Charles  Babbage (1791-1871) is considered the "</a:t>
            </a:r>
            <a:r>
              <a:rPr lang="en-US" sz="1600" b="1" dirty="0"/>
              <a:t>father of computing</a:t>
            </a:r>
            <a:r>
              <a:rPr lang="en-US" sz="1600" dirty="0"/>
              <a:t>" for originating the notion of the programmable computer.  His designs were costly, and not practical for the era in which he lived.</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122" y="1012723"/>
            <a:ext cx="1842158" cy="1771650"/>
          </a:xfrm>
          <a:prstGeom prst="rect">
            <a:avLst/>
          </a:prstGeom>
        </p:spPr>
      </p:pic>
      <p:sp>
        <p:nvSpPr>
          <p:cNvPr id="13" name="TextBox 12"/>
          <p:cNvSpPr txBox="1"/>
          <p:nvPr/>
        </p:nvSpPr>
        <p:spPr>
          <a:xfrm>
            <a:off x="6319596" y="2773554"/>
            <a:ext cx="1842158" cy="3293209"/>
          </a:xfrm>
          <a:prstGeom prst="rect">
            <a:avLst/>
          </a:prstGeom>
          <a:noFill/>
          <a:ln w="12700">
            <a:solidFill>
              <a:schemeClr val="accent1"/>
            </a:solidFill>
          </a:ln>
        </p:spPr>
        <p:txBody>
          <a:bodyPr wrap="square" rtlCol="0">
            <a:spAutoFit/>
          </a:bodyPr>
          <a:lstStyle/>
          <a:p>
            <a:r>
              <a:rPr lang="en-US" sz="1600" dirty="0"/>
              <a:t>Alan Turing (1912-1954) is considered the "</a:t>
            </a:r>
            <a:r>
              <a:rPr lang="en-US" sz="1600" b="1" dirty="0"/>
              <a:t>father of theoretical computer science and artificial intelligence</a:t>
            </a:r>
            <a:r>
              <a:rPr lang="en-US" sz="1600" dirty="0"/>
              <a:t>".  He laid the groundwork for the modern understanding of computer design, algorithm analysis.</a:t>
            </a: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250" y="1287565"/>
            <a:ext cx="1576612" cy="2364918"/>
          </a:xfrm>
          <a:prstGeom prst="rect">
            <a:avLst/>
          </a:prstGeom>
        </p:spPr>
      </p:pic>
      <p:sp>
        <p:nvSpPr>
          <p:cNvPr id="15" name="TextBox 14"/>
          <p:cNvSpPr txBox="1"/>
          <p:nvPr/>
        </p:nvSpPr>
        <p:spPr>
          <a:xfrm>
            <a:off x="8293784" y="3662175"/>
            <a:ext cx="1752760" cy="2580666"/>
          </a:xfrm>
          <a:prstGeom prst="rect">
            <a:avLst/>
          </a:prstGeom>
          <a:noFill/>
        </p:spPr>
        <p:txBody>
          <a:bodyPr wrap="square" rtlCol="0">
            <a:spAutoFit/>
          </a:bodyPr>
          <a:lstStyle/>
          <a:p>
            <a:r>
              <a:rPr lang="en-US" sz="1600" dirty="0"/>
              <a:t>Grace Hopper (1906-1992) wrote the </a:t>
            </a:r>
            <a:r>
              <a:rPr lang="en-US" sz="1600" b="1" dirty="0"/>
              <a:t>first compiler</a:t>
            </a:r>
            <a:r>
              <a:rPr lang="en-US" sz="1600" dirty="0"/>
              <a:t> (for the programming language COBOL).  She was in the U.S. Navy, and reached the rank of Rear Admiral.</a:t>
            </a: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4226" y="1517548"/>
            <a:ext cx="1905000" cy="2457450"/>
          </a:xfrm>
          <a:prstGeom prst="rect">
            <a:avLst/>
          </a:prstGeom>
        </p:spPr>
      </p:pic>
      <p:sp>
        <p:nvSpPr>
          <p:cNvPr id="17" name="TextBox 16"/>
          <p:cNvSpPr txBox="1"/>
          <p:nvPr/>
        </p:nvSpPr>
        <p:spPr>
          <a:xfrm>
            <a:off x="10141536" y="3969586"/>
            <a:ext cx="1897690" cy="2308324"/>
          </a:xfrm>
          <a:prstGeom prst="rect">
            <a:avLst/>
          </a:prstGeom>
          <a:noFill/>
          <a:ln w="12700">
            <a:solidFill>
              <a:schemeClr val="accent1"/>
            </a:solidFill>
          </a:ln>
        </p:spPr>
        <p:txBody>
          <a:bodyPr wrap="square" rtlCol="0">
            <a:spAutoFit/>
          </a:bodyPr>
          <a:lstStyle/>
          <a:p>
            <a:r>
              <a:rPr lang="en-US" sz="1600" dirty="0"/>
              <a:t>Donald Knuth (b. 1938) is a prolific computer science author and lecturer, and is in the process of writing the multi-volume tome The Art of Computer Science.</a:t>
            </a:r>
          </a:p>
        </p:txBody>
      </p:sp>
      <p:sp>
        <p:nvSpPr>
          <p:cNvPr id="18" name="Slide Number Placeholder 17"/>
          <p:cNvSpPr>
            <a:spLocks noGrp="1"/>
          </p:cNvSpPr>
          <p:nvPr>
            <p:ph type="sldNum" sz="quarter" idx="12"/>
          </p:nvPr>
        </p:nvSpPr>
        <p:spPr/>
        <p:txBody>
          <a:bodyPr/>
          <a:lstStyle/>
          <a:p>
            <a:fld id="{CA5FFA54-EA61-4285-A46C-F7CF1F07B14B}" type="slidenum">
              <a:rPr lang="en-US" smtClean="0"/>
              <a:t>3</a:t>
            </a:fld>
            <a:endParaRPr lang="en-US"/>
          </a:p>
        </p:txBody>
      </p:sp>
    </p:spTree>
    <p:extLst>
      <p:ext uri="{BB962C8B-B14F-4D97-AF65-F5344CB8AC3E}">
        <p14:creationId xmlns:p14="http://schemas.microsoft.com/office/powerpoint/2010/main" val="144804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64710"/>
            <a:ext cx="10515600" cy="665608"/>
          </a:xfrm>
        </p:spPr>
        <p:txBody>
          <a:bodyPr>
            <a:normAutofit/>
          </a:bodyPr>
          <a:lstStyle/>
          <a:p>
            <a:pPr algn="ctr"/>
            <a:r>
              <a:rPr lang="en-US" sz="3600" dirty="0"/>
              <a:t>A Brief Family Tree of Some Programming Languages</a:t>
            </a:r>
          </a:p>
        </p:txBody>
      </p:sp>
      <p:sp>
        <p:nvSpPr>
          <p:cNvPr id="5" name="Rectangle 4"/>
          <p:cNvSpPr/>
          <p:nvPr/>
        </p:nvSpPr>
        <p:spPr>
          <a:xfrm>
            <a:off x="795978" y="24688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t>
            </a:r>
          </a:p>
        </p:txBody>
      </p:sp>
      <p:sp>
        <p:nvSpPr>
          <p:cNvPr id="7" name="Rectangle 6"/>
          <p:cNvSpPr/>
          <p:nvPr/>
        </p:nvSpPr>
        <p:spPr>
          <a:xfrm>
            <a:off x="3904938" y="24688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t>
            </a:r>
          </a:p>
        </p:txBody>
      </p:sp>
      <p:sp>
        <p:nvSpPr>
          <p:cNvPr id="9" name="Rectangle 8"/>
          <p:cNvSpPr/>
          <p:nvPr/>
        </p:nvSpPr>
        <p:spPr>
          <a:xfrm>
            <a:off x="4297680" y="182880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Perl</a:t>
            </a:r>
          </a:p>
        </p:txBody>
      </p:sp>
      <p:sp>
        <p:nvSpPr>
          <p:cNvPr id="10" name="Rectangle 9"/>
          <p:cNvSpPr/>
          <p:nvPr/>
        </p:nvSpPr>
        <p:spPr>
          <a:xfrm>
            <a:off x="5303520" y="118872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Python</a:t>
            </a:r>
          </a:p>
        </p:txBody>
      </p:sp>
      <p:sp>
        <p:nvSpPr>
          <p:cNvPr id="11" name="Rectangle 10"/>
          <p:cNvSpPr/>
          <p:nvPr/>
        </p:nvSpPr>
        <p:spPr>
          <a:xfrm>
            <a:off x="9326880" y="1187577"/>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Nim</a:t>
            </a:r>
            <a:r>
              <a:rPr lang="en-US" sz="1600" strike="sngStrike" dirty="0">
                <a:solidFill>
                  <a:schemeClr val="tx1"/>
                </a:solidFill>
              </a:rPr>
              <a:t>rod</a:t>
            </a:r>
          </a:p>
        </p:txBody>
      </p:sp>
      <p:sp>
        <p:nvSpPr>
          <p:cNvPr id="12" name="Rectangle 11"/>
          <p:cNvSpPr/>
          <p:nvPr/>
        </p:nvSpPr>
        <p:spPr>
          <a:xfrm>
            <a:off x="10058400" y="182880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Kotlin</a:t>
            </a:r>
          </a:p>
        </p:txBody>
      </p:sp>
      <p:sp>
        <p:nvSpPr>
          <p:cNvPr id="13" name="Rectangle 12"/>
          <p:cNvSpPr/>
          <p:nvPr/>
        </p:nvSpPr>
        <p:spPr>
          <a:xfrm>
            <a:off x="6282378" y="24688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Java</a:t>
            </a:r>
          </a:p>
        </p:txBody>
      </p:sp>
      <p:sp>
        <p:nvSpPr>
          <p:cNvPr id="14" name="Rectangle 13"/>
          <p:cNvSpPr/>
          <p:nvPr/>
        </p:nvSpPr>
        <p:spPr>
          <a:xfrm>
            <a:off x="7745418" y="214884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Jython</a:t>
            </a:r>
          </a:p>
        </p:txBody>
      </p:sp>
      <p:sp>
        <p:nvSpPr>
          <p:cNvPr id="15" name="Rectangle 14"/>
          <p:cNvSpPr/>
          <p:nvPr/>
        </p:nvSpPr>
        <p:spPr>
          <a:xfrm>
            <a:off x="7745418" y="278892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p>
        </p:txBody>
      </p:sp>
      <p:sp>
        <p:nvSpPr>
          <p:cNvPr id="16" name="Rectangle 15"/>
          <p:cNvSpPr/>
          <p:nvPr/>
        </p:nvSpPr>
        <p:spPr>
          <a:xfrm>
            <a:off x="8476938" y="179882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Scala</a:t>
            </a:r>
          </a:p>
        </p:txBody>
      </p:sp>
      <p:sp>
        <p:nvSpPr>
          <p:cNvPr id="17" name="Rectangle 16"/>
          <p:cNvSpPr/>
          <p:nvPr/>
        </p:nvSpPr>
        <p:spPr>
          <a:xfrm>
            <a:off x="9784080" y="352044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Rust</a:t>
            </a:r>
          </a:p>
        </p:txBody>
      </p:sp>
      <p:sp>
        <p:nvSpPr>
          <p:cNvPr id="18" name="Rectangle 17"/>
          <p:cNvSpPr/>
          <p:nvPr/>
        </p:nvSpPr>
        <p:spPr>
          <a:xfrm>
            <a:off x="7680960" y="24688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Processing</a:t>
            </a:r>
          </a:p>
        </p:txBody>
      </p:sp>
      <p:sp>
        <p:nvSpPr>
          <p:cNvPr id="19" name="Rectangle 18"/>
          <p:cNvSpPr/>
          <p:nvPr/>
        </p:nvSpPr>
        <p:spPr>
          <a:xfrm>
            <a:off x="7406640" y="310896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t>
            </a:r>
          </a:p>
        </p:txBody>
      </p:sp>
      <p:sp>
        <p:nvSpPr>
          <p:cNvPr id="20" name="Rectangle 19"/>
          <p:cNvSpPr/>
          <p:nvPr/>
        </p:nvSpPr>
        <p:spPr>
          <a:xfrm>
            <a:off x="1005840" y="38404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ML</a:t>
            </a:r>
          </a:p>
        </p:txBody>
      </p:sp>
      <p:sp>
        <p:nvSpPr>
          <p:cNvPr id="21" name="Rectangle 20"/>
          <p:cNvSpPr/>
          <p:nvPr/>
        </p:nvSpPr>
        <p:spPr>
          <a:xfrm>
            <a:off x="6492240" y="38404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OCaml</a:t>
            </a:r>
          </a:p>
        </p:txBody>
      </p:sp>
      <p:sp>
        <p:nvSpPr>
          <p:cNvPr id="22" name="Rectangle 21"/>
          <p:cNvSpPr/>
          <p:nvPr/>
        </p:nvSpPr>
        <p:spPr>
          <a:xfrm>
            <a:off x="5120640" y="416052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Haskell</a:t>
            </a:r>
          </a:p>
        </p:txBody>
      </p:sp>
      <p:sp>
        <p:nvSpPr>
          <p:cNvPr id="23" name="Rectangle 22"/>
          <p:cNvSpPr/>
          <p:nvPr/>
        </p:nvSpPr>
        <p:spPr>
          <a:xfrm>
            <a:off x="8595360" y="384048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t>
            </a:r>
          </a:p>
        </p:txBody>
      </p:sp>
      <p:sp>
        <p:nvSpPr>
          <p:cNvPr id="24" name="Rectangle 23"/>
          <p:cNvSpPr/>
          <p:nvPr/>
        </p:nvSpPr>
        <p:spPr>
          <a:xfrm>
            <a:off x="4297680" y="512064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Self</a:t>
            </a:r>
          </a:p>
        </p:txBody>
      </p:sp>
      <p:sp>
        <p:nvSpPr>
          <p:cNvPr id="25" name="Rectangle 24"/>
          <p:cNvSpPr/>
          <p:nvPr/>
        </p:nvSpPr>
        <p:spPr>
          <a:xfrm>
            <a:off x="6309360" y="512064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JavaScript</a:t>
            </a:r>
          </a:p>
        </p:txBody>
      </p:sp>
      <p:sp>
        <p:nvSpPr>
          <p:cNvPr id="33" name="Rectangle 32"/>
          <p:cNvSpPr/>
          <p:nvPr/>
        </p:nvSpPr>
        <p:spPr>
          <a:xfrm>
            <a:off x="1280160" y="576072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SQL</a:t>
            </a:r>
          </a:p>
        </p:txBody>
      </p:sp>
      <p:sp>
        <p:nvSpPr>
          <p:cNvPr id="36" name="Rectangle 35"/>
          <p:cNvSpPr/>
          <p:nvPr/>
        </p:nvSpPr>
        <p:spPr>
          <a:xfrm>
            <a:off x="10424160" y="575695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TypeScript</a:t>
            </a:r>
          </a:p>
        </p:txBody>
      </p:sp>
      <p:sp>
        <p:nvSpPr>
          <p:cNvPr id="37" name="Rectangle 36"/>
          <p:cNvSpPr/>
          <p:nvPr/>
        </p:nvSpPr>
        <p:spPr>
          <a:xfrm>
            <a:off x="1838858400" y="6534246"/>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Dart</a:t>
            </a:r>
          </a:p>
        </p:txBody>
      </p:sp>
      <p:sp>
        <p:nvSpPr>
          <p:cNvPr id="38" name="Rectangle 37"/>
          <p:cNvSpPr/>
          <p:nvPr/>
        </p:nvSpPr>
        <p:spPr>
          <a:xfrm>
            <a:off x="228600" y="448056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Lisp</a:t>
            </a:r>
          </a:p>
        </p:txBody>
      </p:sp>
      <p:sp>
        <p:nvSpPr>
          <p:cNvPr id="39" name="Rectangle 38"/>
          <p:cNvSpPr/>
          <p:nvPr/>
        </p:nvSpPr>
        <p:spPr>
          <a:xfrm>
            <a:off x="3931920" y="461547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Emacs Lisp</a:t>
            </a:r>
          </a:p>
        </p:txBody>
      </p:sp>
      <p:sp>
        <p:nvSpPr>
          <p:cNvPr id="40" name="Rectangle 39"/>
          <p:cNvSpPr/>
          <p:nvPr/>
        </p:nvSpPr>
        <p:spPr>
          <a:xfrm>
            <a:off x="10241280" y="448056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Clojure</a:t>
            </a:r>
          </a:p>
        </p:txBody>
      </p:sp>
      <p:sp>
        <p:nvSpPr>
          <p:cNvPr id="41" name="Arrow: Pentagon 40"/>
          <p:cNvSpPr/>
          <p:nvPr/>
        </p:nvSpPr>
        <p:spPr>
          <a:xfrm>
            <a:off x="731520" y="6283101"/>
            <a:ext cx="10515600" cy="484632"/>
          </a:xfrm>
          <a:prstGeom prst="homePlat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1970s                                   1980s                                   1990s                                   2000s                                   2010s</a:t>
            </a:r>
          </a:p>
        </p:txBody>
      </p:sp>
      <p:sp>
        <p:nvSpPr>
          <p:cNvPr id="43" name="Rectangle 42"/>
          <p:cNvSpPr/>
          <p:nvPr/>
        </p:nvSpPr>
        <p:spPr>
          <a:xfrm>
            <a:off x="6217920" y="182880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Ruby</a:t>
            </a:r>
          </a:p>
        </p:txBody>
      </p:sp>
      <p:sp>
        <p:nvSpPr>
          <p:cNvPr id="45" name="Rectangle 44"/>
          <p:cNvSpPr/>
          <p:nvPr/>
        </p:nvSpPr>
        <p:spPr>
          <a:xfrm>
            <a:off x="731520" y="512064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Smalltalk</a:t>
            </a:r>
          </a:p>
        </p:txBody>
      </p:sp>
      <p:sp>
        <p:nvSpPr>
          <p:cNvPr id="46" name="Rectangle 45"/>
          <p:cNvSpPr/>
          <p:nvPr/>
        </p:nvSpPr>
        <p:spPr>
          <a:xfrm>
            <a:off x="10058400" y="5120640"/>
            <a:ext cx="109728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Dart</a:t>
            </a:r>
          </a:p>
        </p:txBody>
      </p:sp>
      <p:cxnSp>
        <p:nvCxnSpPr>
          <p:cNvPr id="48" name="Straight Arrow Connector 47"/>
          <p:cNvCxnSpPr>
            <a:stCxn id="45" idx="3"/>
            <a:endCxn id="24" idx="1"/>
          </p:cNvCxnSpPr>
          <p:nvPr/>
        </p:nvCxnSpPr>
        <p:spPr>
          <a:xfrm>
            <a:off x="1828800" y="5257800"/>
            <a:ext cx="246888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3"/>
            <a:endCxn id="25" idx="1"/>
          </p:cNvCxnSpPr>
          <p:nvPr/>
        </p:nvCxnSpPr>
        <p:spPr>
          <a:xfrm>
            <a:off x="5394960" y="5257800"/>
            <a:ext cx="914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5" idx="3"/>
            <a:endCxn id="46" idx="1"/>
          </p:cNvCxnSpPr>
          <p:nvPr/>
        </p:nvCxnSpPr>
        <p:spPr>
          <a:xfrm>
            <a:off x="7406640" y="5257800"/>
            <a:ext cx="265176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5" idx="3"/>
            <a:endCxn id="36" idx="1"/>
          </p:cNvCxnSpPr>
          <p:nvPr/>
        </p:nvCxnSpPr>
        <p:spPr>
          <a:xfrm>
            <a:off x="7406640" y="5257800"/>
            <a:ext cx="3017520" cy="6363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8" idx="3"/>
            <a:endCxn id="40" idx="1"/>
          </p:cNvCxnSpPr>
          <p:nvPr/>
        </p:nvCxnSpPr>
        <p:spPr>
          <a:xfrm>
            <a:off x="1325880" y="4617720"/>
            <a:ext cx="8915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0" idx="3"/>
            <a:endCxn id="21" idx="1"/>
          </p:cNvCxnSpPr>
          <p:nvPr/>
        </p:nvCxnSpPr>
        <p:spPr>
          <a:xfrm>
            <a:off x="2103120" y="3977640"/>
            <a:ext cx="438912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1" idx="3"/>
            <a:endCxn id="23" idx="1"/>
          </p:cNvCxnSpPr>
          <p:nvPr/>
        </p:nvCxnSpPr>
        <p:spPr>
          <a:xfrm>
            <a:off x="7589520" y="3977640"/>
            <a:ext cx="10058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0" idx="3"/>
            <a:endCxn id="22" idx="1"/>
          </p:cNvCxnSpPr>
          <p:nvPr/>
        </p:nvCxnSpPr>
        <p:spPr>
          <a:xfrm>
            <a:off x="2103120" y="3977640"/>
            <a:ext cx="3017520" cy="32004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 idx="3"/>
            <a:endCxn id="7" idx="1"/>
          </p:cNvCxnSpPr>
          <p:nvPr/>
        </p:nvCxnSpPr>
        <p:spPr>
          <a:xfrm>
            <a:off x="1893258" y="2606040"/>
            <a:ext cx="201168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 idx="3"/>
            <a:endCxn id="9" idx="1"/>
          </p:cNvCxnSpPr>
          <p:nvPr/>
        </p:nvCxnSpPr>
        <p:spPr>
          <a:xfrm flipV="1">
            <a:off x="1893258" y="1965960"/>
            <a:ext cx="2404422" cy="6400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 idx="0"/>
            <a:endCxn id="10" idx="2"/>
          </p:cNvCxnSpPr>
          <p:nvPr/>
        </p:nvCxnSpPr>
        <p:spPr>
          <a:xfrm flipV="1">
            <a:off x="4846320" y="1463040"/>
            <a:ext cx="1005840" cy="365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0" idx="2"/>
            <a:endCxn id="43" idx="0"/>
          </p:cNvCxnSpPr>
          <p:nvPr/>
        </p:nvCxnSpPr>
        <p:spPr>
          <a:xfrm>
            <a:off x="5852160" y="1463040"/>
            <a:ext cx="914400" cy="365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10" idx="3"/>
            <a:endCxn id="11" idx="1"/>
          </p:cNvCxnSpPr>
          <p:nvPr/>
        </p:nvCxnSpPr>
        <p:spPr>
          <a:xfrm flipV="1">
            <a:off x="6400800" y="1324737"/>
            <a:ext cx="2926080" cy="11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0" idx="3"/>
            <a:endCxn id="12" idx="0"/>
          </p:cNvCxnSpPr>
          <p:nvPr/>
        </p:nvCxnSpPr>
        <p:spPr>
          <a:xfrm>
            <a:off x="6400800" y="1325880"/>
            <a:ext cx="4206240" cy="5029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3" idx="3"/>
            <a:endCxn id="14" idx="1"/>
          </p:cNvCxnSpPr>
          <p:nvPr/>
        </p:nvCxnSpPr>
        <p:spPr>
          <a:xfrm flipV="1">
            <a:off x="7379658" y="2286000"/>
            <a:ext cx="365760" cy="320040"/>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3" idx="3"/>
            <a:endCxn id="18" idx="1"/>
          </p:cNvCxnSpPr>
          <p:nvPr/>
        </p:nvCxnSpPr>
        <p:spPr>
          <a:xfrm>
            <a:off x="7379658" y="2606040"/>
            <a:ext cx="30130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15" idx="1"/>
          </p:cNvCxnSpPr>
          <p:nvPr/>
        </p:nvCxnSpPr>
        <p:spPr>
          <a:xfrm>
            <a:off x="5002218" y="2743199"/>
            <a:ext cx="2743200" cy="1828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3" idx="2"/>
            <a:endCxn id="19" idx="1"/>
          </p:cNvCxnSpPr>
          <p:nvPr/>
        </p:nvCxnSpPr>
        <p:spPr>
          <a:xfrm>
            <a:off x="6831018" y="2743200"/>
            <a:ext cx="575622" cy="5029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 idx="3"/>
            <a:endCxn id="13" idx="1"/>
          </p:cNvCxnSpPr>
          <p:nvPr/>
        </p:nvCxnSpPr>
        <p:spPr>
          <a:xfrm>
            <a:off x="5002218" y="2606040"/>
            <a:ext cx="128016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16" idx="1"/>
          </p:cNvCxnSpPr>
          <p:nvPr/>
        </p:nvCxnSpPr>
        <p:spPr>
          <a:xfrm flipV="1">
            <a:off x="6831018" y="1935980"/>
            <a:ext cx="1645920" cy="5329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2" name="Connector: Curved 121"/>
          <p:cNvCxnSpPr>
            <a:stCxn id="7" idx="2"/>
            <a:endCxn id="17" idx="1"/>
          </p:cNvCxnSpPr>
          <p:nvPr/>
        </p:nvCxnSpPr>
        <p:spPr>
          <a:xfrm rot="16200000" flipH="1">
            <a:off x="6661629" y="535149"/>
            <a:ext cx="914400" cy="5330502"/>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9" idx="2"/>
            <a:endCxn id="23" idx="0"/>
          </p:cNvCxnSpPr>
          <p:nvPr/>
        </p:nvCxnSpPr>
        <p:spPr>
          <a:xfrm>
            <a:off x="7955280" y="3383280"/>
            <a:ext cx="1188720" cy="457200"/>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38" idx="0"/>
            <a:endCxn id="20" idx="2"/>
          </p:cNvCxnSpPr>
          <p:nvPr/>
        </p:nvCxnSpPr>
        <p:spPr>
          <a:xfrm flipV="1">
            <a:off x="777240" y="4114800"/>
            <a:ext cx="777240" cy="365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309360" y="2743199"/>
            <a:ext cx="0" cy="2377441"/>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4" idx="0"/>
          </p:cNvCxnSpPr>
          <p:nvPr/>
        </p:nvCxnSpPr>
        <p:spPr>
          <a:xfrm>
            <a:off x="6400800" y="1461897"/>
            <a:ext cx="1893258" cy="6869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3" idx="3"/>
            <a:endCxn id="15" idx="1"/>
          </p:cNvCxnSpPr>
          <p:nvPr/>
        </p:nvCxnSpPr>
        <p:spPr>
          <a:xfrm>
            <a:off x="7379658" y="2606040"/>
            <a:ext cx="365760" cy="320040"/>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a:xfrm>
            <a:off x="8861120" y="6356350"/>
            <a:ext cx="2743200" cy="365125"/>
          </a:xfrm>
        </p:spPr>
        <p:txBody>
          <a:bodyPr/>
          <a:lstStyle/>
          <a:p>
            <a:fld id="{CA5FFA54-EA61-4285-A46C-F7CF1F07B14B}" type="slidenum">
              <a:rPr lang="en-US" smtClean="0"/>
              <a:t>4</a:t>
            </a:fld>
            <a:endParaRPr lang="en-US" dirty="0"/>
          </a:p>
        </p:txBody>
      </p:sp>
    </p:spTree>
    <p:extLst>
      <p:ext uri="{BB962C8B-B14F-4D97-AF65-F5344CB8AC3E}">
        <p14:creationId xmlns:p14="http://schemas.microsoft.com/office/powerpoint/2010/main" val="59833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7" y="3469995"/>
            <a:ext cx="3209925" cy="14287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294" y="4660502"/>
            <a:ext cx="2657475" cy="172402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153" y="3469995"/>
            <a:ext cx="2033612" cy="176358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6508" y="4675132"/>
            <a:ext cx="2748915" cy="1714500"/>
          </a:xfrm>
          <a:prstGeom prst="rect">
            <a:avLst/>
          </a:prstGeom>
        </p:spPr>
      </p:pic>
      <p:sp>
        <p:nvSpPr>
          <p:cNvPr id="2" name="Title 1"/>
          <p:cNvSpPr>
            <a:spLocks noGrp="1"/>
          </p:cNvSpPr>
          <p:nvPr>
            <p:ph type="title"/>
          </p:nvPr>
        </p:nvSpPr>
        <p:spPr>
          <a:xfrm>
            <a:off x="838200" y="26923"/>
            <a:ext cx="10515600" cy="611905"/>
          </a:xfrm>
        </p:spPr>
        <p:txBody>
          <a:bodyPr>
            <a:normAutofit fontScale="90000"/>
          </a:bodyPr>
          <a:lstStyle/>
          <a:p>
            <a:pPr algn="ctr"/>
            <a:r>
              <a:rPr lang="en-US" dirty="0"/>
              <a:t>Why so many programming languages?!</a:t>
            </a:r>
          </a:p>
        </p:txBody>
      </p:sp>
      <p:sp>
        <p:nvSpPr>
          <p:cNvPr id="4" name="TextBox 3"/>
          <p:cNvSpPr txBox="1"/>
          <p:nvPr/>
        </p:nvSpPr>
        <p:spPr>
          <a:xfrm>
            <a:off x="0" y="665063"/>
            <a:ext cx="12192000" cy="769441"/>
          </a:xfrm>
          <a:prstGeom prst="rect">
            <a:avLst/>
          </a:prstGeom>
          <a:noFill/>
        </p:spPr>
        <p:txBody>
          <a:bodyPr wrap="square" rtlCol="0">
            <a:spAutoFit/>
          </a:bodyPr>
          <a:lstStyle/>
          <a:p>
            <a:r>
              <a:rPr lang="en-US" sz="2200"/>
              <a:t>Though there are many specialized areas of software development (operating systems, games, graphics, high performance, etc.), they're all pretty much alike</a:t>
            </a:r>
            <a:r>
              <a:rPr lang="en-US" sz="2200">
                <a:latin typeface="Calibri" panose="020F0502020204030204" pitchFamily="34" charset="0"/>
                <a:cs typeface="Calibri" panose="020F0502020204030204" pitchFamily="34" charset="0"/>
              </a:rPr>
              <a:t>—w</a:t>
            </a:r>
            <a:r>
              <a:rPr lang="en-US" sz="2200"/>
              <a:t>ith functions, operators, classes, etc.</a:t>
            </a:r>
            <a:r>
              <a:rPr lang="en-US" sz="2200">
                <a:latin typeface="Calibri" panose="020F0502020204030204" pitchFamily="34" charset="0"/>
                <a:cs typeface="Calibri" panose="020F0502020204030204" pitchFamily="34" charset="0"/>
              </a:rPr>
              <a:t>—</a:t>
            </a:r>
            <a:r>
              <a:rPr lang="en-US" sz="2200"/>
              <a:t>right?</a:t>
            </a:r>
            <a:endParaRPr lang="en-US" sz="2200" dirty="0"/>
          </a:p>
        </p:txBody>
      </p:sp>
      <p:sp>
        <p:nvSpPr>
          <p:cNvPr id="5" name="TextBox 4"/>
          <p:cNvSpPr txBox="1"/>
          <p:nvPr/>
        </p:nvSpPr>
        <p:spPr>
          <a:xfrm>
            <a:off x="3239196" y="3008330"/>
            <a:ext cx="1441292" cy="461665"/>
          </a:xfrm>
          <a:prstGeom prst="rect">
            <a:avLst/>
          </a:prstGeom>
          <a:noFill/>
        </p:spPr>
        <p:txBody>
          <a:bodyPr wrap="none" rtlCol="0">
            <a:spAutoFit/>
          </a:bodyPr>
          <a:lstStyle/>
          <a:p>
            <a:r>
              <a:rPr lang="en-US" sz="2400"/>
              <a:t>Not quite.</a:t>
            </a:r>
            <a:endParaRPr lang="en-US" sz="2400"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37" y="1495553"/>
            <a:ext cx="2857500" cy="16002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5221" y="1492282"/>
            <a:ext cx="2330765" cy="155101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10637" y="4838476"/>
            <a:ext cx="2981325" cy="153352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50726" y="1520144"/>
            <a:ext cx="2191119" cy="1551017"/>
          </a:xfrm>
          <a:prstGeom prst="rect">
            <a:avLst/>
          </a:prstGeom>
        </p:spPr>
      </p:pic>
      <p:sp>
        <p:nvSpPr>
          <p:cNvPr id="16" name="Arrow: Right 15"/>
          <p:cNvSpPr/>
          <p:nvPr/>
        </p:nvSpPr>
        <p:spPr>
          <a:xfrm>
            <a:off x="3226743" y="2004780"/>
            <a:ext cx="134702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66644" y="1529076"/>
            <a:ext cx="2046836" cy="1533151"/>
          </a:xfrm>
          <a:prstGeom prst="rect">
            <a:avLst/>
          </a:prstGeom>
        </p:spPr>
      </p:pic>
      <p:sp>
        <p:nvSpPr>
          <p:cNvPr id="19" name="TextBox 18"/>
          <p:cNvSpPr txBox="1"/>
          <p:nvPr/>
        </p:nvSpPr>
        <p:spPr>
          <a:xfrm>
            <a:off x="513566" y="6342334"/>
            <a:ext cx="10840234" cy="461665"/>
          </a:xfrm>
          <a:prstGeom prst="rect">
            <a:avLst/>
          </a:prstGeom>
          <a:noFill/>
        </p:spPr>
        <p:txBody>
          <a:bodyPr wrap="square" rtlCol="0">
            <a:spAutoFit/>
          </a:bodyPr>
          <a:lstStyle/>
          <a:p>
            <a:r>
              <a:rPr lang="en-US" sz="2400" dirty="0"/>
              <a:t>Some programming languages out there are very, very different from Python and Java.</a:t>
            </a:r>
          </a:p>
        </p:txBody>
      </p:sp>
      <p:sp>
        <p:nvSpPr>
          <p:cNvPr id="3" name="Slide Number Placeholder 2"/>
          <p:cNvSpPr>
            <a:spLocks noGrp="1"/>
          </p:cNvSpPr>
          <p:nvPr>
            <p:ph type="sldNum" sz="quarter" idx="12"/>
          </p:nvPr>
        </p:nvSpPr>
        <p:spPr>
          <a:xfrm>
            <a:off x="9374686" y="6406454"/>
            <a:ext cx="2743200" cy="365125"/>
          </a:xfrm>
        </p:spPr>
        <p:txBody>
          <a:bodyPr/>
          <a:lstStyle/>
          <a:p>
            <a:fld id="{CA5FFA54-EA61-4285-A46C-F7CF1F07B14B}" type="slidenum">
              <a:rPr lang="en-US" smtClean="0"/>
              <a:t>5</a:t>
            </a:fld>
            <a:endParaRPr lang="en-US" dirty="0"/>
          </a:p>
        </p:txBody>
      </p:sp>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59287" y="3469996"/>
            <a:ext cx="2534592" cy="1599546"/>
          </a:xfrm>
          <a:prstGeom prst="rect">
            <a:avLst/>
          </a:prstGeom>
        </p:spPr>
      </p:pic>
    </p:spTree>
    <p:extLst>
      <p:ext uri="{BB962C8B-B14F-4D97-AF65-F5344CB8AC3E}">
        <p14:creationId xmlns:p14="http://schemas.microsoft.com/office/powerpoint/2010/main" val="162054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99768"/>
          </a:xfrm>
        </p:spPr>
        <p:txBody>
          <a:bodyPr>
            <a:normAutofit fontScale="90000"/>
          </a:bodyPr>
          <a:lstStyle/>
          <a:p>
            <a:r>
              <a:rPr lang="en-US" dirty="0" err="1"/>
              <a:t>RedMonk</a:t>
            </a:r>
            <a:r>
              <a:rPr lang="en-US" dirty="0"/>
              <a:t> Q316 Programming Language Rankings</a:t>
            </a:r>
          </a:p>
        </p:txBody>
      </p:sp>
      <p:sp>
        <p:nvSpPr>
          <p:cNvPr id="4" name="Slide Number Placeholder 3"/>
          <p:cNvSpPr>
            <a:spLocks noGrp="1"/>
          </p:cNvSpPr>
          <p:nvPr>
            <p:ph type="sldNum" sz="quarter" idx="12"/>
          </p:nvPr>
        </p:nvSpPr>
        <p:spPr>
          <a:xfrm>
            <a:off x="9374686" y="6431506"/>
            <a:ext cx="2743200" cy="365125"/>
          </a:xfrm>
        </p:spPr>
        <p:txBody>
          <a:bodyPr/>
          <a:lstStyle/>
          <a:p>
            <a:fld id="{CA5FFA54-EA61-4285-A46C-F7CF1F07B14B}" type="slidenum">
              <a:rPr lang="en-US" smtClean="0"/>
              <a:t>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2116"/>
            <a:ext cx="9368619" cy="6395884"/>
          </a:xfrm>
          <a:prstGeom prst="rect">
            <a:avLst/>
          </a:prstGeom>
        </p:spPr>
      </p:pic>
      <p:sp>
        <p:nvSpPr>
          <p:cNvPr id="6" name="TextBox 5"/>
          <p:cNvSpPr txBox="1"/>
          <p:nvPr/>
        </p:nvSpPr>
        <p:spPr>
          <a:xfrm>
            <a:off x="9846898" y="570998"/>
            <a:ext cx="2213782" cy="1754326"/>
          </a:xfrm>
          <a:prstGeom prst="rect">
            <a:avLst/>
          </a:prstGeom>
          <a:noFill/>
        </p:spPr>
        <p:txBody>
          <a:bodyPr wrap="square" rtlCol="0">
            <a:spAutoFit/>
          </a:bodyPr>
          <a:lstStyle/>
          <a:p>
            <a:r>
              <a:rPr lang="en-US" dirty="0"/>
              <a:t>                    JavaScript</a:t>
            </a:r>
          </a:p>
          <a:p>
            <a:r>
              <a:rPr lang="en-US" dirty="0"/>
              <a:t>                </a:t>
            </a:r>
            <a:r>
              <a:rPr lang="en-US" b="1" dirty="0">
                <a:solidFill>
                  <a:srgbClr val="FF0000"/>
                </a:solidFill>
              </a:rPr>
              <a:t>Java</a:t>
            </a:r>
          </a:p>
          <a:p>
            <a:r>
              <a:rPr lang="en-US" dirty="0"/>
              <a:t>            PHP</a:t>
            </a:r>
          </a:p>
          <a:p>
            <a:r>
              <a:rPr lang="en-US" dirty="0"/>
              <a:t>        </a:t>
            </a:r>
            <a:r>
              <a:rPr lang="en-US" b="1" dirty="0">
                <a:solidFill>
                  <a:srgbClr val="FF0000"/>
                </a:solidFill>
              </a:rPr>
              <a:t>Python</a:t>
            </a:r>
          </a:p>
          <a:p>
            <a:r>
              <a:rPr lang="en-US" dirty="0"/>
              <a:t>    C++</a:t>
            </a:r>
          </a:p>
          <a:p>
            <a:r>
              <a:rPr lang="en-US" dirty="0"/>
              <a:t>CSS</a:t>
            </a:r>
          </a:p>
        </p:txBody>
      </p:sp>
      <p:cxnSp>
        <p:nvCxnSpPr>
          <p:cNvPr id="8" name="Straight Arrow Connector 7"/>
          <p:cNvCxnSpPr/>
          <p:nvPr/>
        </p:nvCxnSpPr>
        <p:spPr>
          <a:xfrm flipH="1">
            <a:off x="9191688" y="1027471"/>
            <a:ext cx="1374353" cy="6882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2772464">
            <a:off x="10373982" y="-50087"/>
            <a:ext cx="979371" cy="2956719"/>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79162" y="2528298"/>
            <a:ext cx="3000312" cy="4370427"/>
          </a:xfrm>
          <a:prstGeom prst="rect">
            <a:avLst/>
          </a:prstGeom>
          <a:noFill/>
        </p:spPr>
        <p:txBody>
          <a:bodyPr wrap="square" rtlCol="0">
            <a:spAutoFit/>
          </a:bodyPr>
          <a:lstStyle/>
          <a:p>
            <a:pPr marL="285750" indent="-285750">
              <a:buFont typeface="Arial" panose="020B0604020202020204" pitchFamily="34" charset="0"/>
              <a:buChar char="•"/>
            </a:pPr>
            <a:r>
              <a:rPr lang="en-US" dirty="0"/>
              <a:t>JavaScript, PHP, and CSS appear here because of their use in web pages.</a:t>
            </a:r>
          </a:p>
          <a:p>
            <a:pPr marL="285750" indent="-285750">
              <a:buFont typeface="Arial" panose="020B0604020202020204" pitchFamily="34" charset="0"/>
              <a:buChar char="•"/>
            </a:pPr>
            <a:r>
              <a:rPr lang="en-US" b="1" dirty="0"/>
              <a:t>Java, Python, and C++ </a:t>
            </a:r>
            <a:r>
              <a:rPr lang="en-US" dirty="0"/>
              <a:t>are so-called "general purpose programming languages".</a:t>
            </a:r>
          </a:p>
          <a:p>
            <a:pPr marL="285750" indent="-285750">
              <a:buFont typeface="Arial" panose="020B0604020202020204" pitchFamily="34" charset="0"/>
              <a:buChar char="•"/>
            </a:pPr>
            <a:endParaRPr lang="en-US" sz="800" dirty="0"/>
          </a:p>
          <a:p>
            <a:r>
              <a:rPr lang="en-US" dirty="0"/>
              <a:t>Many of the others are specific to a given "domain":</a:t>
            </a:r>
          </a:p>
          <a:p>
            <a:pPr marL="285750" indent="-285750">
              <a:buFont typeface="Arial" panose="020B0604020202020204" pitchFamily="34" charset="0"/>
              <a:buChar char="•"/>
            </a:pPr>
            <a:r>
              <a:rPr lang="en-US" b="1" dirty="0">
                <a:solidFill>
                  <a:srgbClr val="FF0000"/>
                </a:solidFill>
              </a:rPr>
              <a:t>SQL</a:t>
            </a:r>
            <a:r>
              <a:rPr lang="en-US" dirty="0"/>
              <a:t> for database work</a:t>
            </a:r>
          </a:p>
          <a:p>
            <a:pPr marL="285750" indent="-285750">
              <a:buFont typeface="Arial" panose="020B0604020202020204" pitchFamily="34" charset="0"/>
              <a:buChar char="•"/>
            </a:pPr>
            <a:r>
              <a:rPr lang="en-US" b="1" dirty="0">
                <a:solidFill>
                  <a:srgbClr val="FF0000"/>
                </a:solidFill>
              </a:rPr>
              <a:t>R</a:t>
            </a:r>
            <a:r>
              <a:rPr lang="en-US" dirty="0"/>
              <a:t> for data analysis</a:t>
            </a:r>
          </a:p>
          <a:p>
            <a:pPr marL="285750" indent="-285750">
              <a:buFont typeface="Arial" panose="020B0604020202020204" pitchFamily="34" charset="0"/>
              <a:buChar char="•"/>
            </a:pPr>
            <a:r>
              <a:rPr lang="en-US" b="1" dirty="0">
                <a:solidFill>
                  <a:srgbClr val="FF0000"/>
                </a:solidFill>
              </a:rPr>
              <a:t>Lua</a:t>
            </a:r>
            <a:r>
              <a:rPr lang="en-US" dirty="0"/>
              <a:t> for game development</a:t>
            </a:r>
          </a:p>
          <a:p>
            <a:pPr marL="285750" indent="-285750">
              <a:buFont typeface="Arial" panose="020B0604020202020204" pitchFamily="34" charset="0"/>
              <a:buChar char="•"/>
            </a:pPr>
            <a:r>
              <a:rPr lang="en-US" b="1" dirty="0">
                <a:solidFill>
                  <a:srgbClr val="FF0000"/>
                </a:solidFill>
              </a:rPr>
              <a:t>VHDL</a:t>
            </a:r>
            <a:r>
              <a:rPr lang="en-US" dirty="0"/>
              <a:t> for circuit design</a:t>
            </a:r>
          </a:p>
          <a:p>
            <a:pPr marL="285750" indent="-285750">
              <a:buFont typeface="Arial" panose="020B0604020202020204" pitchFamily="34" charset="0"/>
              <a:buChar char="•"/>
            </a:pPr>
            <a:r>
              <a:rPr lang="en-US" b="1" dirty="0">
                <a:solidFill>
                  <a:srgbClr val="FF0000"/>
                </a:solidFill>
              </a:rPr>
              <a:t>TeX</a:t>
            </a:r>
            <a:r>
              <a:rPr lang="en-US" dirty="0"/>
              <a:t> for typesetting</a:t>
            </a:r>
          </a:p>
          <a:p>
            <a:pPr marL="285750" indent="-285750">
              <a:buFont typeface="Arial" panose="020B0604020202020204" pitchFamily="34" charset="0"/>
              <a:buChar char="•"/>
            </a:pPr>
            <a:r>
              <a:rPr lang="en-US" b="1" dirty="0">
                <a:solidFill>
                  <a:srgbClr val="FF0000"/>
                </a:solidFill>
              </a:rPr>
              <a:t>SuperCollider</a:t>
            </a:r>
            <a:r>
              <a:rPr lang="en-US" dirty="0"/>
              <a:t> for music</a:t>
            </a:r>
          </a:p>
          <a:p>
            <a:r>
              <a:rPr lang="en-US" dirty="0"/>
              <a:t>                               synthesis</a:t>
            </a:r>
          </a:p>
        </p:txBody>
      </p:sp>
      <p:sp>
        <p:nvSpPr>
          <p:cNvPr id="11" name="Oval 10"/>
          <p:cNvSpPr/>
          <p:nvPr/>
        </p:nvSpPr>
        <p:spPr>
          <a:xfrm>
            <a:off x="3093929" y="1302707"/>
            <a:ext cx="526093" cy="28809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1039" y="3534423"/>
            <a:ext cx="526093" cy="28809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72013" y="5402885"/>
            <a:ext cx="947801" cy="25887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17911" y="4776585"/>
            <a:ext cx="526093" cy="28809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229597" y="1542789"/>
            <a:ext cx="526093" cy="28809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004129" y="2569921"/>
            <a:ext cx="526093" cy="28809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3686854">
            <a:off x="8366460" y="573912"/>
            <a:ext cx="423011" cy="1364774"/>
          </a:xfrm>
          <a:prstGeom prst="ellipse">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22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49"/>
            <a:ext cx="10515600" cy="1076580"/>
          </a:xfrm>
        </p:spPr>
        <p:txBody>
          <a:bodyPr>
            <a:normAutofit/>
          </a:bodyPr>
          <a:lstStyle/>
          <a:p>
            <a:pPr algn="ctr"/>
            <a:r>
              <a:rPr lang="en-US" dirty="0"/>
              <a:t>The foundations of our software</a:t>
            </a:r>
          </a:p>
        </p:txBody>
      </p:sp>
      <p:sp>
        <p:nvSpPr>
          <p:cNvPr id="3" name="Content Placeholder 2"/>
          <p:cNvSpPr>
            <a:spLocks noGrp="1"/>
          </p:cNvSpPr>
          <p:nvPr>
            <p:ph idx="1"/>
          </p:nvPr>
        </p:nvSpPr>
        <p:spPr>
          <a:xfrm>
            <a:off x="338203" y="1465545"/>
            <a:ext cx="4160645" cy="5123145"/>
          </a:xfrm>
        </p:spPr>
        <p:txBody>
          <a:bodyPr>
            <a:normAutofit fontScale="70000" lnSpcReduction="20000"/>
          </a:bodyPr>
          <a:lstStyle/>
          <a:p>
            <a:r>
              <a:rPr lang="en-US" b="1" dirty="0">
                <a:solidFill>
                  <a:srgbClr val="FF0000"/>
                </a:solidFill>
              </a:rPr>
              <a:t>Python/Java code</a:t>
            </a:r>
          </a:p>
          <a:p>
            <a:r>
              <a:rPr lang="en-US" dirty="0"/>
              <a:t>Compiler and bytecode</a:t>
            </a:r>
          </a:p>
          <a:p>
            <a:r>
              <a:rPr lang="en-US" dirty="0"/>
              <a:t>Operating system</a:t>
            </a:r>
          </a:p>
          <a:p>
            <a:r>
              <a:rPr lang="en-US" dirty="0"/>
              <a:t>Low-level code (e.g., C, assembly)</a:t>
            </a:r>
          </a:p>
          <a:p>
            <a:r>
              <a:rPr lang="en-US" dirty="0"/>
              <a:t>Assembly</a:t>
            </a:r>
          </a:p>
          <a:p>
            <a:r>
              <a:rPr lang="en-US" dirty="0"/>
              <a:t>CPU instruction set</a:t>
            </a:r>
          </a:p>
          <a:p>
            <a:r>
              <a:rPr lang="en-US" dirty="0"/>
              <a:t>Computer hardware</a:t>
            </a:r>
          </a:p>
          <a:p>
            <a:r>
              <a:rPr lang="en-US" dirty="0"/>
              <a:t>CPU and its components</a:t>
            </a:r>
          </a:p>
          <a:p>
            <a:r>
              <a:rPr lang="en-US" dirty="0"/>
              <a:t>Hardware libraries</a:t>
            </a:r>
          </a:p>
          <a:p>
            <a:r>
              <a:rPr lang="en-US" dirty="0"/>
              <a:t>Boolean algebra</a:t>
            </a:r>
          </a:p>
          <a:p>
            <a:r>
              <a:rPr lang="en-US" dirty="0"/>
              <a:t>Transistor logic</a:t>
            </a:r>
          </a:p>
          <a:p>
            <a:r>
              <a:rPr lang="en-US" dirty="0"/>
              <a:t>Circuit theory</a:t>
            </a:r>
          </a:p>
          <a:p>
            <a:r>
              <a:rPr lang="en-US" dirty="0"/>
              <a:t>Electrical physics</a:t>
            </a:r>
          </a:p>
          <a:p>
            <a:r>
              <a:rPr lang="en-US" dirty="0"/>
              <a:t>Electrodynamics</a:t>
            </a:r>
          </a:p>
          <a:p>
            <a:r>
              <a:rPr lang="en-US" dirty="0"/>
              <a:t>Quantum mechanics</a:t>
            </a:r>
          </a:p>
        </p:txBody>
      </p:sp>
      <p:sp>
        <p:nvSpPr>
          <p:cNvPr id="4" name="Right Brace 3"/>
          <p:cNvSpPr/>
          <p:nvPr/>
        </p:nvSpPr>
        <p:spPr>
          <a:xfrm>
            <a:off x="3147821" y="4232894"/>
            <a:ext cx="745105" cy="2230536"/>
          </a:xfrm>
          <a:prstGeom prst="rightBrace">
            <a:avLst>
              <a:gd name="adj1" fmla="val 8333"/>
              <a:gd name="adj2" fmla="val 51163"/>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row: Down 12"/>
          <p:cNvSpPr/>
          <p:nvPr/>
        </p:nvSpPr>
        <p:spPr>
          <a:xfrm rot="5400000">
            <a:off x="4503565" y="-404398"/>
            <a:ext cx="175202" cy="4021609"/>
          </a:xfrm>
          <a:prstGeom prst="downArrow">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30163" y="1327528"/>
            <a:ext cx="5553456" cy="3046988"/>
          </a:xfrm>
          <a:prstGeom prst="rect">
            <a:avLst/>
          </a:prstGeom>
          <a:noFill/>
        </p:spPr>
        <p:txBody>
          <a:bodyPr wrap="square" rtlCol="0">
            <a:spAutoFit/>
          </a:bodyPr>
          <a:lstStyle/>
          <a:p>
            <a:r>
              <a:rPr lang="en-US" sz="3200" dirty="0"/>
              <a:t>Where our code lives:</a:t>
            </a:r>
          </a:p>
          <a:p>
            <a:pPr marL="457200" indent="-457200">
              <a:buFont typeface="Arial" panose="020B0604020202020204" pitchFamily="34" charset="0"/>
              <a:buChar char="•"/>
            </a:pPr>
            <a:r>
              <a:rPr lang="en-US" sz="3200" dirty="0"/>
              <a:t>Applications</a:t>
            </a:r>
          </a:p>
          <a:p>
            <a:pPr marL="457200" indent="-457200">
              <a:buFont typeface="Arial" panose="020B0604020202020204" pitchFamily="34" charset="0"/>
              <a:buChar char="•"/>
            </a:pPr>
            <a:r>
              <a:rPr lang="en-US" sz="3200" dirty="0"/>
              <a:t>Web servers</a:t>
            </a:r>
          </a:p>
          <a:p>
            <a:pPr marL="457200" indent="-457200">
              <a:buFont typeface="Arial" panose="020B0604020202020204" pitchFamily="34" charset="0"/>
              <a:buChar char="•"/>
            </a:pPr>
            <a:r>
              <a:rPr lang="en-US" sz="3200" dirty="0"/>
              <a:t>Software libraries</a:t>
            </a:r>
          </a:p>
          <a:p>
            <a:pPr marL="457200" indent="-457200">
              <a:buFont typeface="Arial" panose="020B0604020202020204" pitchFamily="34" charset="0"/>
              <a:buChar char="•"/>
            </a:pPr>
            <a:r>
              <a:rPr lang="en-US" sz="3200" dirty="0"/>
              <a:t>Test &amp; debugging code</a:t>
            </a:r>
          </a:p>
          <a:p>
            <a:pPr marL="457200" indent="-457200">
              <a:buFont typeface="Arial" panose="020B0604020202020204" pitchFamily="34" charset="0"/>
              <a:buChar char="•"/>
            </a:pPr>
            <a:r>
              <a:rPr lang="en-US" sz="3200" dirty="0"/>
              <a:t>etc.</a:t>
            </a:r>
          </a:p>
        </p:txBody>
      </p:sp>
      <p:sp>
        <p:nvSpPr>
          <p:cNvPr id="16" name="Rectangle: Rounded Corners 15"/>
          <p:cNvSpPr/>
          <p:nvPr/>
        </p:nvSpPr>
        <p:spPr>
          <a:xfrm>
            <a:off x="3894278" y="5352636"/>
            <a:ext cx="1901952" cy="1259831"/>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Stuff we mostly</a:t>
            </a:r>
          </a:p>
          <a:p>
            <a:r>
              <a:rPr lang="en-US" dirty="0">
                <a:solidFill>
                  <a:schemeClr val="tx1"/>
                </a:solidFill>
              </a:rPr>
              <a:t>ignore, because we can … except</a:t>
            </a:r>
          </a:p>
          <a:p>
            <a:r>
              <a:rPr lang="en-US" dirty="0">
                <a:solidFill>
                  <a:schemeClr val="tx1"/>
                </a:solidFill>
              </a:rPr>
              <a:t>when we can’t</a:t>
            </a:r>
          </a:p>
        </p:txBody>
      </p:sp>
      <p:sp>
        <p:nvSpPr>
          <p:cNvPr id="5" name="TextBox 4"/>
          <p:cNvSpPr txBox="1"/>
          <p:nvPr/>
        </p:nvSpPr>
        <p:spPr>
          <a:xfrm>
            <a:off x="3716133" y="3507532"/>
            <a:ext cx="2740937" cy="646331"/>
          </a:xfrm>
          <a:prstGeom prst="rect">
            <a:avLst/>
          </a:prstGeom>
          <a:noFill/>
          <a:ln w="25400">
            <a:solidFill>
              <a:srgbClr val="0070C0"/>
            </a:solidFill>
          </a:ln>
        </p:spPr>
        <p:txBody>
          <a:bodyPr wrap="square" rtlCol="0">
            <a:spAutoFit/>
          </a:bodyPr>
          <a:lstStyle/>
          <a:p>
            <a:r>
              <a:rPr lang="en-US"/>
              <a:t>Charles Babbage territory.</a:t>
            </a:r>
          </a:p>
          <a:p>
            <a:r>
              <a:rPr lang="en-US"/>
              <a:t>Includes memory and I/O.</a:t>
            </a:r>
            <a:endParaRPr lang="en-US" dirty="0"/>
          </a:p>
        </p:txBody>
      </p:sp>
      <p:cxnSp>
        <p:nvCxnSpPr>
          <p:cNvPr id="7" name="Straight Arrow Connector 6"/>
          <p:cNvCxnSpPr>
            <a:cxnSpLocks/>
          </p:cNvCxnSpPr>
          <p:nvPr/>
        </p:nvCxnSpPr>
        <p:spPr>
          <a:xfrm flipH="1">
            <a:off x="2866769" y="3629465"/>
            <a:ext cx="849364" cy="16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80198" y="2563572"/>
            <a:ext cx="1576873" cy="646331"/>
          </a:xfrm>
          <a:prstGeom prst="rect">
            <a:avLst/>
          </a:prstGeom>
          <a:noFill/>
          <a:ln w="25400">
            <a:solidFill>
              <a:srgbClr val="0070C0"/>
            </a:solidFill>
          </a:ln>
        </p:spPr>
        <p:txBody>
          <a:bodyPr wrap="square" rtlCol="0">
            <a:spAutoFit/>
          </a:bodyPr>
          <a:lstStyle/>
          <a:p>
            <a:r>
              <a:rPr lang="en-US" dirty="0"/>
              <a:t>Grace Hopper</a:t>
            </a:r>
          </a:p>
          <a:p>
            <a:r>
              <a:rPr lang="en-US" dirty="0"/>
              <a:t>territory</a:t>
            </a:r>
          </a:p>
        </p:txBody>
      </p:sp>
      <p:sp>
        <p:nvSpPr>
          <p:cNvPr id="19" name="Right Brace 18"/>
          <p:cNvSpPr/>
          <p:nvPr/>
        </p:nvSpPr>
        <p:spPr>
          <a:xfrm>
            <a:off x="4020857" y="2464843"/>
            <a:ext cx="772364" cy="874066"/>
          </a:xfrm>
          <a:prstGeom prst="rightBrace">
            <a:avLst>
              <a:gd name="adj1" fmla="val 8333"/>
              <a:gd name="adj2" fmla="val 49369"/>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lide Number Placeholder 23"/>
          <p:cNvSpPr>
            <a:spLocks noGrp="1"/>
          </p:cNvSpPr>
          <p:nvPr>
            <p:ph type="sldNum" sz="quarter" idx="12"/>
          </p:nvPr>
        </p:nvSpPr>
        <p:spPr/>
        <p:txBody>
          <a:bodyPr/>
          <a:lstStyle/>
          <a:p>
            <a:fld id="{CA5FFA54-EA61-4285-A46C-F7CF1F07B14B}" type="slidenum">
              <a:rPr lang="en-US" smtClean="0"/>
              <a:t>7</a:t>
            </a:fld>
            <a:endParaRPr lang="en-US"/>
          </a:p>
        </p:txBody>
      </p:sp>
      <p:sp>
        <p:nvSpPr>
          <p:cNvPr id="15" name="TextBox 14"/>
          <p:cNvSpPr txBox="1"/>
          <p:nvPr/>
        </p:nvSpPr>
        <p:spPr>
          <a:xfrm>
            <a:off x="3716134" y="4900864"/>
            <a:ext cx="2861617" cy="369332"/>
          </a:xfrm>
          <a:prstGeom prst="rect">
            <a:avLst/>
          </a:prstGeom>
          <a:noFill/>
          <a:ln w="25400">
            <a:solidFill>
              <a:srgbClr val="0070C0"/>
            </a:solidFill>
          </a:ln>
        </p:spPr>
        <p:txBody>
          <a:bodyPr wrap="none" rtlCol="0">
            <a:spAutoFit/>
          </a:bodyPr>
          <a:lstStyle/>
          <a:p>
            <a:r>
              <a:rPr lang="en-US" dirty="0"/>
              <a:t>Transistors invented in 1947</a:t>
            </a:r>
          </a:p>
        </p:txBody>
      </p:sp>
      <p:cxnSp>
        <p:nvCxnSpPr>
          <p:cNvPr id="18" name="Straight Arrow Connector 17"/>
          <p:cNvCxnSpPr>
            <a:cxnSpLocks/>
          </p:cNvCxnSpPr>
          <p:nvPr/>
        </p:nvCxnSpPr>
        <p:spPr>
          <a:xfrm flipH="1" flipV="1">
            <a:off x="2456792" y="4967414"/>
            <a:ext cx="1261768" cy="19114"/>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87000" y="4458481"/>
            <a:ext cx="3894721" cy="369332"/>
          </a:xfrm>
          <a:prstGeom prst="rect">
            <a:avLst/>
          </a:prstGeom>
          <a:noFill/>
          <a:ln w="25400">
            <a:solidFill>
              <a:srgbClr val="0070C0"/>
            </a:solidFill>
          </a:ln>
        </p:spPr>
        <p:txBody>
          <a:bodyPr wrap="none" rtlCol="0">
            <a:spAutoFit/>
          </a:bodyPr>
          <a:lstStyle/>
          <a:p>
            <a:r>
              <a:rPr lang="en-US" dirty="0"/>
              <a:t>Named after George Boole (1815-1864)</a:t>
            </a:r>
          </a:p>
        </p:txBody>
      </p:sp>
      <p:cxnSp>
        <p:nvCxnSpPr>
          <p:cNvPr id="22" name="Straight Arrow Connector 21"/>
          <p:cNvCxnSpPr>
            <a:cxnSpLocks/>
          </p:cNvCxnSpPr>
          <p:nvPr/>
        </p:nvCxnSpPr>
        <p:spPr>
          <a:xfrm flipH="1" flipV="1">
            <a:off x="2456792" y="4655805"/>
            <a:ext cx="1630208" cy="1539"/>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28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7"/>
            <a:ext cx="10515600" cy="1325563"/>
          </a:xfrm>
        </p:spPr>
        <p:txBody>
          <a:bodyPr/>
          <a:lstStyle/>
          <a:p>
            <a:pPr algn="ctr"/>
            <a:r>
              <a:rPr lang="en-US" dirty="0"/>
              <a:t>What is computer science?</a:t>
            </a:r>
          </a:p>
        </p:txBody>
      </p:sp>
      <p:sp>
        <p:nvSpPr>
          <p:cNvPr id="3" name="Content Placeholder 2"/>
          <p:cNvSpPr>
            <a:spLocks noGrp="1"/>
          </p:cNvSpPr>
          <p:nvPr>
            <p:ph idx="1"/>
          </p:nvPr>
        </p:nvSpPr>
        <p:spPr>
          <a:xfrm>
            <a:off x="112734" y="1339960"/>
            <a:ext cx="11962356" cy="4837003"/>
          </a:xfrm>
        </p:spPr>
        <p:txBody>
          <a:bodyPr>
            <a:noAutofit/>
          </a:bodyPr>
          <a:lstStyle/>
          <a:p>
            <a:pPr marL="0" indent="0">
              <a:buNone/>
            </a:pPr>
            <a:r>
              <a:rPr lang="en-US" sz="2000" dirty="0"/>
              <a:t>The term "computer science" as used today often includes three separate areas: </a:t>
            </a:r>
          </a:p>
          <a:p>
            <a:r>
              <a:rPr lang="en-US" sz="2000" dirty="0"/>
              <a:t>1. Classical computer science    # The study of algorithmic processes that describe and transform information.</a:t>
            </a:r>
          </a:p>
          <a:p>
            <a:r>
              <a:rPr lang="en-US" sz="2000" dirty="0"/>
              <a:t>2. </a:t>
            </a:r>
            <a:r>
              <a:rPr lang="en-US" sz="2000" b="1" dirty="0"/>
              <a:t>Software engineering</a:t>
            </a:r>
            <a:r>
              <a:rPr lang="en-US" sz="2000" dirty="0"/>
              <a:t>	            # The software life cycle: getting stuff done with software.  (Our primary focus.)</a:t>
            </a:r>
          </a:p>
          <a:p>
            <a:r>
              <a:rPr lang="en-US" sz="2000" dirty="0"/>
              <a:t>3. Hardware engineering            # CPU/GPU design, memory, disk drives, network connections, routers, etc.</a:t>
            </a:r>
          </a:p>
          <a:p>
            <a:r>
              <a:rPr lang="en-US" sz="2000" dirty="0"/>
              <a:t>4. Sociology of trends in computer use (e.g., digital citizenship)</a:t>
            </a:r>
          </a:p>
          <a:p>
            <a:pPr marL="0" indent="0">
              <a:buNone/>
            </a:pPr>
            <a:endParaRPr lang="en-US" sz="800" dirty="0"/>
          </a:p>
          <a:p>
            <a:pPr marL="0" indent="0">
              <a:buNone/>
            </a:pPr>
            <a:r>
              <a:rPr lang="en-US" sz="2000" dirty="0"/>
              <a:t>Software engineering can include collecting requirements, writing, testing, debugging, deploying, etc.</a:t>
            </a:r>
          </a:p>
          <a:p>
            <a:pPr marL="457200" lvl="1" indent="0">
              <a:buNone/>
            </a:pPr>
            <a:r>
              <a:rPr lang="en-US" sz="2000" dirty="0"/>
              <a:t>(The term "programming" is sometimes applied more narrowly to only the writing of the software.)</a:t>
            </a:r>
          </a:p>
          <a:p>
            <a:r>
              <a:rPr lang="en-US" sz="2000" dirty="0"/>
              <a:t>Trend: Desktop programs </a:t>
            </a:r>
            <a:r>
              <a:rPr lang="en-US" sz="2000" dirty="0">
                <a:sym typeface="Wingdings" panose="05000000000000000000" pitchFamily="2" charset="2"/>
              </a:rPr>
              <a:t> Mobile apps and cloud computing.</a:t>
            </a:r>
          </a:p>
          <a:p>
            <a:r>
              <a:rPr lang="en-US" sz="2000" dirty="0">
                <a:sym typeface="Wingdings" panose="05000000000000000000" pitchFamily="2" charset="2"/>
              </a:rPr>
              <a:t>Trend: Program ability limited to the knowledge of subject matter experts  Machine learning.</a:t>
            </a:r>
          </a:p>
          <a:p>
            <a:r>
              <a:rPr lang="en-US" sz="2000" dirty="0">
                <a:sym typeface="Wingdings" panose="05000000000000000000" pitchFamily="2" charset="2"/>
              </a:rPr>
              <a:t>Trend: Working with small, well-</a:t>
            </a:r>
            <a:r>
              <a:rPr lang="en-US" sz="2000" dirty="0"/>
              <a:t>understood components </a:t>
            </a:r>
            <a:r>
              <a:rPr lang="en-US" sz="2000" dirty="0">
                <a:sym typeface="Wingdings" panose="05000000000000000000" pitchFamily="2" charset="2"/>
              </a:rPr>
              <a:t> M</a:t>
            </a:r>
            <a:r>
              <a:rPr lang="en-US" sz="2000" dirty="0"/>
              <a:t>odifying large, partially understood components.</a:t>
            </a:r>
          </a:p>
        </p:txBody>
      </p:sp>
      <p:sp>
        <p:nvSpPr>
          <p:cNvPr id="4" name="Slide Number Placeholder 3"/>
          <p:cNvSpPr>
            <a:spLocks noGrp="1"/>
          </p:cNvSpPr>
          <p:nvPr>
            <p:ph type="sldNum" sz="quarter" idx="12"/>
          </p:nvPr>
        </p:nvSpPr>
        <p:spPr/>
        <p:txBody>
          <a:bodyPr/>
          <a:lstStyle/>
          <a:p>
            <a:fld id="{CA5FFA54-EA61-4285-A46C-F7CF1F07B14B}" type="slidenum">
              <a:rPr lang="en-US" smtClean="0"/>
              <a:t>8</a:t>
            </a:fld>
            <a:endParaRPr lang="en-US"/>
          </a:p>
        </p:txBody>
      </p:sp>
    </p:spTree>
    <p:extLst>
      <p:ext uri="{BB962C8B-B14F-4D97-AF65-F5344CB8AC3E}">
        <p14:creationId xmlns:p14="http://schemas.microsoft.com/office/powerpoint/2010/main" val="2885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4" y="366713"/>
            <a:ext cx="6392033" cy="1647845"/>
          </a:xfrm>
        </p:spPr>
        <p:txBody>
          <a:bodyPr>
            <a:noAutofit/>
          </a:bodyPr>
          <a:lstStyle/>
          <a:p>
            <a:pPr algn="ctr"/>
            <a:r>
              <a:rPr lang="en-US" sz="4000" dirty="0"/>
              <a:t>The bumpy terrain of software</a:t>
            </a:r>
            <a:br>
              <a:rPr lang="en-US" sz="4000" dirty="0"/>
            </a:br>
            <a:r>
              <a:rPr lang="en-US" sz="4000" dirty="0"/>
              <a:t>or: if you're stuck, get help</a:t>
            </a:r>
            <a:br>
              <a:rPr lang="en-US" sz="4000" dirty="0"/>
            </a:br>
            <a:r>
              <a:rPr lang="en-US" sz="4000" dirty="0"/>
              <a:t>(also: testing is a good thing)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344" y="3489833"/>
            <a:ext cx="5413248" cy="31211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259" y="153771"/>
            <a:ext cx="4443281" cy="4443281"/>
          </a:xfrm>
          <a:prstGeom prst="rect">
            <a:avLst/>
          </a:prstGeom>
        </p:spPr>
      </p:pic>
      <p:sp>
        <p:nvSpPr>
          <p:cNvPr id="6" name="TextBox 5"/>
          <p:cNvSpPr txBox="1"/>
          <p:nvPr/>
        </p:nvSpPr>
        <p:spPr>
          <a:xfrm>
            <a:off x="525344" y="2238919"/>
            <a:ext cx="5413248" cy="1200329"/>
          </a:xfrm>
          <a:prstGeom prst="rect">
            <a:avLst/>
          </a:prstGeom>
          <a:noFill/>
        </p:spPr>
        <p:txBody>
          <a:bodyPr wrap="square" rtlCol="0">
            <a:spAutoFit/>
          </a:bodyPr>
          <a:lstStyle/>
          <a:p>
            <a:r>
              <a:rPr lang="en-US" sz="2400" b="1" dirty="0"/>
              <a:t>The dream: </a:t>
            </a:r>
            <a:r>
              <a:rPr lang="en-US" sz="2400" dirty="0"/>
              <a:t>Software is written by typing at full speed.  Bugs are rare anomalies.  It’s basically smooth sailing all the way.</a:t>
            </a:r>
          </a:p>
        </p:txBody>
      </p:sp>
      <p:sp>
        <p:nvSpPr>
          <p:cNvPr id="7" name="TextBox 6"/>
          <p:cNvSpPr txBox="1"/>
          <p:nvPr/>
        </p:nvSpPr>
        <p:spPr>
          <a:xfrm>
            <a:off x="6075123" y="4603297"/>
            <a:ext cx="5962389" cy="2308324"/>
          </a:xfrm>
          <a:prstGeom prst="rect">
            <a:avLst/>
          </a:prstGeom>
          <a:noFill/>
        </p:spPr>
        <p:txBody>
          <a:bodyPr wrap="square" rtlCol="0">
            <a:spAutoFit/>
          </a:bodyPr>
          <a:lstStyle/>
          <a:p>
            <a:r>
              <a:rPr lang="en-US" sz="2400" b="1" dirty="0"/>
              <a:t>The reality: </a:t>
            </a:r>
            <a:r>
              <a:rPr lang="en-US" sz="2400" dirty="0"/>
              <a:t>Software can be complicated.  The interplay of complex requirements, arcane language features, and implementation quirks can lead to subtle problems that can be hard to find and costly to fix.  Or they can even lie hidden for ages.</a:t>
            </a:r>
          </a:p>
        </p:txBody>
      </p:sp>
      <p:sp>
        <p:nvSpPr>
          <p:cNvPr id="3" name="Slide Number Placeholder 2"/>
          <p:cNvSpPr>
            <a:spLocks noGrp="1"/>
          </p:cNvSpPr>
          <p:nvPr>
            <p:ph type="sldNum" sz="quarter" idx="12"/>
          </p:nvPr>
        </p:nvSpPr>
        <p:spPr>
          <a:xfrm>
            <a:off x="9411222" y="6458635"/>
            <a:ext cx="2743200" cy="365125"/>
          </a:xfrm>
        </p:spPr>
        <p:txBody>
          <a:bodyPr/>
          <a:lstStyle/>
          <a:p>
            <a:fld id="{CA5FFA54-EA61-4285-A46C-F7CF1F07B14B}" type="slidenum">
              <a:rPr lang="en-US" smtClean="0"/>
              <a:t>9</a:t>
            </a:fld>
            <a:endParaRPr lang="en-US" dirty="0"/>
          </a:p>
        </p:txBody>
      </p:sp>
    </p:spTree>
    <p:extLst>
      <p:ext uri="{BB962C8B-B14F-4D97-AF65-F5344CB8AC3E}">
        <p14:creationId xmlns:p14="http://schemas.microsoft.com/office/powerpoint/2010/main" val="156309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31801</TotalTime>
  <Words>1973</Words>
  <Application>Microsoft Office PowerPoint</Application>
  <PresentationFormat>Widescreen</PresentationFormat>
  <Paragraphs>220</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 to Computer Science</vt:lpstr>
      <vt:lpstr>A Brief History of Computer Science</vt:lpstr>
      <vt:lpstr>Some dramatis personae of (classical) computer science</vt:lpstr>
      <vt:lpstr>A Brief Family Tree of Some Programming Languages</vt:lpstr>
      <vt:lpstr>Why so many programming languages?!</vt:lpstr>
      <vt:lpstr>RedMonk Q316 Programming Language Rankings</vt:lpstr>
      <vt:lpstr>The foundations of our software</vt:lpstr>
      <vt:lpstr>What is computer science?</vt:lpstr>
      <vt:lpstr>The bumpy terrain of software or: if you're stuck, get help (also: testing is a good thing)</vt:lpstr>
      <vt:lpstr>We have a Mars problem</vt:lpstr>
      <vt:lpstr>Extra Slides</vt:lpstr>
      <vt:lpstr>Additional Resources</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jmc</dc:creator>
  <cp:lastModifiedBy>jmc</cp:lastModifiedBy>
  <cp:revision>244</cp:revision>
  <dcterms:created xsi:type="dcterms:W3CDTF">2016-10-29T01:42:24Z</dcterms:created>
  <dcterms:modified xsi:type="dcterms:W3CDTF">2021-01-26T06:03:08Z</dcterms:modified>
</cp:coreProperties>
</file>