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79" r:id="rId4"/>
    <p:sldId id="270" r:id="rId5"/>
    <p:sldId id="273" r:id="rId6"/>
    <p:sldId id="274" r:id="rId7"/>
    <p:sldId id="275" r:id="rId8"/>
    <p:sldId id="277" r:id="rId9"/>
    <p:sldId id="276" r:id="rId10"/>
    <p:sldId id="272" r:id="rId11"/>
    <p:sldId id="340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c" initials="jmc" lastIdx="1" clrIdx="0">
    <p:extLst>
      <p:ext uri="{19B8F6BF-5375-455C-9EA6-DF929625EA0E}">
        <p15:presenceInfo xmlns:p15="http://schemas.microsoft.com/office/powerpoint/2012/main" userId="jm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82710" autoAdjust="0"/>
  </p:normalViewPr>
  <p:slideViewPr>
    <p:cSldViewPr snapToGrid="0">
      <p:cViewPr varScale="1">
        <p:scale>
          <a:sx n="56" d="100"/>
          <a:sy n="56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EAD2-54AC-46C2-87CB-4DDAB026A6D7}" type="datetimeFigureOut">
              <a:rPr lang="en-US" smtClean="0"/>
              <a:t>2021-01-25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07432-4C1F-4BB9-ACEB-C724D843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BA3C-DF12-45F8-99CC-E469B2D9B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07432-4C1F-4BB9-ACEB-C724D843E2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0026-E3A5-46A6-9958-3900E736CF23}" type="datetime1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FA2E-254D-4624-BFA5-DBE1D82E069D}" type="datetime1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E51-DAF1-4FB3-A31F-DC13A285F4E1}" type="datetime1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7DD-3962-4DB4-B630-38831C616678}" type="datetime1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8C1C-F2D0-451E-AAE8-B8B14F05316C}" type="datetime1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B10-F050-4F24-9CED-BCE4D46FA092}" type="datetime1">
              <a:rPr lang="en-US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6CB7-6E59-4022-9858-39DA48A8DB4F}" type="datetime1">
              <a:rPr lang="en-US" smtClean="0"/>
              <a:t>2021-01-25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F24F-DAD9-4B94-89E4-6885F18E1904}" type="datetime1">
              <a:rPr lang="en-US" smtClean="0"/>
              <a:t>2021-01-25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7293-8734-4509-80F6-14AE823CB55F}" type="datetime1">
              <a:rPr lang="en-US" smtClean="0"/>
              <a:t>2021-01-25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5BAF-3E1C-48B4-9E3F-DDD4E7D86D7D}" type="datetime1">
              <a:rPr lang="en-US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2B1D-844A-4764-B31E-95CF62151D6B}" type="datetime1">
              <a:rPr lang="en-US" smtClean="0"/>
              <a:t>2021-01-25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FF9F2-7AD2-4FD5-882B-ACD1957A5A07}" type="datetime1">
              <a:rPr lang="en-US" smtClean="0"/>
              <a:t>2021-01-25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License: CC BY-SA 4.0 (except images), by Jay Coskey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8D89-8EF8-4605-A852-76013E10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" TargetMode="External"/><Relationship Id="rId3" Type="http://schemas.openxmlformats.org/officeDocument/2006/relationships/hyperlink" Target="https://www.jetbrains.com/pycharm/" TargetMode="External"/><Relationship Id="rId7" Type="http://schemas.openxmlformats.org/officeDocument/2006/relationships/hyperlink" Target="http://undo.readthedocs.io/en/late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tk.html" TargetMode="External"/><Relationship Id="rId5" Type="http://schemas.openxmlformats.org/officeDocument/2006/relationships/hyperlink" Target="http://bokeh.pydata.org/en/latest/index.html" TargetMode="External"/><Relationship Id="rId4" Type="http://schemas.openxmlformats.org/officeDocument/2006/relationships/hyperlink" Target="http://matplotlib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technology-38103893" TargetMode="External"/><Relationship Id="rId2" Type="http://schemas.openxmlformats.org/officeDocument/2006/relationships/hyperlink" Target="https://medium.com/broken-window/the-power-of-wordnet-with-nltk-7c45b20f52cf#.vkzzh7p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hneadb.net/tracing-through-python-functi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Uv66718DII&amp;t=60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inahab/the-programmers-guide-to-booking-a-concert-e048a580735f#.k9yx707q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Into to Computer Science:</a:t>
            </a:r>
            <a:br>
              <a:rPr lang="en-US"/>
            </a:br>
            <a:r>
              <a:rPr lang="en-US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(Covering CPython 3)</a:t>
            </a:r>
          </a:p>
          <a:p>
            <a:endParaRPr lang="en-US"/>
          </a:p>
          <a:p>
            <a:r>
              <a:rPr lang="en-US"/>
              <a:t>Spring 2017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67" y="6366773"/>
            <a:ext cx="1227411" cy="42944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License: CC BY-SA 4.0 (except images), by Jay Coskey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4522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Introduction to Python—Syllabus by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45895"/>
            <a:ext cx="10515600" cy="596347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Language basics</a:t>
            </a:r>
          </a:p>
          <a:p>
            <a:pPr lvl="1"/>
            <a:r>
              <a:rPr lang="en-US"/>
              <a:t>Python language: Packages/classes/ OO design to decorators</a:t>
            </a:r>
          </a:p>
          <a:p>
            <a:pPr lvl="1"/>
            <a:r>
              <a:rPr lang="en-US"/>
              <a:t>Collections: Lists, sets, dictionaries, trees, stack, matrix, graphs</a:t>
            </a:r>
          </a:p>
          <a:p>
            <a:pPr lvl="1"/>
            <a:r>
              <a:rPr lang="en-US"/>
              <a:t>Testing (unittest), debugging</a:t>
            </a:r>
          </a:p>
          <a:p>
            <a:pPr lvl="1"/>
            <a:r>
              <a:rPr lang="en-US"/>
              <a:t>IDEs: </a:t>
            </a:r>
            <a:r>
              <a:rPr lang="en-US" err="1">
                <a:hlinkClick r:id="rId3"/>
              </a:rPr>
              <a:t>PyCharm</a:t>
            </a:r>
            <a:r>
              <a:rPr lang="en-US"/>
              <a:t>, IPython, and Jupyter</a:t>
            </a:r>
          </a:p>
          <a:p>
            <a:r>
              <a:rPr lang="en-US"/>
              <a:t>Strings</a:t>
            </a:r>
          </a:p>
          <a:p>
            <a:pPr lvl="1"/>
            <a:r>
              <a:rPr lang="en-US"/>
              <a:t>String methods, </a:t>
            </a:r>
            <a:r>
              <a:rPr lang="en-US" err="1"/>
              <a:t>regexs</a:t>
            </a:r>
            <a:r>
              <a:rPr lang="en-US"/>
              <a:t>, dynamic programming (string distances, line/page breaks)</a:t>
            </a:r>
          </a:p>
          <a:p>
            <a:pPr lvl="1"/>
            <a:r>
              <a:rPr lang="en-US"/>
              <a:t>Binary search trees, suffix trees, parsing, word chains</a:t>
            </a:r>
          </a:p>
          <a:p>
            <a:r>
              <a:rPr lang="en-US"/>
              <a:t>Data visualization</a:t>
            </a:r>
          </a:p>
          <a:p>
            <a:pPr lvl="1"/>
            <a:r>
              <a:rPr lang="en-US">
                <a:hlinkClick r:id="rId4"/>
              </a:rPr>
              <a:t>Matplotlib</a:t>
            </a:r>
            <a:r>
              <a:rPr lang="en-US"/>
              <a:t> &amp; </a:t>
            </a:r>
            <a:r>
              <a:rPr lang="en-US">
                <a:hlinkClick r:id="rId5"/>
              </a:rPr>
              <a:t>bokeh</a:t>
            </a:r>
            <a:r>
              <a:rPr lang="en-US"/>
              <a:t>.  Image handing (regions, color histogram, outlining)</a:t>
            </a:r>
          </a:p>
          <a:p>
            <a:pPr lvl="1"/>
            <a:r>
              <a:rPr lang="en-US"/>
              <a:t>XY graphs, histograms, scatterplots, graphs, choropleths, heatmap, etc.</a:t>
            </a:r>
          </a:p>
          <a:p>
            <a:r>
              <a:rPr lang="en-US"/>
              <a:t>Games</a:t>
            </a:r>
          </a:p>
          <a:p>
            <a:pPr lvl="1"/>
            <a:r>
              <a:rPr lang="en-US">
                <a:hlinkClick r:id="rId6"/>
              </a:rPr>
              <a:t>Tkinter</a:t>
            </a:r>
            <a:r>
              <a:rPr lang="en-US"/>
              <a:t> (a GUI library).  One or more basic game (e.g., Tic-Tac-Toe) and </a:t>
            </a:r>
            <a:r>
              <a:rPr lang="en-US">
                <a:hlinkClick r:id="rId7"/>
              </a:rPr>
              <a:t>undo</a:t>
            </a:r>
            <a:r>
              <a:rPr lang="en-US"/>
              <a:t>. , graphs</a:t>
            </a:r>
          </a:p>
          <a:p>
            <a:r>
              <a:rPr lang="en-US"/>
              <a:t>Neural networks</a:t>
            </a:r>
          </a:p>
          <a:p>
            <a:pPr lvl="1"/>
            <a:r>
              <a:rPr lang="en-US">
                <a:hlinkClick r:id="rId8"/>
              </a:rPr>
              <a:t>keras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7704" y="719666"/>
          <a:ext cx="11813064" cy="664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80">
                  <a:extLst>
                    <a:ext uri="{9D8B030D-6E8A-4147-A177-3AD203B41FA5}">
                      <a16:colId xmlns:a16="http://schemas.microsoft.com/office/drawing/2014/main" val="2026544168"/>
                    </a:ext>
                  </a:extLst>
                </a:gridCol>
                <a:gridCol w="2631986">
                  <a:extLst>
                    <a:ext uri="{9D8B030D-6E8A-4147-A177-3AD203B41FA5}">
                      <a16:colId xmlns:a16="http://schemas.microsoft.com/office/drawing/2014/main" val="95328670"/>
                    </a:ext>
                  </a:extLst>
                </a:gridCol>
                <a:gridCol w="481916">
                  <a:extLst>
                    <a:ext uri="{9D8B030D-6E8A-4147-A177-3AD203B41FA5}">
                      <a16:colId xmlns:a16="http://schemas.microsoft.com/office/drawing/2014/main" val="3929335372"/>
                    </a:ext>
                  </a:extLst>
                </a:gridCol>
                <a:gridCol w="2471350">
                  <a:extLst>
                    <a:ext uri="{9D8B030D-6E8A-4147-A177-3AD203B41FA5}">
                      <a16:colId xmlns:a16="http://schemas.microsoft.com/office/drawing/2014/main" val="883219945"/>
                    </a:ext>
                  </a:extLst>
                </a:gridCol>
                <a:gridCol w="518986">
                  <a:extLst>
                    <a:ext uri="{9D8B030D-6E8A-4147-A177-3AD203B41FA5}">
                      <a16:colId xmlns:a16="http://schemas.microsoft.com/office/drawing/2014/main" val="1448625974"/>
                    </a:ext>
                  </a:extLst>
                </a:gridCol>
                <a:gridCol w="2434280">
                  <a:extLst>
                    <a:ext uri="{9D8B030D-6E8A-4147-A177-3AD203B41FA5}">
                      <a16:colId xmlns:a16="http://schemas.microsoft.com/office/drawing/2014/main" val="1338025618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1935441850"/>
                    </a:ext>
                  </a:extLst>
                </a:gridCol>
                <a:gridCol w="2421925">
                  <a:extLst>
                    <a:ext uri="{9D8B030D-6E8A-4147-A177-3AD203B41FA5}">
                      <a16:colId xmlns:a16="http://schemas.microsoft.com/office/drawing/2014/main" val="467543190"/>
                    </a:ext>
                  </a:extLst>
                </a:gridCol>
              </a:tblGrid>
              <a:tr h="170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28979"/>
                  </a:ext>
                </a:extLst>
              </a:tr>
              <a:tr h="58062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intro.  CS</a:t>
                      </a:r>
                      <a:r>
                        <a:rPr lang="en-US" baseline="0"/>
                        <a:t> &amp; your brain.  Hello, world.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Tkinter</a:t>
                      </a:r>
                      <a:r>
                        <a:rPr lang="en-US" baseline="0"/>
                        <a:t> window controls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03702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VENDING</a:t>
                      </a:r>
                      <a:r>
                        <a:rPr lang="en-US" baseline="0"/>
                        <a:t> MACHINE</a:t>
                      </a:r>
                      <a:r>
                        <a:rPr lang="en-US"/>
                        <a:t>.  IPython.  Linear A.  Functions &amp;</a:t>
                      </a:r>
                      <a:r>
                        <a:rPr lang="en-US" baseline="0"/>
                        <a:t> classes. __</a:t>
                      </a:r>
                    </a:p>
                    <a:p>
                      <a:r>
                        <a:rPr lang="en-US" baseline="0"/>
                        <a:t>Lambdas.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Tic-tac-toe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59228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Loops &amp; list comp.  Newton’s method.  Assert statements.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28796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08773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28852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78293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42472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08882"/>
                  </a:ext>
                </a:extLst>
              </a:tr>
              <a:tr h="588691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135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FA54-EA61-4285-A46C-F7CF1F07B14B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228835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22"/>
            <a:ext cx="10515600" cy="674322"/>
          </a:xfrm>
        </p:spPr>
        <p:txBody>
          <a:bodyPr>
            <a:normAutofit fontScale="90000"/>
          </a:bodyPr>
          <a:lstStyle/>
          <a:p>
            <a:pPr lvl="1" algn="ctr">
              <a:lnSpc>
                <a:spcPct val="100000"/>
              </a:lnSpc>
              <a:spcBef>
                <a:spcPts val="0"/>
              </a:spcBef>
            </a:pPr>
            <a:r>
              <a:rPr lang="en-US" sz="4000"/>
              <a:t>Iterating over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81645"/>
            <a:ext cx="10515601" cy="6176356"/>
          </a:xfrm>
        </p:spPr>
        <p:txBody>
          <a:bodyPr>
            <a:noAutofit/>
          </a:bodyPr>
          <a:lstStyle/>
          <a:p>
            <a:r>
              <a:rPr lang="en-US" sz="1800"/>
              <a:t>Given a list of integers (or any other type, for that matter), you can iterate over the list like so:</a:t>
            </a:r>
          </a:p>
          <a:p>
            <a:pPr marL="457200" lvl="1" indent="0">
              <a:buNone/>
            </a:pPr>
            <a:r>
              <a:rPr lang="en-US" sz="1800"/>
              <a:t>	selections = [8, 1, 6, 3, 5, 7]</a:t>
            </a:r>
          </a:p>
          <a:p>
            <a:pPr marL="457200" lvl="1" indent="0">
              <a:buNone/>
            </a:pPr>
            <a:r>
              <a:rPr lang="en-US" sz="1800"/>
              <a:t>	</a:t>
            </a:r>
            <a:r>
              <a:rPr lang="en-US" sz="1800" b="1">
                <a:solidFill>
                  <a:srgbClr val="0070C0"/>
                </a:solidFill>
              </a:rPr>
              <a:t>for</a:t>
            </a:r>
            <a:r>
              <a:rPr lang="en-US" sz="1800"/>
              <a:t> item in selections:		# The </a:t>
            </a:r>
            <a:r>
              <a:rPr lang="en-US" sz="1800" b="1">
                <a:solidFill>
                  <a:srgbClr val="0070C0"/>
                </a:solidFill>
              </a:rPr>
              <a:t>for</a:t>
            </a:r>
            <a:r>
              <a:rPr lang="en-US" sz="1800"/>
              <a:t> statement performs an action on each item in a list.</a:t>
            </a:r>
          </a:p>
          <a:p>
            <a:pPr marL="457200" lvl="1" indent="0">
              <a:buNone/>
            </a:pPr>
            <a:r>
              <a:rPr lang="en-US" sz="1800"/>
              <a:t>		print("item=", item)</a:t>
            </a:r>
          </a:p>
          <a:p>
            <a:r>
              <a:rPr lang="en-US" sz="1800"/>
              <a:t>Here's another example:</a:t>
            </a:r>
          </a:p>
          <a:p>
            <a:pPr marL="457200" lvl="1" indent="0">
              <a:buNone/>
            </a:pPr>
            <a:r>
              <a:rPr lang="en-US" sz="1800"/>
              <a:t>def sum(values):</a:t>
            </a:r>
          </a:p>
          <a:p>
            <a:pPr marL="914400" lvl="2" indent="0">
              <a:buNone/>
            </a:pPr>
            <a:r>
              <a:rPr lang="en-US" sz="1800"/>
              <a:t>result = 0</a:t>
            </a:r>
          </a:p>
          <a:p>
            <a:pPr marL="914400" lvl="2" indent="0">
              <a:buNone/>
            </a:pPr>
            <a:r>
              <a:rPr lang="en-US" sz="1800"/>
              <a:t>for v in values:</a:t>
            </a:r>
          </a:p>
          <a:p>
            <a:pPr marL="1371600" lvl="3" indent="0">
              <a:buNone/>
            </a:pPr>
            <a:r>
              <a:rPr lang="en-US"/>
              <a:t>result += v  # This adds v to result</a:t>
            </a:r>
          </a:p>
          <a:p>
            <a:pPr marL="914400" lvl="2" indent="0">
              <a:buNone/>
            </a:pPr>
            <a:r>
              <a:rPr lang="en-US" sz="1800"/>
              <a:t>return result</a:t>
            </a:r>
          </a:p>
          <a:p>
            <a:r>
              <a:rPr lang="en-US" sz="1800"/>
              <a:t>Here's a more complex example that involves </a:t>
            </a:r>
            <a:r>
              <a:rPr lang="en-US" sz="1800" b="1">
                <a:solidFill>
                  <a:srgbClr val="0070C0"/>
                </a:solidFill>
              </a:rPr>
              <a:t>nested loops</a:t>
            </a:r>
            <a:r>
              <a:rPr lang="en-US" sz="1800"/>
              <a:t>:</a:t>
            </a:r>
          </a:p>
          <a:p>
            <a:pPr marL="914400" lvl="2" indent="0">
              <a:buNone/>
            </a:pPr>
            <a:r>
              <a:rPr lang="en-US" sz="1800"/>
              <a:t>line_num = 0</a:t>
            </a:r>
          </a:p>
          <a:p>
            <a:pPr marL="914400" lvl="2" indent="0">
              <a:buNone/>
            </a:pPr>
            <a:r>
              <a:rPr lang="en-US" sz="1800"/>
              <a:t>for line in get_file_lines():</a:t>
            </a:r>
          </a:p>
          <a:p>
            <a:pPr marL="1371600" lvl="3" indent="0">
              <a:buNone/>
            </a:pPr>
            <a:r>
              <a:rPr lang="en-US"/>
              <a:t>line_num += 1</a:t>
            </a:r>
          </a:p>
          <a:p>
            <a:pPr marL="1371600" lvl="3" indent="0">
              <a:buNone/>
            </a:pPr>
            <a:r>
              <a:rPr lang="en-US"/>
              <a:t>length = 0</a:t>
            </a:r>
          </a:p>
          <a:p>
            <a:pPr marL="1371600" lvl="3" indent="0">
              <a:buNone/>
            </a:pPr>
            <a:r>
              <a:rPr lang="en-US"/>
              <a:t>for letter in line:	# Yes, you can iterate over characters in a string</a:t>
            </a:r>
          </a:p>
          <a:p>
            <a:pPr marL="1828800" lvl="4" indent="0">
              <a:buNone/>
            </a:pPr>
            <a:r>
              <a:rPr lang="en-US"/>
              <a:t>length += 1</a:t>
            </a:r>
          </a:p>
          <a:p>
            <a:pPr marL="1371600" lvl="3" indent="0">
              <a:buNone/>
            </a:pPr>
            <a:r>
              <a:rPr lang="en-US"/>
              <a:t>print('line </a:t>
            </a:r>
            <a:r>
              <a:rPr lang="en-US" b="1">
                <a:solidFill>
                  <a:srgbClr val="0070C0"/>
                </a:solidFill>
              </a:rPr>
              <a:t>{0:d}</a:t>
            </a:r>
            <a:r>
              <a:rPr lang="en-US"/>
              <a:t> has </a:t>
            </a:r>
            <a:r>
              <a:rPr lang="en-US" b="1">
                <a:solidFill>
                  <a:srgbClr val="0070C0"/>
                </a:solidFill>
              </a:rPr>
              <a:t>{1:d}</a:t>
            </a:r>
            <a:r>
              <a:rPr lang="en-US"/>
              <a:t> lines'.</a:t>
            </a:r>
            <a:r>
              <a:rPr lang="en-US" b="1">
                <a:solidFill>
                  <a:srgbClr val="0070C0"/>
                </a:solidFill>
              </a:rPr>
              <a:t>format</a:t>
            </a:r>
            <a:r>
              <a:rPr lang="en-US"/>
              <a:t>(line_num, ' lines'))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5998" y="2251720"/>
            <a:ext cx="6918561" cy="92333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Note that this function does not require that values be a list of integers.</a:t>
            </a:r>
          </a:p>
          <a:p>
            <a:pPr lvl="1"/>
            <a:r>
              <a:rPr lang="en-US"/>
              <a:t>It could be a list of floats, or strings, or anything that can be added.</a:t>
            </a:r>
          </a:p>
          <a:p>
            <a:pPr lvl="1"/>
            <a:r>
              <a:rPr lang="en-US"/>
              <a:t>In fact, as we'll see later, it doesn't even need to be a list.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038600" y="64816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9465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Blog post: The dictionary I use in my code</a:t>
            </a:r>
          </a:p>
          <a:p>
            <a:pPr lvl="1"/>
            <a:r>
              <a:rPr lang="en-US">
                <a:hlinkClick r:id="rId2"/>
              </a:rPr>
              <a:t>https://medium.com/broken-window/the-power-of-wordnet-with-nltk-7c45b20f52cf#.vkzzh7pds</a:t>
            </a:r>
            <a:endParaRPr lang="en-US"/>
          </a:p>
          <a:p>
            <a:r>
              <a:rPr lang="en-US"/>
              <a:t>Programming in the early days of the computer age</a:t>
            </a:r>
          </a:p>
          <a:p>
            <a:pPr lvl="1"/>
            <a:r>
              <a:rPr lang="en-US">
                <a:hlinkClick r:id="rId3"/>
              </a:rPr>
              <a:t>http://www.bbc.com/news/technology-38103893</a:t>
            </a:r>
            <a:endParaRPr lang="en-US"/>
          </a:p>
          <a:p>
            <a:r>
              <a:rPr lang="en-US"/>
              <a:t>python –m turtledemo</a:t>
            </a:r>
          </a:p>
          <a:p>
            <a:r>
              <a:rPr lang="en-US"/>
              <a:t>Python –m turtledemo.clock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2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22"/>
            <a:ext cx="12192000" cy="685067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>
                <a:latin typeface="+mn-lt"/>
              </a:rPr>
              <a:t>Where to go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FA54-EA61-4285-A46C-F7CF1F07B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If you want to read more from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8D89-8EF8-4605-A852-76013E10B5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7438" cy="1325563"/>
          </a:xfrm>
        </p:spPr>
        <p:txBody>
          <a:bodyPr/>
          <a:lstStyle/>
          <a:p>
            <a:pPr algn="ctr"/>
            <a:r>
              <a:rPr lang="en-US"/>
              <a:t>If you want to read more from here…</a:t>
            </a:r>
            <a:br>
              <a:rPr lang="en-US"/>
            </a:br>
            <a:r>
              <a:rPr lang="en-US"/>
              <a:t>Other Python libraries to explore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29397"/>
              </p:ext>
            </p:extLst>
          </p:nvPr>
        </p:nvGraphicFramePr>
        <p:xfrm>
          <a:off x="200416" y="1690688"/>
          <a:ext cx="1178699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972">
                  <a:extLst>
                    <a:ext uri="{9D8B030D-6E8A-4147-A177-3AD203B41FA5}">
                      <a16:colId xmlns:a16="http://schemas.microsoft.com/office/drawing/2014/main" val="1086462405"/>
                    </a:ext>
                  </a:extLst>
                </a:gridCol>
                <a:gridCol w="6904019">
                  <a:extLst>
                    <a:ext uri="{9D8B030D-6E8A-4147-A177-3AD203B41FA5}">
                      <a16:colId xmlns:a16="http://schemas.microsoft.com/office/drawing/2014/main" val="353151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itertools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8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Numerical/Scientific</a:t>
                      </a:r>
                      <a:r>
                        <a:rPr lang="en-US" sz="2400" baseline="0"/>
                        <a:t> computing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numpy, pandas,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/>
                        <a:t>scipy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8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Data</a:t>
                      </a:r>
                      <a:r>
                        <a:rPr lang="en-US" sz="2400" baseline="0"/>
                        <a:t> visualization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7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Serialization/Persistence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pickle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twisted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5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asyncio (and curio, a</a:t>
                      </a:r>
                      <a:r>
                        <a:rPr lang="en-US" sz="2400" baseline="0"/>
                        <a:t> competitor to asyncio)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8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Parallelism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9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keras</a:t>
                      </a:r>
                      <a:r>
                        <a:rPr lang="en-US" sz="2400" baseline="0"/>
                        <a:t> [Python] and TensorFlow [Python/C++]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9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/>
                        <a:t>[minimal] </a:t>
                      </a:r>
                      <a:r>
                        <a:rPr lang="en-US" sz="2400"/>
                        <a:t>CherryPy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>
                          <a:sym typeface="Wingdings" panose="05000000000000000000" pitchFamily="2" charset="2"/>
                        </a:rPr>
                        <a:t> Flask  </a:t>
                      </a:r>
                      <a:r>
                        <a:rPr lang="en-US" sz="2400" baseline="0"/>
                        <a:t>Django [full-featured]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7594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FA54-EA61-4285-A46C-F7CF1F07B14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23045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through 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https://www.mihneadb.net/tracing-through-python-functions/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FA54-EA61-4285-A46C-F7CF1F07B14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421814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Bret Victor: Inventing on Principle</a:t>
            </a:r>
            <a:br>
              <a:rPr lang="en-US"/>
            </a:br>
            <a:r>
              <a:rPr lang="en-US" sz="2400"/>
              <a:t>(His principle: Immediate Connection between Design Ideas and their Feedback)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https://www.youtube.com/watch?v=PUv66718DII&amp;t=60s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355F-CAFC-485C-855B-26973AB9A07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27841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superpowers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Programmer's Guide to Booking a Concert (Python)</a:t>
            </a:r>
          </a:p>
          <a:p>
            <a:pPr lvl="1"/>
            <a:r>
              <a:rPr lang="en-US">
                <a:hlinkClick r:id="rId2"/>
              </a:rPr>
              <a:t>https://medium.com/@sinahab/the-programmers-guide-to-booking-a-concert-e048a580735f#.k9yx707q8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FA54-EA61-4285-A46C-F7CF1F07B14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6003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36619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0"/>
            <a:ext cx="10515600" cy="821130"/>
          </a:xfrm>
        </p:spPr>
        <p:txBody>
          <a:bodyPr/>
          <a:lstStyle/>
          <a:p>
            <a:pPr algn="ctr"/>
            <a:r>
              <a:rPr lang="en-US"/>
              <a:t>Grid Words</a:t>
            </a:r>
          </a:p>
        </p:txBody>
      </p:sp>
      <p:sp>
        <p:nvSpPr>
          <p:cNvPr id="3" name="Oval 2"/>
          <p:cNvSpPr/>
          <p:nvPr/>
        </p:nvSpPr>
        <p:spPr>
          <a:xfrm>
            <a:off x="7157030" y="1030219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73629" y="98518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N</a:t>
            </a:r>
          </a:p>
        </p:txBody>
      </p:sp>
      <p:sp>
        <p:nvSpPr>
          <p:cNvPr id="5" name="Oval 4"/>
          <p:cNvSpPr/>
          <p:nvPr/>
        </p:nvSpPr>
        <p:spPr>
          <a:xfrm>
            <a:off x="8196126" y="1030214"/>
            <a:ext cx="740064" cy="649001"/>
          </a:xfrm>
          <a:prstGeom prst="ellipse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98870" y="999039"/>
            <a:ext cx="524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9262931" y="1030214"/>
            <a:ext cx="740064" cy="649001"/>
          </a:xfrm>
          <a:prstGeom prst="ellipse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93385" y="98518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R</a:t>
            </a:r>
          </a:p>
        </p:txBody>
      </p:sp>
      <p:sp>
        <p:nvSpPr>
          <p:cNvPr id="9" name="Oval 8"/>
          <p:cNvSpPr/>
          <p:nvPr/>
        </p:nvSpPr>
        <p:spPr>
          <a:xfrm>
            <a:off x="10302027" y="1030209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46336" y="99903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T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8963889" y="1354715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7897091" y="1354710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10016834" y="1340850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157025" y="2027747"/>
            <a:ext cx="740064" cy="649001"/>
          </a:xfrm>
          <a:prstGeom prst="ellipse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87479" y="1982717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8196121" y="2027742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57300" y="198271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W</a:t>
            </a:r>
          </a:p>
        </p:txBody>
      </p:sp>
      <p:sp>
        <p:nvSpPr>
          <p:cNvPr id="21" name="Oval 20"/>
          <p:cNvSpPr/>
          <p:nvPr/>
        </p:nvSpPr>
        <p:spPr>
          <a:xfrm>
            <a:off x="9262926" y="2027742"/>
            <a:ext cx="740064" cy="649001"/>
          </a:xfrm>
          <a:prstGeom prst="ellipse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1090" y="198271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10302022" y="2027737"/>
            <a:ext cx="740064" cy="649001"/>
          </a:xfrm>
          <a:prstGeom prst="ellipse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60186" y="19827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8963884" y="2352243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7897086" y="2352238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10016829" y="2338378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510482" y="1695767"/>
            <a:ext cx="16303" cy="3120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8562100" y="1673368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9628891" y="1673363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10654127" y="1673358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170880" y="3011414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29044" y="298023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T</a:t>
            </a:r>
          </a:p>
        </p:txBody>
      </p:sp>
      <p:sp>
        <p:nvSpPr>
          <p:cNvPr id="37" name="Oval 36"/>
          <p:cNvSpPr/>
          <p:nvPr/>
        </p:nvSpPr>
        <p:spPr>
          <a:xfrm>
            <a:off x="8209976" y="3011409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368140" y="298023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Y</a:t>
            </a:r>
          </a:p>
        </p:txBody>
      </p:sp>
      <p:sp>
        <p:nvSpPr>
          <p:cNvPr id="39" name="Oval 38"/>
          <p:cNvSpPr/>
          <p:nvPr/>
        </p:nvSpPr>
        <p:spPr>
          <a:xfrm>
            <a:off x="9276781" y="3011409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421090" y="296637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E</a:t>
            </a:r>
          </a:p>
        </p:txBody>
      </p:sp>
      <p:sp>
        <p:nvSpPr>
          <p:cNvPr id="41" name="Oval 40"/>
          <p:cNvSpPr/>
          <p:nvPr/>
        </p:nvSpPr>
        <p:spPr>
          <a:xfrm>
            <a:off x="10315877" y="3011404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460186" y="2980229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S</a:t>
            </a: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977739" y="3335910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flipV="1">
            <a:off x="7910941" y="3335905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V="1">
            <a:off x="10030684" y="3322045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70875" y="4008942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01329" y="3963912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H</a:t>
            </a:r>
          </a:p>
        </p:txBody>
      </p:sp>
      <p:sp>
        <p:nvSpPr>
          <p:cNvPr id="48" name="Oval 47"/>
          <p:cNvSpPr/>
          <p:nvPr/>
        </p:nvSpPr>
        <p:spPr>
          <a:xfrm>
            <a:off x="8209971" y="4008937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437407" y="3963907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I</a:t>
            </a:r>
          </a:p>
        </p:txBody>
      </p:sp>
      <p:sp>
        <p:nvSpPr>
          <p:cNvPr id="50" name="Oval 49"/>
          <p:cNvSpPr/>
          <p:nvPr/>
        </p:nvSpPr>
        <p:spPr>
          <a:xfrm>
            <a:off x="9276776" y="4008937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434940" y="396390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V</a:t>
            </a:r>
          </a:p>
        </p:txBody>
      </p:sp>
      <p:sp>
        <p:nvSpPr>
          <p:cNvPr id="52" name="Oval 51"/>
          <p:cNvSpPr/>
          <p:nvPr/>
        </p:nvSpPr>
        <p:spPr>
          <a:xfrm>
            <a:off x="10315872" y="4008932"/>
            <a:ext cx="740064" cy="64900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474036" y="3963902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A</a:t>
            </a: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 flipV="1">
            <a:off x="8977734" y="4333438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 flipV="1">
            <a:off x="7910936" y="4333433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10030679" y="4319573"/>
            <a:ext cx="299032" cy="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7536857" y="3651910"/>
            <a:ext cx="16304" cy="3370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8575950" y="3654563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9642741" y="3654558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10681832" y="3654553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7536857" y="2657053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8548225" y="2657048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9642743" y="2670898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10667976" y="2657038"/>
            <a:ext cx="22716" cy="3509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endCxn id="5" idx="3"/>
          </p:cNvCxnSpPr>
          <p:nvPr/>
        </p:nvCxnSpPr>
        <p:spPr>
          <a:xfrm flipV="1">
            <a:off x="7756582" y="1584171"/>
            <a:ext cx="547924" cy="5571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7" idx="5"/>
            <a:endCxn id="23" idx="1"/>
          </p:cNvCxnSpPr>
          <p:nvPr/>
        </p:nvCxnSpPr>
        <p:spPr>
          <a:xfrm>
            <a:off x="9894615" y="1584171"/>
            <a:ext cx="515787" cy="5386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  <a:stCxn id="50" idx="7"/>
            <a:endCxn id="41" idx="3"/>
          </p:cNvCxnSpPr>
          <p:nvPr/>
        </p:nvCxnSpPr>
        <p:spPr>
          <a:xfrm flipV="1">
            <a:off x="9908460" y="3565361"/>
            <a:ext cx="515797" cy="538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stCxn id="35" idx="5"/>
            <a:endCxn id="48" idx="1"/>
          </p:cNvCxnSpPr>
          <p:nvPr/>
        </p:nvCxnSpPr>
        <p:spPr>
          <a:xfrm>
            <a:off x="7802564" y="3565371"/>
            <a:ext cx="515787" cy="5386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 flipH="1" flipV="1">
            <a:off x="7756582" y="1630502"/>
            <a:ext cx="575824" cy="483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 flipH="1" flipV="1">
            <a:off x="9890174" y="3556280"/>
            <a:ext cx="575824" cy="483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V="1">
            <a:off x="7802580" y="3551501"/>
            <a:ext cx="515797" cy="538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 flipV="1">
            <a:off x="9880757" y="1556441"/>
            <a:ext cx="515797" cy="538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FA54-EA61-4285-A46C-F7CF1F07B14B}" type="slidenum">
              <a:rPr lang="en-US" smtClean="0"/>
              <a:t>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109620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Python</a:t>
            </a:r>
          </a:p>
          <a:p>
            <a:r>
              <a:rPr lang="en-US"/>
              <a:t>Birthday problem</a:t>
            </a:r>
          </a:p>
          <a:p>
            <a:r>
              <a:rPr lang="en-US"/>
              <a:t>Dice, craps</a:t>
            </a:r>
          </a:p>
          <a:p>
            <a:r>
              <a:rPr lang="en-US"/>
              <a:t>Lunar Lander</a:t>
            </a:r>
          </a:p>
          <a:p>
            <a:r>
              <a:rPr lang="en-US"/>
              <a:t>Tic-Tac-Toe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FA54-EA61-4285-A46C-F7CF1F07B14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r>
              <a:rPr lang="en-US"/>
              <a:t>License: CC BY-SA 4.0 (except images), by Jay Coskey</a:t>
            </a:r>
          </a:p>
        </p:txBody>
      </p:sp>
    </p:spTree>
    <p:extLst>
      <p:ext uri="{BB962C8B-B14F-4D97-AF65-F5344CB8AC3E}">
        <p14:creationId xmlns:p14="http://schemas.microsoft.com/office/powerpoint/2010/main" val="362875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25631</TotalTime>
  <Words>846</Words>
  <Application>Microsoft Office PowerPoint</Application>
  <PresentationFormat>Widescreen</PresentationFormat>
  <Paragraphs>168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Into to Computer Science: Introduction to Python</vt:lpstr>
      <vt:lpstr>Where to go from here</vt:lpstr>
      <vt:lpstr>If you want to read more from here…</vt:lpstr>
      <vt:lpstr>If you want to read more from here… Other Python libraries to explore</vt:lpstr>
      <vt:lpstr>Tracing through Python functions</vt:lpstr>
      <vt:lpstr>Bret Victor: Inventing on Principle (His principle: Immediate Connection between Design Ideas and their Feedback)</vt:lpstr>
      <vt:lpstr>Software superpowers</vt:lpstr>
      <vt:lpstr>Grid Words</vt:lpstr>
      <vt:lpstr>Python Programs</vt:lpstr>
      <vt:lpstr>Introduction to Python—Syllabus by Session</vt:lpstr>
      <vt:lpstr>Iterating over lists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Science: Python</dc:title>
  <dc:creator>jmc</dc:creator>
  <cp:lastModifiedBy>jmc</cp:lastModifiedBy>
  <cp:revision>465</cp:revision>
  <dcterms:created xsi:type="dcterms:W3CDTF">2017-01-06T02:58:16Z</dcterms:created>
  <dcterms:modified xsi:type="dcterms:W3CDTF">2021-01-26T06:08:26Z</dcterms:modified>
</cp:coreProperties>
</file>