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766" r:id="rId2"/>
    <p:sldId id="769" r:id="rId3"/>
    <p:sldId id="833" r:id="rId4"/>
    <p:sldId id="834" r:id="rId5"/>
    <p:sldId id="858" r:id="rId6"/>
    <p:sldId id="859" r:id="rId7"/>
    <p:sldId id="836" r:id="rId8"/>
    <p:sldId id="837" r:id="rId9"/>
    <p:sldId id="883" r:id="rId10"/>
    <p:sldId id="839" r:id="rId11"/>
    <p:sldId id="840" r:id="rId12"/>
    <p:sldId id="892" r:id="rId13"/>
    <p:sldId id="843" r:id="rId14"/>
    <p:sldId id="844" r:id="rId15"/>
    <p:sldId id="845" r:id="rId16"/>
    <p:sldId id="893" r:id="rId17"/>
    <p:sldId id="841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5" r:id="rId36"/>
    <p:sldId id="911" r:id="rId37"/>
    <p:sldId id="912" r:id="rId38"/>
    <p:sldId id="913" r:id="rId39"/>
    <p:sldId id="914" r:id="rId40"/>
  </p:sldIdLst>
  <p:sldSz cx="9144000" cy="6858000" type="screen4x3"/>
  <p:notesSz cx="6881813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0AB9F6-DD79-47C4-B62F-669E0562B9CC}">
          <p14:sldIdLst>
            <p14:sldId id="766"/>
            <p14:sldId id="769"/>
            <p14:sldId id="833"/>
            <p14:sldId id="834"/>
            <p14:sldId id="858"/>
            <p14:sldId id="859"/>
            <p14:sldId id="836"/>
            <p14:sldId id="837"/>
            <p14:sldId id="883"/>
            <p14:sldId id="839"/>
            <p14:sldId id="840"/>
            <p14:sldId id="892"/>
            <p14:sldId id="843"/>
            <p14:sldId id="844"/>
            <p14:sldId id="845"/>
            <p14:sldId id="893"/>
            <p14:sldId id="841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5"/>
            <p14:sldId id="911"/>
            <p14:sldId id="912"/>
            <p14:sldId id="913"/>
            <p14:sldId id="9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71">
          <p15:clr>
            <a:srgbClr val="A4A3A4"/>
          </p15:clr>
        </p15:guide>
        <p15:guide id="2" pos="78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3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  <p:cmAuthor id="7" name="Microsoft Office User" initials="Office [7]" lastIdx="1" clrIdx="6">
    <p:extLst/>
  </p:cmAuthor>
  <p:cmAuthor id="8" name="Microsoft Office User" initials="Office [8]" lastIdx="1" clrIdx="7">
    <p:extLst/>
  </p:cmAuthor>
  <p:cmAuthor id="9" name="Microsoft Office User" initials="Office [9]" lastIdx="1" clrIdx="8">
    <p:extLst/>
  </p:cmAuthor>
  <p:cmAuthor id="10" name="Microsoft Office User" initials="Office [10]" lastIdx="1" clrIdx="9">
    <p:extLst/>
  </p:cmAuthor>
  <p:cmAuthor id="11" name="Microsoft Office User" initials="Office [11]" lastIdx="1" clrIdx="10">
    <p:extLst/>
  </p:cmAuthor>
  <p:cmAuthor id="12" name="Microsoft Office User" initials="Office [12]" lastIdx="1" clrIdx="11">
    <p:extLst/>
  </p:cmAuthor>
  <p:cmAuthor id="13" name="Microsoft Office User" initials="Office [13]" lastIdx="1" clrIdx="12">
    <p:extLst/>
  </p:cmAuthor>
  <p:cmAuthor id="14" name="Microsoft Office User" initials="Office [14]" lastIdx="1" clrIdx="13">
    <p:extLst/>
  </p:cmAuthor>
  <p:cmAuthor id="15" name="Microsoft Office User" initials="Office [15]" lastIdx="1" clrIdx="14">
    <p:extLst/>
  </p:cmAuthor>
  <p:cmAuthor id="16" name="Microsoft Office User" initials="Office [16]" lastIdx="1" clrIdx="15">
    <p:extLst/>
  </p:cmAuthor>
  <p:cmAuthor id="17" name="Microsoft Office User" initials="Office [17]" lastIdx="1" clrIdx="16">
    <p:extLst/>
  </p:cmAuthor>
  <p:cmAuthor id="18" name="Microsoft Office User" initials="Office [18]" lastIdx="1" clrIdx="17">
    <p:extLst/>
  </p:cmAuthor>
  <p:cmAuthor id="19" name="Microsoft Office User" initials="Office [19]" lastIdx="1" clrIdx="18">
    <p:extLst/>
  </p:cmAuthor>
  <p:cmAuthor id="20" name="Microsoft Office User" initials="Office [20]" lastIdx="1" clrIdx="19">
    <p:extLst/>
  </p:cmAuthor>
  <p:cmAuthor id="21" name="Microsoft Office User" initials="Office [21]" lastIdx="1" clrIdx="20">
    <p:extLst/>
  </p:cmAuthor>
  <p:cmAuthor id="22" name="Microsoft Office User" initials="Office [22]" lastIdx="1" clrIdx="21">
    <p:extLst/>
  </p:cmAuthor>
  <p:cmAuthor id="23" name="Microsoft Office User" initials="Office [23]" lastIdx="1" clrIdx="22">
    <p:extLst/>
  </p:cmAuthor>
  <p:cmAuthor id="24" name="Microsoft Office User" initials="Office [24]" lastIdx="1" clrIdx="23">
    <p:extLst/>
  </p:cmAuthor>
  <p:cmAuthor id="25" name="Microsoft Office User" initials="Office [25]" lastIdx="1" clrIdx="2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5BFC"/>
    <a:srgbClr val="9DFF62"/>
    <a:srgbClr val="C80000"/>
    <a:srgbClr val="A0F765"/>
    <a:srgbClr val="B3D2FF"/>
    <a:srgbClr val="FF6600"/>
    <a:srgbClr val="2260FC"/>
    <a:srgbClr val="F8F8F8"/>
    <a:srgbClr val="A6005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94407" autoAdjust="0"/>
  </p:normalViewPr>
  <p:slideViewPr>
    <p:cSldViewPr snapToGrid="0">
      <p:cViewPr varScale="1">
        <p:scale>
          <a:sx n="69" d="100"/>
          <a:sy n="69" d="100"/>
        </p:scale>
        <p:origin x="1572" y="72"/>
      </p:cViewPr>
      <p:guideLst>
        <p:guide orient="horz" pos="3271"/>
        <p:guide pos="7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2:02:02.958" idx="2">
    <p:pos x="5496" y="543"/>
    <p:text>Show %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2:02:17.250" idx="3">
    <p:pos x="5172" y="1032"/>
    <p:text>Show %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2:11:47.925" idx="6">
    <p:pos x="5227" y="201"/>
    <p:text>Insert a Slide with Calibration results next.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2:11:47.925" idx="6">
    <p:pos x="5227" y="201"/>
    <p:text>Insert a Slide with Calibration results next.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2:28:10.122" idx="7">
    <p:pos x="5432" y="536"/>
    <p:text>Increase Plot label text size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2:58:01.507" idx="11">
    <p:pos x="10" y="10"/>
    <p:text>Change Plots 27 - 30.  Build the story around the plot in email of 3/20.  Also change the data processing flow chart.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2:33:58.535" idx="9">
    <p:pos x="10" y="10"/>
    <p:text>Change, if possible.  Do a curve fit.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3:01:14.275" idx="13">
    <p:pos x="3099" y="118"/>
    <p:text>Use as backup (reserve) slide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20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992" y="4420567"/>
            <a:ext cx="5045830" cy="3707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015" tIns="41812" rIns="82015" bIns="41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788837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1438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07988" algn="l" defTabSz="81438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814388" algn="l" defTabSz="81438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222375" algn="l" defTabSz="81438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628775" algn="l" defTabSz="81438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19723" y="4573389"/>
            <a:ext cx="5754619" cy="43314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0" tIns="45703" rIns="91400" bIns="45703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32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Notes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7904" y="4565503"/>
                <a:ext cx="5265214" cy="3828972"/>
              </a:xfrm>
              <a:prstGeom prst="rect">
                <a:avLst/>
              </a:prstGeom>
              <a:noFill/>
              <a:ln w="9525"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4842" tIns="47421" rIns="94842" bIns="47421"/>
              <a:lstStyle/>
              <a:p>
                <a:r>
                  <a:rPr lang="en-US" dirty="0" smtClean="0"/>
                  <a:t>Overall dimensions: 80 * 80 * 75 in</a:t>
                </a:r>
              </a:p>
              <a:p>
                <a:r>
                  <a:rPr lang="en-US" dirty="0" smtClean="0"/>
                  <a:t>Maximum simulated speed: 10 mph</a:t>
                </a:r>
              </a:p>
              <a:p>
                <a:r>
                  <a:rPr lang="en-US" dirty="0" smtClean="0"/>
                  <a:t>Each Motors’ required power:  25 hp</a:t>
                </a:r>
              </a:p>
              <a:p>
                <a:r>
                  <a:rPr lang="en-US" dirty="0"/>
                  <a:t>Load frame of the Rig is made of 4×4×3/8” low-carbon steel tubing in a triangular form</a:t>
                </a:r>
                <a:endParaRPr lang="en-US" dirty="0" smtClean="0"/>
              </a:p>
              <a:p>
                <a:pPr eaLnBrk="1" hangingPunct="1"/>
                <a:r>
                  <a:rPr lang="en-US" dirty="0"/>
                  <a:t>Two shafts made of 1045 carbon steel connect the torque sensor couplings to the rotating bodies, through spherical bearings. Two spherical roller bearings hold the rotating shaft in each driveline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-inch roller shaft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-inch wheel shaft). Two heavy-duty keyless bushings are used to secure the wheels on the shafts.</a:t>
                </a:r>
              </a:p>
              <a:p>
                <a:pPr eaLnBrk="1" hangingPunct="1"/>
                <a:r>
                  <a:rPr lang="en-US" dirty="0"/>
                  <a:t>A cast-iron T-slotted base plate, filled with non-shrinking grout, provides a rigid flat basement for the frame and the lateral linear guides underneath the roller structure with a top surface flatness accuracy of ±0.03mm. The base plate is anchored to the 6-inch floor of the CVeSS facility via ten 1.5-inch anchors</a:t>
                </a:r>
                <a:endParaRPr lang="en-US" altLang="en-US" dirty="0" smtClean="0"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16387" name="Notes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7904" y="4565503"/>
                <a:ext cx="5265214" cy="3828972"/>
              </a:xfrm>
              <a:prstGeom prst="rect">
                <a:avLst/>
              </a:prstGeom>
              <a:noFill/>
              <a:ln w="952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4842" tIns="47421" rIns="94842" bIns="47421"/>
              <a:lstStyle/>
              <a:p>
                <a:r>
                  <a:rPr lang="en-US" dirty="0" smtClean="0"/>
                  <a:t>Overall dimensions: 80 * 80 * 75 in</a:t>
                </a:r>
              </a:p>
              <a:p>
                <a:r>
                  <a:rPr lang="en-US" dirty="0" smtClean="0"/>
                  <a:t>Maximum simulated speed: 10 mph</a:t>
                </a:r>
              </a:p>
              <a:p>
                <a:r>
                  <a:rPr lang="en-US" dirty="0" smtClean="0"/>
                  <a:t>Each Motors’ required power:  25 hp</a:t>
                </a:r>
              </a:p>
              <a:p>
                <a:r>
                  <a:rPr lang="en-US" dirty="0"/>
                  <a:t>Load frame of the Rig is made of 4×4×3/8” low-carbon steel tubing in a triangular form</a:t>
                </a:r>
                <a:endParaRPr lang="en-US" dirty="0" smtClean="0"/>
              </a:p>
              <a:p>
                <a:pPr eaLnBrk="1" hangingPunct="1"/>
                <a:r>
                  <a:rPr lang="en-US" dirty="0"/>
                  <a:t>Two shafts made of 1045 carbon steel connect the torque sensor couplings to the rotating bodies, through spherical bearings. Two spherical roller bearings hold the rotating shaft in each driveline (</a:t>
                </a:r>
                <a:r>
                  <a:rPr lang="en-US" i="0">
                    <a:latin typeface="Cambria Math" panose="02040503050406030204" pitchFamily="18" charset="0"/>
                  </a:rPr>
                  <a:t>4</a:t>
                </a:r>
                <a:r>
                  <a:rPr lang="en-US" dirty="0"/>
                  <a:t>-inch roller shaft and </a:t>
                </a:r>
                <a:r>
                  <a:rPr lang="en-US" i="0">
                    <a:latin typeface="Cambria Math" panose="02040503050406030204" pitchFamily="18" charset="0"/>
                  </a:rPr>
                  <a:t>3</a:t>
                </a:r>
                <a:r>
                  <a:rPr lang="en-US" dirty="0"/>
                  <a:t>-inch wheel shaft). Two heavy-duty keyless bushings are used to secure the wheels on the shafts.</a:t>
                </a:r>
              </a:p>
              <a:p>
                <a:pPr eaLnBrk="1" hangingPunct="1"/>
                <a:r>
                  <a:rPr lang="en-US" dirty="0"/>
                  <a:t>A cast-iron T-slotted base plate, filled with non-shrinking grout, provides a rigid flat basement for the frame and the lateral linear guides underneath the roller structure with a top surface flatness accuracy of ±0.03mm. The base plate is anchored to the 6-inch floor of the CVeSS facility via ten 1.5-inch anchors</a:t>
                </a:r>
                <a:endParaRPr lang="en-US" altLang="en-US" dirty="0" smtClean="0">
                  <a:ea typeface="ＭＳ Ｐゴシック" pitchFamily="34" charset="-128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43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Driveline components: 30 </a:t>
            </a:r>
            <a:r>
              <a:rPr lang="en-US" sz="1100" dirty="0" err="1" smtClean="0"/>
              <a:t>hp</a:t>
            </a:r>
            <a:r>
              <a:rPr lang="en-US" sz="1100" dirty="0" smtClean="0"/>
              <a:t> servomotor, low backlash heavy duty gearhead, torque-sensor, bearing, coupling, shaft, wheel/roller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20059" y="4632908"/>
            <a:ext cx="5753941" cy="3791158"/>
          </a:xfrm>
          <a:prstGeom prst="rect">
            <a:avLst/>
          </a:prstGeom>
        </p:spPr>
        <p:txBody>
          <a:bodyPr lIns="94842" tIns="47421" rIns="94842" bIns="47421"/>
          <a:lstStyle/>
          <a:p>
            <a:r>
              <a:rPr lang="en-US" kern="0" dirty="0"/>
              <a:t>Power, safety, and EMC systems satisfy ISO and IEC standards. They allow for performing all stop categories using the same hardware setup</a:t>
            </a:r>
          </a:p>
          <a:p>
            <a:r>
              <a:rPr lang="en-US" kern="0" dirty="0"/>
              <a:t>Designs passed various reviews by motor manufacturer and system engineering consultants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5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20059" y="4632908"/>
            <a:ext cx="5753941" cy="3791158"/>
          </a:xfrm>
          <a:prstGeom prst="rect">
            <a:avLst/>
          </a:prstGeom>
        </p:spPr>
        <p:txBody>
          <a:bodyPr lIns="94842" tIns="47421" rIns="94842" bIns="47421"/>
          <a:lstStyle/>
          <a:p>
            <a:r>
              <a:rPr lang="en-US" kern="0" dirty="0"/>
              <a:t>Power, safety, and EMC systems satisfy ISO and IEC standards. They allow for performing all stop categories using the same hardware setup</a:t>
            </a:r>
          </a:p>
          <a:p>
            <a:r>
              <a:rPr lang="en-US" kern="0" dirty="0"/>
              <a:t>Designs passed various reviews by motor manufacturer and system engineering consultants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3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7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5013" y="482600"/>
            <a:ext cx="19812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238" y="482600"/>
            <a:ext cx="5794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2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482600"/>
            <a:ext cx="7927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6363" y="1981200"/>
            <a:ext cx="3751262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80025" y="1981200"/>
            <a:ext cx="3751263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80025" y="4267200"/>
            <a:ext cx="3751263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2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363" y="1981200"/>
            <a:ext cx="3751262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0025" y="1981200"/>
            <a:ext cx="3751263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8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47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7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6363" y="1981200"/>
            <a:ext cx="76549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8900" y="117475"/>
            <a:ext cx="1038225" cy="6508750"/>
          </a:xfrm>
          <a:prstGeom prst="rect">
            <a:avLst/>
          </a:prstGeom>
          <a:gradFill rotWithShape="1">
            <a:gsLst>
              <a:gs pos="0">
                <a:srgbClr val="475275"/>
              </a:gs>
              <a:gs pos="100000">
                <a:srgbClr val="9AB1F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flipH="1" flipV="1">
            <a:off x="157163" y="5245100"/>
            <a:ext cx="7937" cy="7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-12700" y="6589713"/>
            <a:ext cx="1235075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100" dirty="0" smtClean="0">
                <a:solidFill>
                  <a:schemeClr val="folHlink"/>
                </a:solidFill>
              </a:rPr>
              <a:t>Mar 2017</a:t>
            </a:r>
            <a:r>
              <a:rPr lang="en-US" altLang="en-US" sz="1100" baseline="0" dirty="0" smtClean="0">
                <a:solidFill>
                  <a:schemeClr val="folHlink"/>
                </a:solidFill>
              </a:rPr>
              <a:t> | </a:t>
            </a:r>
            <a:r>
              <a:rPr lang="en-US" altLang="en-US" sz="1100" dirty="0" smtClean="0">
                <a:solidFill>
                  <a:schemeClr val="folHlink"/>
                </a:solidFill>
              </a:rPr>
              <a:t> </a:t>
            </a:r>
            <a:fld id="{30F22704-5B0D-4892-ADC4-E66D4F2EFD17}" type="slidenum">
              <a:rPr lang="en-US" altLang="en-US" sz="1100" smtClean="0">
                <a:solidFill>
                  <a:schemeClr val="folHlink"/>
                </a:solidFill>
              </a:rPr>
              <a:pPr algn="ctr">
                <a:defRPr/>
              </a:pPr>
              <a:t>‹#›</a:t>
            </a:fld>
            <a:endParaRPr lang="en-US" altLang="en-US" sz="1100" dirty="0" smtClean="0">
              <a:solidFill>
                <a:schemeClr val="folHlink"/>
              </a:solidFill>
            </a:endParaRP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38238" y="482600"/>
            <a:ext cx="7927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pic>
        <p:nvPicPr>
          <p:cNvPr id="1031" name="Picture 39" descr="vtech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211138"/>
            <a:ext cx="1041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0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016625"/>
            <a:ext cx="96043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8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8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8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8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8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80000"/>
          </a:solidFill>
          <a:latin typeface="Arial" charset="0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80000"/>
          </a:solidFill>
          <a:latin typeface="Arial" charset="0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80000"/>
          </a:solidFill>
          <a:latin typeface="Arial" charset="0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C80000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1A5BFC"/>
        </a:buClr>
        <a:buSzPct val="120000"/>
        <a:buFont typeface="Wingdings" panose="05000000000000000000" pitchFamily="2" charset="2"/>
        <a:buChar char="§"/>
        <a:defRPr sz="2400">
          <a:solidFill>
            <a:srgbClr val="1A5BFC"/>
          </a:solidFill>
          <a:latin typeface="+mn-lt"/>
          <a:ea typeface="ＭＳ Ｐゴシック" charset="0"/>
          <a:cs typeface="ＭＳ Ｐゴシック" charset="0"/>
        </a:defRPr>
      </a:lvl1pPr>
      <a:lvl2pPr marL="681038" indent="-223838" algn="l" rtl="0" eaLnBrk="0" fontAlgn="base" hangingPunct="0">
        <a:spcBef>
          <a:spcPct val="20000"/>
        </a:spcBef>
        <a:spcAft>
          <a:spcPct val="0"/>
        </a:spcAft>
        <a:buClr>
          <a:srgbClr val="1A5BFC"/>
        </a:buClr>
        <a:buSzPct val="120000"/>
        <a:buChar char="•"/>
        <a:defRPr sz="2000">
          <a:solidFill>
            <a:srgbClr val="1A5BFC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A5BFC"/>
        </a:buClr>
        <a:buFont typeface="Wingdings" panose="05000000000000000000" pitchFamily="2" charset="2"/>
        <a:buChar char="§"/>
        <a:defRPr sz="2400">
          <a:solidFill>
            <a:srgbClr val="1A5BFC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A5BFC"/>
        </a:buClr>
        <a:buChar char="–"/>
        <a:defRPr sz="2000">
          <a:solidFill>
            <a:srgbClr val="1A5BFC"/>
          </a:solidFill>
          <a:latin typeface="+mn-lt"/>
          <a:ea typeface="ＭＳ Ｐゴシック" charset="0"/>
        </a:defRPr>
      </a:lvl4pPr>
      <a:lvl5pPr marL="2001838" indent="-173038" algn="l" rtl="0" eaLnBrk="0" fontAlgn="base" hangingPunct="0">
        <a:spcBef>
          <a:spcPct val="20000"/>
        </a:spcBef>
        <a:spcAft>
          <a:spcPct val="0"/>
        </a:spcAft>
        <a:buClr>
          <a:srgbClr val="1A5BFC"/>
        </a:buClr>
        <a:buChar char="-"/>
        <a:defRPr sz="2000">
          <a:solidFill>
            <a:srgbClr val="1A5BFC"/>
          </a:solidFill>
          <a:latin typeface="+mn-lt"/>
          <a:ea typeface="ＭＳ Ｐゴシック" charset="0"/>
        </a:defRPr>
      </a:lvl5pPr>
      <a:lvl6pPr marL="2459038" indent="-173038" algn="l" rtl="0" eaLnBrk="0" fontAlgn="base" hangingPunct="0">
        <a:spcBef>
          <a:spcPct val="20000"/>
        </a:spcBef>
        <a:spcAft>
          <a:spcPct val="0"/>
        </a:spcAft>
        <a:buClr>
          <a:srgbClr val="1A5BFC"/>
        </a:buClr>
        <a:buChar char="-"/>
        <a:defRPr>
          <a:solidFill>
            <a:srgbClr val="1A5BFC"/>
          </a:solidFill>
          <a:latin typeface="+mn-lt"/>
        </a:defRPr>
      </a:lvl6pPr>
      <a:lvl7pPr marL="2916238" indent="-173038" algn="l" rtl="0" eaLnBrk="0" fontAlgn="base" hangingPunct="0">
        <a:spcBef>
          <a:spcPct val="20000"/>
        </a:spcBef>
        <a:spcAft>
          <a:spcPct val="0"/>
        </a:spcAft>
        <a:buClr>
          <a:srgbClr val="1A5BFC"/>
        </a:buClr>
        <a:buChar char="-"/>
        <a:defRPr>
          <a:solidFill>
            <a:srgbClr val="1A5BFC"/>
          </a:solidFill>
          <a:latin typeface="+mn-lt"/>
        </a:defRPr>
      </a:lvl7pPr>
      <a:lvl8pPr marL="3373438" indent="-173038" algn="l" rtl="0" eaLnBrk="0" fontAlgn="base" hangingPunct="0">
        <a:spcBef>
          <a:spcPct val="20000"/>
        </a:spcBef>
        <a:spcAft>
          <a:spcPct val="0"/>
        </a:spcAft>
        <a:buClr>
          <a:srgbClr val="1A5BFC"/>
        </a:buClr>
        <a:buChar char="-"/>
        <a:defRPr>
          <a:solidFill>
            <a:srgbClr val="1A5BFC"/>
          </a:solidFill>
          <a:latin typeface="+mn-lt"/>
        </a:defRPr>
      </a:lvl8pPr>
      <a:lvl9pPr marL="3830638" indent="-173038" algn="l" rtl="0" eaLnBrk="0" fontAlgn="base" hangingPunct="0">
        <a:spcBef>
          <a:spcPct val="20000"/>
        </a:spcBef>
        <a:spcAft>
          <a:spcPct val="0"/>
        </a:spcAft>
        <a:buClr>
          <a:srgbClr val="1A5BFC"/>
        </a:buClr>
        <a:buChar char="-"/>
        <a:defRPr>
          <a:solidFill>
            <a:srgbClr val="1A5BF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comments" Target="../comments/commen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1156747" y="81025"/>
            <a:ext cx="7927975" cy="1725741"/>
          </a:xfrm>
        </p:spPr>
        <p:txBody>
          <a:bodyPr/>
          <a:lstStyle/>
          <a:p>
            <a:r>
              <a:rPr lang="en-US" sz="2400" dirty="0" smtClean="0">
                <a:solidFill>
                  <a:srgbClr val="FF6600"/>
                </a:solidFill>
              </a:rPr>
              <a:t/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Progress Report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/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Virginia Tech Roller Rig testing facility for wheel-rail contact simulation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32025" y="3810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6066" y="4876945"/>
            <a:ext cx="5999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 smtClean="0">
                <a:solidFill>
                  <a:srgbClr val="800000"/>
                </a:solidFill>
                <a:latin typeface="+mn-lt"/>
              </a:rPr>
              <a:t>Mehdi Ahmadian, Dan Pletta Professor and Director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>
                <a:solidFill>
                  <a:srgbClr val="800000"/>
                </a:solidFill>
                <a:latin typeface="+mn-lt"/>
              </a:rPr>
              <a:t>Jay Dixit, Graduate Research </a:t>
            </a:r>
            <a:r>
              <a:rPr lang="en-US" sz="1800" b="1" kern="700" dirty="0" smtClean="0">
                <a:solidFill>
                  <a:srgbClr val="800000"/>
                </a:solidFill>
                <a:latin typeface="+mn-lt"/>
              </a:rPr>
              <a:t>Assistant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 smtClean="0">
                <a:solidFill>
                  <a:srgbClr val="800000"/>
                </a:solidFill>
                <a:latin typeface="+mn-lt"/>
              </a:rPr>
              <a:t>Karan Kothari, Graduate Research Assistant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 smtClean="0">
                <a:solidFill>
                  <a:srgbClr val="FF6600"/>
                </a:solidFill>
                <a:latin typeface="+mn-lt"/>
              </a:rPr>
              <a:t>Railway Technologies Laboratory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 smtClean="0">
                <a:solidFill>
                  <a:srgbClr val="FF6600"/>
                </a:solidFill>
                <a:latin typeface="+mn-lt"/>
              </a:rPr>
              <a:t>Virginia Tech</a:t>
            </a:r>
            <a:endParaRPr lang="en-US" sz="1800" b="1" kern="700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80" y="2131345"/>
            <a:ext cx="4091940" cy="248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8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482600"/>
            <a:ext cx="7927975" cy="740410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Safety Systems &amp; Control Architecture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6363" y="1563018"/>
            <a:ext cx="7689850" cy="4837782"/>
          </a:xfrm>
        </p:spPr>
        <p:txBody>
          <a:bodyPr/>
          <a:lstStyle/>
          <a:p>
            <a:r>
              <a:rPr lang="en-US" sz="2000" dirty="0"/>
              <a:t>Logic </a:t>
            </a:r>
            <a:r>
              <a:rPr lang="en-US" sz="2000" dirty="0" smtClean="0"/>
              <a:t>ON-OFF i</a:t>
            </a:r>
            <a:r>
              <a:rPr lang="en-US" sz="1800" dirty="0" smtClean="0"/>
              <a:t>solates </a:t>
            </a:r>
            <a:r>
              <a:rPr lang="en-US" sz="1800" dirty="0"/>
              <a:t>the power </a:t>
            </a:r>
            <a:r>
              <a:rPr lang="en-US" sz="1800" dirty="0" smtClean="0"/>
              <a:t>circuits </a:t>
            </a:r>
            <a:r>
              <a:rPr lang="en-US" sz="1800" dirty="0"/>
              <a:t>from motion control</a:t>
            </a:r>
          </a:p>
          <a:p>
            <a:r>
              <a:rPr lang="en-US" sz="2000" dirty="0"/>
              <a:t>Emergency stop </a:t>
            </a:r>
            <a:r>
              <a:rPr lang="en-US" sz="2000" dirty="0" smtClean="0"/>
              <a:t>circuit </a:t>
            </a:r>
            <a:r>
              <a:rPr lang="en-US" sz="1800" dirty="0" smtClean="0"/>
              <a:t>with </a:t>
            </a:r>
            <a:r>
              <a:rPr lang="en-US" sz="1800" dirty="0"/>
              <a:t>smooth high-voltage cut-off</a:t>
            </a:r>
          </a:p>
          <a:p>
            <a:r>
              <a:rPr lang="en-US" sz="2000" dirty="0"/>
              <a:t>Ready-to-Operate (RTO</a:t>
            </a:r>
            <a:r>
              <a:rPr lang="en-US" sz="2000" dirty="0" smtClean="0"/>
              <a:t>) </a:t>
            </a:r>
            <a:r>
              <a:rPr lang="en-US" sz="1800" dirty="0" smtClean="0"/>
              <a:t>monitors </a:t>
            </a:r>
            <a:r>
              <a:rPr lang="en-US" sz="1800" dirty="0"/>
              <a:t>internal faults such as motor </a:t>
            </a:r>
            <a:r>
              <a:rPr lang="en-US" sz="1800" dirty="0" smtClean="0"/>
              <a:t>over-temperature</a:t>
            </a:r>
            <a:r>
              <a:rPr lang="en-US" sz="1800" dirty="0"/>
              <a:t>, </a:t>
            </a:r>
            <a:r>
              <a:rPr lang="en-US" sz="1800" dirty="0" smtClean="0"/>
              <a:t>under-voltage</a:t>
            </a:r>
            <a:r>
              <a:rPr lang="en-US" sz="1800" dirty="0"/>
              <a:t>, </a:t>
            </a:r>
            <a:r>
              <a:rPr lang="en-US" sz="1800" dirty="0" smtClean="0"/>
              <a:t>over-speed</a:t>
            </a:r>
            <a:r>
              <a:rPr lang="en-US" sz="1800" dirty="0"/>
              <a:t>, etc.</a:t>
            </a:r>
          </a:p>
          <a:p>
            <a:r>
              <a:rPr lang="en-US" sz="2000" dirty="0"/>
              <a:t>Safe-Torque-Off (STO) </a:t>
            </a:r>
            <a:r>
              <a:rPr lang="en-US" sz="2000" dirty="0" smtClean="0"/>
              <a:t>system monitors</a:t>
            </a:r>
            <a:r>
              <a:rPr lang="en-US" sz="1800" dirty="0" smtClean="0"/>
              <a:t> </a:t>
            </a:r>
            <a:r>
              <a:rPr lang="en-US" sz="1800" dirty="0"/>
              <a:t>the safety gate</a:t>
            </a:r>
          </a:p>
          <a:p>
            <a:r>
              <a:rPr lang="en-US" sz="2000" dirty="0"/>
              <a:t>Hardware </a:t>
            </a:r>
            <a:r>
              <a:rPr lang="en-US" sz="2000" dirty="0" smtClean="0"/>
              <a:t>Enable</a:t>
            </a:r>
            <a:r>
              <a:rPr lang="en-US" sz="1800" dirty="0" smtClean="0"/>
              <a:t> controls the </a:t>
            </a:r>
            <a:r>
              <a:rPr lang="en-US" sz="1800" dirty="0"/>
              <a:t>output stage of servo-amplifiers</a:t>
            </a:r>
          </a:p>
          <a:p>
            <a:r>
              <a:rPr lang="en-US" sz="2000" dirty="0"/>
              <a:t>Holding </a:t>
            </a:r>
            <a:r>
              <a:rPr lang="en-US" sz="2000" dirty="0" smtClean="0"/>
              <a:t>Brake </a:t>
            </a:r>
            <a:r>
              <a:rPr lang="en-US" sz="1800" dirty="0" smtClean="0"/>
              <a:t>for </a:t>
            </a:r>
            <a:r>
              <a:rPr lang="en-US" sz="1800" dirty="0"/>
              <a:t>holding loads in stalled position</a:t>
            </a:r>
          </a:p>
          <a:p>
            <a:r>
              <a:rPr lang="en-US" sz="2000" dirty="0"/>
              <a:t>Regenerative Dynamic </a:t>
            </a:r>
            <a:r>
              <a:rPr lang="en-US" sz="2000" dirty="0" smtClean="0"/>
              <a:t>Braking: </a:t>
            </a:r>
            <a:r>
              <a:rPr lang="en-US" sz="1800" dirty="0" smtClean="0"/>
              <a:t>Braking achieved by </a:t>
            </a:r>
            <a:r>
              <a:rPr lang="en-US" sz="1800" dirty="0"/>
              <a:t>dissipating the external regenerative voltage as heat</a:t>
            </a:r>
          </a:p>
          <a:p>
            <a:r>
              <a:rPr lang="en-US" sz="2000" dirty="0"/>
              <a:t>Motor Short Dynamic </a:t>
            </a:r>
            <a:r>
              <a:rPr lang="en-US" sz="2000" dirty="0" smtClean="0"/>
              <a:t>Braking to </a:t>
            </a:r>
            <a:r>
              <a:rPr lang="en-US" sz="1800" dirty="0" smtClean="0"/>
              <a:t>stop the </a:t>
            </a:r>
            <a:r>
              <a:rPr lang="en-US" sz="1800" dirty="0"/>
              <a:t>motors in shortest time using motor internal electronics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7875" y="824354"/>
            <a:ext cx="1247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Safety Systems:</a:t>
            </a:r>
          </a:p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18163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646" y="2907422"/>
            <a:ext cx="7927975" cy="620059"/>
          </a:xfrm>
        </p:spPr>
        <p:txBody>
          <a:bodyPr/>
          <a:lstStyle/>
          <a:p>
            <a:r>
              <a:rPr lang="en-US" sz="3600" dirty="0" smtClean="0">
                <a:solidFill>
                  <a:srgbClr val="FF6600"/>
                </a:solidFill>
              </a:rPr>
              <a:t>Measurement Accuracy</a:t>
            </a:r>
            <a:endParaRPr 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38238" y="30397"/>
                <a:ext cx="7927975" cy="1143000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Precise Independent Velocity Control for Wheel and </a:t>
                </a:r>
                <a:r>
                  <a:rPr lang="en-US" sz="28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Roller: </a:t>
                </a:r>
                <a:br>
                  <a:rPr lang="en-US" sz="28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</a:br>
                <a:r>
                  <a:rPr lang="en-US" sz="28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wheel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0.2rpm</a:t>
                </a:r>
                <a:r>
                  <a:rPr lang="en-US" sz="28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, roller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0.1rpm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38238" y="30397"/>
                <a:ext cx="7927975" cy="1143000"/>
              </a:xfrm>
              <a:blipFill rotWithShape="0">
                <a:blip r:embed="rId2"/>
                <a:stretch>
                  <a:fillRect t="-13369" b="-16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68238" y="4368883"/>
          <a:ext cx="4097975" cy="2061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5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Axis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Maximum error after frequency shaping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Maximum error after fine tuning (improvement)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</a:t>
                      </a:r>
                      <a:r>
                        <a:rPr lang="en-US" sz="1100" baseline="30000" dirty="0">
                          <a:effectLst/>
                        </a:rPr>
                        <a:t>th</a:t>
                      </a:r>
                      <a:r>
                        <a:rPr lang="en-US" sz="1100" dirty="0">
                          <a:effectLst/>
                        </a:rPr>
                        <a:t> percentile error after fine tuning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Wheel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1.516rpm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0.526rpm (65.30%)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0.206rpm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Roller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1.282rpm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0.221rpm (82.76%)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0.104rpm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 descr="C:\Users\CVeSS\Google Drive\Dissertation\Material\pictures\good\W 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07" y="1160780"/>
            <a:ext cx="3515706" cy="265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CVeSS\Google Drive\Dissertation\Material\pictures\good\W Er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21" y="1159510"/>
            <a:ext cx="3537815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CVeSS\Google Drive\Rig Workstation\Tuning\2000Hz\PID Position\Stability Check\W Hist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/>
          <a:stretch/>
        </p:blipFill>
        <p:spPr bwMode="auto">
          <a:xfrm>
            <a:off x="1283307" y="4105910"/>
            <a:ext cx="3593493" cy="25869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57875" y="824354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B050"/>
                </a:solidFill>
              </a:rPr>
              <a:t>Creepage</a:t>
            </a:r>
            <a:r>
              <a:rPr lang="en-US" sz="1400" dirty="0" smtClean="0">
                <a:solidFill>
                  <a:srgbClr val="00B050"/>
                </a:solidFill>
              </a:rPr>
              <a:t> Control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5208" y="1312837"/>
            <a:ext cx="83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Wheel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8088" y="1327994"/>
            <a:ext cx="83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Wheel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3608" y="4199606"/>
            <a:ext cx="83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Wheel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2656114" y="4199606"/>
            <a:ext cx="5422" cy="2197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3620972" y="4381500"/>
            <a:ext cx="116" cy="20153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3620972" y="4199606"/>
            <a:ext cx="0" cy="644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166849" y="4199606"/>
            <a:ext cx="5422" cy="2197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DFF6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39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16025" y="89060"/>
                <a:ext cx="7927975" cy="1195730"/>
              </a:xfrm>
            </p:spPr>
            <p:txBody>
              <a:bodyPr/>
              <a:lstStyle/>
              <a:p>
                <a:r>
                  <a:rPr lang="en-US" sz="28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Precise Wheel-Rail Positioning: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</a:rPr>
                  <a:t>0.06635 mm </a:t>
                </a:r>
                <a:r>
                  <a:rPr lang="en-US" sz="2800" dirty="0" smtClean="0">
                    <a:solidFill>
                      <a:srgbClr val="FF6600"/>
                    </a:solidFill>
                  </a:rPr>
                  <a:t>in-motion, </a:t>
                </a:r>
                <a:r>
                  <a:rPr lang="en-US" sz="2800" dirty="0">
                    <a:solidFill>
                      <a:srgbClr val="FF66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</a:rPr>
                  <a:t>16e-6 mm </a:t>
                </a:r>
                <a:r>
                  <a:rPr lang="en-US" sz="2800" dirty="0">
                    <a:solidFill>
                      <a:srgbClr val="FF6600"/>
                    </a:solidFill>
                  </a:rPr>
                  <a:t>while holding a </a:t>
                </a:r>
                <a:r>
                  <a:rPr lang="en-US" sz="2800" dirty="0" smtClean="0">
                    <a:solidFill>
                      <a:srgbClr val="FF6600"/>
                    </a:solidFill>
                  </a:rPr>
                  <a:t>position</a:t>
                </a:r>
                <a:endParaRPr lang="en-US" sz="28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6025" y="89060"/>
                <a:ext cx="7927975" cy="1195730"/>
              </a:xfrm>
              <a:blipFill rotWithShape="0">
                <a:blip r:embed="rId2"/>
                <a:stretch>
                  <a:fillRect l="-231" t="-10714" r="-1768" b="-1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-57875" y="824354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Wheel-Rail Positioning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78434" y="4668311"/>
          <a:ext cx="7642908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Axis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 motion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Steady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after frequency shaping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after fine tuning (improvement)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after frequency shaping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after fine tuning (improvement)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Lateral (mm)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0.1058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0.06635 (37.29%)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8.516e-6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5.398e-6 (36.61%)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Vertical (mm)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0.0515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0.00358 (93.05%)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0.00323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8.567e-6 (99.74%)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Cant (mm)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0.04832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0.01779 (63.18%)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0.00668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1.607e-5 (99.76%)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AoA (mm)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0.04304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0.02114 (50.88%)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1.365e-5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1.017e-5 (25.50%)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1" r="7377"/>
          <a:stretch/>
        </p:blipFill>
        <p:spPr>
          <a:xfrm>
            <a:off x="1189900" y="1467790"/>
            <a:ext cx="3863010" cy="301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" r="7496"/>
          <a:stretch/>
        </p:blipFill>
        <p:spPr>
          <a:xfrm>
            <a:off x="5116872" y="1468796"/>
            <a:ext cx="3908956" cy="3017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4360" y="1509288"/>
            <a:ext cx="83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Lateral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6648" y="1518854"/>
            <a:ext cx="83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Lateral</a:t>
            </a:r>
          </a:p>
        </p:txBody>
      </p:sp>
      <p:cxnSp>
        <p:nvCxnSpPr>
          <p:cNvPr id="3" name="Elbow Connector 2"/>
          <p:cNvCxnSpPr/>
          <p:nvPr/>
        </p:nvCxnSpPr>
        <p:spPr bwMode="auto">
          <a:xfrm>
            <a:off x="3673122" y="2513189"/>
            <a:ext cx="1828800" cy="18288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5633948" y="3832282"/>
            <a:ext cx="68817" cy="6610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9591" y="3505176"/>
            <a:ext cx="2164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Maximum position Error (mm)</a:t>
            </a:r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endCxn id="10" idx="6"/>
          </p:cNvCxnSpPr>
          <p:nvPr/>
        </p:nvCxnSpPr>
        <p:spPr bwMode="auto">
          <a:xfrm flipH="1">
            <a:off x="5702765" y="3639493"/>
            <a:ext cx="432467" cy="2258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42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03313" y="61970"/>
                <a:ext cx="7927975" cy="92888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Accurate Measurement of Contact Forces and Moments: Longitudinal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0.17%</a:t>
                </a:r>
                <a:r>
                  <a:rPr lang="en-US" sz="24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, </a:t>
                </a:r>
                <a:r>
                  <a:rPr lang="en-US" sz="2400" dirty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Lateral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0.14%</a:t>
                </a:r>
                <a:r>
                  <a:rPr lang="en-US" sz="24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, Vertical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0.03%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3313" y="61970"/>
                <a:ext cx="7927975" cy="928882"/>
              </a:xfrm>
              <a:blipFill rotWithShape="0">
                <a:blip r:embed="rId2"/>
                <a:stretch>
                  <a:fillRect t="-15686" b="-20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68965" y="3749136"/>
          <a:ext cx="4517160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Direction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Standard deviation (σ) of the baseline error with no motion and drive disabled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Standard deviation (σ) of the baseline error on the move (motor contribution)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</a:t>
                      </a:r>
                      <a:r>
                        <a:rPr lang="en-US" sz="1100" baseline="30000" dirty="0">
                          <a:effectLst/>
                        </a:rPr>
                        <a:t>th</a:t>
                      </a:r>
                      <a:r>
                        <a:rPr lang="en-US" sz="1100" dirty="0">
                          <a:effectLst/>
                        </a:rPr>
                        <a:t> percentile baseline error in motion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1.003N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13.923N (92.80%)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13.59N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1.046N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11.342N (90.78%)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11.48N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Z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2.036N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8.801N (76.87%)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10.57N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Canvas 118"/>
          <p:cNvGrpSpPr/>
          <p:nvPr/>
        </p:nvGrpSpPr>
        <p:grpSpPr>
          <a:xfrm>
            <a:off x="1083931" y="937549"/>
            <a:ext cx="4427356" cy="2525402"/>
            <a:chOff x="-19382" y="0"/>
            <a:chExt cx="4427356" cy="2525402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4407535" cy="2524760"/>
            </a:xfrm>
            <a:prstGeom prst="rect">
              <a:avLst/>
            </a:prstGeom>
          </p:spPr>
        </p:sp>
        <p:pic>
          <p:nvPicPr>
            <p:cNvPr id="7" name="Picture 6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7813"/>
            <a:stretch/>
          </p:blipFill>
          <p:spPr bwMode="auto">
            <a:xfrm>
              <a:off x="35999" y="36202"/>
              <a:ext cx="4371975" cy="24892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406984" y="1104709"/>
              <a:ext cx="1153990" cy="0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6984" y="1104709"/>
              <a:ext cx="0" cy="427893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ys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60974" y="1104709"/>
              <a:ext cx="0" cy="427893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sys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7968" y="1104709"/>
              <a:ext cx="0" cy="386862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916937" y="1057817"/>
              <a:ext cx="0" cy="369277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6937" y="1057817"/>
              <a:ext cx="1553308" cy="0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470245" y="1057817"/>
              <a:ext cx="0" cy="914400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271863" y="1670248"/>
              <a:ext cx="250921" cy="591912"/>
            </a:xfrm>
            <a:prstGeom prst="straightConnector1">
              <a:avLst/>
            </a:prstGeom>
            <a:ln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45512" y="1427094"/>
              <a:ext cx="378463" cy="806400"/>
            </a:xfrm>
            <a:prstGeom prst="straightConnector1">
              <a:avLst/>
            </a:prstGeom>
            <a:ln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470245" y="1881226"/>
              <a:ext cx="167447" cy="398912"/>
            </a:xfrm>
            <a:prstGeom prst="straightConnector1">
              <a:avLst/>
            </a:prstGeom>
            <a:ln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45830" y="1617784"/>
              <a:ext cx="259373" cy="644769"/>
            </a:xfrm>
            <a:prstGeom prst="straightConnector1">
              <a:avLst/>
            </a:prstGeom>
            <a:ln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68923" y="662353"/>
              <a:ext cx="222738" cy="498231"/>
            </a:xfrm>
            <a:prstGeom prst="straightConnector1">
              <a:avLst/>
            </a:prstGeom>
            <a:ln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453661" y="375138"/>
              <a:ext cx="410308" cy="785244"/>
            </a:xfrm>
            <a:prstGeom prst="straightConnector1">
              <a:avLst/>
            </a:prstGeom>
            <a:ln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432"/>
            <p:cNvSpPr txBox="1"/>
            <p:nvPr/>
          </p:nvSpPr>
          <p:spPr>
            <a:xfrm>
              <a:off x="-19382" y="392461"/>
              <a:ext cx="1123163" cy="3342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Load-Path Through the Primary Platform</a:t>
              </a:r>
              <a:endPara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432"/>
            <p:cNvSpPr txBox="1"/>
            <p:nvPr/>
          </p:nvSpPr>
          <p:spPr>
            <a:xfrm>
              <a:off x="536949" y="128363"/>
              <a:ext cx="1139451" cy="3340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Torsion-Proof Multi-Disk Coupling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432"/>
            <p:cNvSpPr txBox="1"/>
            <p:nvPr/>
          </p:nvSpPr>
          <p:spPr>
            <a:xfrm>
              <a:off x="185610" y="2258314"/>
              <a:ext cx="900430" cy="2664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Wheel Dynamometer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432"/>
            <p:cNvSpPr txBox="1"/>
            <p:nvPr/>
          </p:nvSpPr>
          <p:spPr>
            <a:xfrm>
              <a:off x="916937" y="2192229"/>
              <a:ext cx="900430" cy="2660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Wheel-Roller Contact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432"/>
            <p:cNvSpPr txBox="1"/>
            <p:nvPr/>
          </p:nvSpPr>
          <p:spPr>
            <a:xfrm>
              <a:off x="1936792" y="2316340"/>
              <a:ext cx="1143888" cy="2070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Load-Path Through the Driveline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432"/>
            <p:cNvSpPr txBox="1"/>
            <p:nvPr/>
          </p:nvSpPr>
          <p:spPr>
            <a:xfrm>
              <a:off x="3080680" y="2243515"/>
              <a:ext cx="900430" cy="26479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Motor Dynamometer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27" name="Picture 26" descr="C:\Users\CVeSS\Google Drive\Rig Workstation\Tuning\2000Hz\ForceTorque Readings\Driveline Alignment\Both Dyno Fz Mov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12" y="973751"/>
            <a:ext cx="3400576" cy="265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C:\Users\CVeSS\Google Drive\Rig Workstation\Tuning\2000Hz\ForceTorque Readings\Driveline Alignment\Both Dyno Fz Hist Move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73" y="4038968"/>
            <a:ext cx="3311888" cy="242726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/>
          <p:cNvSpPr txBox="1"/>
          <p:nvPr/>
        </p:nvSpPr>
        <p:spPr>
          <a:xfrm>
            <a:off x="-57875" y="824354"/>
            <a:ext cx="1247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Forces and Moments:</a:t>
            </a:r>
          </a:p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Static </a:t>
            </a:r>
          </a:p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Condition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830" y="3840026"/>
            <a:ext cx="3008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</a:rPr>
              <a:t>Probability Distribution Function (PDF) of Vertical Forces</a:t>
            </a:r>
            <a:endParaRPr lang="en-US" sz="800" b="1" dirty="0">
              <a:solidFill>
                <a:srgbClr val="C0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flipH="1" flipV="1">
            <a:off x="2600179" y="4216237"/>
            <a:ext cx="1587" cy="19796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3279347" y="4386344"/>
            <a:ext cx="0" cy="18095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3279347" y="4230688"/>
            <a:ext cx="0" cy="444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3279347" y="4219616"/>
            <a:ext cx="0" cy="332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 flipV="1">
            <a:off x="2964352" y="4216237"/>
            <a:ext cx="1587" cy="19796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DFF6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069330" y="2240280"/>
            <a:ext cx="261747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589227" y="1976912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/>
                </a:solidFill>
              </a:rPr>
              <a:t>Commanded Force</a:t>
            </a:r>
            <a:endParaRPr 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16025" y="-100516"/>
                <a:ext cx="7927975" cy="11430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Accurate Torque </a:t>
                </a:r>
                <a:r>
                  <a:rPr lang="en-US" sz="24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Measurement:</a:t>
                </a:r>
                <a:br>
                  <a:rPr lang="en-US" sz="24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</a:br>
                <a:r>
                  <a:rPr lang="en-US" sz="24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Wheel driveline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0.24%</a:t>
                </a:r>
                <a:r>
                  <a:rPr lang="en-US" sz="24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,</a:t>
                </a:r>
                <a:br>
                  <a:rPr lang="en-US" sz="24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</a:br>
                <a:r>
                  <a:rPr lang="en-US" sz="2400" dirty="0" smtClean="0">
                    <a:solidFill>
                      <a:srgbClr val="FF66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Roller driveline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effectLst>
                          <a:glow>
                            <a:srgbClr val="000000"/>
                          </a:glow>
                          <a:outerShdw sx="0" sy="0">
                            <a:srgbClr val="000000"/>
                          </a:outerShdw>
                          <a:reflection stA="0" endPos="0" fadeDir="0" sx="0" sy="0"/>
                        </a:effectLst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</a:rPr>
                  <a:t>0.06%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6025" y="-100516"/>
                <a:ext cx="7927975" cy="1143000"/>
              </a:xfrm>
              <a:blipFill rotWithShape="0">
                <a:blip r:embed="rId2"/>
                <a:stretch>
                  <a:fillRect t="-3743" b="-7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-57875" y="824354"/>
            <a:ext cx="1273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Driveline </a:t>
            </a:r>
            <a:r>
              <a:rPr lang="en-US" sz="1400" dirty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orque: </a:t>
            </a:r>
          </a:p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Static Condition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965539" y="3979980"/>
          <a:ext cx="4097438" cy="2632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9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Axis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Standard deviation (σ) with no motion and drives disabled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Standard deviation (σ) at constant speed (motor contribution)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</a:t>
                      </a:r>
                      <a:r>
                        <a:rPr lang="en-US" sz="1100" baseline="30000" dirty="0">
                          <a:effectLst/>
                        </a:rPr>
                        <a:t>th</a:t>
                      </a:r>
                      <a:r>
                        <a:rPr lang="en-US" sz="1100" dirty="0">
                          <a:effectLst/>
                        </a:rPr>
                        <a:t> percentile at constant speed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Wheel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1.484Nm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3.874Nm (61.69%)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4.94Nm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Roller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7.908Nm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7.951Nm (0.54%)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6.10Nm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Canvas 257"/>
          <p:cNvGrpSpPr>
            <a:grpSpLocks noChangeAspect="1"/>
          </p:cNvGrpSpPr>
          <p:nvPr/>
        </p:nvGrpSpPr>
        <p:grpSpPr>
          <a:xfrm>
            <a:off x="1093388" y="973402"/>
            <a:ext cx="4207816" cy="2613433"/>
            <a:chOff x="0" y="0"/>
            <a:chExt cx="5521960" cy="3429635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521960" cy="3429635"/>
            </a:xfrm>
            <a:prstGeom prst="rect">
              <a:avLst/>
            </a:prstGeom>
          </p:spPr>
        </p:sp>
        <p:pic>
          <p:nvPicPr>
            <p:cNvPr id="9" name="Picture 8"/>
            <p:cNvPicPr preferRelativeResize="0"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12" t="11785" r="27925"/>
            <a:stretch/>
          </p:blipFill>
          <p:spPr bwMode="auto">
            <a:xfrm>
              <a:off x="3013364" y="73192"/>
              <a:ext cx="1080654" cy="163693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/>
            <p:cNvPicPr preferRelativeResize="0"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253" y="938441"/>
              <a:ext cx="3438147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/>
            <p:cNvPicPr preferRelativeResize="0"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999"/>
              <a:ext cx="2799980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H="1" flipV="1">
              <a:off x="1704975" y="1001886"/>
              <a:ext cx="1467716" cy="28783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172691" y="1299228"/>
              <a:ext cx="346364" cy="902105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 preferRelativeResize="0"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780" y="2380411"/>
              <a:ext cx="990473" cy="10058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1704976" y="2302933"/>
              <a:ext cx="1730951" cy="392585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627909" y="1057305"/>
              <a:ext cx="77066" cy="163811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4" y="3973833"/>
            <a:ext cx="3621777" cy="2716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15" y="1027410"/>
            <a:ext cx="3783116" cy="283733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 bwMode="auto">
          <a:xfrm flipV="1">
            <a:off x="2333879" y="4180107"/>
            <a:ext cx="1" cy="22085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3122549" y="4180106"/>
            <a:ext cx="1" cy="22085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2728213" y="4180106"/>
            <a:ext cx="1" cy="22085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DFF6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758780" y="2853139"/>
            <a:ext cx="261747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072937" y="2589771"/>
            <a:ext cx="1670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/>
                </a:solidFill>
              </a:rPr>
              <a:t>Commanded Torque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88" y="170968"/>
            <a:ext cx="8305512" cy="561746"/>
          </a:xfrm>
        </p:spPr>
        <p:txBody>
          <a:bodyPr/>
          <a:lstStyle/>
          <a:p>
            <a:r>
              <a:rPr lang="en-US" sz="2400" dirty="0"/>
              <a:t>Extensive calibrations are conducted on the dynamometers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57875" y="824354"/>
            <a:ext cx="1247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Accuracy of load cells: Quasi Static</a:t>
            </a:r>
          </a:p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Calibration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52186"/>
            <a:ext cx="3418705" cy="236641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57" y="4314845"/>
            <a:ext cx="3418705" cy="236266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322456" y="3791625"/>
            <a:ext cx="3418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Quasi-static &amp; cross sensitivity curves for input force in y-direction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733876"/>
            <a:ext cx="3418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Quasi-static &amp; cross sensitivity curves for input force in x-direction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22776"/>
            <a:ext cx="3473527" cy="235473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486401" y="3799556"/>
            <a:ext cx="345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Quasi-static &amp; cross sensitivity curves for input force in z-direction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406239" y="1102736"/>
            <a:ext cx="3585005" cy="67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8925" indent="-288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1A5BF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1038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SzPct val="120000"/>
              <a:buChar char="•"/>
              <a:defRPr sz="2000">
                <a:solidFill>
                  <a:srgbClr val="1A5BFC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Font typeface="Wingdings" panose="05000000000000000000" pitchFamily="2" charset="2"/>
              <a:buChar char="§"/>
              <a:defRPr sz="2400">
                <a:solidFill>
                  <a:srgbClr val="1A5BFC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–"/>
              <a:defRPr sz="2000">
                <a:solidFill>
                  <a:srgbClr val="1A5BFC"/>
                </a:solidFill>
                <a:latin typeface="+mn-lt"/>
                <a:ea typeface="ＭＳ Ｐゴシック" charset="0"/>
              </a:defRPr>
            </a:lvl4pPr>
            <a:lvl5pPr marL="20018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 sz="2000">
                <a:solidFill>
                  <a:srgbClr val="1A5BFC"/>
                </a:solidFill>
                <a:latin typeface="+mn-lt"/>
                <a:ea typeface="ＭＳ Ｐゴシック" charset="0"/>
              </a:defRPr>
            </a:lvl5pPr>
            <a:lvl6pPr marL="24590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6pPr>
            <a:lvl7pPr marL="29162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7pPr>
            <a:lvl8pPr marL="33734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8pPr>
            <a:lvl9pPr marL="3830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Quasi-static calibration</a:t>
            </a:r>
          </a:p>
          <a:p>
            <a:pPr marL="677863" lvl="1" indent="-285750">
              <a:buFont typeface="Arial"/>
              <a:buChar char="•"/>
            </a:pPr>
            <a:r>
              <a:rPr lang="en-US" sz="1600" kern="0" dirty="0" smtClean="0"/>
              <a:t>2.5 </a:t>
            </a:r>
            <a:r>
              <a:rPr lang="en-US" sz="1600" kern="0" dirty="0" err="1" smtClean="0"/>
              <a:t>lbs</a:t>
            </a:r>
            <a:r>
              <a:rPr lang="en-US" sz="1600" kern="0" dirty="0" smtClean="0"/>
              <a:t> weight blocks individually in each axis &amp; summated signals recorded</a:t>
            </a:r>
          </a:p>
          <a:p>
            <a:pPr marL="677863" lvl="1" indent="-285750">
              <a:buFont typeface="Arial"/>
              <a:buChar char="•"/>
            </a:pPr>
            <a:r>
              <a:rPr lang="en-US" sz="1600" kern="0" dirty="0" smtClean="0"/>
              <a:t>Procedure repeated 3 times</a:t>
            </a:r>
          </a:p>
          <a:p>
            <a:pPr marL="677863" lvl="1" indent="-285750">
              <a:buFont typeface="Arial"/>
              <a:buChar char="•"/>
            </a:pPr>
            <a:r>
              <a:rPr lang="en-US" sz="1600" kern="0" dirty="0" smtClean="0"/>
              <a:t>Best linear line fitted through the data</a:t>
            </a:r>
          </a:p>
          <a:p>
            <a:pPr marL="677863" lvl="1" indent="-285750">
              <a:buFont typeface="Arial"/>
              <a:buChar char="•"/>
            </a:pPr>
            <a:endParaRPr lang="en-US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42738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88" y="170968"/>
            <a:ext cx="8305512" cy="561746"/>
          </a:xfrm>
        </p:spPr>
        <p:txBody>
          <a:bodyPr/>
          <a:lstStyle/>
          <a:p>
            <a:r>
              <a:rPr lang="en-US" sz="2400" dirty="0" smtClean="0"/>
              <a:t>Dynamic </a:t>
            </a:r>
            <a:r>
              <a:rPr lang="en-US" sz="2400" dirty="0"/>
              <a:t>Calibration </a:t>
            </a:r>
            <a:r>
              <a:rPr lang="en-US" sz="2400" dirty="0" smtClean="0"/>
              <a:t>of Dynamometer Using Impact </a:t>
            </a:r>
            <a:r>
              <a:rPr lang="en-US" sz="2400" dirty="0"/>
              <a:t>Response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57875" y="824354"/>
            <a:ext cx="1247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Accuracy of load cells: Dynamic</a:t>
            </a:r>
          </a:p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Calibration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999491" y="553868"/>
            <a:ext cx="7692121" cy="67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8925" indent="-288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1A5BF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1038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SzPct val="120000"/>
              <a:buChar char="•"/>
              <a:defRPr sz="2000">
                <a:solidFill>
                  <a:srgbClr val="1A5BFC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Font typeface="Wingdings" panose="05000000000000000000" pitchFamily="2" charset="2"/>
              <a:buChar char="§"/>
              <a:defRPr sz="2400">
                <a:solidFill>
                  <a:srgbClr val="1A5BFC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–"/>
              <a:defRPr sz="2000">
                <a:solidFill>
                  <a:srgbClr val="1A5BFC"/>
                </a:solidFill>
                <a:latin typeface="+mn-lt"/>
                <a:ea typeface="ＭＳ Ｐゴシック" charset="0"/>
              </a:defRPr>
            </a:lvl4pPr>
            <a:lvl5pPr marL="20018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 sz="2000">
                <a:solidFill>
                  <a:srgbClr val="1A5BFC"/>
                </a:solidFill>
                <a:latin typeface="+mn-lt"/>
                <a:ea typeface="ＭＳ Ｐゴシック" charset="0"/>
              </a:defRPr>
            </a:lvl5pPr>
            <a:lvl6pPr marL="24590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6pPr>
            <a:lvl7pPr marL="29162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7pPr>
            <a:lvl8pPr marL="33734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8pPr>
            <a:lvl9pPr marL="3830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9pPr>
          </a:lstStyle>
          <a:p>
            <a:pPr marL="677863" lvl="1" indent="-285750">
              <a:buFont typeface="Wingdings" panose="05000000000000000000" pitchFamily="2" charset="2"/>
              <a:buChar char="§"/>
            </a:pPr>
            <a:endParaRPr lang="en-US" kern="0" dirty="0" smtClean="0"/>
          </a:p>
          <a:p>
            <a:pPr marL="677863" lvl="1" indent="-285750">
              <a:buFont typeface="Wingdings" panose="05000000000000000000" pitchFamily="2" charset="2"/>
              <a:buChar char="§"/>
            </a:pPr>
            <a:r>
              <a:rPr lang="en-US" kern="0" dirty="0" smtClean="0"/>
              <a:t>Impact test</a:t>
            </a:r>
          </a:p>
          <a:p>
            <a:pPr marL="677863" lvl="1" indent="-285750">
              <a:buFont typeface="Wingdings" panose="05000000000000000000" pitchFamily="2" charset="2"/>
              <a:buChar char="§"/>
            </a:pPr>
            <a:r>
              <a:rPr lang="en-US" kern="0" dirty="0" smtClean="0"/>
              <a:t>Natural frequencies are obtained (300 Hz motor dyno, 420 Hz wheel dyno)</a:t>
            </a:r>
          </a:p>
          <a:p>
            <a:pPr marL="677863" lvl="1" indent="-285750">
              <a:buFont typeface="Wingdings" panose="05000000000000000000" pitchFamily="2" charset="2"/>
              <a:buChar char="§"/>
            </a:pPr>
            <a:r>
              <a:rPr lang="en-US" kern="0" dirty="0" smtClean="0"/>
              <a:t>Modal frequencies indicated on the frequency response function</a:t>
            </a:r>
          </a:p>
          <a:p>
            <a:pPr marL="677863" lvl="1" indent="-285750">
              <a:buFont typeface="Wingdings" panose="05000000000000000000" pitchFamily="2" charset="2"/>
              <a:buChar char="§"/>
            </a:pPr>
            <a:endParaRPr lang="en-US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t="760" r="3612" b="1260"/>
          <a:stretch/>
        </p:blipFill>
        <p:spPr>
          <a:xfrm>
            <a:off x="2486623" y="2993292"/>
            <a:ext cx="4722699" cy="37936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7677" y="2685515"/>
            <a:ext cx="690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Impact frequency response of dynamometer for an impact in </a:t>
            </a:r>
            <a:r>
              <a:rPr lang="en-US" sz="1400" dirty="0" err="1" smtClean="0">
                <a:solidFill>
                  <a:srgbClr val="FF0000"/>
                </a:solidFill>
              </a:rPr>
              <a:t>x,y,z</a:t>
            </a:r>
            <a:r>
              <a:rPr lang="en-US" sz="1400" dirty="0" smtClean="0">
                <a:solidFill>
                  <a:srgbClr val="FF0000"/>
                </a:solidFill>
              </a:rPr>
              <a:t> direction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Testing Methodology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of Experiments is discussed in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57875" y="824354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Current Testing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138238" y="482600"/>
            <a:ext cx="7927975" cy="1143000"/>
          </a:xfrm>
        </p:spPr>
        <p:txBody>
          <a:bodyPr/>
          <a:lstStyle/>
          <a:p>
            <a:r>
              <a:rPr lang="en-US" dirty="0" smtClean="0"/>
              <a:t>Experiment Steps</a:t>
            </a:r>
            <a:endParaRPr lang="en-US" dirty="0"/>
          </a:p>
        </p:txBody>
      </p:sp>
      <p:sp>
        <p:nvSpPr>
          <p:cNvPr id="27" name="AutoShape 2"/>
          <p:cNvSpPr>
            <a:spLocks noChangeArrowheads="1"/>
          </p:cNvSpPr>
          <p:nvPr/>
        </p:nvSpPr>
        <p:spPr bwMode="auto">
          <a:xfrm>
            <a:off x="1523279" y="2188586"/>
            <a:ext cx="1925637" cy="109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Surface Cleaning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4053754" y="2188586"/>
            <a:ext cx="1924050" cy="109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Cant, AoA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Verification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6638204" y="2188586"/>
            <a:ext cx="1924050" cy="109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Reference Positions Defined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1523279" y="3752273"/>
            <a:ext cx="1925637" cy="109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Unloading and Setup Reset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53754" y="3752273"/>
            <a:ext cx="1924050" cy="109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Data Collection for 5 seconds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638204" y="3752273"/>
            <a:ext cx="1924050" cy="109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Rig Loaded and Motion Started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33" name="AutoShape 8"/>
          <p:cNvCxnSpPr>
            <a:cxnSpLocks noChangeShapeType="1"/>
          </p:cNvCxnSpPr>
          <p:nvPr/>
        </p:nvCxnSpPr>
        <p:spPr bwMode="auto">
          <a:xfrm>
            <a:off x="3461616" y="2734686"/>
            <a:ext cx="573088" cy="0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34" name="AutoShape 9"/>
          <p:cNvCxnSpPr>
            <a:cxnSpLocks noChangeShapeType="1"/>
          </p:cNvCxnSpPr>
          <p:nvPr/>
        </p:nvCxnSpPr>
        <p:spPr bwMode="auto">
          <a:xfrm>
            <a:off x="6014316" y="2734686"/>
            <a:ext cx="614363" cy="0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35" name="AutoShape 10"/>
          <p:cNvCxnSpPr>
            <a:cxnSpLocks noChangeShapeType="1"/>
          </p:cNvCxnSpPr>
          <p:nvPr/>
        </p:nvCxnSpPr>
        <p:spPr bwMode="auto">
          <a:xfrm>
            <a:off x="7597054" y="3280786"/>
            <a:ext cx="0" cy="465137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 flipH="1">
            <a:off x="5987329" y="4304723"/>
            <a:ext cx="668337" cy="0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37" name="AutoShape 12"/>
          <p:cNvCxnSpPr>
            <a:cxnSpLocks noChangeShapeType="1"/>
          </p:cNvCxnSpPr>
          <p:nvPr/>
        </p:nvCxnSpPr>
        <p:spPr bwMode="auto">
          <a:xfrm flipH="1">
            <a:off x="3448916" y="4304723"/>
            <a:ext cx="612775" cy="0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38" name="AutoShape 13"/>
          <p:cNvCxnSpPr>
            <a:cxnSpLocks noChangeShapeType="1"/>
          </p:cNvCxnSpPr>
          <p:nvPr/>
        </p:nvCxnSpPr>
        <p:spPr bwMode="auto">
          <a:xfrm flipV="1">
            <a:off x="2478954" y="3268086"/>
            <a:ext cx="0" cy="477837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359766" y="1917123"/>
            <a:ext cx="7397750" cy="3179763"/>
          </a:xfrm>
          <a:prstGeom prst="rect">
            <a:avLst/>
          </a:prstGeom>
          <a:noFill/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7B00E4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1189899" y="5157002"/>
            <a:ext cx="78763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The above cycle is repeated for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creepage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 from 0 </a:t>
            </a:r>
            <a:r>
              <a:rPr kumimoji="0" lang="mr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–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 4% with increments of 0.1%. Replications are done and Base Speed changed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668" y="265429"/>
            <a:ext cx="7927975" cy="709009"/>
          </a:xfrm>
        </p:spPr>
        <p:txBody>
          <a:bodyPr/>
          <a:lstStyle/>
          <a:p>
            <a:r>
              <a:rPr lang="en-US" altLang="en-US" sz="2800" dirty="0" smtClean="0">
                <a:solidFill>
                  <a:srgbClr val="C00000"/>
                </a:solidFill>
                <a:ea typeface="ＭＳ Ｐゴシック" pitchFamily="34" charset="-128"/>
              </a:rPr>
              <a:t>Overview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sz="half" idx="1"/>
          </p:nvPr>
        </p:nvSpPr>
        <p:spPr>
          <a:xfrm>
            <a:off x="1203634" y="1176118"/>
            <a:ext cx="4054166" cy="5043055"/>
          </a:xfrm>
        </p:spPr>
        <p:txBody>
          <a:bodyPr/>
          <a:lstStyle/>
          <a:p>
            <a:r>
              <a:rPr lang="en-US" sz="2000" dirty="0" smtClean="0"/>
              <a:t>1/4th scale vertical wheel-roller rig </a:t>
            </a:r>
          </a:p>
          <a:p>
            <a:r>
              <a:rPr lang="en-US" sz="2000" dirty="0" smtClean="0"/>
              <a:t>Six independent </a:t>
            </a:r>
            <a:r>
              <a:rPr lang="en-US" sz="2000" dirty="0" err="1" smtClean="0"/>
              <a:t>DoF</a:t>
            </a:r>
            <a:endParaRPr lang="en-US" sz="2000" dirty="0" smtClean="0"/>
          </a:p>
          <a:p>
            <a:r>
              <a:rPr lang="en-US" sz="2000" dirty="0"/>
              <a:t>5:1 roller to wheel </a:t>
            </a:r>
            <a:r>
              <a:rPr lang="en-US" sz="2000" dirty="0" smtClean="0"/>
              <a:t>ratio</a:t>
            </a:r>
          </a:p>
          <a:p>
            <a:pPr lvl="1"/>
            <a:r>
              <a:rPr lang="en-US" sz="1600" dirty="0" smtClean="0"/>
              <a:t>Wheel: AAR-1B profile, 8” diameter</a:t>
            </a:r>
          </a:p>
          <a:p>
            <a:pPr lvl="1"/>
            <a:r>
              <a:rPr lang="en-US" sz="1600" dirty="0" smtClean="0"/>
              <a:t>Roller(rail): US136, 40’’diameter </a:t>
            </a:r>
            <a:endParaRPr lang="en-US" sz="2000" dirty="0" smtClean="0"/>
          </a:p>
          <a:p>
            <a:r>
              <a:rPr lang="en-US" sz="2000" dirty="0" smtClean="0"/>
              <a:t>Envelope </a:t>
            </a:r>
            <a:r>
              <a:rPr lang="en-US" sz="2000" dirty="0"/>
              <a:t>of movement:</a:t>
            </a:r>
          </a:p>
          <a:p>
            <a:pPr lvl="1"/>
            <a:r>
              <a:rPr lang="en-US" sz="1600" dirty="0"/>
              <a:t>Angle of attack: ±10 degree</a:t>
            </a:r>
          </a:p>
          <a:p>
            <a:pPr lvl="1"/>
            <a:r>
              <a:rPr lang="en-US" sz="1600" dirty="0"/>
              <a:t>Cant angle: ±10 degree</a:t>
            </a:r>
          </a:p>
          <a:p>
            <a:pPr lvl="1"/>
            <a:r>
              <a:rPr lang="en-US" sz="1600" dirty="0"/>
              <a:t>Lateral displacement: ±25.4 </a:t>
            </a:r>
            <a:r>
              <a:rPr lang="en-US" sz="1600" dirty="0" smtClean="0"/>
              <a:t>mm</a:t>
            </a:r>
          </a:p>
          <a:p>
            <a:r>
              <a:rPr lang="en-US" sz="2000" dirty="0"/>
              <a:t>2</a:t>
            </a:r>
            <a:r>
              <a:rPr lang="en-US" sz="2000" dirty="0" smtClean="0"/>
              <a:t> independent drivelines for precise </a:t>
            </a:r>
            <a:r>
              <a:rPr lang="en-US" sz="2000" dirty="0" err="1" smtClean="0"/>
              <a:t>creepage</a:t>
            </a:r>
            <a:r>
              <a:rPr lang="en-US" sz="2000" dirty="0" smtClean="0"/>
              <a:t> control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ax. </a:t>
            </a:r>
            <a:r>
              <a:rPr lang="en-US" sz="2000" dirty="0"/>
              <a:t>S</a:t>
            </a:r>
            <a:r>
              <a:rPr lang="en-US" sz="2000" dirty="0" smtClean="0"/>
              <a:t>imulated Velocity: 40 mph </a:t>
            </a:r>
          </a:p>
          <a:p>
            <a:r>
              <a:rPr lang="en-US" sz="2000" dirty="0" smtClean="0"/>
              <a:t>Max. Simulated Load: 128 </a:t>
            </a:r>
            <a:r>
              <a:rPr lang="en-US" sz="2000" dirty="0" err="1" smtClean="0"/>
              <a:t>kN</a:t>
            </a:r>
            <a:endParaRPr lang="en-US" sz="2000" dirty="0" smtClean="0"/>
          </a:p>
          <a:p>
            <a:r>
              <a:rPr lang="en-US" sz="2000" dirty="0"/>
              <a:t>M</a:t>
            </a:r>
            <a:r>
              <a:rPr lang="en-US" sz="2000" dirty="0" smtClean="0"/>
              <a:t>ax. DAQ bandwidth: 48 kHz</a:t>
            </a:r>
            <a:endParaRPr lang="en-US" sz="2000" dirty="0"/>
          </a:p>
          <a:p>
            <a:pPr lvl="0"/>
            <a:endParaRPr lang="en-US" sz="2000" dirty="0" smtClean="0"/>
          </a:p>
          <a:p>
            <a:pPr lvl="0"/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5327" y="1357745"/>
            <a:ext cx="3615961" cy="504305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6" name="Canvas 430"/>
          <p:cNvGrpSpPr/>
          <p:nvPr/>
        </p:nvGrpSpPr>
        <p:grpSpPr>
          <a:xfrm>
            <a:off x="4676116" y="1357745"/>
            <a:ext cx="4355172" cy="6054437"/>
            <a:chOff x="0" y="0"/>
            <a:chExt cx="3768725" cy="34036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3768725" cy="3403600"/>
            </a:xfrm>
            <a:prstGeom prst="rect">
              <a:avLst/>
            </a:prstGeom>
          </p:spPr>
        </p:sp>
        <p:pic>
          <p:nvPicPr>
            <p:cNvPr id="18" name="Picture 17"/>
            <p:cNvPicPr preferRelativeResize="0"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77" t="5104" r="22378"/>
            <a:stretch/>
          </p:blipFill>
          <p:spPr bwMode="auto">
            <a:xfrm>
              <a:off x="639672" y="0"/>
              <a:ext cx="3128442" cy="282580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1614446" y="2003397"/>
              <a:ext cx="0" cy="367269"/>
            </a:xfrm>
            <a:prstGeom prst="straightConnector1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miter lim="800000"/>
              <a:headEnd type="stealth"/>
              <a:tailEnd type="stealt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2662042" y="2585143"/>
              <a:ext cx="337715" cy="127288"/>
            </a:xfrm>
            <a:prstGeom prst="straightConnector1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miter lim="800000"/>
              <a:headEnd type="stealth"/>
              <a:tailEnd type="stealt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" name="Arc 21"/>
            <p:cNvSpPr/>
            <p:nvPr/>
          </p:nvSpPr>
          <p:spPr>
            <a:xfrm flipH="1">
              <a:off x="2568898" y="773076"/>
              <a:ext cx="262255" cy="240665"/>
            </a:xfrm>
            <a:prstGeom prst="arc">
              <a:avLst>
                <a:gd name="adj1" fmla="val 5648517"/>
                <a:gd name="adj2" fmla="val 19865692"/>
              </a:avLst>
            </a:prstGeom>
            <a:noFill/>
            <a:ln w="15875" cap="flat" cmpd="sng" algn="ctr">
              <a:solidFill>
                <a:srgbClr val="00B050"/>
              </a:solidFill>
              <a:prstDash val="solid"/>
              <a:miter lim="800000"/>
              <a:headEnd type="stealth"/>
              <a:tailEnd type="stealt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flipH="1">
              <a:off x="1844643" y="2585143"/>
              <a:ext cx="262255" cy="240665"/>
            </a:xfrm>
            <a:prstGeom prst="arc">
              <a:avLst>
                <a:gd name="adj1" fmla="val 17837230"/>
                <a:gd name="adj2" fmla="val 12002487"/>
              </a:avLst>
            </a:prstGeom>
            <a:noFill/>
            <a:ln w="15875" cap="flat" cmpd="sng" algn="ctr">
              <a:solidFill>
                <a:srgbClr val="00B050"/>
              </a:solidFill>
              <a:prstDash val="solid"/>
              <a:miter lim="800000"/>
              <a:headEnd type="stealth"/>
              <a:tailEnd type="stealt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0" y="824354"/>
            <a:ext cx="118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Overview of the Rig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57875" y="824354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Current Testing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138238" y="368300"/>
            <a:ext cx="7927975" cy="738188"/>
          </a:xfrm>
        </p:spPr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1473774" y="1625600"/>
            <a:ext cx="7246938" cy="4516437"/>
          </a:xfrm>
          <a:prstGeom prst="rect">
            <a:avLst/>
          </a:prstGeom>
          <a:noFill/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1637287" y="1897062"/>
            <a:ext cx="1379537" cy="1011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Raw 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Fs = 2kHz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3499424" y="1897062"/>
            <a:ext cx="1377950" cy="1011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Bitstream Stored on  Workstation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5328224" y="1897062"/>
            <a:ext cx="1377950" cy="1011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File Tagging, Parameter ID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499424" y="3425825"/>
            <a:ext cx="1377950" cy="10112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Causality Analysis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157024" y="3425825"/>
            <a:ext cx="1377950" cy="10112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Merge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AutoShape 32"/>
          <p:cNvSpPr>
            <a:spLocks noChangeArrowheads="1"/>
          </p:cNvSpPr>
          <p:nvPr/>
        </p:nvSpPr>
        <p:spPr bwMode="auto">
          <a:xfrm>
            <a:off x="7157024" y="1897062"/>
            <a:ext cx="1377950" cy="1011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Data Import, Batch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Processing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1637287" y="3425825"/>
            <a:ext cx="1379537" cy="10112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Coherence Testing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AutoShape 34"/>
          <p:cNvSpPr>
            <a:spLocks noChangeArrowheads="1"/>
          </p:cNvSpPr>
          <p:nvPr/>
        </p:nvSpPr>
        <p:spPr bwMode="auto">
          <a:xfrm>
            <a:off x="1637287" y="4954587"/>
            <a:ext cx="1379537" cy="1009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Normalized Creep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Computation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AutoShape 35"/>
          <p:cNvSpPr>
            <a:spLocks noChangeArrowheads="1"/>
          </p:cNvSpPr>
          <p:nvPr/>
        </p:nvSpPr>
        <p:spPr bwMode="auto">
          <a:xfrm>
            <a:off x="3499424" y="4954587"/>
            <a:ext cx="1377950" cy="1009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Taking Experiment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Means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AutoShape 36"/>
          <p:cNvSpPr>
            <a:spLocks noChangeArrowheads="1"/>
          </p:cNvSpPr>
          <p:nvPr/>
        </p:nvSpPr>
        <p:spPr bwMode="auto">
          <a:xfrm>
            <a:off x="5328224" y="3425825"/>
            <a:ext cx="1377950" cy="10112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LPF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1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en-US" sz="2200" b="0" i="1" u="none" strike="noStrike" kern="1200" cap="none" spc="0" normalizeH="0" baseline="-2500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: 10 Hz</a:t>
            </a: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AutoShape 37"/>
          <p:cNvSpPr>
            <a:spLocks noChangeArrowheads="1"/>
          </p:cNvSpPr>
          <p:nvPr/>
        </p:nvSpPr>
        <p:spPr bwMode="auto">
          <a:xfrm>
            <a:off x="5328224" y="4954587"/>
            <a:ext cx="1377950" cy="1009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 algn="ctr">
            <a:solidFill>
              <a:srgbClr val="5B9BD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Curve Fitting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087" name="AutoShape 39"/>
          <p:cNvCxnSpPr>
            <a:cxnSpLocks noChangeShapeType="1"/>
          </p:cNvCxnSpPr>
          <p:nvPr/>
        </p:nvCxnSpPr>
        <p:spPr bwMode="auto">
          <a:xfrm>
            <a:off x="3016824" y="2416175"/>
            <a:ext cx="449263" cy="0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88" name="AutoShape 40"/>
          <p:cNvCxnSpPr>
            <a:cxnSpLocks noChangeShapeType="1"/>
          </p:cNvCxnSpPr>
          <p:nvPr/>
        </p:nvCxnSpPr>
        <p:spPr bwMode="auto">
          <a:xfrm>
            <a:off x="4877374" y="2416175"/>
            <a:ext cx="450850" cy="0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89" name="AutoShape 41"/>
          <p:cNvCxnSpPr>
            <a:cxnSpLocks noChangeShapeType="1"/>
          </p:cNvCxnSpPr>
          <p:nvPr/>
        </p:nvCxnSpPr>
        <p:spPr bwMode="auto">
          <a:xfrm>
            <a:off x="6706174" y="2416175"/>
            <a:ext cx="450850" cy="0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90" name="AutoShape 42"/>
          <p:cNvCxnSpPr>
            <a:cxnSpLocks noChangeShapeType="1"/>
          </p:cNvCxnSpPr>
          <p:nvPr/>
        </p:nvCxnSpPr>
        <p:spPr bwMode="auto">
          <a:xfrm>
            <a:off x="7861874" y="2908300"/>
            <a:ext cx="0" cy="517525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91" name="AutoShape 43"/>
          <p:cNvCxnSpPr>
            <a:cxnSpLocks noChangeShapeType="1"/>
          </p:cNvCxnSpPr>
          <p:nvPr/>
        </p:nvCxnSpPr>
        <p:spPr bwMode="auto">
          <a:xfrm>
            <a:off x="2334199" y="4437062"/>
            <a:ext cx="0" cy="517525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92" name="AutoShape 44"/>
          <p:cNvCxnSpPr>
            <a:cxnSpLocks noChangeShapeType="1"/>
          </p:cNvCxnSpPr>
          <p:nvPr/>
        </p:nvCxnSpPr>
        <p:spPr bwMode="auto">
          <a:xfrm flipH="1">
            <a:off x="6701412" y="3917950"/>
            <a:ext cx="450850" cy="0"/>
          </a:xfrm>
          <a:prstGeom prst="straightConnector1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93" name="AutoShape 45"/>
          <p:cNvCxnSpPr>
            <a:cxnSpLocks noChangeShapeType="1"/>
          </p:cNvCxnSpPr>
          <p:nvPr/>
        </p:nvCxnSpPr>
        <p:spPr bwMode="auto">
          <a:xfrm flipH="1">
            <a:off x="4877374" y="3930650"/>
            <a:ext cx="450850" cy="0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94" name="AutoShape 46"/>
          <p:cNvCxnSpPr>
            <a:cxnSpLocks noChangeShapeType="1"/>
          </p:cNvCxnSpPr>
          <p:nvPr/>
        </p:nvCxnSpPr>
        <p:spPr bwMode="auto">
          <a:xfrm flipH="1">
            <a:off x="3016824" y="3941762"/>
            <a:ext cx="449263" cy="0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95" name="AutoShape 47"/>
          <p:cNvCxnSpPr>
            <a:cxnSpLocks noChangeShapeType="1"/>
          </p:cNvCxnSpPr>
          <p:nvPr/>
        </p:nvCxnSpPr>
        <p:spPr bwMode="auto">
          <a:xfrm>
            <a:off x="3016824" y="5465762"/>
            <a:ext cx="449263" cy="0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96" name="AutoShape 48"/>
          <p:cNvCxnSpPr>
            <a:cxnSpLocks noChangeShapeType="1"/>
          </p:cNvCxnSpPr>
          <p:nvPr/>
        </p:nvCxnSpPr>
        <p:spPr bwMode="auto">
          <a:xfrm>
            <a:off x="4877374" y="5465762"/>
            <a:ext cx="450850" cy="0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69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57875" y="824354"/>
            <a:ext cx="1247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Data Processing: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Features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103313" y="295572"/>
            <a:ext cx="7927975" cy="528782"/>
          </a:xfrm>
        </p:spPr>
        <p:txBody>
          <a:bodyPr/>
          <a:lstStyle/>
          <a:p>
            <a:r>
              <a:rPr lang="en-US" dirty="0" smtClean="0"/>
              <a:t>Causality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376363" y="962899"/>
            <a:ext cx="3751262" cy="5576446"/>
          </a:xfrm>
        </p:spPr>
        <p:txBody>
          <a:bodyPr/>
          <a:lstStyle/>
          <a:p>
            <a:r>
              <a:rPr lang="en-US" sz="2000" dirty="0"/>
              <a:t>Done to check </a:t>
            </a:r>
            <a:r>
              <a:rPr lang="en-US" sz="2000" i="1" dirty="0"/>
              <a:t>false </a:t>
            </a:r>
            <a:r>
              <a:rPr lang="en-US" sz="2000" dirty="0"/>
              <a:t>readings by instrumentation noise </a:t>
            </a:r>
            <a:r>
              <a:rPr lang="en-US" sz="2000" dirty="0" smtClean="0"/>
              <a:t>floor</a:t>
            </a:r>
          </a:p>
          <a:p>
            <a:r>
              <a:rPr lang="en-US" sz="2000" dirty="0" smtClean="0"/>
              <a:t>Every friction model predicts an increase in Longitudinal force for an increase in Vertical force</a:t>
            </a:r>
          </a:p>
          <a:p>
            <a:r>
              <a:rPr lang="en-US" sz="2000" dirty="0" smtClean="0"/>
              <a:t>Trend fit is generated on a plot of longitudinal force vs vertical force</a:t>
            </a:r>
          </a:p>
          <a:p>
            <a:r>
              <a:rPr lang="en-US" sz="2000" dirty="0" smtClean="0"/>
              <a:t>Idea: A good fit with an increasing trend is an indication of causality </a:t>
            </a:r>
          </a:p>
          <a:p>
            <a:r>
              <a:rPr lang="en-US" sz="2000" dirty="0" smtClean="0"/>
              <a:t>Noise is non-causal, will not generate good fit and will not show proper trend</a:t>
            </a:r>
          </a:p>
          <a:p>
            <a:endParaRPr lang="en-US" sz="18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25" y="1193686"/>
            <a:ext cx="3751263" cy="3110338"/>
          </a:xfrm>
        </p:spPr>
      </p:pic>
      <p:sp>
        <p:nvSpPr>
          <p:cNvPr id="3" name="TextBox 2"/>
          <p:cNvSpPr txBox="1"/>
          <p:nvPr/>
        </p:nvSpPr>
        <p:spPr>
          <a:xfrm>
            <a:off x="5127625" y="4405745"/>
            <a:ext cx="3903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anose="020B0600070205080204" pitchFamily="34" charset="-128"/>
                <a:cs typeface="+mn-cs"/>
              </a:rPr>
              <a:t>Typical Traction-Normal experiment to determine friction coefficient. Very good straight line fit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2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57875" y="824354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Causality Analysis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125937" y="-13063"/>
            <a:ext cx="7927975" cy="1143000"/>
          </a:xfrm>
        </p:spPr>
        <p:txBody>
          <a:bodyPr/>
          <a:lstStyle/>
          <a:p>
            <a:r>
              <a:rPr lang="en-US" dirty="0" smtClean="0"/>
              <a:t>Noise Floor ID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r="2053"/>
          <a:stretch/>
        </p:blipFill>
        <p:spPr>
          <a:xfrm>
            <a:off x="96982" y="1347574"/>
            <a:ext cx="8969231" cy="4520250"/>
          </a:xfrm>
        </p:spPr>
      </p:pic>
      <p:cxnSp>
        <p:nvCxnSpPr>
          <p:cNvPr id="11" name="Straight Connector 10"/>
          <p:cNvCxnSpPr/>
          <p:nvPr/>
        </p:nvCxnSpPr>
        <p:spPr bwMode="auto">
          <a:xfrm>
            <a:off x="693012" y="3337350"/>
            <a:ext cx="8360900" cy="3223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597762" y="3335763"/>
            <a:ext cx="95250" cy="15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138238" y="5888182"/>
            <a:ext cx="792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Very Low R</a:t>
            </a:r>
            <a:r>
              <a:rPr kumimoji="0" lang="en-US" sz="20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Non Causal Longitudinal and Vertical Forces, High Noise Corruption,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Reject Data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7792279" y="1876508"/>
            <a:ext cx="33395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05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57875" y="824354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Causality Analysis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Trend – Minimal Noise Impact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r="2871"/>
          <a:stretch/>
        </p:blipFill>
        <p:spPr>
          <a:xfrm>
            <a:off x="96982" y="1347574"/>
            <a:ext cx="8969231" cy="4635218"/>
          </a:xfrm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575953" y="1757548"/>
            <a:ext cx="8425543" cy="30935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8975488" y="1749610"/>
            <a:ext cx="41275" cy="176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/>
          <p:cNvCxnSpPr/>
          <p:nvPr/>
        </p:nvCxnSpPr>
        <p:spPr bwMode="auto">
          <a:xfrm>
            <a:off x="636104" y="2122998"/>
            <a:ext cx="31805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38237" y="5982792"/>
            <a:ext cx="792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Good R</a:t>
            </a:r>
            <a:r>
              <a:rPr kumimoji="0" lang="en-US" sz="20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Causal Longitudinal and Vertical Forces, Low Noise Impact,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Accept Data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1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57875" y="824354"/>
            <a:ext cx="1247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Data Processing: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Features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138238" y="122378"/>
            <a:ext cx="7927975" cy="1143000"/>
          </a:xfrm>
        </p:spPr>
        <p:txBody>
          <a:bodyPr/>
          <a:lstStyle/>
          <a:p>
            <a:r>
              <a:rPr lang="en-US" dirty="0" smtClean="0"/>
              <a:t>Coherence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6363" y="1265378"/>
            <a:ext cx="7654925" cy="5135422"/>
          </a:xfrm>
        </p:spPr>
        <p:txBody>
          <a:bodyPr/>
          <a:lstStyle/>
          <a:p>
            <a:r>
              <a:rPr lang="en-US" dirty="0" smtClean="0"/>
              <a:t>Secondary check to establish input-output causality</a:t>
            </a:r>
          </a:p>
          <a:p>
            <a:r>
              <a:rPr lang="en-US" dirty="0" smtClean="0"/>
              <a:t>The coherence between longitudinal force (output) and vertical load (input) is established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dirty="0" smtClean="0"/>
              <a:t>Strong Coherence ( &gt; 0.9) indicates strong correlation</a:t>
            </a:r>
          </a:p>
          <a:p>
            <a:r>
              <a:rPr lang="en-US" dirty="0" smtClean="0"/>
              <a:t>Weak Coherence indicates weak correlation</a:t>
            </a:r>
            <a:endParaRPr lang="en-US" dirty="0"/>
          </a:p>
          <a:p>
            <a:r>
              <a:rPr lang="en-US" dirty="0" smtClean="0"/>
              <a:t>Frequency region of interest is 0-1 Hz, same as the Wheel/Roller rotational frequencies. Any other spectrum data is not due to variation in L forces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2108055" y="2608406"/>
              <a:ext cx="6551035" cy="10630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48854">
                      <a:extLst>
                        <a:ext uri="{9D8B030D-6E8A-4147-A177-3AD203B41FA5}">
                          <a16:colId xmlns:a16="http://schemas.microsoft.com/office/drawing/2014/main" val="3243576836"/>
                        </a:ext>
                      </a:extLst>
                    </a:gridCol>
                    <a:gridCol w="3602181">
                      <a:extLst>
                        <a:ext uri="{9D8B030D-6E8A-4147-A177-3AD203B41FA5}">
                          <a16:colId xmlns:a16="http://schemas.microsoft.com/office/drawing/2014/main" val="2612011401"/>
                        </a:ext>
                      </a:extLst>
                    </a:gridCol>
                  </a:tblGrid>
                  <a:tr h="10630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charset="0"/>
                                      </a:rPr>
                                      <m:t>𝑦𝑢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𝐶𝑟𝑜𝑠𝑠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𝑃𝑜𝑤𝑒𝑟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𝑆𝑝𝑒𝑐𝑡𝑟𝑢𝑚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charset="0"/>
                                      </a:rPr>
                                      <m:t>𝑢𝑢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𝐴𝑢𝑡𝑜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𝑝𝑜𝑤𝑒𝑟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𝑆𝑝𝑒𝑐𝑡𝑟𝑢𝑚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𝐹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𝐹𝑟𝑒𝑞𝑢𝑒𝑛𝑐𝑦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𝑏𝑖𝑛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charset="0"/>
                                  </a:rPr>
                                  <m:t>𝑖𝑛𝑑𝑒𝑥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746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2108055" y="2608406"/>
              <a:ext cx="6551035" cy="10630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48854">
                      <a:extLst>
                        <a:ext uri="{9D8B030D-6E8A-4147-A177-3AD203B41FA5}">
                          <a16:colId xmlns:a16="http://schemas.microsoft.com/office/drawing/2014/main" val="3243576836"/>
                        </a:ext>
                      </a:extLst>
                    </a:gridCol>
                    <a:gridCol w="3602181">
                      <a:extLst>
                        <a:ext uri="{9D8B030D-6E8A-4147-A177-3AD203B41FA5}">
                          <a16:colId xmlns:a16="http://schemas.microsoft.com/office/drawing/2014/main" val="2612011401"/>
                        </a:ext>
                      </a:extLst>
                    </a:gridCol>
                  </a:tblGrid>
                  <a:tr h="10630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1926" t="-568" r="-676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74618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08" y="2747769"/>
            <a:ext cx="2708084" cy="78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57875" y="824354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Coherence Testing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Strong Coherence, </a:t>
            </a:r>
            <a:r>
              <a:rPr lang="en-US" sz="2800" dirty="0" smtClean="0">
                <a:solidFill>
                  <a:srgbClr val="00B050"/>
                </a:solidFill>
              </a:rPr>
              <a:t>Accept Data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38238" y="5888182"/>
            <a:ext cx="792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Forcing Frequencies: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Wheel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1.14 Hz |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Roller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= 0.16 Hz and Harmonics of high power define region of interest (0-2 Hz)  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r="7577"/>
          <a:stretch/>
        </p:blipFill>
        <p:spPr>
          <a:xfrm>
            <a:off x="220432" y="1347575"/>
            <a:ext cx="8679527" cy="4540608"/>
          </a:xfrm>
        </p:spPr>
      </p:pic>
    </p:spTree>
    <p:extLst>
      <p:ext uri="{BB962C8B-B14F-4D97-AF65-F5344CB8AC3E}">
        <p14:creationId xmlns:p14="http://schemas.microsoft.com/office/powerpoint/2010/main" val="24892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57875" y="824354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Coherence Testing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138238" y="482600"/>
            <a:ext cx="7927975" cy="584200"/>
          </a:xfrm>
        </p:spPr>
        <p:txBody>
          <a:bodyPr/>
          <a:lstStyle/>
          <a:p>
            <a:r>
              <a:rPr lang="en-US" sz="2800" dirty="0" smtClean="0"/>
              <a:t>Low Coherence, </a:t>
            </a:r>
            <a:r>
              <a:rPr lang="en-US" sz="2800" dirty="0" smtClean="0">
                <a:solidFill>
                  <a:srgbClr val="FF0000"/>
                </a:solidFill>
              </a:rPr>
              <a:t>Reject 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8238" y="5888182"/>
            <a:ext cx="7927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Forcing Frequencies: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Wheel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1.14 Hz |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Roller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= 0.16 Hz and Harmonics of high power define region of interest (0-2 Hz)  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r="8120"/>
          <a:stretch/>
        </p:blipFill>
        <p:spPr>
          <a:xfrm>
            <a:off x="324243" y="1347574"/>
            <a:ext cx="8623770" cy="4540608"/>
          </a:xfrm>
        </p:spPr>
      </p:pic>
    </p:spTree>
    <p:extLst>
      <p:ext uri="{BB962C8B-B14F-4D97-AF65-F5344CB8AC3E}">
        <p14:creationId xmlns:p14="http://schemas.microsoft.com/office/powerpoint/2010/main" val="40307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886936"/>
            <a:ext cx="1247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Data Processing: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Features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Reporting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6363" y="1748790"/>
            <a:ext cx="7654925" cy="4652010"/>
          </a:xfrm>
        </p:spPr>
        <p:txBody>
          <a:bodyPr/>
          <a:lstStyle/>
          <a:p>
            <a:r>
              <a:rPr lang="en-US" dirty="0" smtClean="0"/>
              <a:t>Normalized Longitudinal Force array computed by element-wise division of longitudinal and vertical force arrays</a:t>
            </a:r>
          </a:p>
          <a:p>
            <a:r>
              <a:rPr lang="en-US" dirty="0" smtClean="0"/>
              <a:t>Means from each experiment are computed separately.</a:t>
            </a:r>
          </a:p>
          <a:p>
            <a:r>
              <a:rPr lang="en-US" dirty="0" smtClean="0"/>
              <a:t>All of the data is combined together and a </a:t>
            </a:r>
            <a:r>
              <a:rPr lang="en-US" i="1" dirty="0" smtClean="0"/>
              <a:t>best fit</a:t>
            </a:r>
            <a:r>
              <a:rPr lang="en-US" dirty="0"/>
              <a:t> </a:t>
            </a:r>
            <a:r>
              <a:rPr lang="en-US" dirty="0" smtClean="0"/>
              <a:t>relation is fit to obtain the creep-</a:t>
            </a:r>
            <a:r>
              <a:rPr lang="en-US" dirty="0" err="1" smtClean="0"/>
              <a:t>creepage</a:t>
            </a:r>
            <a:r>
              <a:rPr lang="en-US" dirty="0" smtClean="0"/>
              <a:t> curve</a:t>
            </a:r>
          </a:p>
        </p:txBody>
      </p:sp>
    </p:spTree>
    <p:extLst>
      <p:ext uri="{BB962C8B-B14F-4D97-AF65-F5344CB8AC3E}">
        <p14:creationId xmlns:p14="http://schemas.microsoft.com/office/powerpoint/2010/main" val="41889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886936"/>
            <a:ext cx="124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Results’ Analysis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100282" y="361653"/>
            <a:ext cx="7927975" cy="839879"/>
          </a:xfrm>
        </p:spPr>
        <p:txBody>
          <a:bodyPr/>
          <a:lstStyle/>
          <a:p>
            <a:r>
              <a:rPr lang="en-US" sz="2400" dirty="0" smtClean="0"/>
              <a:t>Results: Good Fit, Low Dispersion 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r="8843"/>
          <a:stretch/>
        </p:blipFill>
        <p:spPr>
          <a:xfrm>
            <a:off x="526473" y="1471711"/>
            <a:ext cx="8354291" cy="4398721"/>
          </a:xfrm>
        </p:spPr>
      </p:pic>
      <p:sp>
        <p:nvSpPr>
          <p:cNvPr id="7" name="Title 2"/>
          <p:cNvSpPr txBox="1">
            <a:spLocks/>
          </p:cNvSpPr>
          <p:nvPr/>
        </p:nvSpPr>
        <p:spPr bwMode="auto">
          <a:xfrm>
            <a:off x="952789" y="5870432"/>
            <a:ext cx="7927975" cy="83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9pPr>
          </a:lstStyle>
          <a:p>
            <a:r>
              <a:rPr lang="en-US" sz="1800" i="1" kern="0" dirty="0" smtClean="0">
                <a:solidFill>
                  <a:srgbClr val="1A5BFC"/>
                </a:solidFill>
              </a:rPr>
              <a:t>Points close to 0 </a:t>
            </a:r>
            <a:r>
              <a:rPr lang="en-US" sz="1800" i="1" kern="0" dirty="0" err="1" smtClean="0">
                <a:solidFill>
                  <a:srgbClr val="1A5BFC"/>
                </a:solidFill>
              </a:rPr>
              <a:t>Creepage</a:t>
            </a:r>
            <a:r>
              <a:rPr lang="en-US" sz="1800" i="1" kern="0" dirty="0" smtClean="0">
                <a:solidFill>
                  <a:srgbClr val="1A5BFC"/>
                </a:solidFill>
              </a:rPr>
              <a:t> have a non-zero mean but very low causality. </a:t>
            </a:r>
            <a:r>
              <a:rPr lang="en-US" sz="1800" i="1" kern="0" dirty="0" smtClean="0">
                <a:solidFill>
                  <a:srgbClr val="FF0000"/>
                </a:solidFill>
              </a:rPr>
              <a:t>Data is ignored from those experiments &amp; not shown</a:t>
            </a:r>
            <a:endParaRPr lang="en-US" sz="1800" i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886936"/>
            <a:ext cx="124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DoE Summary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138238" y="187877"/>
            <a:ext cx="7927975" cy="734081"/>
          </a:xfrm>
        </p:spPr>
        <p:txBody>
          <a:bodyPr/>
          <a:lstStyle/>
          <a:p>
            <a:r>
              <a:rPr lang="en-US" dirty="0" smtClean="0"/>
              <a:t>DoE 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1288" y="1139628"/>
            <a:ext cx="7654925" cy="4981561"/>
          </a:xfrm>
        </p:spPr>
        <p:txBody>
          <a:bodyPr/>
          <a:lstStyle/>
          <a:p>
            <a:r>
              <a:rPr lang="en-US" dirty="0" smtClean="0"/>
              <a:t>Completely Randomized Design of Experiment with</a:t>
            </a:r>
          </a:p>
          <a:p>
            <a:pPr lvl="1"/>
            <a:r>
              <a:rPr lang="en-US" dirty="0" smtClean="0"/>
              <a:t>Same loading conditions</a:t>
            </a:r>
          </a:p>
          <a:p>
            <a:pPr lvl="1"/>
            <a:r>
              <a:rPr lang="en-US" dirty="0" smtClean="0"/>
              <a:t>Same velocity </a:t>
            </a:r>
            <a:r>
              <a:rPr lang="en-US" dirty="0"/>
              <a:t>c</a:t>
            </a:r>
            <a:r>
              <a:rPr lang="en-US" dirty="0" smtClean="0"/>
              <a:t>onditions</a:t>
            </a:r>
          </a:p>
          <a:p>
            <a:r>
              <a:rPr lang="en-US" dirty="0" smtClean="0"/>
              <a:t>Relatively small amount of time with the rig (a few months)</a:t>
            </a:r>
          </a:p>
          <a:p>
            <a:r>
              <a:rPr lang="en-US" dirty="0" smtClean="0"/>
              <a:t>Piezoelectric drift reduction</a:t>
            </a:r>
          </a:p>
          <a:p>
            <a:r>
              <a:rPr lang="en-US" dirty="0" smtClean="0"/>
              <a:t>Replications increase statistical significance of data</a:t>
            </a:r>
          </a:p>
          <a:p>
            <a:r>
              <a:rPr lang="en-US" dirty="0" smtClean="0"/>
              <a:t>Causality and Coherence testing to check </a:t>
            </a:r>
            <a:r>
              <a:rPr lang="en-US" i="1" dirty="0" smtClean="0"/>
              <a:t>false</a:t>
            </a:r>
            <a:r>
              <a:rPr lang="en-US" dirty="0" smtClean="0"/>
              <a:t> data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Repeatable, Actual Physics’ Data achieved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Work in Progress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854" y="2130425"/>
            <a:ext cx="7772400" cy="1207135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Description of Key Parts of the Roller Rig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2654" y="3844637"/>
            <a:ext cx="6400800" cy="1752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Wheel and Roller Drivelines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Positioning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Force Measuring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77101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Literature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Comparison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139023" y="201717"/>
            <a:ext cx="7927975" cy="575383"/>
          </a:xfrm>
        </p:spPr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47774" y="1745673"/>
            <a:ext cx="4180635" cy="4655127"/>
          </a:xfrm>
        </p:spPr>
        <p:txBody>
          <a:bodyPr/>
          <a:lstStyle/>
          <a:p>
            <a:r>
              <a:rPr lang="en-US" dirty="0" smtClean="0"/>
              <a:t>Full Scale Rig</a:t>
            </a:r>
          </a:p>
          <a:p>
            <a:r>
              <a:rPr lang="en-US" dirty="0" smtClean="0"/>
              <a:t>GM </a:t>
            </a:r>
            <a:r>
              <a:rPr lang="en-US" dirty="0"/>
              <a:t>SD </a:t>
            </a:r>
            <a:r>
              <a:rPr lang="en-US" dirty="0" smtClean="0"/>
              <a:t>45X locomotive</a:t>
            </a:r>
          </a:p>
          <a:p>
            <a:r>
              <a:rPr lang="en-US" i="1" dirty="0" smtClean="0"/>
              <a:t>V </a:t>
            </a:r>
            <a:r>
              <a:rPr lang="en-US" dirty="0"/>
              <a:t>= 16–32 </a:t>
            </a:r>
            <a:r>
              <a:rPr lang="en-US" dirty="0" smtClean="0"/>
              <a:t>km/h</a:t>
            </a:r>
          </a:p>
          <a:p>
            <a:r>
              <a:rPr lang="en-US" dirty="0" smtClean="0"/>
              <a:t>Dry Conditions</a:t>
            </a:r>
          </a:p>
          <a:p>
            <a:r>
              <a:rPr lang="en-US" dirty="0" smtClean="0"/>
              <a:t>+/- 0.1 L/V for 90% confidence</a:t>
            </a:r>
          </a:p>
          <a:p>
            <a:r>
              <a:rPr lang="en-US" dirty="0" smtClean="0"/>
              <a:t>Used for computing his modified model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/>
          <a:stretch/>
        </p:blipFill>
        <p:spPr>
          <a:xfrm>
            <a:off x="5428410" y="1570839"/>
            <a:ext cx="3638588" cy="4408906"/>
          </a:xfrm>
        </p:spPr>
      </p:pic>
      <p:sp>
        <p:nvSpPr>
          <p:cNvPr id="8" name="TextBox 7"/>
          <p:cNvSpPr txBox="1"/>
          <p:nvPr/>
        </p:nvSpPr>
        <p:spPr>
          <a:xfrm>
            <a:off x="6211873" y="5997619"/>
            <a:ext cx="27833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[1] O. Polach., “Creep forces in simulations of traction vehicles running on adhesion limits,"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Wear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vol.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258,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pp.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992-1000, 2005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0343" y="6444402"/>
            <a:ext cx="5665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Notice that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actual data points are not shown!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1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77101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Literature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Comparison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Polach’s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1/4 Scale Rig</a:t>
            </a:r>
          </a:p>
          <a:p>
            <a:r>
              <a:rPr lang="en-US" dirty="0"/>
              <a:t>Cylindrical </a:t>
            </a:r>
            <a:r>
              <a:rPr lang="en-US" dirty="0" smtClean="0"/>
              <a:t>Wheel profile, Used Wheel and Roller</a:t>
            </a:r>
            <a:endParaRPr lang="en-US" dirty="0"/>
          </a:p>
          <a:p>
            <a:r>
              <a:rPr lang="en-US" i="1" dirty="0"/>
              <a:t>V </a:t>
            </a:r>
            <a:r>
              <a:rPr lang="en-US" dirty="0"/>
              <a:t>= 12 km/h (Sim</a:t>
            </a:r>
            <a:r>
              <a:rPr lang="en-US" dirty="0" smtClean="0"/>
              <a:t>.) Load</a:t>
            </a:r>
            <a:r>
              <a:rPr lang="en-US" dirty="0"/>
              <a:t>: 32 </a:t>
            </a:r>
            <a:r>
              <a:rPr lang="en-US" dirty="0" err="1"/>
              <a:t>kN</a:t>
            </a:r>
            <a:r>
              <a:rPr lang="en-US" dirty="0"/>
              <a:t>/wheel (</a:t>
            </a:r>
            <a:r>
              <a:rPr lang="en-US" dirty="0" smtClean="0"/>
              <a:t>Sim.) </a:t>
            </a:r>
            <a:endParaRPr lang="en-US" dirty="0"/>
          </a:p>
          <a:p>
            <a:r>
              <a:rPr lang="en-US" dirty="0"/>
              <a:t>Clean, Dry Conditions</a:t>
            </a:r>
          </a:p>
          <a:p>
            <a:r>
              <a:rPr lang="en-US" dirty="0"/>
              <a:t>+/- &lt; 0.05 L/V for 95% </a:t>
            </a:r>
            <a:r>
              <a:rPr lang="en-US" dirty="0" smtClean="0"/>
              <a:t>confidence</a:t>
            </a:r>
          </a:p>
          <a:p>
            <a:r>
              <a:rPr lang="en-US" dirty="0" smtClean="0"/>
              <a:t>Reduced Loading, </a:t>
            </a:r>
            <a:r>
              <a:rPr lang="en-US" dirty="0"/>
              <a:t>V</a:t>
            </a:r>
            <a:r>
              <a:rPr lang="en-US" dirty="0" smtClean="0"/>
              <a:t>elocity conditions</a:t>
            </a:r>
          </a:p>
          <a:p>
            <a:r>
              <a:rPr lang="en-US" dirty="0"/>
              <a:t>Expected minimal contact </a:t>
            </a:r>
            <a:r>
              <a:rPr lang="en-US" dirty="0" smtClean="0"/>
              <a:t>distortion</a:t>
            </a:r>
          </a:p>
          <a:p>
            <a:r>
              <a:rPr lang="en-US" dirty="0" smtClean="0"/>
              <a:t>Shape follows Polach’s measurements</a:t>
            </a:r>
          </a:p>
          <a:p>
            <a:r>
              <a:rPr lang="en-US" dirty="0" smtClean="0"/>
              <a:t>More </a:t>
            </a:r>
            <a:r>
              <a:rPr lang="en-US" dirty="0" err="1"/>
              <a:t>c</a:t>
            </a:r>
            <a:r>
              <a:rPr lang="en-US" dirty="0" err="1" smtClean="0"/>
              <a:t>reepages</a:t>
            </a:r>
            <a:r>
              <a:rPr lang="en-US" dirty="0" smtClean="0"/>
              <a:t> is required for a complete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77101"/>
            <a:ext cx="1247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Vehicle Speed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Third Dimension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Speed Dependence on </a:t>
            </a:r>
            <a:r>
              <a:rPr lang="en-US" dirty="0" err="1" smtClean="0"/>
              <a:t>Creepage</a:t>
            </a:r>
            <a:r>
              <a:rPr lang="en-US" dirty="0" smtClean="0"/>
              <a:t>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364" y="1981200"/>
            <a:ext cx="3666692" cy="4419600"/>
          </a:xfrm>
        </p:spPr>
        <p:txBody>
          <a:bodyPr/>
          <a:lstStyle/>
          <a:p>
            <a:r>
              <a:rPr lang="en-US" dirty="0" smtClean="0"/>
              <a:t>Same loading conditions</a:t>
            </a:r>
          </a:p>
          <a:p>
            <a:r>
              <a:rPr lang="en-US" dirty="0" smtClean="0"/>
              <a:t>Different base speeds: 4,8,12 km/h</a:t>
            </a:r>
          </a:p>
          <a:p>
            <a:r>
              <a:rPr lang="en-US" dirty="0" smtClean="0"/>
              <a:t>Polach’s model predicts a change in creep behavior with vehicle speed</a:t>
            </a:r>
          </a:p>
          <a:p>
            <a:r>
              <a:rPr lang="en-US" dirty="0" smtClean="0"/>
              <a:t>Simulation results presented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6" y="1981200"/>
            <a:ext cx="3938927" cy="291724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43056" y="5092412"/>
            <a:ext cx="4202163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8925" indent="-288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1A5BF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1038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SzPct val="120000"/>
              <a:buChar char="•"/>
              <a:defRPr sz="2000">
                <a:solidFill>
                  <a:srgbClr val="1A5BFC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Font typeface="Wingdings" panose="05000000000000000000" pitchFamily="2" charset="2"/>
              <a:buChar char="§"/>
              <a:defRPr sz="2400">
                <a:solidFill>
                  <a:srgbClr val="1A5BFC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–"/>
              <a:defRPr sz="2000">
                <a:solidFill>
                  <a:srgbClr val="1A5BFC"/>
                </a:solidFill>
                <a:latin typeface="+mn-lt"/>
                <a:ea typeface="ＭＳ Ｐゴシック" charset="0"/>
              </a:defRPr>
            </a:lvl4pPr>
            <a:lvl5pPr marL="20018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 sz="2000">
                <a:solidFill>
                  <a:srgbClr val="1A5BFC"/>
                </a:solidFill>
                <a:latin typeface="+mn-lt"/>
                <a:ea typeface="ＭＳ Ｐゴシック" charset="0"/>
              </a:defRPr>
            </a:lvl5pPr>
            <a:lvl6pPr marL="24590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6pPr>
            <a:lvl7pPr marL="29162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7pPr>
            <a:lvl8pPr marL="33734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8pPr>
            <a:lvl9pPr marL="3830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Char char="-"/>
              <a:defRPr>
                <a:solidFill>
                  <a:srgbClr val="1A5BFC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A5BFC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Influence of vehicle speed on the form of creep force–creep functions for longitudinal direction; model parameters according to measurements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5BFC"/>
                </a:solidFill>
                <a:effectLst/>
                <a:uLnTx/>
                <a:uFillTx/>
                <a:latin typeface="Arial"/>
                <a:ea typeface="ＭＳ Ｐゴシック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5BFC"/>
                </a:solidFill>
                <a:effectLst/>
                <a:uLnTx/>
                <a:uFillTx/>
                <a:latin typeface="Arial"/>
                <a:ea typeface="ＭＳ Ｐゴシック" charset="0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A5BFC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77101"/>
            <a:ext cx="1247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Vehicle Speed: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Third Dimension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 for Vehicle Speed Dependence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t="5589" r="7215"/>
          <a:stretch/>
        </p:blipFill>
        <p:spPr>
          <a:xfrm>
            <a:off x="77788" y="1731208"/>
            <a:ext cx="9066212" cy="4411710"/>
          </a:xfrm>
        </p:spPr>
      </p:pic>
    </p:spTree>
    <p:extLst>
      <p:ext uri="{BB962C8B-B14F-4D97-AF65-F5344CB8AC3E}">
        <p14:creationId xmlns:p14="http://schemas.microsoft.com/office/powerpoint/2010/main" val="11434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77101"/>
            <a:ext cx="1247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Vehicle Speed: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Third Dimension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 for Vehicle Speed Dependence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1138237" y="5611176"/>
            <a:ext cx="7927975" cy="89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Further analysis is needed to establish definitive trend</a:t>
            </a:r>
            <a:endParaRPr kumimoji="0" lang="en-US" sz="2000" b="1" i="1" u="none" strike="noStrike" kern="0" cap="none" spc="0" normalizeH="0" baseline="0" noProof="0" dirty="0">
              <a:ln>
                <a:noFill/>
              </a:ln>
              <a:solidFill>
                <a:srgbClr val="2260FC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t="5998" r="8301"/>
          <a:stretch/>
        </p:blipFill>
        <p:spPr>
          <a:xfrm>
            <a:off x="670357" y="1437723"/>
            <a:ext cx="8395856" cy="4173453"/>
          </a:xfrm>
        </p:spPr>
      </p:pic>
    </p:spTree>
    <p:extLst>
      <p:ext uri="{BB962C8B-B14F-4D97-AF65-F5344CB8AC3E}">
        <p14:creationId xmlns:p14="http://schemas.microsoft.com/office/powerpoint/2010/main" val="8473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77101"/>
            <a:ext cx="1247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Vehicle Speed: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Third Dimension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138237" y="205601"/>
            <a:ext cx="7927975" cy="1143000"/>
          </a:xfrm>
        </p:spPr>
        <p:txBody>
          <a:bodyPr/>
          <a:lstStyle/>
          <a:p>
            <a:r>
              <a:rPr lang="en-US" sz="2800" dirty="0" smtClean="0"/>
              <a:t>Quad Chart: Vehicle Speed Dependence</a:t>
            </a:r>
            <a:endParaRPr lang="en-US" sz="2800" dirty="0"/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1138237" y="5611176"/>
            <a:ext cx="7927975" cy="89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800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2260FC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Further analysis is needed to establish definitive trend</a:t>
            </a:r>
            <a:endParaRPr kumimoji="0" lang="en-US" sz="2000" b="1" i="1" u="none" strike="noStrike" kern="0" cap="none" spc="0" normalizeH="0" baseline="0" noProof="0" dirty="0">
              <a:ln>
                <a:noFill/>
              </a:ln>
              <a:solidFill>
                <a:srgbClr val="2260FC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" y="1226444"/>
            <a:ext cx="9039368" cy="4550430"/>
          </a:xfrm>
        </p:spPr>
      </p:pic>
    </p:spTree>
    <p:extLst>
      <p:ext uri="{BB962C8B-B14F-4D97-AF65-F5344CB8AC3E}">
        <p14:creationId xmlns:p14="http://schemas.microsoft.com/office/powerpoint/2010/main" val="4066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77101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Future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Tasks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Sensor drift and error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ynamics to be quantified</a:t>
            </a:r>
          </a:p>
          <a:p>
            <a:r>
              <a:rPr lang="en-US" dirty="0" smtClean="0"/>
              <a:t>More data to be collected for stronger validation</a:t>
            </a:r>
          </a:p>
          <a:p>
            <a:r>
              <a:rPr lang="en-US" dirty="0" smtClean="0"/>
              <a:t>Effects of the following to be examined:</a:t>
            </a:r>
          </a:p>
          <a:p>
            <a:pPr lvl="1"/>
            <a:r>
              <a:rPr lang="en-US" dirty="0" smtClean="0"/>
              <a:t>Cant Angle</a:t>
            </a:r>
          </a:p>
          <a:p>
            <a:pPr lvl="1"/>
            <a:r>
              <a:rPr lang="en-US" dirty="0" smtClean="0"/>
              <a:t>Angle of Attack</a:t>
            </a:r>
          </a:p>
          <a:p>
            <a:pPr lvl="1"/>
            <a:r>
              <a:rPr lang="en-US" dirty="0" smtClean="0"/>
              <a:t>Vertical Load</a:t>
            </a:r>
          </a:p>
          <a:p>
            <a:pPr lvl="1"/>
            <a:r>
              <a:rPr lang="en-US" dirty="0" smtClean="0"/>
              <a:t>Base Speed Dependence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Zeroing instrumentation for all degrees of freedom</a:t>
            </a:r>
          </a:p>
          <a:p>
            <a:r>
              <a:rPr lang="en-US" dirty="0" smtClean="0">
                <a:solidFill>
                  <a:srgbClr val="2260FC"/>
                </a:solidFill>
              </a:rPr>
              <a:t>Testing automation using </a:t>
            </a:r>
            <a:r>
              <a:rPr lang="en-US" i="1" dirty="0" err="1" smtClean="0">
                <a:solidFill>
                  <a:srgbClr val="2260FC"/>
                </a:solidFill>
              </a:rPr>
              <a:t>Mechaware</a:t>
            </a:r>
            <a:r>
              <a:rPr lang="en-US" dirty="0" smtClean="0">
                <a:solidFill>
                  <a:srgbClr val="2260FC"/>
                </a:solidFill>
              </a:rPr>
              <a:t> libraries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482600"/>
            <a:ext cx="7927975" cy="64897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Rig’s Capabilities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34" y="1347574"/>
            <a:ext cx="7654925" cy="4419600"/>
          </a:xfrm>
        </p:spPr>
        <p:txBody>
          <a:bodyPr/>
          <a:lstStyle/>
          <a:p>
            <a:r>
              <a:rPr lang="en-US" dirty="0" smtClean="0"/>
              <a:t>Dry testing</a:t>
            </a:r>
            <a:endParaRPr lang="en-US" dirty="0"/>
          </a:p>
          <a:p>
            <a:r>
              <a:rPr lang="en-US" dirty="0" smtClean="0"/>
              <a:t>Lubricated wheel/rail testing</a:t>
            </a:r>
          </a:p>
          <a:p>
            <a:r>
              <a:rPr lang="en-US" dirty="0" smtClean="0"/>
              <a:t>Hollow wheel testing</a:t>
            </a:r>
          </a:p>
          <a:p>
            <a:r>
              <a:rPr lang="en-US" dirty="0" smtClean="0"/>
              <a:t>Worn wheel testing</a:t>
            </a:r>
          </a:p>
          <a:p>
            <a:r>
              <a:rPr lang="en-US" dirty="0" smtClean="0"/>
              <a:t>Testing various wheel materials</a:t>
            </a:r>
            <a:endParaRPr lang="en-US" sz="3600" dirty="0"/>
          </a:p>
          <a:p>
            <a:r>
              <a:rPr lang="en-US" dirty="0"/>
              <a:t>Testing </a:t>
            </a:r>
            <a:r>
              <a:rPr lang="en-US" dirty="0" smtClean="0"/>
              <a:t>various wheel profiles</a:t>
            </a:r>
          </a:p>
          <a:p>
            <a:r>
              <a:rPr lang="en-US" dirty="0" smtClean="0"/>
              <a:t>Testing under various cant angles, </a:t>
            </a:r>
            <a:r>
              <a:rPr lang="en-US" dirty="0" err="1" smtClean="0"/>
              <a:t>AoA</a:t>
            </a:r>
            <a:r>
              <a:rPr lang="en-US" dirty="0" smtClean="0"/>
              <a:t>, lateral positions</a:t>
            </a:r>
          </a:p>
          <a:p>
            <a:r>
              <a:rPr lang="en-US" dirty="0" smtClean="0"/>
              <a:t>Flange contact; 2 &amp; 3 point contact studies</a:t>
            </a:r>
          </a:p>
          <a:p>
            <a:r>
              <a:rPr lang="en-US" dirty="0" smtClean="0"/>
              <a:t>Wheel vibration studies</a:t>
            </a:r>
          </a:p>
          <a:p>
            <a:r>
              <a:rPr lang="en-US" dirty="0" smtClean="0"/>
              <a:t>Various </a:t>
            </a:r>
            <a:r>
              <a:rPr lang="en-US" dirty="0" err="1" smtClean="0"/>
              <a:t>creepage</a:t>
            </a:r>
            <a:r>
              <a:rPr lang="en-US" dirty="0" smtClean="0"/>
              <a:t> testing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35841" y="824354"/>
            <a:ext cx="124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Rig’s Capabilities</a:t>
            </a:r>
          </a:p>
        </p:txBody>
      </p:sp>
    </p:spTree>
    <p:extLst>
      <p:ext uri="{BB962C8B-B14F-4D97-AF65-F5344CB8AC3E}">
        <p14:creationId xmlns:p14="http://schemas.microsoft.com/office/powerpoint/2010/main" val="15018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242570"/>
            <a:ext cx="7927975" cy="67183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Potential Future Studies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34" y="1398270"/>
            <a:ext cx="7654925" cy="4419600"/>
          </a:xfrm>
        </p:spPr>
        <p:txBody>
          <a:bodyPr/>
          <a:lstStyle/>
          <a:p>
            <a:r>
              <a:rPr lang="en-US" smtClean="0"/>
              <a:t>Validation </a:t>
            </a:r>
            <a:r>
              <a:rPr lang="en-US" dirty="0" smtClean="0"/>
              <a:t>of creep models such as CONTACT</a:t>
            </a:r>
          </a:p>
          <a:p>
            <a:r>
              <a:rPr lang="en-US" dirty="0" smtClean="0"/>
              <a:t>Effect of worn wheel on L/V forces</a:t>
            </a:r>
          </a:p>
          <a:p>
            <a:r>
              <a:rPr lang="en-US" dirty="0" smtClean="0"/>
              <a:t>Effect of large </a:t>
            </a:r>
            <a:r>
              <a:rPr lang="en-US" dirty="0" err="1" smtClean="0"/>
              <a:t>AoA</a:t>
            </a:r>
            <a:r>
              <a:rPr lang="en-US" dirty="0" smtClean="0"/>
              <a:t> on </a:t>
            </a:r>
            <a:r>
              <a:rPr lang="en-US" dirty="0" err="1" smtClean="0"/>
              <a:t>creepage</a:t>
            </a:r>
            <a:r>
              <a:rPr lang="en-US" dirty="0" smtClean="0"/>
              <a:t> dynamics</a:t>
            </a:r>
          </a:p>
          <a:p>
            <a:r>
              <a:rPr lang="en-US" dirty="0" smtClean="0"/>
              <a:t>Effect of wheel/roller lubricants on </a:t>
            </a:r>
            <a:r>
              <a:rPr lang="en-US" dirty="0" err="1" smtClean="0"/>
              <a:t>creepage</a:t>
            </a:r>
            <a:r>
              <a:rPr lang="en-US" dirty="0" smtClean="0"/>
              <a:t> dynamics</a:t>
            </a:r>
          </a:p>
          <a:p>
            <a:r>
              <a:rPr lang="en-US" dirty="0"/>
              <a:t>Effect of </a:t>
            </a:r>
            <a:r>
              <a:rPr lang="en-US" dirty="0" smtClean="0"/>
              <a:t>hollow wheel &amp; large </a:t>
            </a:r>
            <a:r>
              <a:rPr lang="en-US" dirty="0" err="1"/>
              <a:t>AoA</a:t>
            </a:r>
            <a:r>
              <a:rPr lang="en-US" dirty="0"/>
              <a:t> on </a:t>
            </a:r>
            <a:r>
              <a:rPr lang="en-US" dirty="0" smtClean="0"/>
              <a:t>L/V forces</a:t>
            </a:r>
          </a:p>
          <a:p>
            <a:r>
              <a:rPr lang="en-US" dirty="0" smtClean="0"/>
              <a:t>Effect of cant angle on L/V forces &amp; </a:t>
            </a:r>
            <a:r>
              <a:rPr lang="en-US" dirty="0" err="1" smtClean="0"/>
              <a:t>creepage</a:t>
            </a:r>
            <a:r>
              <a:rPr lang="en-US" dirty="0" smtClean="0"/>
              <a:t> dynamics</a:t>
            </a:r>
          </a:p>
          <a:p>
            <a:r>
              <a:rPr lang="en-US" dirty="0" smtClean="0"/>
              <a:t>Validation of friction models sponsored by FRA</a:t>
            </a:r>
          </a:p>
          <a:p>
            <a:r>
              <a:rPr lang="en-US" dirty="0" smtClean="0"/>
              <a:t>RCF studies</a:t>
            </a:r>
          </a:p>
          <a:p>
            <a:r>
              <a:rPr lang="en-US" dirty="0"/>
              <a:t>Assessment of new hypotheses and </a:t>
            </a:r>
            <a:r>
              <a:rPr lang="en-US" dirty="0" smtClean="0"/>
              <a:t>theories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35841" y="824354"/>
            <a:ext cx="1247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Potential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10842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4142" y="2130425"/>
            <a:ext cx="6584058" cy="1470025"/>
          </a:xfrm>
        </p:spPr>
        <p:txBody>
          <a:bodyPr/>
          <a:lstStyle/>
          <a:p>
            <a:r>
              <a:rPr lang="en-US" sz="4800" smtClean="0"/>
              <a:t>Thank you!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86300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482600"/>
            <a:ext cx="7927975" cy="610033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Wheel and Roller Drivelines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759" y="1468582"/>
            <a:ext cx="7654925" cy="4419600"/>
          </a:xfrm>
        </p:spPr>
        <p:txBody>
          <a:bodyPr/>
          <a:lstStyle/>
          <a:p>
            <a:r>
              <a:rPr lang="en-US" sz="2000" dirty="0" smtClean="0"/>
              <a:t>High precision 20-bit encoder feedback</a:t>
            </a:r>
          </a:p>
          <a:p>
            <a:r>
              <a:rPr lang="en-US" sz="2000" dirty="0" smtClean="0"/>
              <a:t>Independent position, velocity, acceleration and jerk control</a:t>
            </a:r>
          </a:p>
          <a:p>
            <a:r>
              <a:rPr lang="en-US" sz="2000" dirty="0" smtClean="0"/>
              <a:t>Capable of simulating braking and traction </a:t>
            </a:r>
            <a:r>
              <a:rPr lang="en-US" sz="2000" dirty="0" err="1" smtClean="0"/>
              <a:t>creepage</a:t>
            </a:r>
            <a:endParaRPr lang="en-US" sz="2000" dirty="0" smtClean="0"/>
          </a:p>
          <a:p>
            <a:r>
              <a:rPr lang="en-US" sz="2000" dirty="0" smtClean="0"/>
              <a:t>Roller Gear Ratio: 25:1 Wheel Gear Ratio: 5:1</a:t>
            </a:r>
          </a:p>
          <a:p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824354"/>
            <a:ext cx="118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Drivelines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" r="8702"/>
          <a:stretch/>
        </p:blipFill>
        <p:spPr bwMode="auto">
          <a:xfrm>
            <a:off x="847842" y="3215387"/>
            <a:ext cx="4059851" cy="311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14" y="3215387"/>
            <a:ext cx="4420841" cy="30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5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33" y="154710"/>
            <a:ext cx="7927975" cy="685799"/>
          </a:xfrm>
        </p:spPr>
        <p:txBody>
          <a:bodyPr/>
          <a:lstStyle/>
          <a:p>
            <a:r>
              <a:rPr lang="en-US" sz="2800" dirty="0" smtClean="0"/>
              <a:t>Positioning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080" y="1510153"/>
            <a:ext cx="3128001" cy="4419600"/>
          </a:xfrm>
        </p:spPr>
        <p:txBody>
          <a:bodyPr/>
          <a:lstStyle/>
          <a:p>
            <a:r>
              <a:rPr lang="en-US" dirty="0"/>
              <a:t>Six Linear actuators control four boundary conditions </a:t>
            </a:r>
          </a:p>
          <a:p>
            <a:pPr marL="677863" lvl="1" indent="-285750">
              <a:buFont typeface="Arial"/>
              <a:buChar char="•"/>
            </a:pPr>
            <a:r>
              <a:rPr lang="en-US" sz="1800" dirty="0"/>
              <a:t>Normal loading (contact pressure)</a:t>
            </a:r>
          </a:p>
          <a:p>
            <a:pPr marL="677863" lvl="1" indent="-285750">
              <a:buFont typeface="Arial"/>
              <a:buChar char="•"/>
            </a:pPr>
            <a:r>
              <a:rPr lang="en-US" sz="1800" dirty="0"/>
              <a:t>Angle of attack (</a:t>
            </a:r>
            <a:r>
              <a:rPr lang="en-US" sz="1800" dirty="0" err="1"/>
              <a:t>AoA</a:t>
            </a:r>
            <a:r>
              <a:rPr lang="en-US" sz="1800" dirty="0"/>
              <a:t>) </a:t>
            </a:r>
          </a:p>
          <a:p>
            <a:pPr marL="677863" lvl="1" indent="-285750">
              <a:buFont typeface="Arial"/>
              <a:buChar char="•"/>
            </a:pPr>
            <a:r>
              <a:rPr lang="en-US" sz="1800" dirty="0"/>
              <a:t>Lateral displacement  </a:t>
            </a:r>
          </a:p>
          <a:p>
            <a:pPr marL="677863" lvl="1" indent="-285750">
              <a:buFont typeface="Arial"/>
              <a:buChar char="•"/>
            </a:pPr>
            <a:r>
              <a:rPr lang="en-US" sz="1800" dirty="0"/>
              <a:t>Cant angle </a:t>
            </a:r>
          </a:p>
          <a:p>
            <a:r>
              <a:rPr lang="en-US" dirty="0" smtClean="0"/>
              <a:t>Precise positioning with 32-bit encoder feedback</a:t>
            </a:r>
          </a:p>
          <a:p>
            <a:pPr marL="677863" lvl="1" indent="-285750">
              <a:buFont typeface="Arial"/>
              <a:buChar char="•"/>
            </a:pPr>
            <a:endParaRPr lang="en-US" sz="1800" dirty="0" smtClean="0"/>
          </a:p>
        </p:txBody>
      </p:sp>
      <p:pic>
        <p:nvPicPr>
          <p:cNvPr id="4" name="Picture 3" descr="IMG_523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6136" y="3054647"/>
            <a:ext cx="5232401" cy="2374307"/>
          </a:xfrm>
          <a:prstGeom prst="rect">
            <a:avLst/>
          </a:prstGeom>
        </p:spPr>
      </p:pic>
      <p:pic>
        <p:nvPicPr>
          <p:cNvPr id="5" name="Picture 4" descr="IMG_525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452631" y="4168941"/>
            <a:ext cx="2953327" cy="2429409"/>
          </a:xfrm>
          <a:prstGeom prst="rect">
            <a:avLst/>
          </a:prstGeom>
        </p:spPr>
      </p:pic>
      <p:pic>
        <p:nvPicPr>
          <p:cNvPr id="6" name="Picture 5" descr="IMG_5249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4592" y="1625600"/>
            <a:ext cx="2429408" cy="2281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24354"/>
            <a:ext cx="1180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Positioning Systems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763" y="75565"/>
            <a:ext cx="7927975" cy="877570"/>
          </a:xfrm>
        </p:spPr>
        <p:txBody>
          <a:bodyPr/>
          <a:lstStyle/>
          <a:p>
            <a:r>
              <a:rPr lang="en-US" sz="2800" dirty="0" smtClean="0"/>
              <a:t>Force Measuring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288" y="1182702"/>
            <a:ext cx="7654925" cy="2222500"/>
          </a:xfrm>
        </p:spPr>
        <p:txBody>
          <a:bodyPr/>
          <a:lstStyle/>
          <a:p>
            <a:r>
              <a:rPr lang="en-US" sz="2200" dirty="0" smtClean="0"/>
              <a:t>Custom made dynamometers for acquiring contact forces and moments</a:t>
            </a:r>
          </a:p>
          <a:p>
            <a:r>
              <a:rPr lang="en-US" sz="2200" dirty="0" smtClean="0"/>
              <a:t>Four tri-axial piezoelectric load cells per dynamometer</a:t>
            </a:r>
          </a:p>
          <a:p>
            <a:r>
              <a:rPr lang="en-US" sz="2200" dirty="0" smtClean="0"/>
              <a:t>Piezoelectric load cells have a fast response to changing loads</a:t>
            </a:r>
          </a:p>
          <a:p>
            <a:r>
              <a:rPr lang="en-US" sz="2200" dirty="0" smtClean="0"/>
              <a:t>Force-Moment obtained by coordinate transformations. </a:t>
            </a:r>
          </a:p>
          <a:p>
            <a:r>
              <a:rPr lang="en-US" sz="2200" dirty="0" smtClean="0"/>
              <a:t>Load Paths as shown: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4354"/>
            <a:ext cx="118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Force Measuring Platforms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47" y="3848100"/>
            <a:ext cx="54387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Measurement Capabilities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6363" y="1625600"/>
            <a:ext cx="7654925" cy="4775200"/>
          </a:xfrm>
        </p:spPr>
        <p:txBody>
          <a:bodyPr/>
          <a:lstStyle/>
          <a:p>
            <a:r>
              <a:rPr lang="en-US" dirty="0"/>
              <a:t>Max. slip: </a:t>
            </a:r>
            <a:r>
              <a:rPr lang="en-US" dirty="0" smtClean="0"/>
              <a:t>15%</a:t>
            </a:r>
          </a:p>
          <a:p>
            <a:pPr lvl="1"/>
            <a:r>
              <a:rPr lang="en-US" dirty="0" smtClean="0"/>
              <a:t>Wheel </a:t>
            </a:r>
            <a:r>
              <a:rPr lang="en-US" dirty="0"/>
              <a:t>velocity: 400 RPM</a:t>
            </a:r>
          </a:p>
          <a:p>
            <a:pPr lvl="1"/>
            <a:r>
              <a:rPr lang="en-US" dirty="0"/>
              <a:t>Roller velocity:  70 RPM</a:t>
            </a:r>
          </a:p>
          <a:p>
            <a:r>
              <a:rPr lang="en-US" dirty="0"/>
              <a:t>Max</a:t>
            </a:r>
            <a:r>
              <a:rPr lang="en-US" dirty="0" smtClean="0"/>
              <a:t>. </a:t>
            </a:r>
            <a:r>
              <a:rPr lang="en-US" dirty="0"/>
              <a:t>contact </a:t>
            </a:r>
            <a:r>
              <a:rPr lang="en-US" dirty="0" smtClean="0"/>
              <a:t>forces</a:t>
            </a:r>
            <a:endParaRPr lang="en-US" dirty="0"/>
          </a:p>
          <a:p>
            <a:pPr lvl="1"/>
            <a:r>
              <a:rPr lang="en-US" dirty="0"/>
              <a:t>Normal </a:t>
            </a:r>
            <a:r>
              <a:rPr lang="en-US" dirty="0" smtClean="0"/>
              <a:t>load (Z): 32 </a:t>
            </a:r>
            <a:r>
              <a:rPr lang="en-US" dirty="0" err="1"/>
              <a:t>kN</a:t>
            </a:r>
            <a:endParaRPr lang="en-US" dirty="0"/>
          </a:p>
          <a:p>
            <a:pPr lvl="1"/>
            <a:r>
              <a:rPr lang="en-US" dirty="0"/>
              <a:t>Max. </a:t>
            </a:r>
            <a:r>
              <a:rPr lang="en-US" dirty="0" smtClean="0"/>
              <a:t>longitudinal (X): 16 </a:t>
            </a:r>
            <a:r>
              <a:rPr lang="en-US" dirty="0" err="1"/>
              <a:t>kN</a:t>
            </a:r>
            <a:endParaRPr lang="en-US" dirty="0"/>
          </a:p>
          <a:p>
            <a:pPr lvl="1"/>
            <a:r>
              <a:rPr lang="en-US" dirty="0"/>
              <a:t>Max. </a:t>
            </a:r>
            <a:r>
              <a:rPr lang="en-US" dirty="0" smtClean="0"/>
              <a:t>lateral (Y): 16 </a:t>
            </a:r>
            <a:r>
              <a:rPr lang="en-US" dirty="0" err="1"/>
              <a:t>kN</a:t>
            </a:r>
            <a:endParaRPr lang="en-US" dirty="0"/>
          </a:p>
          <a:p>
            <a:r>
              <a:rPr lang="en-US" dirty="0"/>
              <a:t>Driveline </a:t>
            </a:r>
            <a:r>
              <a:rPr lang="en-US" dirty="0" smtClean="0"/>
              <a:t>torques</a:t>
            </a:r>
            <a:endParaRPr lang="en-US" dirty="0"/>
          </a:p>
          <a:p>
            <a:pPr lvl="1"/>
            <a:r>
              <a:rPr lang="en-US" dirty="0"/>
              <a:t>Instantaneous torque in driveline measured with less than 6.1Nm resolution</a:t>
            </a:r>
          </a:p>
          <a:p>
            <a:pPr lvl="1"/>
            <a:r>
              <a:rPr lang="en-US" dirty="0" err="1"/>
              <a:t>Kistler</a:t>
            </a:r>
            <a:r>
              <a:rPr lang="en-US" dirty="0"/>
              <a:t> torque couplings and acquisition units measure driveline </a:t>
            </a:r>
            <a:r>
              <a:rPr lang="en-US" dirty="0" smtClean="0"/>
              <a:t>torque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24354"/>
            <a:ext cx="12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50"/>
                </a:solidFill>
              </a:rPr>
              <a:t>Measurements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219710"/>
            <a:ext cx="7927975" cy="866140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Motion Controller and Data Acquisition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4762" y="1512570"/>
            <a:ext cx="7654925" cy="4419600"/>
          </a:xfrm>
        </p:spPr>
        <p:txBody>
          <a:bodyPr/>
          <a:lstStyle/>
          <a:p>
            <a:r>
              <a:rPr lang="en-US" dirty="0" smtClean="0"/>
              <a:t>Easy, Fast and low-noise communication</a:t>
            </a:r>
          </a:p>
          <a:p>
            <a:pPr lvl="1"/>
            <a:r>
              <a:rPr lang="en-US" dirty="0"/>
              <a:t>Unified communication </a:t>
            </a:r>
            <a:r>
              <a:rPr lang="en-US" dirty="0" smtClean="0"/>
              <a:t>protocol provides </a:t>
            </a:r>
            <a:r>
              <a:rPr lang="en-US" dirty="0"/>
              <a:t>an unprecedented servo update rate (48kHz</a:t>
            </a:r>
            <a:r>
              <a:rPr lang="en-US" dirty="0" smtClean="0"/>
              <a:t>)</a:t>
            </a:r>
          </a:p>
          <a:p>
            <a:r>
              <a:rPr lang="en-US" dirty="0"/>
              <a:t>R</a:t>
            </a:r>
            <a:r>
              <a:rPr lang="en-US" dirty="0" smtClean="0"/>
              <a:t>obust</a:t>
            </a:r>
            <a:r>
              <a:rPr lang="en-US" dirty="0"/>
              <a:t>, and E</a:t>
            </a:r>
            <a:r>
              <a:rPr lang="en-US" dirty="0" smtClean="0"/>
              <a:t>xpandable</a:t>
            </a:r>
          </a:p>
          <a:p>
            <a:pPr lvl="1"/>
            <a:r>
              <a:rPr lang="en-US" dirty="0" err="1" smtClean="0"/>
              <a:t>SynqNET</a:t>
            </a:r>
            <a:r>
              <a:rPr lang="en-US" dirty="0" smtClean="0"/>
              <a:t> protocol has self-diagnostic and Plug-n-Play capabilities.</a:t>
            </a:r>
          </a:p>
          <a:p>
            <a:r>
              <a:rPr lang="en-US" dirty="0" smtClean="0"/>
              <a:t>Multi-domain, Easy to use controller</a:t>
            </a:r>
          </a:p>
          <a:p>
            <a:pPr lvl="1"/>
            <a:r>
              <a:rPr lang="en-US" dirty="0" smtClean="0"/>
              <a:t>Seamlessly embeds </a:t>
            </a:r>
            <a:r>
              <a:rPr lang="en-US" dirty="0" err="1"/>
              <a:t>SynqNet</a:t>
            </a:r>
            <a:r>
              <a:rPr lang="en-US" dirty="0"/>
              <a:t>, MATLAB, C, and XML programming environments </a:t>
            </a:r>
            <a:r>
              <a:rPr lang="en-US" dirty="0" smtClean="0"/>
              <a:t>with </a:t>
            </a:r>
            <a:r>
              <a:rPr lang="en-US" dirty="0"/>
              <a:t>a user friendly </a:t>
            </a:r>
            <a:r>
              <a:rPr lang="en-US" dirty="0" smtClean="0"/>
              <a:t>GUI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5841" y="824354"/>
            <a:ext cx="1247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Motion Control and 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12789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254000"/>
            <a:ext cx="7927975" cy="866140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Safety Systems &amp; Control Architecture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6363" y="1563018"/>
            <a:ext cx="7654925" cy="48377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7875" y="824354"/>
            <a:ext cx="1247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Safety Systems:</a:t>
            </a:r>
          </a:p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Layers</a:t>
            </a:r>
          </a:p>
        </p:txBody>
      </p:sp>
      <p:pic>
        <p:nvPicPr>
          <p:cNvPr id="11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3678" r="4474" b="13969"/>
          <a:stretch>
            <a:fillRect/>
          </a:stretch>
        </p:blipFill>
        <p:spPr bwMode="auto">
          <a:xfrm>
            <a:off x="1184894" y="1473324"/>
            <a:ext cx="7846394" cy="481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4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'96 Template">
  <a:themeElements>
    <a:clrScheme name="">
      <a:dk1>
        <a:srgbClr val="000000"/>
      </a:dk1>
      <a:lt1>
        <a:srgbClr val="FFFFFF"/>
      </a:lt1>
      <a:dk2>
        <a:srgbClr val="00B7A5"/>
      </a:dk2>
      <a:lt2>
        <a:srgbClr val="8CF4EA"/>
      </a:lt2>
      <a:accent1>
        <a:srgbClr val="00B7A5"/>
      </a:accent1>
      <a:accent2>
        <a:srgbClr val="D49FFF"/>
      </a:accent2>
      <a:accent3>
        <a:srgbClr val="AAD8CF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'96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'96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96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'96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96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96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96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96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ZIPPY:Graphics:Graphics Templates:Power Point Templates:'96 Template</Template>
  <TotalTime>12806</TotalTime>
  <Pages>4</Pages>
  <Words>2072</Words>
  <Application>Microsoft Office PowerPoint</Application>
  <PresentationFormat>On-screen Show (4:3)</PresentationFormat>
  <Paragraphs>369</Paragraphs>
  <Slides>39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ＭＳ Ｐゴシック</vt:lpstr>
      <vt:lpstr>Arial</vt:lpstr>
      <vt:lpstr>Arial Narrow</vt:lpstr>
      <vt:lpstr>Calibri</vt:lpstr>
      <vt:lpstr>Cambria Math</vt:lpstr>
      <vt:lpstr>MS Mincho</vt:lpstr>
      <vt:lpstr>Times New Roman</vt:lpstr>
      <vt:lpstr>Wingdings</vt:lpstr>
      <vt:lpstr>'96 Template</vt:lpstr>
      <vt:lpstr> Progress Report  Virginia Tech Roller Rig testing facility for wheel-rail contact simulation</vt:lpstr>
      <vt:lpstr>Overview</vt:lpstr>
      <vt:lpstr>Description of Key Parts of the Roller Rig</vt:lpstr>
      <vt:lpstr>Wheel and Roller Drivelines</vt:lpstr>
      <vt:lpstr>Positioning Systems</vt:lpstr>
      <vt:lpstr>Force Measuring System</vt:lpstr>
      <vt:lpstr>Measurement Capabilities</vt:lpstr>
      <vt:lpstr>Motion Controller and Data Acquisition</vt:lpstr>
      <vt:lpstr>Safety Systems &amp; Control Architecture </vt:lpstr>
      <vt:lpstr>Safety Systems &amp; Control Architecture </vt:lpstr>
      <vt:lpstr>Measurement Accuracy</vt:lpstr>
      <vt:lpstr>Precise Independent Velocity Control for Wheel and Roller:  wheel ±0.2rpm, roller ±0.1rpm</vt:lpstr>
      <vt:lpstr>Precise Wheel-Rail Positioning: ± 0.06635 mm in-motion, and ±16e-6 mm while holding a position</vt:lpstr>
      <vt:lpstr>Accurate Measurement of Contact Forces and Moments: Longitudinal ±0.17%, Lateral ±0.14%, Vertical ±0.03%</vt:lpstr>
      <vt:lpstr>Accurate Torque Measurement: Wheel driveline ±0.24%, Roller driveline ±0.06%</vt:lpstr>
      <vt:lpstr>Extensive calibrations are conducted on the dynamometers</vt:lpstr>
      <vt:lpstr>Dynamic Calibration of Dynamometer Using Impact Response</vt:lpstr>
      <vt:lpstr>Current Testing Methodology</vt:lpstr>
      <vt:lpstr>Experiment Steps</vt:lpstr>
      <vt:lpstr>Data Processing</vt:lpstr>
      <vt:lpstr>Causality Analysis</vt:lpstr>
      <vt:lpstr>Noise Floor ID</vt:lpstr>
      <vt:lpstr>Positive Trend – Minimal Noise Impact</vt:lpstr>
      <vt:lpstr>Coherence Testing</vt:lpstr>
      <vt:lpstr>Strong Coherence, Accept Data</vt:lpstr>
      <vt:lpstr>Low Coherence, Reject Data </vt:lpstr>
      <vt:lpstr>Data Reporting</vt:lpstr>
      <vt:lpstr>Results: Good Fit, Low Dispersion </vt:lpstr>
      <vt:lpstr>DoE Summary</vt:lpstr>
      <vt:lpstr>Previous Work</vt:lpstr>
      <vt:lpstr>Comparison with Polach’s work</vt:lpstr>
      <vt:lpstr>Base Speed Dependence on Creepage Curves</vt:lpstr>
      <vt:lpstr>Our Results for Vehicle Speed Dependence</vt:lpstr>
      <vt:lpstr>Our Results for Vehicle Speed Dependence</vt:lpstr>
      <vt:lpstr>Quad Chart: Vehicle Speed Dependence</vt:lpstr>
      <vt:lpstr>Future Tasks</vt:lpstr>
      <vt:lpstr>Rig’s Capabilities</vt:lpstr>
      <vt:lpstr>Potential Future Studies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AVDL Presentation</dc:title>
  <dc:subject/>
  <dc:creator>Mehdi Ahmadian and Paul Patricio</dc:creator>
  <cp:keywords>NSWC Dahlgren April 2002 MR Damping</cp:keywords>
  <dc:description/>
  <cp:lastModifiedBy>Windows User</cp:lastModifiedBy>
  <cp:revision>537</cp:revision>
  <cp:lastPrinted>1998-12-10T16:24:44Z</cp:lastPrinted>
  <dcterms:created xsi:type="dcterms:W3CDTF">1998-02-25T09:41:16Z</dcterms:created>
  <dcterms:modified xsi:type="dcterms:W3CDTF">2017-04-23T01:17:02Z</dcterms:modified>
</cp:coreProperties>
</file>