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9144000" cy="5143500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9478" y="79215"/>
            <a:ext cx="2423795" cy="40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7323" y="-28004"/>
            <a:ext cx="7467516" cy="7004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2987" y="838874"/>
            <a:ext cx="7756525" cy="3451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7625" y="4882677"/>
            <a:ext cx="20510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7" Type="http://schemas.openxmlformats.org/officeDocument/2006/relationships/image" Target="../media/image6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31.jpg"/><Relationship Id="rId4" Type="http://schemas.openxmlformats.org/officeDocument/2006/relationships/image" Target="../media/image8.jpg"/><Relationship Id="rId5" Type="http://schemas.openxmlformats.org/officeDocument/2006/relationships/image" Target="../media/image2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32.jpg"/><Relationship Id="rId4" Type="http://schemas.openxmlformats.org/officeDocument/2006/relationships/image" Target="../media/image8.jpg"/><Relationship Id="rId5" Type="http://schemas.openxmlformats.org/officeDocument/2006/relationships/image" Target="../media/image2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33.jpg"/><Relationship Id="rId4" Type="http://schemas.openxmlformats.org/officeDocument/2006/relationships/image" Target="../media/image8.jpg"/><Relationship Id="rId5" Type="http://schemas.openxmlformats.org/officeDocument/2006/relationships/image" Target="../media/image2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34.jpg"/><Relationship Id="rId4" Type="http://schemas.openxmlformats.org/officeDocument/2006/relationships/image" Target="../media/image8.jpg"/><Relationship Id="rId5" Type="http://schemas.openxmlformats.org/officeDocument/2006/relationships/image" Target="../media/image2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35.jpg"/><Relationship Id="rId4" Type="http://schemas.openxmlformats.org/officeDocument/2006/relationships/image" Target="../media/image8.jpg"/><Relationship Id="rId5" Type="http://schemas.openxmlformats.org/officeDocument/2006/relationships/image" Target="../media/image2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36.jpg"/><Relationship Id="rId4" Type="http://schemas.openxmlformats.org/officeDocument/2006/relationships/image" Target="../media/image8.jpg"/><Relationship Id="rId5" Type="http://schemas.openxmlformats.org/officeDocument/2006/relationships/image" Target="../media/image2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37.jpg"/><Relationship Id="rId4" Type="http://schemas.openxmlformats.org/officeDocument/2006/relationships/image" Target="../media/image8.jpg"/><Relationship Id="rId5" Type="http://schemas.openxmlformats.org/officeDocument/2006/relationships/image" Target="../media/image2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jpg"/><Relationship Id="rId3" Type="http://schemas.openxmlformats.org/officeDocument/2006/relationships/image" Target="../media/image38.jpg"/><Relationship Id="rId4" Type="http://schemas.openxmlformats.org/officeDocument/2006/relationships/image" Target="../media/image39.jpg"/><Relationship Id="rId5" Type="http://schemas.openxmlformats.org/officeDocument/2006/relationships/image" Target="../media/image40.jpg"/><Relationship Id="rId6" Type="http://schemas.openxmlformats.org/officeDocument/2006/relationships/image" Target="../media/image41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jpg"/><Relationship Id="rId3" Type="http://schemas.openxmlformats.org/officeDocument/2006/relationships/image" Target="../media/image8.jpg"/><Relationship Id="rId4" Type="http://schemas.openxmlformats.org/officeDocument/2006/relationships/image" Target="../media/image2.jpg"/><Relationship Id="rId5" Type="http://schemas.openxmlformats.org/officeDocument/2006/relationships/image" Target="../media/image27.png"/><Relationship Id="rId6" Type="http://schemas.openxmlformats.org/officeDocument/2006/relationships/image" Target="../media/image29.jpg"/><Relationship Id="rId7" Type="http://schemas.openxmlformats.org/officeDocument/2006/relationships/image" Target="../media/image43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44.jpg"/><Relationship Id="rId4" Type="http://schemas.openxmlformats.org/officeDocument/2006/relationships/image" Target="../media/image8.jpg"/><Relationship Id="rId5" Type="http://schemas.openxmlformats.org/officeDocument/2006/relationships/image" Target="../media/image2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Relationship Id="rId3" Type="http://schemas.openxmlformats.org/officeDocument/2006/relationships/image" Target="../media/image8.jpg"/><Relationship Id="rId4" Type="http://schemas.openxmlformats.org/officeDocument/2006/relationships/image" Target="../media/image2.jpg"/><Relationship Id="rId5" Type="http://schemas.openxmlformats.org/officeDocument/2006/relationships/image" Target="../media/image9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2.jpg"/><Relationship Id="rId4" Type="http://schemas.openxmlformats.org/officeDocument/2006/relationships/image" Target="../media/image45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2.jpg"/><Relationship Id="rId3" Type="http://schemas.openxmlformats.org/officeDocument/2006/relationships/image" Target="../media/image46.jpg"/><Relationship Id="rId4" Type="http://schemas.openxmlformats.org/officeDocument/2006/relationships/image" Target="../media/image8.jpg"/><Relationship Id="rId5" Type="http://schemas.openxmlformats.org/officeDocument/2006/relationships/image" Target="../media/image2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7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2.jp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8.jpg"/><Relationship Id="rId7" Type="http://schemas.openxmlformats.org/officeDocument/2006/relationships/image" Target="../media/image2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jpg"/><Relationship Id="rId3" Type="http://schemas.openxmlformats.org/officeDocument/2006/relationships/image" Target="../media/image51.jpg"/><Relationship Id="rId4" Type="http://schemas.openxmlformats.org/officeDocument/2006/relationships/image" Target="../media/image8.jpg"/><Relationship Id="rId5" Type="http://schemas.openxmlformats.org/officeDocument/2006/relationships/image" Target="../media/image2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jpg"/><Relationship Id="rId3" Type="http://schemas.openxmlformats.org/officeDocument/2006/relationships/image" Target="../media/image8.jpg"/><Relationship Id="rId4" Type="http://schemas.openxmlformats.org/officeDocument/2006/relationships/image" Target="../media/image2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2.png"/><Relationship Id="rId3" Type="http://schemas.openxmlformats.org/officeDocument/2006/relationships/image" Target="../media/image42.jpg"/><Relationship Id="rId4" Type="http://schemas.openxmlformats.org/officeDocument/2006/relationships/image" Target="../media/image53.png"/><Relationship Id="rId5" Type="http://schemas.openxmlformats.org/officeDocument/2006/relationships/image" Target="../media/image54.jpg"/><Relationship Id="rId6" Type="http://schemas.openxmlformats.org/officeDocument/2006/relationships/image" Target="../media/image55.png"/><Relationship Id="rId7" Type="http://schemas.openxmlformats.org/officeDocument/2006/relationships/image" Target="../media/image56.png"/><Relationship Id="rId8" Type="http://schemas.openxmlformats.org/officeDocument/2006/relationships/image" Target="../media/image57.png"/><Relationship Id="rId9" Type="http://schemas.openxmlformats.org/officeDocument/2006/relationships/image" Target="../media/image58.png"/><Relationship Id="rId10" Type="http://schemas.openxmlformats.org/officeDocument/2006/relationships/image" Target="../media/image59.png"/><Relationship Id="rId11" Type="http://schemas.openxmlformats.org/officeDocument/2006/relationships/image" Target="../media/image60.png"/><Relationship Id="rId12" Type="http://schemas.openxmlformats.org/officeDocument/2006/relationships/image" Target="../media/image61.png"/><Relationship Id="rId13" Type="http://schemas.openxmlformats.org/officeDocument/2006/relationships/image" Target="../media/image8.jpg"/><Relationship Id="rId14" Type="http://schemas.openxmlformats.org/officeDocument/2006/relationships/image" Target="../media/image2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2.png"/><Relationship Id="rId3" Type="http://schemas.openxmlformats.org/officeDocument/2006/relationships/image" Target="../media/image42.jp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8" Type="http://schemas.openxmlformats.org/officeDocument/2006/relationships/image" Target="../media/image8.jpg"/><Relationship Id="rId9" Type="http://schemas.openxmlformats.org/officeDocument/2006/relationships/image" Target="../media/image23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jpg"/><Relationship Id="rId3" Type="http://schemas.openxmlformats.org/officeDocument/2006/relationships/image" Target="../media/image66.png"/><Relationship Id="rId4" Type="http://schemas.openxmlformats.org/officeDocument/2006/relationships/image" Target="../media/image8.jpg"/><Relationship Id="rId5" Type="http://schemas.openxmlformats.org/officeDocument/2006/relationships/image" Target="../media/image2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5" Type="http://schemas.openxmlformats.org/officeDocument/2006/relationships/image" Target="../media/image8.jpg"/><Relationship Id="rId6" Type="http://schemas.openxmlformats.org/officeDocument/2006/relationships/image" Target="../media/image2.jp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image" Target="../media/image71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2.png"/><Relationship Id="rId3" Type="http://schemas.openxmlformats.org/officeDocument/2006/relationships/image" Target="../media/image73.jpg"/><Relationship Id="rId4" Type="http://schemas.openxmlformats.org/officeDocument/2006/relationships/image" Target="../media/image8.jpg"/><Relationship Id="rId5" Type="http://schemas.openxmlformats.org/officeDocument/2006/relationships/image" Target="../media/image2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13.jpg"/><Relationship Id="rId5" Type="http://schemas.openxmlformats.org/officeDocument/2006/relationships/image" Target="../media/image14.jpg"/><Relationship Id="rId6" Type="http://schemas.openxmlformats.org/officeDocument/2006/relationships/image" Target="../media/image15.jp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8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8.jpg"/><Relationship Id="rId4" Type="http://schemas.openxmlformats.org/officeDocument/2006/relationships/image" Target="../media/image2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8.jpg"/><Relationship Id="rId4" Type="http://schemas.openxmlformats.org/officeDocument/2006/relationships/image" Target="../media/image2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Relationship Id="rId3" Type="http://schemas.openxmlformats.org/officeDocument/2006/relationships/image" Target="../media/image19.jpg"/><Relationship Id="rId4" Type="http://schemas.openxmlformats.org/officeDocument/2006/relationships/image" Target="../media/image20.jpg"/><Relationship Id="rId5" Type="http://schemas.openxmlformats.org/officeDocument/2006/relationships/image" Target="../media/image21.jpg"/><Relationship Id="rId6" Type="http://schemas.openxmlformats.org/officeDocument/2006/relationships/image" Target="../media/image22.jpg"/><Relationship Id="rId7" Type="http://schemas.openxmlformats.org/officeDocument/2006/relationships/image" Target="../media/image8.jpg"/><Relationship Id="rId8" Type="http://schemas.openxmlformats.org/officeDocument/2006/relationships/image" Target="../media/image23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24.jpg"/><Relationship Id="rId4" Type="http://schemas.openxmlformats.org/officeDocument/2006/relationships/image" Target="../media/image25.jpg"/><Relationship Id="rId5" Type="http://schemas.openxmlformats.org/officeDocument/2006/relationships/image" Target="../media/image8.jpg"/><Relationship Id="rId6" Type="http://schemas.openxmlformats.org/officeDocument/2006/relationships/image" Target="../media/image2.jp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30.jpg"/><Relationship Id="rId4" Type="http://schemas.openxmlformats.org/officeDocument/2006/relationships/image" Target="../media/image8.jpg"/><Relationship Id="rId5" Type="http://schemas.openxmlformats.org/officeDocument/2006/relationships/image" Target="../media/image2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3025" y="4844577"/>
            <a:ext cx="102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6068" y="578373"/>
            <a:ext cx="6671945" cy="149479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5400">
                <a:solidFill>
                  <a:srgbClr val="97144C"/>
                </a:solidFill>
              </a:rPr>
              <a:t>Axis</a:t>
            </a:r>
            <a:r>
              <a:rPr dirty="0" sz="5400" spc="-114">
                <a:solidFill>
                  <a:srgbClr val="97144C"/>
                </a:solidFill>
              </a:rPr>
              <a:t> </a:t>
            </a:r>
            <a:r>
              <a:rPr dirty="0" sz="5400">
                <a:solidFill>
                  <a:srgbClr val="97144C"/>
                </a:solidFill>
              </a:rPr>
              <a:t>Max</a:t>
            </a:r>
            <a:r>
              <a:rPr dirty="0" sz="5400" spc="-105">
                <a:solidFill>
                  <a:srgbClr val="97144C"/>
                </a:solidFill>
              </a:rPr>
              <a:t> </a:t>
            </a:r>
            <a:r>
              <a:rPr dirty="0" sz="5400">
                <a:solidFill>
                  <a:srgbClr val="97144C"/>
                </a:solidFill>
              </a:rPr>
              <a:t>Life</a:t>
            </a:r>
            <a:r>
              <a:rPr dirty="0" sz="5400" spc="-110">
                <a:solidFill>
                  <a:srgbClr val="97144C"/>
                </a:solidFill>
              </a:rPr>
              <a:t> </a:t>
            </a:r>
            <a:r>
              <a:rPr dirty="0" sz="5400" spc="-10">
                <a:solidFill>
                  <a:srgbClr val="97144C"/>
                </a:solidFill>
              </a:rPr>
              <a:t>Insurance</a:t>
            </a:r>
            <a:endParaRPr sz="5400"/>
          </a:p>
          <a:p>
            <a:pPr algn="ctr" marL="635">
              <a:lnSpc>
                <a:spcPct val="100000"/>
              </a:lnSpc>
              <a:spcBef>
                <a:spcPts val="45"/>
              </a:spcBef>
            </a:pPr>
            <a:r>
              <a:rPr dirty="0" sz="4200">
                <a:solidFill>
                  <a:srgbClr val="063763"/>
                </a:solidFill>
              </a:rPr>
              <a:t>Smart</a:t>
            </a:r>
            <a:r>
              <a:rPr dirty="0" sz="4200" spc="-95">
                <a:solidFill>
                  <a:srgbClr val="063763"/>
                </a:solidFill>
              </a:rPr>
              <a:t> </a:t>
            </a:r>
            <a:r>
              <a:rPr dirty="0" sz="4200" spc="-55">
                <a:solidFill>
                  <a:srgbClr val="063763"/>
                </a:solidFill>
              </a:rPr>
              <a:t>Term</a:t>
            </a:r>
            <a:r>
              <a:rPr dirty="0" sz="4200" spc="-95">
                <a:solidFill>
                  <a:srgbClr val="063763"/>
                </a:solidFill>
              </a:rPr>
              <a:t> </a:t>
            </a:r>
            <a:r>
              <a:rPr dirty="0" sz="4200">
                <a:solidFill>
                  <a:srgbClr val="063763"/>
                </a:solidFill>
              </a:rPr>
              <a:t>Plan</a:t>
            </a:r>
            <a:r>
              <a:rPr dirty="0" sz="4200" spc="-95">
                <a:solidFill>
                  <a:srgbClr val="063763"/>
                </a:solidFill>
              </a:rPr>
              <a:t> </a:t>
            </a:r>
            <a:r>
              <a:rPr dirty="0" sz="4200" spc="-20">
                <a:solidFill>
                  <a:srgbClr val="063763"/>
                </a:solidFill>
              </a:rPr>
              <a:t>Plus</a:t>
            </a:r>
            <a:endParaRPr sz="4200"/>
          </a:p>
        </p:txBody>
      </p:sp>
      <p:sp>
        <p:nvSpPr>
          <p:cNvPr id="4" name="object 4" descr=""/>
          <p:cNvSpPr txBox="1"/>
          <p:nvPr/>
        </p:nvSpPr>
        <p:spPr>
          <a:xfrm>
            <a:off x="6169025" y="4885363"/>
            <a:ext cx="29286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Calibri"/>
                <a:cs typeface="Calibri"/>
              </a:rPr>
              <a:t>Confidential;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Not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for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external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circulation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-4762" y="4850987"/>
            <a:ext cx="9153525" cy="263525"/>
            <a:chOff x="-4762" y="4850987"/>
            <a:chExt cx="9153525" cy="263525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7907" y="4855778"/>
              <a:ext cx="1786643" cy="253423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60718" y="4855778"/>
              <a:ext cx="2269029" cy="253423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0" y="4855749"/>
              <a:ext cx="9144000" cy="254000"/>
            </a:xfrm>
            <a:custGeom>
              <a:avLst/>
              <a:gdLst/>
              <a:ahLst/>
              <a:cxnLst/>
              <a:rect l="l" t="t" r="r" b="b"/>
              <a:pathLst>
                <a:path w="9144000" h="254000">
                  <a:moveTo>
                    <a:pt x="9143999" y="253499"/>
                  </a:moveTo>
                  <a:lnTo>
                    <a:pt x="0" y="253499"/>
                  </a:lnTo>
                  <a:lnTo>
                    <a:pt x="0" y="0"/>
                  </a:lnTo>
                  <a:lnTo>
                    <a:pt x="9143999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 descr=""/>
          <p:cNvGrpSpPr/>
          <p:nvPr/>
        </p:nvGrpSpPr>
        <p:grpSpPr>
          <a:xfrm>
            <a:off x="1698874" y="2545225"/>
            <a:ext cx="5831205" cy="1600200"/>
            <a:chOff x="1698874" y="2545225"/>
            <a:chExt cx="5831205" cy="1600200"/>
          </a:xfrm>
        </p:grpSpPr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8874" y="2545225"/>
              <a:ext cx="5831174" cy="1600199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31824" y="2545225"/>
              <a:ext cx="2770999" cy="1600199"/>
            </a:xfrm>
            <a:prstGeom prst="rect">
              <a:avLst/>
            </a:prstGeom>
          </p:spPr>
        </p:pic>
      </p:grpSp>
      <p:grpSp>
        <p:nvGrpSpPr>
          <p:cNvPr id="12" name="object 12" descr=""/>
          <p:cNvGrpSpPr/>
          <p:nvPr/>
        </p:nvGrpSpPr>
        <p:grpSpPr>
          <a:xfrm>
            <a:off x="7895575" y="59175"/>
            <a:ext cx="1249045" cy="389890"/>
            <a:chOff x="7895575" y="59175"/>
            <a:chExt cx="1249045" cy="389890"/>
          </a:xfrm>
        </p:grpSpPr>
        <p:pic>
          <p:nvPicPr>
            <p:cNvPr id="13" name="object 1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95575" y="59175"/>
              <a:ext cx="1248424" cy="253800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04351" y="312962"/>
              <a:ext cx="1215094" cy="135712"/>
            </a:xfrm>
            <a:prstGeom prst="rect">
              <a:avLst/>
            </a:prstGeom>
          </p:spPr>
        </p:pic>
      </p:grpSp>
      <p:pic>
        <p:nvPicPr>
          <p:cNvPr id="15" name="object 15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676349" y="1566345"/>
            <a:ext cx="1409000" cy="7921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856" y="4859948"/>
            <a:ext cx="6236719" cy="249468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568875" y="633860"/>
            <a:ext cx="7839709" cy="37452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-10" b="1">
                <a:latin typeface="Calibri"/>
                <a:cs typeface="Calibri"/>
              </a:rPr>
              <a:t>Accidental</a:t>
            </a:r>
            <a:r>
              <a:rPr dirty="0" sz="1900" spc="-60" b="1">
                <a:latin typeface="Calibri"/>
                <a:cs typeface="Calibri"/>
              </a:rPr>
              <a:t> </a:t>
            </a:r>
            <a:r>
              <a:rPr dirty="0" sz="1900" spc="-30" b="1">
                <a:latin typeface="Calibri"/>
                <a:cs typeface="Calibri"/>
              </a:rPr>
              <a:t>Total</a:t>
            </a:r>
            <a:r>
              <a:rPr dirty="0" sz="1900" spc="-60" b="1">
                <a:latin typeface="Calibri"/>
                <a:cs typeface="Calibri"/>
              </a:rPr>
              <a:t> </a:t>
            </a:r>
            <a:r>
              <a:rPr dirty="0" sz="1900" spc="-10" b="1">
                <a:latin typeface="Calibri"/>
                <a:cs typeface="Calibri"/>
              </a:rPr>
              <a:t>Permanent</a:t>
            </a:r>
            <a:r>
              <a:rPr dirty="0" sz="1900" spc="-60" b="1">
                <a:latin typeface="Calibri"/>
                <a:cs typeface="Calibri"/>
              </a:rPr>
              <a:t> </a:t>
            </a:r>
            <a:r>
              <a:rPr dirty="0" sz="1900" b="1">
                <a:latin typeface="Calibri"/>
                <a:cs typeface="Calibri"/>
              </a:rPr>
              <a:t>Disability:</a:t>
            </a:r>
            <a:r>
              <a:rPr dirty="0" sz="1900" spc="-55" b="1">
                <a:latin typeface="Calibri"/>
                <a:cs typeface="Calibri"/>
              </a:rPr>
              <a:t> </a:t>
            </a:r>
            <a:r>
              <a:rPr dirty="0" sz="1900" spc="-10" b="1">
                <a:latin typeface="Calibri"/>
                <a:cs typeface="Calibri"/>
              </a:rPr>
              <a:t>(Optional,</a:t>
            </a:r>
            <a:r>
              <a:rPr dirty="0" sz="1900" spc="-60" b="1">
                <a:latin typeface="Calibri"/>
                <a:cs typeface="Calibri"/>
              </a:rPr>
              <a:t> </a:t>
            </a:r>
            <a:r>
              <a:rPr dirty="0" sz="1900" spc="-10" b="1">
                <a:latin typeface="Calibri"/>
                <a:cs typeface="Calibri"/>
              </a:rPr>
              <a:t>Paid)</a:t>
            </a:r>
            <a:endParaRPr sz="1900">
              <a:latin typeface="Calibri"/>
              <a:cs typeface="Calibri"/>
            </a:endParaRPr>
          </a:p>
          <a:p>
            <a:pPr marL="46990" marR="112395">
              <a:lnSpc>
                <a:spcPct val="100000"/>
              </a:lnSpc>
              <a:spcBef>
                <a:spcPts val="2170"/>
              </a:spcBef>
            </a:pPr>
            <a:r>
              <a:rPr dirty="0" sz="1700">
                <a:latin typeface="Calibri"/>
                <a:cs typeface="Calibri"/>
              </a:rPr>
              <a:t>In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case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of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 spc="-30">
                <a:latin typeface="Calibri"/>
                <a:cs typeface="Calibri"/>
              </a:rPr>
              <a:t>Total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and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Permanent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Disability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due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to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accident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&amp;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Sickness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or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disease,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100%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 spc="-25">
                <a:latin typeface="Calibri"/>
                <a:cs typeface="Calibri"/>
              </a:rPr>
              <a:t>of </a:t>
            </a:r>
            <a:r>
              <a:rPr dirty="0" sz="1700">
                <a:latin typeface="Calibri"/>
                <a:cs typeface="Calibri"/>
              </a:rPr>
              <a:t>Rider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SA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will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be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paid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to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the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Policyholder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and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the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Policy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will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continue.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sz="1700">
              <a:latin typeface="Calibri"/>
              <a:cs typeface="Calibri"/>
            </a:endParaRPr>
          </a:p>
          <a:p>
            <a:pPr marL="46990">
              <a:lnSpc>
                <a:spcPct val="100000"/>
              </a:lnSpc>
              <a:spcBef>
                <a:spcPts val="5"/>
              </a:spcBef>
            </a:pPr>
            <a:r>
              <a:rPr dirty="0" sz="1700" spc="-10" b="1">
                <a:latin typeface="Calibri"/>
                <a:cs typeface="Calibri"/>
              </a:rPr>
              <a:t>Condition:</a:t>
            </a:r>
            <a:endParaRPr sz="1700">
              <a:latin typeface="Calibri"/>
              <a:cs typeface="Calibri"/>
            </a:endParaRPr>
          </a:p>
          <a:p>
            <a:pPr marL="46990" marR="5080">
              <a:lnSpc>
                <a:spcPct val="100000"/>
              </a:lnSpc>
            </a:pPr>
            <a:r>
              <a:rPr dirty="0" sz="1700">
                <a:latin typeface="Calibri"/>
                <a:cs typeface="Calibri"/>
              </a:rPr>
              <a:t>If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the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body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is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permanently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disabled.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or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is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unable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to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use/loss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of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one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eye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&amp;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one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arm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or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 spc="-25">
                <a:latin typeface="Calibri"/>
                <a:cs typeface="Calibri"/>
              </a:rPr>
              <a:t>one </a:t>
            </a:r>
            <a:r>
              <a:rPr dirty="0" sz="1700">
                <a:latin typeface="Calibri"/>
                <a:cs typeface="Calibri"/>
              </a:rPr>
              <a:t>eye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&amp;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one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leg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or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one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leg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&amp;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one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arm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or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both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eyes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or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both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legs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or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both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arms.</a:t>
            </a:r>
            <a:endParaRPr sz="1700">
              <a:latin typeface="Calibri"/>
              <a:cs typeface="Calibri"/>
            </a:endParaRPr>
          </a:p>
          <a:p>
            <a:pPr marL="46990">
              <a:lnSpc>
                <a:spcPct val="100000"/>
              </a:lnSpc>
            </a:pPr>
            <a:r>
              <a:rPr dirty="0" sz="1700">
                <a:latin typeface="Calibri"/>
                <a:cs typeface="Calibri"/>
              </a:rPr>
              <a:t>And</a:t>
            </a:r>
            <a:r>
              <a:rPr dirty="0" sz="1700" spc="-4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disability</a:t>
            </a:r>
            <a:r>
              <a:rPr dirty="0" sz="1700" spc="-4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should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permanent</a:t>
            </a:r>
            <a:r>
              <a:rPr dirty="0" sz="1700" spc="-4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for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180</a:t>
            </a:r>
            <a:r>
              <a:rPr dirty="0" sz="1700" spc="-4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Days.</a:t>
            </a:r>
            <a:endParaRPr sz="1700">
              <a:latin typeface="Calibri"/>
              <a:cs typeface="Calibri"/>
            </a:endParaRPr>
          </a:p>
          <a:p>
            <a:pPr marL="46990">
              <a:lnSpc>
                <a:spcPct val="100000"/>
              </a:lnSpc>
              <a:spcBef>
                <a:spcPts val="600"/>
              </a:spcBef>
            </a:pPr>
            <a:r>
              <a:rPr dirty="0" sz="1700">
                <a:latin typeface="Calibri"/>
                <a:cs typeface="Calibri"/>
              </a:rPr>
              <a:t>This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rider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is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visible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only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when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maturity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age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is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selected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up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to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75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 spc="-20">
                <a:latin typeface="Calibri"/>
                <a:cs typeface="Calibri"/>
              </a:rPr>
              <a:t>yrs.</a:t>
            </a:r>
            <a:endParaRPr sz="1700">
              <a:latin typeface="Calibri"/>
              <a:cs typeface="Calibri"/>
            </a:endParaRPr>
          </a:p>
          <a:p>
            <a:pPr marL="46990" marR="3663315">
              <a:lnSpc>
                <a:spcPct val="129400"/>
              </a:lnSpc>
              <a:spcBef>
                <a:spcPts val="2040"/>
              </a:spcBef>
            </a:pPr>
            <a:r>
              <a:rPr dirty="0" sz="1700" spc="-10" b="1">
                <a:solidFill>
                  <a:srgbClr val="0060A8"/>
                </a:solidFill>
                <a:latin typeface="Calibri"/>
                <a:cs typeface="Calibri"/>
              </a:rPr>
              <a:t>Payout:</a:t>
            </a:r>
            <a:r>
              <a:rPr dirty="0" sz="1700" spc="-50" b="1">
                <a:solidFill>
                  <a:srgbClr val="0060A8"/>
                </a:solidFill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Rider</a:t>
            </a:r>
            <a:r>
              <a:rPr dirty="0" sz="1700" spc="-4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SA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over</a:t>
            </a:r>
            <a:r>
              <a:rPr dirty="0" sz="1700" spc="-4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and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above</a:t>
            </a:r>
            <a:r>
              <a:rPr dirty="0" sz="1700" spc="-4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from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Base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 spc="-25">
                <a:latin typeface="Calibri"/>
                <a:cs typeface="Calibri"/>
              </a:rPr>
              <a:t>SA. </a:t>
            </a:r>
            <a:r>
              <a:rPr dirty="0" sz="1700">
                <a:latin typeface="Calibri"/>
                <a:cs typeface="Calibri"/>
              </a:rPr>
              <a:t>Note: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Rider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SA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cannot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be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more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than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Base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 spc="-25">
                <a:latin typeface="Calibri"/>
                <a:cs typeface="Calibri"/>
              </a:rPr>
              <a:t>SA.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6598" y="142910"/>
            <a:ext cx="994410" cy="4216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/>
              <a:t>Rider</a:t>
            </a:r>
            <a:r>
              <a:rPr dirty="0" sz="2600" spc="-85"/>
              <a:t> </a:t>
            </a:r>
            <a:r>
              <a:rPr dirty="0" sz="2600" spc="-50"/>
              <a:t>2</a:t>
            </a:r>
            <a:endParaRPr sz="2600"/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65841" y="3136493"/>
            <a:ext cx="1575791" cy="1426253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7895575" y="59175"/>
            <a:ext cx="1249045" cy="389890"/>
            <a:chOff x="7895575" y="59175"/>
            <a:chExt cx="1249045" cy="389890"/>
          </a:xfrm>
        </p:grpSpPr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95575" y="59175"/>
              <a:ext cx="1248424" cy="2538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04351" y="312962"/>
              <a:ext cx="1215094" cy="135712"/>
            </a:xfrm>
            <a:prstGeom prst="rect">
              <a:avLst/>
            </a:prstGeom>
          </p:spPr>
        </p:pic>
      </p:grpSp>
      <p:sp>
        <p:nvSpPr>
          <p:cNvPr id="9" name="object 9" descr=""/>
          <p:cNvSpPr/>
          <p:nvPr/>
        </p:nvSpPr>
        <p:spPr>
          <a:xfrm>
            <a:off x="0" y="4855749"/>
            <a:ext cx="9144000" cy="254000"/>
          </a:xfrm>
          <a:custGeom>
            <a:avLst/>
            <a:gdLst/>
            <a:ahLst/>
            <a:cxnLst/>
            <a:rect l="l" t="t" r="r" b="b"/>
            <a:pathLst>
              <a:path w="9144000" h="254000">
                <a:moveTo>
                  <a:pt x="9143999" y="253499"/>
                </a:moveTo>
                <a:lnTo>
                  <a:pt x="0" y="253499"/>
                </a:lnTo>
                <a:lnTo>
                  <a:pt x="0" y="0"/>
                </a:lnTo>
                <a:lnTo>
                  <a:pt x="9143999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299" y="193507"/>
            <a:ext cx="92011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Rider</a:t>
            </a:r>
            <a:r>
              <a:rPr dirty="0" sz="2400" spc="-25"/>
              <a:t> </a:t>
            </a:r>
            <a:r>
              <a:rPr dirty="0" sz="2400" spc="-50"/>
              <a:t>3</a:t>
            </a:r>
            <a:endParaRPr sz="24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856" y="4859948"/>
            <a:ext cx="6236719" cy="249468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77825" y="623174"/>
            <a:ext cx="8422005" cy="3841115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2000" b="1">
                <a:latin typeface="Calibri"/>
                <a:cs typeface="Calibri"/>
              </a:rPr>
              <a:t>Critical</a:t>
            </a:r>
            <a:r>
              <a:rPr dirty="0" sz="2000" spc="-8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Illness</a:t>
            </a:r>
            <a:r>
              <a:rPr dirty="0" sz="2000" spc="-7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Rider:</a:t>
            </a:r>
            <a:r>
              <a:rPr dirty="0" sz="2000" spc="-7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(Optional,</a:t>
            </a:r>
            <a:r>
              <a:rPr dirty="0" sz="2000" spc="-7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Paid)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60"/>
              </a:spcBef>
            </a:pPr>
            <a:r>
              <a:rPr dirty="0" sz="1600">
                <a:latin typeface="Calibri"/>
                <a:cs typeface="Calibri"/>
              </a:rPr>
              <a:t>Critical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illness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rider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additional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coverage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that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can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added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insurance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policy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exchange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of </a:t>
            </a:r>
            <a:r>
              <a:rPr dirty="0" sz="1600">
                <a:latin typeface="Calibri"/>
                <a:cs typeface="Calibri"/>
              </a:rPr>
              <a:t>additional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premium.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Under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critical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illness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rider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lump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sum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amount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provided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family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life </a:t>
            </a:r>
            <a:r>
              <a:rPr dirty="0" sz="1600">
                <a:latin typeface="Calibri"/>
                <a:cs typeface="Calibri"/>
              </a:rPr>
              <a:t>assured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case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life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assured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diagnosed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with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listed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critical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illness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during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policy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tenure.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dirty="0" sz="1500" b="1">
                <a:latin typeface="Calibri"/>
                <a:cs typeface="Calibri"/>
              </a:rPr>
              <a:t>Critical</a:t>
            </a:r>
            <a:r>
              <a:rPr dirty="0" sz="1500" spc="-25" b="1">
                <a:latin typeface="Calibri"/>
                <a:cs typeface="Calibri"/>
              </a:rPr>
              <a:t> </a:t>
            </a:r>
            <a:r>
              <a:rPr dirty="0" sz="1500" b="1">
                <a:latin typeface="Calibri"/>
                <a:cs typeface="Calibri"/>
              </a:rPr>
              <a:t>illness</a:t>
            </a:r>
            <a:r>
              <a:rPr dirty="0" sz="1500" spc="-25" b="1">
                <a:latin typeface="Calibri"/>
                <a:cs typeface="Calibri"/>
              </a:rPr>
              <a:t> </a:t>
            </a:r>
            <a:r>
              <a:rPr dirty="0" sz="1500" b="1">
                <a:latin typeface="Calibri"/>
                <a:cs typeface="Calibri"/>
              </a:rPr>
              <a:t>rider</a:t>
            </a:r>
            <a:r>
              <a:rPr dirty="0" sz="1500" spc="-25" b="1">
                <a:latin typeface="Calibri"/>
                <a:cs typeface="Calibri"/>
              </a:rPr>
              <a:t> </a:t>
            </a:r>
            <a:r>
              <a:rPr dirty="0" sz="1500" b="1">
                <a:latin typeface="Calibri"/>
                <a:cs typeface="Calibri"/>
              </a:rPr>
              <a:t>is</a:t>
            </a:r>
            <a:r>
              <a:rPr dirty="0" sz="1500" spc="-25" b="1">
                <a:latin typeface="Calibri"/>
                <a:cs typeface="Calibri"/>
              </a:rPr>
              <a:t> </a:t>
            </a:r>
            <a:r>
              <a:rPr dirty="0" sz="1500" spc="-10" b="1">
                <a:latin typeface="Calibri"/>
                <a:cs typeface="Calibri"/>
              </a:rPr>
              <a:t>available</a:t>
            </a:r>
            <a:r>
              <a:rPr dirty="0" sz="1500" spc="-25" b="1">
                <a:latin typeface="Calibri"/>
                <a:cs typeface="Calibri"/>
              </a:rPr>
              <a:t> </a:t>
            </a:r>
            <a:r>
              <a:rPr dirty="0" sz="1500" b="1">
                <a:latin typeface="Calibri"/>
                <a:cs typeface="Calibri"/>
              </a:rPr>
              <a:t>in</a:t>
            </a:r>
            <a:r>
              <a:rPr dirty="0" sz="1500" spc="-25" b="1">
                <a:latin typeface="Calibri"/>
                <a:cs typeface="Calibri"/>
              </a:rPr>
              <a:t> </a:t>
            </a:r>
            <a:r>
              <a:rPr dirty="0" sz="1500" b="1">
                <a:latin typeface="Calibri"/>
                <a:cs typeface="Calibri"/>
              </a:rPr>
              <a:t>2</a:t>
            </a:r>
            <a:r>
              <a:rPr dirty="0" sz="1500" spc="-25" b="1">
                <a:latin typeface="Calibri"/>
                <a:cs typeface="Calibri"/>
              </a:rPr>
              <a:t> </a:t>
            </a:r>
            <a:r>
              <a:rPr dirty="0" sz="1500" spc="-10" b="1">
                <a:latin typeface="Calibri"/>
                <a:cs typeface="Calibri"/>
              </a:rPr>
              <a:t>variants:</a:t>
            </a:r>
            <a:endParaRPr sz="1500">
              <a:latin typeface="Calibri"/>
              <a:cs typeface="Calibri"/>
            </a:endParaRPr>
          </a:p>
          <a:p>
            <a:pPr marL="198755" indent="-186055">
              <a:lnSpc>
                <a:spcPct val="100000"/>
              </a:lnSpc>
              <a:buAutoNum type="arabicPeriod"/>
              <a:tabLst>
                <a:tab pos="198755" algn="l"/>
              </a:tabLst>
            </a:pPr>
            <a:r>
              <a:rPr dirty="0" sz="1500">
                <a:latin typeface="Calibri"/>
                <a:cs typeface="Calibri"/>
              </a:rPr>
              <a:t>Gold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Variant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: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25">
                <a:latin typeface="Calibri"/>
                <a:cs typeface="Calibri"/>
              </a:rPr>
              <a:t>Total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22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diseases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are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covered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which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includes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1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minor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disease.</a:t>
            </a:r>
            <a:endParaRPr sz="1500">
              <a:latin typeface="Calibri"/>
              <a:cs typeface="Calibri"/>
            </a:endParaRPr>
          </a:p>
          <a:p>
            <a:pPr marL="12700" marR="2712720" indent="186055">
              <a:lnSpc>
                <a:spcPct val="100000"/>
              </a:lnSpc>
              <a:spcBef>
                <a:spcPts val="1800"/>
              </a:spcBef>
              <a:buAutoNum type="arabicPeriod"/>
              <a:tabLst>
                <a:tab pos="198755" algn="l"/>
              </a:tabLst>
            </a:pPr>
            <a:r>
              <a:rPr dirty="0" sz="1500">
                <a:latin typeface="Calibri"/>
                <a:cs typeface="Calibri"/>
              </a:rPr>
              <a:t>Platinum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Variant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: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25">
                <a:latin typeface="Calibri"/>
                <a:cs typeface="Calibri"/>
              </a:rPr>
              <a:t>Total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64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diseases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are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covered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which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includes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5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minor disease.</a:t>
            </a:r>
            <a:endParaRPr sz="1500">
              <a:latin typeface="Calibri"/>
              <a:cs typeface="Calibri"/>
            </a:endParaRPr>
          </a:p>
          <a:p>
            <a:pPr marL="12700" marR="2621280">
              <a:lnSpc>
                <a:spcPct val="100000"/>
              </a:lnSpc>
              <a:spcBef>
                <a:spcPts val="1800"/>
              </a:spcBef>
            </a:pPr>
            <a:r>
              <a:rPr dirty="0" sz="1500">
                <a:latin typeface="Calibri"/>
                <a:cs typeface="Calibri"/>
              </a:rPr>
              <a:t>If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customer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gets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diagnosed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with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any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minor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disease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covered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any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variant </a:t>
            </a:r>
            <a:r>
              <a:rPr dirty="0" sz="1500">
                <a:latin typeface="Calibri"/>
                <a:cs typeface="Calibri"/>
              </a:rPr>
              <a:t>(Gold/Platinum)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25%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of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rider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SA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or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Rs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5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Lakh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lower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of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both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will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be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paid.</a:t>
            </a:r>
            <a:endParaRPr sz="1500">
              <a:latin typeface="Calibri"/>
              <a:cs typeface="Calibri"/>
            </a:endParaRPr>
          </a:p>
          <a:p>
            <a:pPr marL="12700" marR="2237740">
              <a:lnSpc>
                <a:spcPct val="100000"/>
              </a:lnSpc>
            </a:pPr>
            <a:r>
              <a:rPr dirty="0" sz="1500">
                <a:latin typeface="Calibri"/>
                <a:cs typeface="Calibri"/>
              </a:rPr>
              <a:t>If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customer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gets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diagnosed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with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any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major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disease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covered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any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variant </a:t>
            </a:r>
            <a:r>
              <a:rPr dirty="0" sz="1500">
                <a:latin typeface="Calibri"/>
                <a:cs typeface="Calibri"/>
              </a:rPr>
              <a:t>(Gold/Platinum)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100%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of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rider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SA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minus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minor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disease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claim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paid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(If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any)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will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 spc="-25">
                <a:latin typeface="Calibri"/>
                <a:cs typeface="Calibri"/>
              </a:rPr>
              <a:t>be </a:t>
            </a:r>
            <a:r>
              <a:rPr dirty="0" sz="1500" spc="-10">
                <a:latin typeface="Calibri"/>
                <a:cs typeface="Calibri"/>
              </a:rPr>
              <a:t>paid.</a:t>
            </a:r>
            <a:endParaRPr sz="15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29575" y="2210775"/>
            <a:ext cx="1981199" cy="1990724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7895575" y="59175"/>
            <a:ext cx="1249045" cy="389890"/>
            <a:chOff x="7895575" y="59175"/>
            <a:chExt cx="1249045" cy="389890"/>
          </a:xfrm>
        </p:grpSpPr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95575" y="59175"/>
              <a:ext cx="1248424" cy="2538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04351" y="312962"/>
              <a:ext cx="1215094" cy="135712"/>
            </a:xfrm>
            <a:prstGeom prst="rect">
              <a:avLst/>
            </a:prstGeom>
          </p:spPr>
        </p:pic>
      </p:grpSp>
      <p:sp>
        <p:nvSpPr>
          <p:cNvPr id="9" name="object 9" descr=""/>
          <p:cNvSpPr/>
          <p:nvPr/>
        </p:nvSpPr>
        <p:spPr>
          <a:xfrm>
            <a:off x="0" y="4855749"/>
            <a:ext cx="9144000" cy="254000"/>
          </a:xfrm>
          <a:custGeom>
            <a:avLst/>
            <a:gdLst/>
            <a:ahLst/>
            <a:cxnLst/>
            <a:rect l="l" t="t" r="r" b="b"/>
            <a:pathLst>
              <a:path w="9144000" h="254000">
                <a:moveTo>
                  <a:pt x="9143999" y="253499"/>
                </a:moveTo>
                <a:lnTo>
                  <a:pt x="0" y="253499"/>
                </a:lnTo>
                <a:lnTo>
                  <a:pt x="0" y="0"/>
                </a:lnTo>
                <a:lnTo>
                  <a:pt x="9143999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7491" y="148097"/>
            <a:ext cx="92011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Rider</a:t>
            </a:r>
            <a:r>
              <a:rPr dirty="0" sz="2400" spc="-25"/>
              <a:t> </a:t>
            </a:r>
            <a:r>
              <a:rPr dirty="0" sz="2400" spc="-50"/>
              <a:t>3</a:t>
            </a:r>
            <a:endParaRPr sz="24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856" y="4859948"/>
            <a:ext cx="6236719" cy="249468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37499" y="646558"/>
            <a:ext cx="8258175" cy="3990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Calibri"/>
                <a:cs typeface="Calibri"/>
              </a:rPr>
              <a:t>Critical</a:t>
            </a:r>
            <a:r>
              <a:rPr dirty="0" sz="2400" spc="-6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Illness</a:t>
            </a:r>
            <a:r>
              <a:rPr dirty="0" sz="2400" spc="-6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Rider:</a:t>
            </a:r>
            <a:r>
              <a:rPr dirty="0" sz="2400" spc="-6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(Optional,</a:t>
            </a:r>
            <a:r>
              <a:rPr dirty="0" sz="2400" spc="-6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Paid)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u="heavy" sz="20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Conditions:</a:t>
            </a:r>
            <a:endParaRPr sz="2000">
              <a:latin typeface="Calibri"/>
              <a:cs typeface="Calibri"/>
            </a:endParaRPr>
          </a:p>
          <a:p>
            <a:pPr marL="236854" indent="-224154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36854" algn="l"/>
              </a:tabLst>
            </a:pPr>
            <a:r>
              <a:rPr dirty="0" sz="1800">
                <a:latin typeface="Calibri"/>
                <a:cs typeface="Calibri"/>
              </a:rPr>
              <a:t>Max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CI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available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with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PT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20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yrs</a:t>
            </a:r>
            <a:endParaRPr sz="1800">
              <a:latin typeface="Calibri"/>
              <a:cs typeface="Calibri"/>
            </a:endParaRPr>
          </a:p>
          <a:p>
            <a:pPr marL="12700" marR="288290" indent="224154">
              <a:lnSpc>
                <a:spcPct val="100000"/>
              </a:lnSpc>
              <a:spcBef>
                <a:spcPts val="2160"/>
              </a:spcBef>
              <a:buAutoNum type="arabicPeriod"/>
              <a:tabLst>
                <a:tab pos="236854" algn="l"/>
              </a:tabLst>
            </a:pP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case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Max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life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critical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illness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rider,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company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provides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premium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guarantee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which </a:t>
            </a:r>
            <a:r>
              <a:rPr dirty="0" sz="1800">
                <a:latin typeface="Calibri"/>
                <a:cs typeface="Calibri"/>
              </a:rPr>
              <a:t>means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there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will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no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change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premium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critical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illness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rider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next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10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yrs.</a:t>
            </a:r>
            <a:endParaRPr sz="1800">
              <a:latin typeface="Calibri"/>
              <a:cs typeface="Calibri"/>
            </a:endParaRPr>
          </a:p>
          <a:p>
            <a:pPr marL="12700" marR="337820" indent="224154">
              <a:lnSpc>
                <a:spcPct val="100000"/>
              </a:lnSpc>
              <a:spcBef>
                <a:spcPts val="2160"/>
              </a:spcBef>
              <a:buAutoNum type="arabicPeriod"/>
              <a:tabLst>
                <a:tab pos="236854" algn="l"/>
              </a:tabLst>
            </a:pP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case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customer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purchases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policy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with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Max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Life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CI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gold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variant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rider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along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with </a:t>
            </a:r>
            <a:r>
              <a:rPr dirty="0" sz="1800">
                <a:latin typeface="Calibri"/>
                <a:cs typeface="Calibri"/>
              </a:rPr>
              <a:t>disability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rider,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rider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name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will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changed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Gold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Plus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variant.</a:t>
            </a:r>
            <a:endParaRPr sz="1800">
              <a:latin typeface="Calibri"/>
              <a:cs typeface="Calibri"/>
            </a:endParaRPr>
          </a:p>
          <a:p>
            <a:pPr marL="12700" marR="5080" indent="224154">
              <a:lnSpc>
                <a:spcPct val="100000"/>
              </a:lnSpc>
              <a:spcBef>
                <a:spcPts val="2160"/>
              </a:spcBef>
              <a:buAutoNum type="arabicPeriod"/>
              <a:tabLst>
                <a:tab pos="236854" algn="l"/>
              </a:tabLst>
            </a:pPr>
            <a:r>
              <a:rPr dirty="0" sz="1800">
                <a:latin typeface="Calibri"/>
                <a:cs typeface="Calibri"/>
              </a:rPr>
              <a:t>Critical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Illness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Benefit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Angioplasty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subject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maximum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5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Lac.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payment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of </a:t>
            </a:r>
            <a:r>
              <a:rPr dirty="0" sz="1800" spc="-20">
                <a:latin typeface="Calibri"/>
                <a:cs typeface="Calibri"/>
              </a:rPr>
              <a:t>Angioplasty,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Critical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Illness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Benefit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more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than</a:t>
            </a:r>
            <a:r>
              <a:rPr dirty="0" sz="1800" spc="3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5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Lac,</a:t>
            </a:r>
            <a:r>
              <a:rPr dirty="0" sz="1800" spc="3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policy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will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continue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for </a:t>
            </a:r>
            <a:r>
              <a:rPr dirty="0" sz="1800">
                <a:latin typeface="Calibri"/>
                <a:cs typeface="Calibri"/>
              </a:rPr>
              <a:t>other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Critical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Illness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with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CI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Benefit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reduced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by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Angioplasty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payout.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future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premiums payable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residual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CI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Benefit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will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reduce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proportionately.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31200" y="633350"/>
            <a:ext cx="2046249" cy="1145884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7895575" y="59175"/>
            <a:ext cx="1249045" cy="389890"/>
            <a:chOff x="7895575" y="59175"/>
            <a:chExt cx="1249045" cy="389890"/>
          </a:xfrm>
        </p:grpSpPr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95575" y="59175"/>
              <a:ext cx="1248424" cy="2538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04351" y="312962"/>
              <a:ext cx="1215094" cy="135712"/>
            </a:xfrm>
            <a:prstGeom prst="rect">
              <a:avLst/>
            </a:prstGeom>
          </p:spPr>
        </p:pic>
      </p:grpSp>
      <p:sp>
        <p:nvSpPr>
          <p:cNvPr id="9" name="object 9" descr=""/>
          <p:cNvSpPr/>
          <p:nvPr/>
        </p:nvSpPr>
        <p:spPr>
          <a:xfrm>
            <a:off x="0" y="4855749"/>
            <a:ext cx="9144000" cy="254000"/>
          </a:xfrm>
          <a:custGeom>
            <a:avLst/>
            <a:gdLst/>
            <a:ahLst/>
            <a:cxnLst/>
            <a:rect l="l" t="t" r="r" b="b"/>
            <a:pathLst>
              <a:path w="9144000" h="254000">
                <a:moveTo>
                  <a:pt x="9143999" y="253499"/>
                </a:moveTo>
                <a:lnTo>
                  <a:pt x="0" y="253499"/>
                </a:lnTo>
                <a:lnTo>
                  <a:pt x="0" y="0"/>
                </a:lnTo>
                <a:lnTo>
                  <a:pt x="9143999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875" y="85107"/>
            <a:ext cx="92011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Rider</a:t>
            </a:r>
            <a:r>
              <a:rPr dirty="0" sz="2400" spc="-25"/>
              <a:t> </a:t>
            </a:r>
            <a:r>
              <a:rPr dirty="0" sz="2400" spc="-50"/>
              <a:t>3</a:t>
            </a:r>
            <a:endParaRPr sz="24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856" y="4859948"/>
            <a:ext cx="6236719" cy="249468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42667" y="496012"/>
            <a:ext cx="8107045" cy="3427729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2000" b="1">
                <a:latin typeface="Calibri"/>
                <a:cs typeface="Calibri"/>
              </a:rPr>
              <a:t>Critical</a:t>
            </a:r>
            <a:r>
              <a:rPr dirty="0" sz="2000" spc="-8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Illness</a:t>
            </a:r>
            <a:r>
              <a:rPr dirty="0" sz="2000" spc="-7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Rider:</a:t>
            </a:r>
            <a:r>
              <a:rPr dirty="0" sz="2000" spc="-7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(Optional,</a:t>
            </a:r>
            <a:r>
              <a:rPr dirty="0" sz="2000" spc="-7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Paid)</a:t>
            </a:r>
            <a:endParaRPr sz="2000">
              <a:latin typeface="Calibri"/>
              <a:cs typeface="Calibri"/>
            </a:endParaRPr>
          </a:p>
          <a:p>
            <a:pPr marL="12700" marR="5080" indent="224154">
              <a:lnSpc>
                <a:spcPct val="100000"/>
              </a:lnSpc>
              <a:spcBef>
                <a:spcPts val="295"/>
              </a:spcBef>
              <a:buAutoNum type="arabicPeriod" startAt="4"/>
              <a:tabLst>
                <a:tab pos="236854" algn="l"/>
              </a:tabLst>
            </a:pPr>
            <a:r>
              <a:rPr dirty="0" sz="1800">
                <a:latin typeface="Calibri"/>
                <a:cs typeface="Calibri"/>
              </a:rPr>
              <a:t>Case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2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-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case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customer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purchases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policy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with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Max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Life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CI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platinum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variant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rider </a:t>
            </a:r>
            <a:r>
              <a:rPr dirty="0" sz="1800">
                <a:latin typeface="Calibri"/>
                <a:cs typeface="Calibri"/>
              </a:rPr>
              <a:t>along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with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disability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rider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rider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name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will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changed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Platinum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Plus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variant.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dirty="0" sz="1800" spc="-10" b="1">
                <a:latin typeface="Calibri"/>
                <a:cs typeface="Calibri"/>
              </a:rPr>
              <a:t>Conditions: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dirty="0" sz="1800" spc="-10">
                <a:latin typeface="Calibri"/>
                <a:cs typeface="Calibri"/>
              </a:rPr>
              <a:t>Waiting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Period:</a:t>
            </a:r>
            <a:endParaRPr sz="1800">
              <a:latin typeface="Calibri"/>
              <a:cs typeface="Calibri"/>
            </a:endParaRPr>
          </a:p>
          <a:p>
            <a:pPr lvl="1" marL="264795" indent="-252095">
              <a:lnSpc>
                <a:spcPct val="100000"/>
              </a:lnSpc>
              <a:buAutoNum type="alphaUcPeriod"/>
              <a:tabLst>
                <a:tab pos="264795" algn="l"/>
              </a:tabLst>
            </a:pPr>
            <a:r>
              <a:rPr dirty="0" sz="1800" b="1">
                <a:latin typeface="Calibri"/>
                <a:cs typeface="Calibri"/>
              </a:rPr>
              <a:t>Minor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Disease</a:t>
            </a:r>
            <a:r>
              <a:rPr dirty="0" sz="1800" spc="-10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-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180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days</a:t>
            </a:r>
            <a:endParaRPr sz="1800">
              <a:latin typeface="Calibri"/>
              <a:cs typeface="Calibri"/>
            </a:endParaRPr>
          </a:p>
          <a:p>
            <a:pPr lvl="1" marL="252729" indent="-240029">
              <a:lnSpc>
                <a:spcPct val="100000"/>
              </a:lnSpc>
              <a:buAutoNum type="alphaUcPeriod"/>
              <a:tabLst>
                <a:tab pos="252729" algn="l"/>
              </a:tabLst>
            </a:pPr>
            <a:r>
              <a:rPr dirty="0" sz="1800" b="1">
                <a:latin typeface="Calibri"/>
                <a:cs typeface="Calibri"/>
              </a:rPr>
              <a:t>Major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Disease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-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90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days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dirty="0" sz="1800">
                <a:latin typeface="Calibri"/>
                <a:cs typeface="Calibri"/>
              </a:rPr>
              <a:t>Survival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Period: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14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days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10" b="1">
                <a:solidFill>
                  <a:srgbClr val="0060A8"/>
                </a:solidFill>
                <a:latin typeface="Calibri"/>
                <a:cs typeface="Calibri"/>
              </a:rPr>
              <a:t>Payout</a:t>
            </a:r>
            <a:r>
              <a:rPr dirty="0" sz="1800" spc="-10">
                <a:latin typeface="Calibri"/>
                <a:cs typeface="Calibri"/>
              </a:rPr>
              <a:t>: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Rider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SA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will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given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over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above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base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SA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60187" y="1786937"/>
            <a:ext cx="2619374" cy="1743074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7895575" y="59175"/>
            <a:ext cx="1249045" cy="389890"/>
            <a:chOff x="7895575" y="59175"/>
            <a:chExt cx="1249045" cy="389890"/>
          </a:xfrm>
        </p:grpSpPr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95575" y="59175"/>
              <a:ext cx="1248424" cy="2538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04351" y="312962"/>
              <a:ext cx="1215094" cy="135712"/>
            </a:xfrm>
            <a:prstGeom prst="rect">
              <a:avLst/>
            </a:prstGeom>
          </p:spPr>
        </p:pic>
      </p:grpSp>
      <p:sp>
        <p:nvSpPr>
          <p:cNvPr id="9" name="object 9" descr=""/>
          <p:cNvSpPr/>
          <p:nvPr/>
        </p:nvSpPr>
        <p:spPr>
          <a:xfrm>
            <a:off x="0" y="4855749"/>
            <a:ext cx="9144000" cy="254000"/>
          </a:xfrm>
          <a:custGeom>
            <a:avLst/>
            <a:gdLst/>
            <a:ahLst/>
            <a:cxnLst/>
            <a:rect l="l" t="t" r="r" b="b"/>
            <a:pathLst>
              <a:path w="9144000" h="254000">
                <a:moveTo>
                  <a:pt x="9143999" y="253499"/>
                </a:moveTo>
                <a:lnTo>
                  <a:pt x="0" y="253499"/>
                </a:lnTo>
                <a:lnTo>
                  <a:pt x="0" y="0"/>
                </a:lnTo>
                <a:lnTo>
                  <a:pt x="9143999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08719" rIns="0" bIns="0" rtlCol="0" vert="horz">
            <a:spAutoFit/>
          </a:bodyPr>
          <a:lstStyle/>
          <a:p>
            <a:pPr marL="279400">
              <a:lnSpc>
                <a:spcPct val="100000"/>
              </a:lnSpc>
              <a:spcBef>
                <a:spcPts val="100"/>
              </a:spcBef>
            </a:pPr>
            <a:r>
              <a:rPr dirty="0" sz="2500"/>
              <a:t>Rider</a:t>
            </a:r>
            <a:r>
              <a:rPr dirty="0" sz="2500" spc="-85"/>
              <a:t> </a:t>
            </a:r>
            <a:r>
              <a:rPr dirty="0" sz="2500" spc="-50"/>
              <a:t>4</a:t>
            </a:r>
            <a:endParaRPr sz="25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856" y="4859948"/>
            <a:ext cx="6236719" cy="249468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2676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Terminal</a:t>
            </a:r>
            <a:r>
              <a:rPr dirty="0" spc="-50"/>
              <a:t> </a:t>
            </a:r>
            <a:r>
              <a:rPr dirty="0"/>
              <a:t>Illness:</a:t>
            </a:r>
            <a:r>
              <a:rPr dirty="0" spc="-45"/>
              <a:t> </a:t>
            </a:r>
            <a:r>
              <a:rPr dirty="0"/>
              <a:t>(Inbuilt,</a:t>
            </a:r>
            <a:r>
              <a:rPr dirty="0" spc="-45"/>
              <a:t> </a:t>
            </a:r>
            <a:r>
              <a:rPr dirty="0" spc="-20"/>
              <a:t>Free)</a:t>
            </a:r>
          </a:p>
          <a:p>
            <a:pPr marL="13335" marR="5080">
              <a:lnSpc>
                <a:spcPct val="100000"/>
              </a:lnSpc>
              <a:spcBef>
                <a:spcPts val="90"/>
              </a:spcBef>
            </a:pPr>
            <a:r>
              <a:rPr dirty="0" sz="1800" b="0">
                <a:latin typeface="Calibri"/>
                <a:cs typeface="Calibri"/>
              </a:rPr>
              <a:t>If</a:t>
            </a:r>
            <a:r>
              <a:rPr dirty="0" sz="1800" spc="-50" b="0">
                <a:latin typeface="Calibri"/>
                <a:cs typeface="Calibri"/>
              </a:rPr>
              <a:t> </a:t>
            </a:r>
            <a:r>
              <a:rPr dirty="0" sz="1800" b="0">
                <a:latin typeface="Calibri"/>
                <a:cs typeface="Calibri"/>
              </a:rPr>
              <a:t>any</a:t>
            </a:r>
            <a:r>
              <a:rPr dirty="0" sz="1800" spc="-45" b="0">
                <a:latin typeface="Calibri"/>
                <a:cs typeface="Calibri"/>
              </a:rPr>
              <a:t> </a:t>
            </a:r>
            <a:r>
              <a:rPr dirty="0" sz="1800" b="0">
                <a:latin typeface="Calibri"/>
                <a:cs typeface="Calibri"/>
              </a:rPr>
              <a:t>2</a:t>
            </a:r>
            <a:r>
              <a:rPr dirty="0" sz="1800" spc="-45" b="0">
                <a:latin typeface="Calibri"/>
                <a:cs typeface="Calibri"/>
              </a:rPr>
              <a:t> </a:t>
            </a:r>
            <a:r>
              <a:rPr dirty="0" sz="1800" b="0">
                <a:latin typeface="Calibri"/>
                <a:cs typeface="Calibri"/>
              </a:rPr>
              <a:t>Indian</a:t>
            </a:r>
            <a:r>
              <a:rPr dirty="0" sz="1800" spc="-45" b="0">
                <a:latin typeface="Calibri"/>
                <a:cs typeface="Calibri"/>
              </a:rPr>
              <a:t> </a:t>
            </a:r>
            <a:r>
              <a:rPr dirty="0" sz="1800" b="0">
                <a:latin typeface="Calibri"/>
                <a:cs typeface="Calibri"/>
              </a:rPr>
              <a:t>Medical</a:t>
            </a:r>
            <a:r>
              <a:rPr dirty="0" sz="1800" spc="-45" b="0">
                <a:latin typeface="Calibri"/>
                <a:cs typeface="Calibri"/>
              </a:rPr>
              <a:t> </a:t>
            </a:r>
            <a:r>
              <a:rPr dirty="0" sz="1800" b="0">
                <a:latin typeface="Calibri"/>
                <a:cs typeface="Calibri"/>
              </a:rPr>
              <a:t>Association</a:t>
            </a:r>
            <a:r>
              <a:rPr dirty="0" sz="1800" spc="-45" b="0">
                <a:latin typeface="Calibri"/>
                <a:cs typeface="Calibri"/>
              </a:rPr>
              <a:t> </a:t>
            </a:r>
            <a:r>
              <a:rPr dirty="0" sz="1800" b="0">
                <a:latin typeface="Calibri"/>
                <a:cs typeface="Calibri"/>
              </a:rPr>
              <a:t>(IMA)</a:t>
            </a:r>
            <a:r>
              <a:rPr dirty="0" sz="1800" spc="-45" b="0">
                <a:latin typeface="Calibri"/>
                <a:cs typeface="Calibri"/>
              </a:rPr>
              <a:t> </a:t>
            </a:r>
            <a:r>
              <a:rPr dirty="0" sz="1800" spc="-10" b="0">
                <a:latin typeface="Calibri"/>
                <a:cs typeface="Calibri"/>
              </a:rPr>
              <a:t>certified</a:t>
            </a:r>
            <a:r>
              <a:rPr dirty="0" sz="1800" spc="-45" b="0">
                <a:latin typeface="Calibri"/>
                <a:cs typeface="Calibri"/>
              </a:rPr>
              <a:t> </a:t>
            </a:r>
            <a:r>
              <a:rPr dirty="0" sz="1800" spc="-10" b="0">
                <a:latin typeface="Calibri"/>
                <a:cs typeface="Calibri"/>
              </a:rPr>
              <a:t>doctors</a:t>
            </a:r>
            <a:r>
              <a:rPr dirty="0" sz="1800" spc="-45" b="0">
                <a:latin typeface="Calibri"/>
                <a:cs typeface="Calibri"/>
              </a:rPr>
              <a:t> </a:t>
            </a:r>
            <a:r>
              <a:rPr dirty="0" sz="1800" spc="-10" b="0">
                <a:latin typeface="Calibri"/>
                <a:cs typeface="Calibri"/>
              </a:rPr>
              <a:t>declare</a:t>
            </a:r>
            <a:r>
              <a:rPr dirty="0" sz="1800" spc="-45" b="0">
                <a:latin typeface="Calibri"/>
                <a:cs typeface="Calibri"/>
              </a:rPr>
              <a:t> </a:t>
            </a:r>
            <a:r>
              <a:rPr dirty="0" sz="1800" b="0">
                <a:latin typeface="Calibri"/>
                <a:cs typeface="Calibri"/>
              </a:rPr>
              <a:t>that</a:t>
            </a:r>
            <a:r>
              <a:rPr dirty="0" sz="1800" spc="-45" b="0">
                <a:latin typeface="Calibri"/>
                <a:cs typeface="Calibri"/>
              </a:rPr>
              <a:t> </a:t>
            </a:r>
            <a:r>
              <a:rPr dirty="0" sz="1800" spc="-25" b="0">
                <a:latin typeface="Calibri"/>
                <a:cs typeface="Calibri"/>
              </a:rPr>
              <a:t>the </a:t>
            </a:r>
            <a:r>
              <a:rPr dirty="0" sz="1800" spc="-10" b="0">
                <a:latin typeface="Calibri"/>
                <a:cs typeface="Calibri"/>
              </a:rPr>
              <a:t>policyholder</a:t>
            </a:r>
            <a:r>
              <a:rPr dirty="0" sz="1800" spc="-45" b="0">
                <a:latin typeface="Calibri"/>
                <a:cs typeface="Calibri"/>
              </a:rPr>
              <a:t> </a:t>
            </a:r>
            <a:r>
              <a:rPr dirty="0" sz="1800" b="0">
                <a:latin typeface="Calibri"/>
                <a:cs typeface="Calibri"/>
              </a:rPr>
              <a:t>will</a:t>
            </a:r>
            <a:r>
              <a:rPr dirty="0" sz="1800" spc="-45" b="0">
                <a:latin typeface="Calibri"/>
                <a:cs typeface="Calibri"/>
              </a:rPr>
              <a:t> </a:t>
            </a:r>
            <a:r>
              <a:rPr dirty="0" sz="1800" b="0">
                <a:latin typeface="Calibri"/>
                <a:cs typeface="Calibri"/>
              </a:rPr>
              <a:t>die</a:t>
            </a:r>
            <a:r>
              <a:rPr dirty="0" sz="1800" spc="-45" b="0">
                <a:latin typeface="Calibri"/>
                <a:cs typeface="Calibri"/>
              </a:rPr>
              <a:t> </a:t>
            </a:r>
            <a:r>
              <a:rPr dirty="0" sz="1800" b="0">
                <a:latin typeface="Calibri"/>
                <a:cs typeface="Calibri"/>
              </a:rPr>
              <a:t>in</a:t>
            </a:r>
            <a:r>
              <a:rPr dirty="0" sz="1800" spc="-40" b="0">
                <a:latin typeface="Calibri"/>
                <a:cs typeface="Calibri"/>
              </a:rPr>
              <a:t> </a:t>
            </a:r>
            <a:r>
              <a:rPr dirty="0" sz="1800" b="0">
                <a:latin typeface="Calibri"/>
                <a:cs typeface="Calibri"/>
              </a:rPr>
              <a:t>the</a:t>
            </a:r>
            <a:r>
              <a:rPr dirty="0" sz="1800" spc="-45" b="0">
                <a:latin typeface="Calibri"/>
                <a:cs typeface="Calibri"/>
              </a:rPr>
              <a:t> </a:t>
            </a:r>
            <a:r>
              <a:rPr dirty="0" sz="1800" b="0">
                <a:latin typeface="Calibri"/>
                <a:cs typeface="Calibri"/>
              </a:rPr>
              <a:t>coming</a:t>
            </a:r>
            <a:r>
              <a:rPr dirty="0" sz="1800" spc="-45" b="0">
                <a:latin typeface="Calibri"/>
                <a:cs typeface="Calibri"/>
              </a:rPr>
              <a:t> </a:t>
            </a:r>
            <a:r>
              <a:rPr dirty="0" sz="1800" b="0">
                <a:latin typeface="Calibri"/>
                <a:cs typeface="Calibri"/>
              </a:rPr>
              <a:t>180</a:t>
            </a:r>
            <a:r>
              <a:rPr dirty="0" sz="1800" spc="-40" b="0">
                <a:latin typeface="Calibri"/>
                <a:cs typeface="Calibri"/>
              </a:rPr>
              <a:t> </a:t>
            </a:r>
            <a:r>
              <a:rPr dirty="0" sz="1800" b="0">
                <a:latin typeface="Calibri"/>
                <a:cs typeface="Calibri"/>
              </a:rPr>
              <a:t>days</a:t>
            </a:r>
            <a:r>
              <a:rPr dirty="0" sz="1800" spc="-45" b="0">
                <a:latin typeface="Calibri"/>
                <a:cs typeface="Calibri"/>
              </a:rPr>
              <a:t> </a:t>
            </a:r>
            <a:r>
              <a:rPr dirty="0" sz="1800" b="0">
                <a:latin typeface="Calibri"/>
                <a:cs typeface="Calibri"/>
              </a:rPr>
              <a:t>(6</a:t>
            </a:r>
            <a:r>
              <a:rPr dirty="0" sz="1800" spc="-45" b="0">
                <a:latin typeface="Calibri"/>
                <a:cs typeface="Calibri"/>
              </a:rPr>
              <a:t> </a:t>
            </a:r>
            <a:r>
              <a:rPr dirty="0" sz="1800" spc="-10" b="0">
                <a:latin typeface="Calibri"/>
                <a:cs typeface="Calibri"/>
              </a:rPr>
              <a:t>months)</a:t>
            </a:r>
            <a:r>
              <a:rPr dirty="0" sz="1800" spc="-40" b="0">
                <a:latin typeface="Calibri"/>
                <a:cs typeface="Calibri"/>
              </a:rPr>
              <a:t> </a:t>
            </a:r>
            <a:r>
              <a:rPr dirty="0" sz="1800" spc="-10" b="0">
                <a:latin typeface="Calibri"/>
                <a:cs typeface="Calibri"/>
              </a:rPr>
              <a:t>because</a:t>
            </a:r>
            <a:r>
              <a:rPr dirty="0" sz="1800" spc="-45" b="0">
                <a:latin typeface="Calibri"/>
                <a:cs typeface="Calibri"/>
              </a:rPr>
              <a:t> </a:t>
            </a:r>
            <a:r>
              <a:rPr dirty="0" sz="1800" b="0">
                <a:latin typeface="Calibri"/>
                <a:cs typeface="Calibri"/>
              </a:rPr>
              <a:t>of</a:t>
            </a:r>
            <a:r>
              <a:rPr dirty="0" sz="1800" spc="-45" b="0">
                <a:latin typeface="Calibri"/>
                <a:cs typeface="Calibri"/>
              </a:rPr>
              <a:t> </a:t>
            </a:r>
            <a:r>
              <a:rPr dirty="0" sz="1800" b="0">
                <a:latin typeface="Calibri"/>
                <a:cs typeface="Calibri"/>
              </a:rPr>
              <a:t>any</a:t>
            </a:r>
            <a:r>
              <a:rPr dirty="0" sz="1800" spc="-45" b="0">
                <a:latin typeface="Calibri"/>
                <a:cs typeface="Calibri"/>
              </a:rPr>
              <a:t> </a:t>
            </a:r>
            <a:r>
              <a:rPr dirty="0" sz="1800" spc="-10" b="0">
                <a:latin typeface="Calibri"/>
                <a:cs typeface="Calibri"/>
              </a:rPr>
              <a:t>disease, </a:t>
            </a:r>
            <a:r>
              <a:rPr dirty="0" sz="1800" spc="-25" b="0">
                <a:latin typeface="Calibri"/>
                <a:cs typeface="Calibri"/>
              </a:rPr>
              <a:t>Terminal</a:t>
            </a:r>
            <a:r>
              <a:rPr dirty="0" sz="1800" spc="-40" b="0">
                <a:latin typeface="Calibri"/>
                <a:cs typeface="Calibri"/>
              </a:rPr>
              <a:t> </a:t>
            </a:r>
            <a:r>
              <a:rPr dirty="0" sz="1800" b="0">
                <a:latin typeface="Calibri"/>
                <a:cs typeface="Calibri"/>
              </a:rPr>
              <a:t>Illness</a:t>
            </a:r>
            <a:r>
              <a:rPr dirty="0" sz="1800" spc="-40" b="0">
                <a:latin typeface="Calibri"/>
                <a:cs typeface="Calibri"/>
              </a:rPr>
              <a:t> </a:t>
            </a:r>
            <a:r>
              <a:rPr dirty="0" sz="1800" b="0">
                <a:latin typeface="Calibri"/>
                <a:cs typeface="Calibri"/>
              </a:rPr>
              <a:t>Rider</a:t>
            </a:r>
            <a:r>
              <a:rPr dirty="0" sz="1800" spc="-35" b="0">
                <a:latin typeface="Calibri"/>
                <a:cs typeface="Calibri"/>
              </a:rPr>
              <a:t> </a:t>
            </a:r>
            <a:r>
              <a:rPr dirty="0" sz="1800" b="0">
                <a:latin typeface="Calibri"/>
                <a:cs typeface="Calibri"/>
              </a:rPr>
              <a:t>will</a:t>
            </a:r>
            <a:r>
              <a:rPr dirty="0" sz="1800" spc="-40" b="0">
                <a:latin typeface="Calibri"/>
                <a:cs typeface="Calibri"/>
              </a:rPr>
              <a:t> </a:t>
            </a:r>
            <a:r>
              <a:rPr dirty="0" sz="1800" spc="-10" b="0">
                <a:latin typeface="Calibri"/>
                <a:cs typeface="Calibri"/>
              </a:rPr>
              <a:t>provide</a:t>
            </a:r>
            <a:r>
              <a:rPr dirty="0" sz="1800" spc="-35" b="0">
                <a:latin typeface="Calibri"/>
                <a:cs typeface="Calibri"/>
              </a:rPr>
              <a:t> </a:t>
            </a:r>
            <a:r>
              <a:rPr dirty="0" sz="1800" b="0">
                <a:latin typeface="Calibri"/>
                <a:cs typeface="Calibri"/>
              </a:rPr>
              <a:t>the</a:t>
            </a:r>
            <a:r>
              <a:rPr dirty="0" sz="1800" spc="-40" b="0">
                <a:latin typeface="Calibri"/>
                <a:cs typeface="Calibri"/>
              </a:rPr>
              <a:t> </a:t>
            </a:r>
            <a:r>
              <a:rPr dirty="0" sz="1800" b="0">
                <a:latin typeface="Calibri"/>
                <a:cs typeface="Calibri"/>
              </a:rPr>
              <a:t>Basic</a:t>
            </a:r>
            <a:r>
              <a:rPr dirty="0" sz="1800" spc="-35" b="0">
                <a:latin typeface="Calibri"/>
                <a:cs typeface="Calibri"/>
              </a:rPr>
              <a:t> </a:t>
            </a:r>
            <a:r>
              <a:rPr dirty="0" sz="1800" b="0">
                <a:latin typeface="Calibri"/>
                <a:cs typeface="Calibri"/>
              </a:rPr>
              <a:t>SA</a:t>
            </a:r>
            <a:r>
              <a:rPr dirty="0" sz="1800" spc="-40" b="0">
                <a:latin typeface="Calibri"/>
                <a:cs typeface="Calibri"/>
              </a:rPr>
              <a:t> </a:t>
            </a:r>
            <a:r>
              <a:rPr dirty="0" sz="1800" b="0">
                <a:latin typeface="Calibri"/>
                <a:cs typeface="Calibri"/>
              </a:rPr>
              <a:t>of</a:t>
            </a:r>
            <a:r>
              <a:rPr dirty="0" sz="1800" spc="-35" b="0">
                <a:latin typeface="Calibri"/>
                <a:cs typeface="Calibri"/>
              </a:rPr>
              <a:t> </a:t>
            </a:r>
            <a:r>
              <a:rPr dirty="0" sz="1800" spc="-30" b="0">
                <a:latin typeface="Calibri"/>
                <a:cs typeface="Calibri"/>
              </a:rPr>
              <a:t>Term</a:t>
            </a:r>
            <a:r>
              <a:rPr dirty="0" sz="1800" spc="-40" b="0">
                <a:latin typeface="Calibri"/>
                <a:cs typeface="Calibri"/>
              </a:rPr>
              <a:t> </a:t>
            </a:r>
            <a:r>
              <a:rPr dirty="0" sz="1800" b="0">
                <a:latin typeface="Calibri"/>
                <a:cs typeface="Calibri"/>
              </a:rPr>
              <a:t>Plan</a:t>
            </a:r>
            <a:r>
              <a:rPr dirty="0" sz="1800" spc="-35" b="0">
                <a:latin typeface="Calibri"/>
                <a:cs typeface="Calibri"/>
              </a:rPr>
              <a:t> </a:t>
            </a:r>
            <a:r>
              <a:rPr dirty="0" sz="1800" b="0">
                <a:latin typeface="Calibri"/>
                <a:cs typeface="Calibri"/>
              </a:rPr>
              <a:t>to</a:t>
            </a:r>
            <a:r>
              <a:rPr dirty="0" sz="1800" spc="-40" b="0">
                <a:latin typeface="Calibri"/>
                <a:cs typeface="Calibri"/>
              </a:rPr>
              <a:t> </a:t>
            </a:r>
            <a:r>
              <a:rPr dirty="0" sz="1800" b="0">
                <a:latin typeface="Calibri"/>
                <a:cs typeface="Calibri"/>
              </a:rPr>
              <a:t>the</a:t>
            </a:r>
            <a:r>
              <a:rPr dirty="0" sz="1800" spc="-35" b="0">
                <a:latin typeface="Calibri"/>
                <a:cs typeface="Calibri"/>
              </a:rPr>
              <a:t> </a:t>
            </a:r>
            <a:r>
              <a:rPr dirty="0" sz="1800" spc="-10" b="0">
                <a:latin typeface="Calibri"/>
                <a:cs typeface="Calibri"/>
              </a:rPr>
              <a:t>insured/nominee before</a:t>
            </a:r>
            <a:r>
              <a:rPr dirty="0" sz="1800" spc="-50" b="0">
                <a:latin typeface="Calibri"/>
                <a:cs typeface="Calibri"/>
              </a:rPr>
              <a:t> </a:t>
            </a:r>
            <a:r>
              <a:rPr dirty="0" sz="1800" b="0">
                <a:latin typeface="Calibri"/>
                <a:cs typeface="Calibri"/>
              </a:rPr>
              <a:t>the</a:t>
            </a:r>
            <a:r>
              <a:rPr dirty="0" sz="1800" spc="-45" b="0">
                <a:latin typeface="Calibri"/>
                <a:cs typeface="Calibri"/>
              </a:rPr>
              <a:t> </a:t>
            </a:r>
            <a:r>
              <a:rPr dirty="0" sz="1800" b="0">
                <a:latin typeface="Calibri"/>
                <a:cs typeface="Calibri"/>
              </a:rPr>
              <a:t>death,</a:t>
            </a:r>
            <a:r>
              <a:rPr dirty="0" sz="1800" spc="-50" b="0">
                <a:latin typeface="Calibri"/>
                <a:cs typeface="Calibri"/>
              </a:rPr>
              <a:t> </a:t>
            </a:r>
            <a:r>
              <a:rPr dirty="0" sz="1800" b="0">
                <a:latin typeface="Calibri"/>
                <a:cs typeface="Calibri"/>
              </a:rPr>
              <a:t>and</a:t>
            </a:r>
            <a:r>
              <a:rPr dirty="0" sz="1800" spc="-45" b="0">
                <a:latin typeface="Calibri"/>
                <a:cs typeface="Calibri"/>
              </a:rPr>
              <a:t> </a:t>
            </a:r>
            <a:r>
              <a:rPr dirty="0" sz="1800" b="0">
                <a:latin typeface="Calibri"/>
                <a:cs typeface="Calibri"/>
              </a:rPr>
              <a:t>the</a:t>
            </a:r>
            <a:r>
              <a:rPr dirty="0" sz="1800" spc="-50" b="0">
                <a:latin typeface="Calibri"/>
                <a:cs typeface="Calibri"/>
              </a:rPr>
              <a:t> </a:t>
            </a:r>
            <a:r>
              <a:rPr dirty="0" sz="1800" b="0">
                <a:latin typeface="Calibri"/>
                <a:cs typeface="Calibri"/>
              </a:rPr>
              <a:t>plan</a:t>
            </a:r>
            <a:r>
              <a:rPr dirty="0" sz="1800" spc="-45" b="0">
                <a:latin typeface="Calibri"/>
                <a:cs typeface="Calibri"/>
              </a:rPr>
              <a:t> </a:t>
            </a:r>
            <a:r>
              <a:rPr dirty="0" sz="1800" b="0">
                <a:latin typeface="Calibri"/>
                <a:cs typeface="Calibri"/>
              </a:rPr>
              <a:t>will</a:t>
            </a:r>
            <a:r>
              <a:rPr dirty="0" sz="1800" spc="-45" b="0">
                <a:latin typeface="Calibri"/>
                <a:cs typeface="Calibri"/>
              </a:rPr>
              <a:t> </a:t>
            </a:r>
            <a:r>
              <a:rPr dirty="0" sz="1800" b="0">
                <a:latin typeface="Calibri"/>
                <a:cs typeface="Calibri"/>
              </a:rPr>
              <a:t>be</a:t>
            </a:r>
            <a:r>
              <a:rPr dirty="0" sz="1800" spc="-50" b="0">
                <a:latin typeface="Calibri"/>
                <a:cs typeface="Calibri"/>
              </a:rPr>
              <a:t> </a:t>
            </a:r>
            <a:r>
              <a:rPr dirty="0" sz="1800" spc="-10" b="0">
                <a:latin typeface="Calibri"/>
                <a:cs typeface="Calibri"/>
              </a:rPr>
              <a:t>terminated.</a:t>
            </a:r>
            <a:endParaRPr sz="1800">
              <a:latin typeface="Calibri"/>
              <a:cs typeface="Calibri"/>
            </a:endParaRPr>
          </a:p>
          <a:p>
            <a:pPr marL="13335">
              <a:lnSpc>
                <a:spcPct val="100000"/>
              </a:lnSpc>
              <a:spcBef>
                <a:spcPts val="2160"/>
              </a:spcBef>
            </a:pPr>
            <a:r>
              <a:rPr dirty="0" sz="1800" spc="-10">
                <a:solidFill>
                  <a:srgbClr val="0060A8"/>
                </a:solidFill>
              </a:rPr>
              <a:t>Payout:</a:t>
            </a:r>
            <a:r>
              <a:rPr dirty="0" sz="1800" spc="-40">
                <a:solidFill>
                  <a:srgbClr val="0060A8"/>
                </a:solidFill>
              </a:rPr>
              <a:t> </a:t>
            </a:r>
            <a:r>
              <a:rPr dirty="0" sz="1800" b="0">
                <a:latin typeface="Calibri"/>
                <a:cs typeface="Calibri"/>
              </a:rPr>
              <a:t>100%</a:t>
            </a:r>
            <a:r>
              <a:rPr dirty="0" sz="1800" spc="-45" b="0">
                <a:latin typeface="Calibri"/>
                <a:cs typeface="Calibri"/>
              </a:rPr>
              <a:t> </a:t>
            </a:r>
            <a:r>
              <a:rPr dirty="0" sz="1800" b="0">
                <a:latin typeface="Calibri"/>
                <a:cs typeface="Calibri"/>
              </a:rPr>
              <a:t>Base</a:t>
            </a:r>
            <a:r>
              <a:rPr dirty="0" sz="1800" spc="-45" b="0">
                <a:latin typeface="Calibri"/>
                <a:cs typeface="Calibri"/>
              </a:rPr>
              <a:t> </a:t>
            </a:r>
            <a:r>
              <a:rPr dirty="0" sz="1800" b="0">
                <a:latin typeface="Calibri"/>
                <a:cs typeface="Calibri"/>
              </a:rPr>
              <a:t>SA</a:t>
            </a:r>
            <a:r>
              <a:rPr dirty="0" sz="1800" spc="-45" b="0">
                <a:latin typeface="Calibri"/>
                <a:cs typeface="Calibri"/>
              </a:rPr>
              <a:t> </a:t>
            </a:r>
            <a:r>
              <a:rPr dirty="0" sz="1800" b="0">
                <a:latin typeface="Calibri"/>
                <a:cs typeface="Calibri"/>
              </a:rPr>
              <a:t>Subject</a:t>
            </a:r>
            <a:r>
              <a:rPr dirty="0" sz="1800" spc="-45" b="0">
                <a:latin typeface="Calibri"/>
                <a:cs typeface="Calibri"/>
              </a:rPr>
              <a:t> </a:t>
            </a:r>
            <a:r>
              <a:rPr dirty="0" sz="1800" b="0">
                <a:latin typeface="Calibri"/>
                <a:cs typeface="Calibri"/>
              </a:rPr>
              <a:t>to</a:t>
            </a:r>
            <a:r>
              <a:rPr dirty="0" sz="1800" spc="-45" b="0">
                <a:latin typeface="Calibri"/>
                <a:cs typeface="Calibri"/>
              </a:rPr>
              <a:t> </a:t>
            </a:r>
            <a:r>
              <a:rPr dirty="0" sz="1800" spc="-25" b="0">
                <a:latin typeface="Calibri"/>
                <a:cs typeface="Calibri"/>
              </a:rPr>
              <a:t>1CR</a:t>
            </a:r>
            <a:endParaRPr sz="1800">
              <a:latin typeface="Calibri"/>
              <a:cs typeface="Calibri"/>
            </a:endParaRPr>
          </a:p>
          <a:p>
            <a:pPr marL="13335">
              <a:lnSpc>
                <a:spcPct val="100000"/>
              </a:lnSpc>
              <a:spcBef>
                <a:spcPts val="2160"/>
              </a:spcBef>
            </a:pPr>
            <a:r>
              <a:rPr dirty="0" u="heavy" sz="1800" b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Note:</a:t>
            </a:r>
            <a:r>
              <a:rPr dirty="0" u="heavy" sz="1800" spc="-55" b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b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Doctor</a:t>
            </a:r>
            <a:r>
              <a:rPr dirty="0" u="heavy" sz="1800" spc="-50" b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b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should</a:t>
            </a:r>
            <a:r>
              <a:rPr dirty="0" u="heavy" sz="1800" spc="-55" b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b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not</a:t>
            </a:r>
            <a:r>
              <a:rPr dirty="0" u="heavy" sz="1800" spc="-50" b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b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belong</a:t>
            </a:r>
            <a:r>
              <a:rPr dirty="0" u="heavy" sz="1800" spc="-50" b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b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to</a:t>
            </a:r>
            <a:r>
              <a:rPr dirty="0" u="heavy" sz="1800" spc="-55" b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b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policy</a:t>
            </a:r>
            <a:r>
              <a:rPr dirty="0" u="heavy" sz="1800" spc="-50" b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spc="-10" b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holder’s</a:t>
            </a:r>
            <a:r>
              <a:rPr dirty="0" u="heavy" sz="1800" spc="-50" b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spc="-20" b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family.</a:t>
            </a:r>
            <a:r>
              <a:rPr dirty="0" u="heavy" sz="1800" spc="-55" b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b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AIDS/HIV</a:t>
            </a:r>
            <a:r>
              <a:rPr dirty="0" u="heavy" sz="1800" spc="-50" b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b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is</a:t>
            </a:r>
            <a:r>
              <a:rPr dirty="0" u="heavy" sz="1800" spc="-55" b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b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not</a:t>
            </a:r>
            <a:r>
              <a:rPr dirty="0" u="heavy" sz="1800" spc="-50" b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spc="-10" b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covered.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-4762" y="3616235"/>
            <a:ext cx="9153525" cy="1497965"/>
            <a:chOff x="-4762" y="3616235"/>
            <a:chExt cx="9153525" cy="1497965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59325" y="3616235"/>
              <a:ext cx="2934438" cy="1201639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0" y="4855750"/>
              <a:ext cx="9144000" cy="254000"/>
            </a:xfrm>
            <a:custGeom>
              <a:avLst/>
              <a:gdLst/>
              <a:ahLst/>
              <a:cxnLst/>
              <a:rect l="l" t="t" r="r" b="b"/>
              <a:pathLst>
                <a:path w="9144000" h="254000">
                  <a:moveTo>
                    <a:pt x="9143999" y="253499"/>
                  </a:moveTo>
                  <a:lnTo>
                    <a:pt x="0" y="253499"/>
                  </a:lnTo>
                  <a:lnTo>
                    <a:pt x="0" y="0"/>
                  </a:lnTo>
                  <a:lnTo>
                    <a:pt x="9143999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7895575" y="59175"/>
            <a:ext cx="1249045" cy="389890"/>
            <a:chOff x="7895575" y="59175"/>
            <a:chExt cx="1249045" cy="389890"/>
          </a:xfrm>
        </p:grpSpPr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95575" y="59175"/>
              <a:ext cx="1248424" cy="253800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04351" y="312962"/>
              <a:ext cx="1215094" cy="135712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673" y="142432"/>
            <a:ext cx="92011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Rider</a:t>
            </a:r>
            <a:r>
              <a:rPr dirty="0" sz="2400" spc="-25"/>
              <a:t> </a:t>
            </a:r>
            <a:r>
              <a:rPr dirty="0" sz="2400" spc="-50"/>
              <a:t>5</a:t>
            </a:r>
            <a:endParaRPr sz="24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856" y="4859948"/>
            <a:ext cx="6236719" cy="249468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606432" y="598223"/>
            <a:ext cx="7581900" cy="4125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029335">
              <a:lnSpc>
                <a:spcPct val="126299"/>
              </a:lnSpc>
              <a:spcBef>
                <a:spcPts val="100"/>
              </a:spcBef>
            </a:pPr>
            <a:r>
              <a:rPr dirty="0" sz="1900" spc="-10" b="1">
                <a:latin typeface="Calibri"/>
                <a:cs typeface="Calibri"/>
              </a:rPr>
              <a:t>Waiver</a:t>
            </a:r>
            <a:r>
              <a:rPr dirty="0" sz="1900" spc="-55" b="1">
                <a:latin typeface="Calibri"/>
                <a:cs typeface="Calibri"/>
              </a:rPr>
              <a:t> </a:t>
            </a:r>
            <a:r>
              <a:rPr dirty="0" sz="1900" b="1">
                <a:latin typeface="Calibri"/>
                <a:cs typeface="Calibri"/>
              </a:rPr>
              <a:t>of</a:t>
            </a:r>
            <a:r>
              <a:rPr dirty="0" sz="1900" spc="-50" b="1">
                <a:latin typeface="Calibri"/>
                <a:cs typeface="Calibri"/>
              </a:rPr>
              <a:t> </a:t>
            </a:r>
            <a:r>
              <a:rPr dirty="0" sz="1900" spc="-10" b="1">
                <a:latin typeface="Calibri"/>
                <a:cs typeface="Calibri"/>
              </a:rPr>
              <a:t>Premium</a:t>
            </a:r>
            <a:r>
              <a:rPr dirty="0" sz="1900" spc="-50" b="1">
                <a:latin typeface="Calibri"/>
                <a:cs typeface="Calibri"/>
              </a:rPr>
              <a:t> </a:t>
            </a:r>
            <a:r>
              <a:rPr dirty="0" sz="1900" b="1">
                <a:latin typeface="Calibri"/>
                <a:cs typeface="Calibri"/>
              </a:rPr>
              <a:t>on</a:t>
            </a:r>
            <a:r>
              <a:rPr dirty="0" sz="1900" spc="-50" b="1">
                <a:latin typeface="Calibri"/>
                <a:cs typeface="Calibri"/>
              </a:rPr>
              <a:t> </a:t>
            </a:r>
            <a:r>
              <a:rPr dirty="0" sz="1900" spc="-10" b="1">
                <a:latin typeface="Calibri"/>
                <a:cs typeface="Calibri"/>
              </a:rPr>
              <a:t>Accidental</a:t>
            </a:r>
            <a:r>
              <a:rPr dirty="0" sz="1900" spc="-50" b="1">
                <a:latin typeface="Calibri"/>
                <a:cs typeface="Calibri"/>
              </a:rPr>
              <a:t> </a:t>
            </a:r>
            <a:r>
              <a:rPr dirty="0" sz="1900" spc="-30" b="1">
                <a:latin typeface="Calibri"/>
                <a:cs typeface="Calibri"/>
              </a:rPr>
              <a:t>Total</a:t>
            </a:r>
            <a:r>
              <a:rPr dirty="0" sz="1900" spc="-50" b="1">
                <a:latin typeface="Calibri"/>
                <a:cs typeface="Calibri"/>
              </a:rPr>
              <a:t> </a:t>
            </a:r>
            <a:r>
              <a:rPr dirty="0" sz="1900" spc="-10" b="1">
                <a:latin typeface="Calibri"/>
                <a:cs typeface="Calibri"/>
              </a:rPr>
              <a:t>Permanent</a:t>
            </a:r>
            <a:r>
              <a:rPr dirty="0" sz="1900" spc="-55" b="1">
                <a:latin typeface="Calibri"/>
                <a:cs typeface="Calibri"/>
              </a:rPr>
              <a:t> </a:t>
            </a:r>
            <a:r>
              <a:rPr dirty="0" sz="1900" b="1">
                <a:latin typeface="Calibri"/>
                <a:cs typeface="Calibri"/>
              </a:rPr>
              <a:t>Disability</a:t>
            </a:r>
            <a:r>
              <a:rPr dirty="0" sz="1900" spc="-50" b="1">
                <a:latin typeface="Calibri"/>
                <a:cs typeface="Calibri"/>
              </a:rPr>
              <a:t> </a:t>
            </a:r>
            <a:r>
              <a:rPr dirty="0" sz="1900" b="1">
                <a:latin typeface="Calibri"/>
                <a:cs typeface="Calibri"/>
              </a:rPr>
              <a:t>&amp;</a:t>
            </a:r>
            <a:r>
              <a:rPr dirty="0" sz="1900" spc="-50" b="1">
                <a:latin typeface="Calibri"/>
                <a:cs typeface="Calibri"/>
              </a:rPr>
              <a:t> </a:t>
            </a:r>
            <a:r>
              <a:rPr dirty="0" sz="1900" spc="-25" b="1">
                <a:latin typeface="Calibri"/>
                <a:cs typeface="Calibri"/>
              </a:rPr>
              <a:t>or </a:t>
            </a:r>
            <a:r>
              <a:rPr dirty="0" sz="1900" b="1">
                <a:latin typeface="Calibri"/>
                <a:cs typeface="Calibri"/>
              </a:rPr>
              <a:t>11</a:t>
            </a:r>
            <a:r>
              <a:rPr dirty="0" sz="1900" spc="-30" b="1">
                <a:latin typeface="Calibri"/>
                <a:cs typeface="Calibri"/>
              </a:rPr>
              <a:t> </a:t>
            </a:r>
            <a:r>
              <a:rPr dirty="0" sz="1900" b="1">
                <a:latin typeface="Calibri"/>
                <a:cs typeface="Calibri"/>
              </a:rPr>
              <a:t>Critical</a:t>
            </a:r>
            <a:r>
              <a:rPr dirty="0" sz="1900" spc="-30" b="1">
                <a:latin typeface="Calibri"/>
                <a:cs typeface="Calibri"/>
              </a:rPr>
              <a:t> </a:t>
            </a:r>
            <a:r>
              <a:rPr dirty="0" sz="1900" spc="-10" b="1">
                <a:latin typeface="Calibri"/>
                <a:cs typeface="Calibri"/>
              </a:rPr>
              <a:t>Illnesses:</a:t>
            </a:r>
            <a:r>
              <a:rPr dirty="0" sz="1900" spc="-30" b="1">
                <a:latin typeface="Calibri"/>
                <a:cs typeface="Calibri"/>
              </a:rPr>
              <a:t> </a:t>
            </a:r>
            <a:r>
              <a:rPr dirty="0" sz="1900" spc="-10" b="1">
                <a:latin typeface="Calibri"/>
                <a:cs typeface="Calibri"/>
              </a:rPr>
              <a:t>(Optional,</a:t>
            </a:r>
            <a:r>
              <a:rPr dirty="0" sz="1900" spc="-30" b="1">
                <a:latin typeface="Calibri"/>
                <a:cs typeface="Calibri"/>
              </a:rPr>
              <a:t> </a:t>
            </a:r>
            <a:r>
              <a:rPr dirty="0" sz="1900" spc="-10" b="1">
                <a:latin typeface="Calibri"/>
                <a:cs typeface="Calibri"/>
              </a:rPr>
              <a:t>Paid)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19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spc="-10">
                <a:latin typeface="Calibri"/>
                <a:cs typeface="Calibri"/>
              </a:rPr>
              <a:t>Waiver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all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future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premium,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case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Disability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(Loss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2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limbs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or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sight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both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eyes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or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disability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permanent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min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180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days)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or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diagnosis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Critical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Illness </a:t>
            </a:r>
            <a:r>
              <a:rPr dirty="0" sz="1800">
                <a:latin typeface="Calibri"/>
                <a:cs typeface="Calibri"/>
              </a:rPr>
              <a:t>(listed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11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Critical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Illnesses).</a:t>
            </a:r>
            <a:endParaRPr sz="1800">
              <a:latin typeface="Calibri"/>
              <a:cs typeface="Calibri"/>
            </a:endParaRPr>
          </a:p>
          <a:p>
            <a:pPr marL="12700" marR="5144135">
              <a:lnSpc>
                <a:spcPct val="100000"/>
              </a:lnSpc>
              <a:spcBef>
                <a:spcPts val="2160"/>
              </a:spcBef>
            </a:pPr>
            <a:r>
              <a:rPr dirty="0" sz="1800" spc="-10">
                <a:latin typeface="Calibri"/>
                <a:cs typeface="Calibri"/>
              </a:rPr>
              <a:t>Conditions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WOP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CI: </a:t>
            </a:r>
            <a:r>
              <a:rPr dirty="0" sz="1800" spc="-10" b="1">
                <a:latin typeface="Calibri"/>
                <a:cs typeface="Calibri"/>
              </a:rPr>
              <a:t>Waiting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period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-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90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days </a:t>
            </a:r>
            <a:r>
              <a:rPr dirty="0" sz="1800" b="1">
                <a:latin typeface="Calibri"/>
                <a:cs typeface="Calibri"/>
              </a:rPr>
              <a:t>Survival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period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-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30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days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dirty="0" sz="1800" spc="-10" b="1">
                <a:solidFill>
                  <a:srgbClr val="0060A8"/>
                </a:solidFill>
                <a:latin typeface="Calibri"/>
                <a:cs typeface="Calibri"/>
              </a:rPr>
              <a:t>Payout:</a:t>
            </a:r>
            <a:r>
              <a:rPr dirty="0" sz="1800" spc="-45" b="1">
                <a:solidFill>
                  <a:srgbClr val="0060A8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None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dirty="0" sz="1800" spc="-10" b="1">
                <a:latin typeface="Calibri"/>
                <a:cs typeface="Calibri"/>
              </a:rPr>
              <a:t>Available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only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in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limited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pay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option.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4825" y="2571750"/>
            <a:ext cx="3511377" cy="1923724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7895575" y="59175"/>
            <a:ext cx="1249045" cy="389890"/>
            <a:chOff x="7895575" y="59175"/>
            <a:chExt cx="1249045" cy="389890"/>
          </a:xfrm>
        </p:grpSpPr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95575" y="59175"/>
              <a:ext cx="1248424" cy="2538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04351" y="312962"/>
              <a:ext cx="1215094" cy="135712"/>
            </a:xfrm>
            <a:prstGeom prst="rect">
              <a:avLst/>
            </a:prstGeom>
          </p:spPr>
        </p:pic>
      </p:grpSp>
      <p:sp>
        <p:nvSpPr>
          <p:cNvPr id="9" name="object 9" descr=""/>
          <p:cNvSpPr/>
          <p:nvPr/>
        </p:nvSpPr>
        <p:spPr>
          <a:xfrm>
            <a:off x="0" y="4855749"/>
            <a:ext cx="9144000" cy="254000"/>
          </a:xfrm>
          <a:custGeom>
            <a:avLst/>
            <a:gdLst/>
            <a:ahLst/>
            <a:cxnLst/>
            <a:rect l="l" t="t" r="r" b="b"/>
            <a:pathLst>
              <a:path w="9144000" h="254000">
                <a:moveTo>
                  <a:pt x="9143999" y="253499"/>
                </a:moveTo>
                <a:lnTo>
                  <a:pt x="0" y="253499"/>
                </a:lnTo>
                <a:lnTo>
                  <a:pt x="0" y="0"/>
                </a:lnTo>
                <a:lnTo>
                  <a:pt x="9143999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2394" rIns="0" bIns="0" rtlCol="0" vert="horz">
            <a:spAutoFit/>
          </a:bodyPr>
          <a:lstStyle/>
          <a:p>
            <a:pPr marL="126364">
              <a:lnSpc>
                <a:spcPct val="100000"/>
              </a:lnSpc>
              <a:spcBef>
                <a:spcPts val="100"/>
              </a:spcBef>
            </a:pPr>
            <a:r>
              <a:rPr dirty="0" sz="2300"/>
              <a:t>SA</a:t>
            </a:r>
            <a:r>
              <a:rPr dirty="0" sz="2300" spc="-55"/>
              <a:t> </a:t>
            </a:r>
            <a:r>
              <a:rPr dirty="0" sz="2300" spc="-20"/>
              <a:t>Payout</a:t>
            </a:r>
            <a:r>
              <a:rPr dirty="0" sz="2300" spc="-55"/>
              <a:t> </a:t>
            </a:r>
            <a:r>
              <a:rPr dirty="0" sz="2300"/>
              <a:t>to</a:t>
            </a:r>
            <a:r>
              <a:rPr dirty="0" sz="2300" spc="-55"/>
              <a:t> </a:t>
            </a:r>
            <a:r>
              <a:rPr dirty="0" sz="2300" spc="-10"/>
              <a:t>Nominee</a:t>
            </a:r>
            <a:endParaRPr sz="23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856" y="4859948"/>
            <a:ext cx="6236719" cy="249468"/>
          </a:xfrm>
          <a:prstGeom prst="rect">
            <a:avLst/>
          </a:prstGeom>
        </p:spPr>
      </p:pic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223837" y="1023728"/>
          <a:ext cx="8543925" cy="714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6360"/>
                <a:gridCol w="5832474"/>
              </a:tblGrid>
              <a:tr h="327025">
                <a:tc>
                  <a:txBody>
                    <a:bodyPr/>
                    <a:lstStyle/>
                    <a:p>
                      <a:pPr algn="ctr">
                        <a:lnSpc>
                          <a:spcPts val="2465"/>
                        </a:lnSpc>
                      </a:pPr>
                      <a:r>
                        <a:rPr dirty="0" sz="2100" spc="-10" b="1">
                          <a:solidFill>
                            <a:srgbClr val="F9F9F7"/>
                          </a:solidFill>
                          <a:latin typeface="Calibri"/>
                          <a:cs typeface="Calibri"/>
                        </a:rPr>
                        <a:t>Options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7144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65"/>
                        </a:lnSpc>
                      </a:pPr>
                      <a:r>
                        <a:rPr dirty="0" sz="2100" spc="-10" b="1">
                          <a:solidFill>
                            <a:srgbClr val="F9F9F7"/>
                          </a:solidFill>
                          <a:latin typeface="Calibri"/>
                          <a:cs typeface="Calibri"/>
                        </a:rPr>
                        <a:t>Payout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7144D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2100" spc="-10">
                          <a:latin typeface="Calibri"/>
                          <a:cs typeface="Calibri"/>
                        </a:rPr>
                        <a:t>Lumpsum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2100">
                          <a:latin typeface="Calibri"/>
                          <a:cs typeface="Calibri"/>
                        </a:rPr>
                        <a:t>100%</a:t>
                      </a:r>
                      <a:r>
                        <a:rPr dirty="0" sz="21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100">
                          <a:latin typeface="Calibri"/>
                          <a:cs typeface="Calibri"/>
                        </a:rPr>
                        <a:t>Sum</a:t>
                      </a:r>
                      <a:r>
                        <a:rPr dirty="0" sz="21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100" spc="-10">
                          <a:latin typeface="Calibri"/>
                          <a:cs typeface="Calibri"/>
                        </a:rPr>
                        <a:t>Assured</a:t>
                      </a:r>
                      <a:r>
                        <a:rPr dirty="0" sz="21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100">
                          <a:latin typeface="Calibri"/>
                          <a:cs typeface="Calibri"/>
                        </a:rPr>
                        <a:t>on</a:t>
                      </a:r>
                      <a:r>
                        <a:rPr dirty="0" sz="21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100" spc="-10">
                          <a:latin typeface="Calibri"/>
                          <a:cs typeface="Calibri"/>
                        </a:rPr>
                        <a:t>Demise</a:t>
                      </a:r>
                      <a:endParaRPr sz="2100">
                        <a:latin typeface="Calibri"/>
                        <a:cs typeface="Calibri"/>
                      </a:endParaRPr>
                    </a:p>
                  </a:txBody>
                  <a:tcPr marL="0" marR="0" marB="0" marT="2286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30225" y="2197226"/>
            <a:ext cx="1656574" cy="1656574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7895575" y="59175"/>
            <a:ext cx="1249045" cy="389890"/>
            <a:chOff x="7895575" y="59175"/>
            <a:chExt cx="1249045" cy="389890"/>
          </a:xfrm>
        </p:grpSpPr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95575" y="59175"/>
              <a:ext cx="1248424" cy="2538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04351" y="312962"/>
              <a:ext cx="1215094" cy="135712"/>
            </a:xfrm>
            <a:prstGeom prst="rect">
              <a:avLst/>
            </a:prstGeom>
          </p:spPr>
        </p:pic>
      </p:grpSp>
      <p:sp>
        <p:nvSpPr>
          <p:cNvPr id="9" name="object 9" descr=""/>
          <p:cNvSpPr/>
          <p:nvPr/>
        </p:nvSpPr>
        <p:spPr>
          <a:xfrm>
            <a:off x="0" y="4855749"/>
            <a:ext cx="9144000" cy="254000"/>
          </a:xfrm>
          <a:custGeom>
            <a:avLst/>
            <a:gdLst/>
            <a:ahLst/>
            <a:cxnLst/>
            <a:rect l="l" t="t" r="r" b="b"/>
            <a:pathLst>
              <a:path w="9144000" h="254000">
                <a:moveTo>
                  <a:pt x="9143999" y="253499"/>
                </a:moveTo>
                <a:lnTo>
                  <a:pt x="0" y="253499"/>
                </a:lnTo>
                <a:lnTo>
                  <a:pt x="0" y="0"/>
                </a:lnTo>
                <a:lnTo>
                  <a:pt x="9143999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04154" rIns="0" bIns="0" rtlCol="0" vert="horz">
            <a:spAutoFit/>
          </a:bodyPr>
          <a:lstStyle/>
          <a:p>
            <a:pPr marL="48260">
              <a:lnSpc>
                <a:spcPct val="100000"/>
              </a:lnSpc>
              <a:spcBef>
                <a:spcPts val="100"/>
              </a:spcBef>
            </a:pPr>
            <a:r>
              <a:rPr dirty="0" sz="2300" spc="-10"/>
              <a:t>Additional</a:t>
            </a:r>
            <a:r>
              <a:rPr dirty="0" sz="2300" spc="-50"/>
              <a:t> </a:t>
            </a:r>
            <a:r>
              <a:rPr dirty="0" sz="2300" spc="-10"/>
              <a:t>Benefits</a:t>
            </a:r>
            <a:endParaRPr sz="2300"/>
          </a:p>
        </p:txBody>
      </p:sp>
      <p:grpSp>
        <p:nvGrpSpPr>
          <p:cNvPr id="3" name="object 3" descr=""/>
          <p:cNvGrpSpPr/>
          <p:nvPr/>
        </p:nvGrpSpPr>
        <p:grpSpPr>
          <a:xfrm>
            <a:off x="7892550" y="56150"/>
            <a:ext cx="1254760" cy="393065"/>
            <a:chOff x="7892550" y="56150"/>
            <a:chExt cx="1254760" cy="393065"/>
          </a:xfrm>
        </p:grpSpPr>
        <p:sp>
          <p:nvSpPr>
            <p:cNvPr id="4" name="object 4" descr=""/>
            <p:cNvSpPr/>
            <p:nvPr/>
          </p:nvSpPr>
          <p:spPr>
            <a:xfrm>
              <a:off x="7895574" y="59175"/>
              <a:ext cx="1249045" cy="254000"/>
            </a:xfrm>
            <a:custGeom>
              <a:avLst/>
              <a:gdLst/>
              <a:ahLst/>
              <a:cxnLst/>
              <a:rect l="l" t="t" r="r" b="b"/>
              <a:pathLst>
                <a:path w="1249045" h="254000">
                  <a:moveTo>
                    <a:pt x="0" y="0"/>
                  </a:moveTo>
                  <a:lnTo>
                    <a:pt x="1248425" y="253800"/>
                  </a:lnTo>
                </a:path>
                <a:path w="1249045" h="254000">
                  <a:moveTo>
                    <a:pt x="0" y="253800"/>
                  </a:moveTo>
                  <a:lnTo>
                    <a:pt x="1248425" y="0"/>
                  </a:lnTo>
                </a:path>
              </a:pathLst>
            </a:custGeom>
            <a:ln w="612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895574" y="59175"/>
              <a:ext cx="1249045" cy="254000"/>
            </a:xfrm>
            <a:custGeom>
              <a:avLst/>
              <a:gdLst/>
              <a:ahLst/>
              <a:cxnLst/>
              <a:rect l="l" t="t" r="r" b="b"/>
              <a:pathLst>
                <a:path w="1249045" h="254000">
                  <a:moveTo>
                    <a:pt x="0" y="0"/>
                  </a:moveTo>
                  <a:lnTo>
                    <a:pt x="1248425" y="0"/>
                  </a:lnTo>
                  <a:lnTo>
                    <a:pt x="1248425" y="253800"/>
                  </a:lnTo>
                  <a:lnTo>
                    <a:pt x="0" y="253800"/>
                  </a:lnTo>
                  <a:lnTo>
                    <a:pt x="0" y="0"/>
                  </a:lnTo>
                  <a:close/>
                </a:path>
              </a:pathLst>
            </a:custGeom>
            <a:ln w="6049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04351" y="312962"/>
              <a:ext cx="1230874" cy="135712"/>
            </a:xfrm>
            <a:prstGeom prst="rect">
              <a:avLst/>
            </a:prstGeom>
          </p:spPr>
        </p:pic>
      </p:grpSp>
      <p:grpSp>
        <p:nvGrpSpPr>
          <p:cNvPr id="7" name="object 7" descr=""/>
          <p:cNvGrpSpPr/>
          <p:nvPr/>
        </p:nvGrpSpPr>
        <p:grpSpPr>
          <a:xfrm>
            <a:off x="1886899" y="1008249"/>
            <a:ext cx="4808220" cy="3336925"/>
            <a:chOff x="1886899" y="1008249"/>
            <a:chExt cx="4808220" cy="3336925"/>
          </a:xfrm>
        </p:grpSpPr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37999" y="1174949"/>
              <a:ext cx="2152649" cy="1438275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42000" y="1008249"/>
              <a:ext cx="2552699" cy="1790699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86899" y="2613224"/>
              <a:ext cx="2331025" cy="1600265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57899" y="2554475"/>
              <a:ext cx="1915874" cy="1790699"/>
            </a:xfrm>
            <a:prstGeom prst="rect">
              <a:avLst/>
            </a:prstGeom>
          </p:spPr>
        </p:pic>
      </p:grpSp>
      <p:sp>
        <p:nvSpPr>
          <p:cNvPr id="12" name="object 12" descr=""/>
          <p:cNvSpPr/>
          <p:nvPr/>
        </p:nvSpPr>
        <p:spPr>
          <a:xfrm>
            <a:off x="0" y="4855749"/>
            <a:ext cx="9144000" cy="254000"/>
          </a:xfrm>
          <a:custGeom>
            <a:avLst/>
            <a:gdLst/>
            <a:ahLst/>
            <a:cxnLst/>
            <a:rect l="l" t="t" r="r" b="b"/>
            <a:pathLst>
              <a:path w="9144000" h="254000">
                <a:moveTo>
                  <a:pt x="9143999" y="253499"/>
                </a:moveTo>
                <a:lnTo>
                  <a:pt x="0" y="253499"/>
                </a:lnTo>
                <a:lnTo>
                  <a:pt x="0" y="0"/>
                </a:lnTo>
                <a:lnTo>
                  <a:pt x="9143999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638925" y="4844776"/>
            <a:ext cx="7747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40"/>
              </a:lnSpc>
            </a:pPr>
            <a:r>
              <a:rPr dirty="0" sz="1200" spc="-6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856" y="4859948"/>
            <a:ext cx="6257508" cy="24946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00761" rIns="0" bIns="0" rtlCol="0" vert="horz">
            <a:spAutoFit/>
          </a:bodyPr>
          <a:lstStyle/>
          <a:p>
            <a:pPr marL="186690">
              <a:lnSpc>
                <a:spcPct val="100000"/>
              </a:lnSpc>
              <a:spcBef>
                <a:spcPts val="130"/>
              </a:spcBef>
            </a:pPr>
            <a:r>
              <a:rPr dirty="0" sz="2350"/>
              <a:t>Additional</a:t>
            </a:r>
            <a:r>
              <a:rPr dirty="0" sz="2350" spc="60"/>
              <a:t> </a:t>
            </a:r>
            <a:r>
              <a:rPr dirty="0" sz="2350" spc="-10"/>
              <a:t>Benefit</a:t>
            </a:r>
            <a:endParaRPr sz="2350"/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491087" y="838874"/>
          <a:ext cx="7756525" cy="3451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4420"/>
                <a:gridCol w="1491615"/>
                <a:gridCol w="1918335"/>
                <a:gridCol w="1918335"/>
              </a:tblGrid>
              <a:tr h="40894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Additional</a:t>
                      </a:r>
                      <a:r>
                        <a:rPr dirty="0" sz="1400" spc="-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Benefit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97144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Available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97144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Inbuilt,</a:t>
                      </a:r>
                      <a:r>
                        <a:rPr dirty="0" sz="1400" spc="-4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Free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97144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Optional,</a:t>
                      </a:r>
                      <a:r>
                        <a:rPr dirty="0" sz="1400" spc="-4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97144D"/>
                    </a:solidFill>
                  </a:tcPr>
                </a:tc>
              </a:tr>
              <a:tr h="62928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Full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refund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premium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Yes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0894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10">
                          <a:latin typeface="Arial MT"/>
                          <a:cs typeface="Arial MT"/>
                        </a:rPr>
                        <a:t>Housewife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Yes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0894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Life</a:t>
                      </a:r>
                      <a:r>
                        <a:rPr dirty="0" sz="14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stage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benefit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No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0894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10">
                          <a:latin typeface="Arial MT"/>
                          <a:cs typeface="Arial MT"/>
                        </a:rPr>
                        <a:t>Voluntary</a:t>
                      </a:r>
                      <a:r>
                        <a:rPr dirty="0" sz="1400" spc="-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40">
                          <a:latin typeface="Arial MT"/>
                          <a:cs typeface="Arial MT"/>
                        </a:rPr>
                        <a:t>Top</a:t>
                      </a:r>
                      <a:r>
                        <a:rPr dirty="0" sz="1400" spc="-25">
                          <a:latin typeface="Arial MT"/>
                          <a:cs typeface="Arial MT"/>
                        </a:rPr>
                        <a:t> up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No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Claim</a:t>
                      </a:r>
                      <a:r>
                        <a:rPr dirty="0" sz="14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Intimation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Yes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Discount</a:t>
                      </a:r>
                      <a:r>
                        <a:rPr dirty="0" sz="14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on</a:t>
                      </a:r>
                      <a:r>
                        <a:rPr dirty="0" sz="14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Premium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Yes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Cover</a:t>
                      </a:r>
                      <a:r>
                        <a:rPr dirty="0" sz="14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continuous</a:t>
                      </a:r>
                      <a:r>
                        <a:rPr dirty="0" sz="14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benefit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Yes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6" name="object 6" descr=""/>
          <p:cNvGrpSpPr/>
          <p:nvPr/>
        </p:nvGrpSpPr>
        <p:grpSpPr>
          <a:xfrm>
            <a:off x="7895575" y="59175"/>
            <a:ext cx="1249045" cy="389890"/>
            <a:chOff x="7895575" y="59175"/>
            <a:chExt cx="1249045" cy="389890"/>
          </a:xfrm>
        </p:grpSpPr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95575" y="59175"/>
              <a:ext cx="1248424" cy="2538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04351" y="312962"/>
              <a:ext cx="1215094" cy="135712"/>
            </a:xfrm>
            <a:prstGeom prst="rect">
              <a:avLst/>
            </a:prstGeom>
          </p:spPr>
        </p:pic>
      </p:grpSp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19106" y="2436912"/>
            <a:ext cx="193485" cy="185374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76506" y="4014487"/>
            <a:ext cx="193485" cy="185373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76506" y="3619200"/>
            <a:ext cx="193485" cy="185373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76506" y="3227487"/>
            <a:ext cx="193485" cy="185374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76506" y="2832200"/>
            <a:ext cx="193485" cy="185374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76506" y="2436912"/>
            <a:ext cx="193485" cy="185374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76506" y="1484412"/>
            <a:ext cx="193485" cy="185374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19106" y="2832212"/>
            <a:ext cx="193485" cy="185374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96356" y="1454515"/>
            <a:ext cx="241451" cy="241444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053769" y="1956865"/>
            <a:ext cx="241451" cy="241444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96369" y="3592915"/>
            <a:ext cx="241451" cy="241444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96368" y="3984590"/>
            <a:ext cx="241444" cy="241444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19106" y="1981387"/>
            <a:ext cx="193485" cy="185374"/>
          </a:xfrm>
          <a:prstGeom prst="rect">
            <a:avLst/>
          </a:prstGeom>
        </p:spPr>
      </p:pic>
      <p:grpSp>
        <p:nvGrpSpPr>
          <p:cNvPr id="22" name="object 22" descr=""/>
          <p:cNvGrpSpPr/>
          <p:nvPr/>
        </p:nvGrpSpPr>
        <p:grpSpPr>
          <a:xfrm>
            <a:off x="4977700" y="3193297"/>
            <a:ext cx="276860" cy="282575"/>
            <a:chOff x="4977700" y="3193297"/>
            <a:chExt cx="276860" cy="282575"/>
          </a:xfrm>
        </p:grpSpPr>
        <p:pic>
          <p:nvPicPr>
            <p:cNvPr id="23" name="object 2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19106" y="3227512"/>
              <a:ext cx="193485" cy="185374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77700" y="3193297"/>
              <a:ext cx="276299" cy="282514"/>
            </a:xfrm>
            <a:prstGeom prst="rect">
              <a:avLst/>
            </a:prstGeom>
          </p:spPr>
        </p:pic>
      </p:grpSp>
      <p:sp>
        <p:nvSpPr>
          <p:cNvPr id="25" name="object 25" descr=""/>
          <p:cNvSpPr/>
          <p:nvPr/>
        </p:nvSpPr>
        <p:spPr>
          <a:xfrm>
            <a:off x="0" y="4855749"/>
            <a:ext cx="9144000" cy="254000"/>
          </a:xfrm>
          <a:custGeom>
            <a:avLst/>
            <a:gdLst/>
            <a:ahLst/>
            <a:cxnLst/>
            <a:rect l="l" t="t" r="r" b="b"/>
            <a:pathLst>
              <a:path w="9144000" h="254000">
                <a:moveTo>
                  <a:pt x="9143999" y="253499"/>
                </a:moveTo>
                <a:lnTo>
                  <a:pt x="0" y="253499"/>
                </a:lnTo>
                <a:lnTo>
                  <a:pt x="0" y="0"/>
                </a:lnTo>
                <a:lnTo>
                  <a:pt x="9143999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 txBox="1"/>
          <p:nvPr/>
        </p:nvSpPr>
        <p:spPr>
          <a:xfrm>
            <a:off x="6703339" y="4832076"/>
            <a:ext cx="1028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50">
                <a:solidFill>
                  <a:srgbClr val="888888"/>
                </a:solidFill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3025" y="4878660"/>
            <a:ext cx="1797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19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11310" rIns="0" bIns="0" rtlCol="0" vert="horz">
            <a:spAutoFit/>
          </a:bodyPr>
          <a:lstStyle/>
          <a:p>
            <a:pPr marL="311150">
              <a:lnSpc>
                <a:spcPct val="100000"/>
              </a:lnSpc>
              <a:spcBef>
                <a:spcPts val="100"/>
              </a:spcBef>
            </a:pPr>
            <a:r>
              <a:rPr dirty="0" sz="2300"/>
              <a:t>Full</a:t>
            </a:r>
            <a:r>
              <a:rPr dirty="0" sz="2300" spc="-40"/>
              <a:t> </a:t>
            </a:r>
            <a:r>
              <a:rPr dirty="0" sz="2300" spc="-10"/>
              <a:t>Refund</a:t>
            </a:r>
            <a:r>
              <a:rPr dirty="0" sz="2300" spc="-40"/>
              <a:t> </a:t>
            </a:r>
            <a:r>
              <a:rPr dirty="0" sz="2300"/>
              <a:t>of</a:t>
            </a:r>
            <a:r>
              <a:rPr dirty="0" sz="2300" spc="-35"/>
              <a:t> </a:t>
            </a:r>
            <a:r>
              <a:rPr dirty="0" sz="2300" spc="-10"/>
              <a:t>Premium</a:t>
            </a:r>
            <a:endParaRPr sz="2300"/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856" y="4894031"/>
            <a:ext cx="6236719" cy="249468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568881" y="985520"/>
            <a:ext cx="8208009" cy="1747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635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“Sir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with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this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benefit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you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can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protect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your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family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&amp;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also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Exit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policy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or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end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the </a:t>
            </a:r>
            <a:r>
              <a:rPr dirty="0" sz="1800">
                <a:latin typeface="Calibri"/>
                <a:cs typeface="Calibri"/>
              </a:rPr>
              <a:t>policy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your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all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responsibility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has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been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over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get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your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Paid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Premiums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Back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(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without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GST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&amp;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Loading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Premiums).</a:t>
            </a:r>
            <a:endParaRPr sz="1800">
              <a:latin typeface="Calibri"/>
              <a:cs typeface="Calibri"/>
            </a:endParaRPr>
          </a:p>
          <a:p>
            <a:pPr algn="just" marL="12700" marR="5080">
              <a:lnSpc>
                <a:spcPct val="100000"/>
              </a:lnSpc>
              <a:spcBef>
                <a:spcPts val="600"/>
              </a:spcBef>
            </a:pPr>
            <a:r>
              <a:rPr dirty="0" sz="1800">
                <a:latin typeface="Calibri"/>
                <a:cs typeface="Calibri"/>
              </a:rPr>
              <a:t>This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implies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plan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served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purpose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when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you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needed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it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Family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Protection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.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when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you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don’t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need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it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anymore,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you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can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exit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it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by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getting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your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paid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premium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back, </a:t>
            </a:r>
            <a:r>
              <a:rPr dirty="0" sz="1800">
                <a:latin typeface="Calibri"/>
                <a:cs typeface="Calibri"/>
              </a:rPr>
              <a:t>making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Full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Refund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Premium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Plan”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65325" y="2919737"/>
            <a:ext cx="2305049" cy="1800224"/>
          </a:xfrm>
          <a:prstGeom prst="rect">
            <a:avLst/>
          </a:prstGeom>
        </p:spPr>
      </p:pic>
      <p:grpSp>
        <p:nvGrpSpPr>
          <p:cNvPr id="7" name="object 7" descr=""/>
          <p:cNvGrpSpPr/>
          <p:nvPr/>
        </p:nvGrpSpPr>
        <p:grpSpPr>
          <a:xfrm>
            <a:off x="7895575" y="59175"/>
            <a:ext cx="1249045" cy="389890"/>
            <a:chOff x="7895575" y="59175"/>
            <a:chExt cx="1249045" cy="389890"/>
          </a:xfrm>
        </p:grpSpPr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95575" y="59175"/>
              <a:ext cx="1248424" cy="25380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04351" y="312962"/>
              <a:ext cx="1215094" cy="135712"/>
            </a:xfrm>
            <a:prstGeom prst="rect">
              <a:avLst/>
            </a:prstGeom>
          </p:spPr>
        </p:pic>
      </p:grpSp>
      <p:sp>
        <p:nvSpPr>
          <p:cNvPr id="10" name="object 10" descr=""/>
          <p:cNvSpPr/>
          <p:nvPr/>
        </p:nvSpPr>
        <p:spPr>
          <a:xfrm>
            <a:off x="0" y="4855749"/>
            <a:ext cx="9144000" cy="254000"/>
          </a:xfrm>
          <a:custGeom>
            <a:avLst/>
            <a:gdLst/>
            <a:ahLst/>
            <a:cxnLst/>
            <a:rect l="l" t="t" r="r" b="b"/>
            <a:pathLst>
              <a:path w="9144000" h="254000">
                <a:moveTo>
                  <a:pt x="9143999" y="253499"/>
                </a:moveTo>
                <a:lnTo>
                  <a:pt x="0" y="253499"/>
                </a:lnTo>
                <a:lnTo>
                  <a:pt x="0" y="0"/>
                </a:lnTo>
                <a:lnTo>
                  <a:pt x="9143999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37916" y="894381"/>
            <a:ext cx="3243580" cy="38658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30225" indent="-40195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30225" algn="l"/>
              </a:tabLst>
            </a:pPr>
            <a:r>
              <a:rPr dirty="0" sz="1800" spc="-10">
                <a:latin typeface="Calibri"/>
                <a:cs typeface="Calibri"/>
              </a:rPr>
              <a:t>Branding</a:t>
            </a:r>
            <a:endParaRPr sz="1800">
              <a:latin typeface="Calibri"/>
              <a:cs typeface="Calibri"/>
            </a:endParaRPr>
          </a:p>
          <a:p>
            <a:pPr marL="530225" indent="-401955">
              <a:lnSpc>
                <a:spcPct val="100000"/>
              </a:lnSpc>
              <a:buAutoNum type="arabicPeriod"/>
              <a:tabLst>
                <a:tab pos="530225" algn="l"/>
              </a:tabLst>
            </a:pPr>
            <a:r>
              <a:rPr dirty="0" sz="1800">
                <a:latin typeface="Calibri"/>
                <a:cs typeface="Calibri"/>
              </a:rPr>
              <a:t>Eligibility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Criteria</a:t>
            </a:r>
            <a:endParaRPr sz="1800">
              <a:latin typeface="Calibri"/>
              <a:cs typeface="Calibri"/>
            </a:endParaRPr>
          </a:p>
          <a:p>
            <a:pPr marL="530225" indent="-401955">
              <a:lnSpc>
                <a:spcPct val="100000"/>
              </a:lnSpc>
              <a:buAutoNum type="arabicPeriod"/>
              <a:tabLst>
                <a:tab pos="530225" algn="l"/>
              </a:tabLst>
            </a:pPr>
            <a:r>
              <a:rPr dirty="0" sz="1800">
                <a:latin typeface="Calibri"/>
                <a:cs typeface="Calibri"/>
              </a:rPr>
              <a:t>Boundary</a:t>
            </a:r>
            <a:r>
              <a:rPr dirty="0" sz="1800" spc="-9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conditions</a:t>
            </a:r>
            <a:endParaRPr sz="1800">
              <a:latin typeface="Calibri"/>
              <a:cs typeface="Calibri"/>
            </a:endParaRPr>
          </a:p>
          <a:p>
            <a:pPr marL="530225" indent="-401955">
              <a:lnSpc>
                <a:spcPct val="100000"/>
              </a:lnSpc>
              <a:buAutoNum type="arabicPeriod"/>
              <a:tabLst>
                <a:tab pos="530225" algn="l"/>
              </a:tabLst>
            </a:pPr>
            <a:r>
              <a:rPr dirty="0" sz="1800">
                <a:latin typeface="Calibri"/>
                <a:cs typeface="Calibri"/>
              </a:rPr>
              <a:t>Claim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Assurance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Certificate</a:t>
            </a:r>
            <a:endParaRPr sz="1800">
              <a:latin typeface="Calibri"/>
              <a:cs typeface="Calibri"/>
            </a:endParaRPr>
          </a:p>
          <a:p>
            <a:pPr marL="530225" indent="-401955">
              <a:lnSpc>
                <a:spcPct val="100000"/>
              </a:lnSpc>
              <a:buAutoNum type="arabicPeriod"/>
              <a:tabLst>
                <a:tab pos="530225" algn="l"/>
              </a:tabLst>
            </a:pPr>
            <a:r>
              <a:rPr dirty="0" sz="1800" spc="-10">
                <a:latin typeface="Calibri"/>
                <a:cs typeface="Calibri"/>
              </a:rPr>
              <a:t>Lowest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Premium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Guaranteed</a:t>
            </a:r>
            <a:endParaRPr sz="1800">
              <a:latin typeface="Calibri"/>
              <a:cs typeface="Calibri"/>
            </a:endParaRPr>
          </a:p>
          <a:p>
            <a:pPr marL="530225" indent="-401955">
              <a:lnSpc>
                <a:spcPct val="100000"/>
              </a:lnSpc>
              <a:buAutoNum type="arabicPeriod"/>
              <a:tabLst>
                <a:tab pos="530225" algn="l"/>
              </a:tabLst>
            </a:pPr>
            <a:r>
              <a:rPr dirty="0" sz="1800">
                <a:latin typeface="Calibri"/>
                <a:cs typeface="Calibri"/>
              </a:rPr>
              <a:t>SA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payout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nominee</a:t>
            </a:r>
            <a:endParaRPr sz="1800">
              <a:latin typeface="Calibri"/>
              <a:cs typeface="Calibri"/>
            </a:endParaRPr>
          </a:p>
          <a:p>
            <a:pPr marL="530225" indent="-401955">
              <a:lnSpc>
                <a:spcPct val="100000"/>
              </a:lnSpc>
              <a:buAutoNum type="arabicPeriod"/>
              <a:tabLst>
                <a:tab pos="530225" algn="l"/>
              </a:tabLst>
            </a:pPr>
            <a:r>
              <a:rPr dirty="0" sz="1800">
                <a:latin typeface="Calibri"/>
                <a:cs typeface="Calibri"/>
              </a:rPr>
              <a:t>Claim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Intimation</a:t>
            </a:r>
            <a:endParaRPr sz="1800">
              <a:latin typeface="Calibri"/>
              <a:cs typeface="Calibri"/>
            </a:endParaRPr>
          </a:p>
          <a:p>
            <a:pPr marL="530225" indent="-401955">
              <a:lnSpc>
                <a:spcPct val="100000"/>
              </a:lnSpc>
              <a:buAutoNum type="arabicPeriod"/>
              <a:tabLst>
                <a:tab pos="530225" algn="l"/>
              </a:tabLst>
            </a:pPr>
            <a:r>
              <a:rPr dirty="0" sz="1800">
                <a:latin typeface="Calibri"/>
                <a:cs typeface="Calibri"/>
              </a:rPr>
              <a:t>Cover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continuous</a:t>
            </a:r>
            <a:endParaRPr sz="1800">
              <a:latin typeface="Calibri"/>
              <a:cs typeface="Calibri"/>
            </a:endParaRPr>
          </a:p>
          <a:p>
            <a:pPr marL="530225" indent="-401955">
              <a:lnSpc>
                <a:spcPct val="100000"/>
              </a:lnSpc>
              <a:buAutoNum type="arabicPeriod"/>
              <a:tabLst>
                <a:tab pos="530225" algn="l"/>
              </a:tabLst>
            </a:pPr>
            <a:r>
              <a:rPr dirty="0" sz="1800" spc="-10">
                <a:latin typeface="Calibri"/>
                <a:cs typeface="Calibri"/>
              </a:rPr>
              <a:t>Riders</a:t>
            </a:r>
            <a:endParaRPr sz="1800">
              <a:latin typeface="Calibri"/>
              <a:cs typeface="Calibri"/>
            </a:endParaRPr>
          </a:p>
          <a:p>
            <a:pPr marL="530225" indent="-517525">
              <a:lnSpc>
                <a:spcPct val="100000"/>
              </a:lnSpc>
              <a:buAutoNum type="arabicPeriod"/>
              <a:tabLst>
                <a:tab pos="530225" algn="l"/>
              </a:tabLst>
            </a:pPr>
            <a:r>
              <a:rPr dirty="0" sz="1800" spc="-10">
                <a:latin typeface="Calibri"/>
                <a:cs typeface="Calibri"/>
              </a:rPr>
              <a:t>Additional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benefits</a:t>
            </a:r>
            <a:endParaRPr sz="1800">
              <a:latin typeface="Calibri"/>
              <a:cs typeface="Calibri"/>
            </a:endParaRPr>
          </a:p>
          <a:p>
            <a:pPr marL="530225" indent="-517525">
              <a:lnSpc>
                <a:spcPct val="100000"/>
              </a:lnSpc>
              <a:buAutoNum type="arabicPeriod"/>
              <a:tabLst>
                <a:tab pos="530225" algn="l"/>
              </a:tabLst>
            </a:pPr>
            <a:r>
              <a:rPr dirty="0" sz="1800">
                <a:latin typeface="Calibri"/>
                <a:cs typeface="Calibri"/>
              </a:rPr>
              <a:t>Health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management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services</a:t>
            </a:r>
            <a:endParaRPr sz="1800">
              <a:latin typeface="Calibri"/>
              <a:cs typeface="Calibri"/>
            </a:endParaRPr>
          </a:p>
          <a:p>
            <a:pPr marL="530225" indent="-517525">
              <a:lnSpc>
                <a:spcPct val="100000"/>
              </a:lnSpc>
              <a:buAutoNum type="arabicPeriod"/>
              <a:tabLst>
                <a:tab pos="530225" algn="l"/>
              </a:tabLst>
            </a:pPr>
            <a:r>
              <a:rPr dirty="0" sz="1800" spc="-45">
                <a:latin typeface="Calibri"/>
                <a:cs typeface="Calibri"/>
              </a:rPr>
              <a:t>Tax </a:t>
            </a:r>
            <a:r>
              <a:rPr dirty="0" sz="1800" spc="-10">
                <a:latin typeface="Calibri"/>
                <a:cs typeface="Calibri"/>
              </a:rPr>
              <a:t>Benefit</a:t>
            </a:r>
            <a:endParaRPr sz="1800">
              <a:latin typeface="Calibri"/>
              <a:cs typeface="Calibri"/>
            </a:endParaRPr>
          </a:p>
          <a:p>
            <a:pPr marL="530225" indent="-517525">
              <a:lnSpc>
                <a:spcPct val="100000"/>
              </a:lnSpc>
              <a:buAutoNum type="arabicPeriod"/>
              <a:tabLst>
                <a:tab pos="530225" algn="l"/>
              </a:tabLst>
            </a:pPr>
            <a:r>
              <a:rPr dirty="0" sz="1800" spc="-25">
                <a:latin typeface="Calibri"/>
                <a:cs typeface="Calibri"/>
              </a:rPr>
              <a:t>Terms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conditions</a:t>
            </a:r>
            <a:endParaRPr sz="1800">
              <a:latin typeface="Calibri"/>
              <a:cs typeface="Calibri"/>
            </a:endParaRPr>
          </a:p>
          <a:p>
            <a:pPr marL="530225" indent="-517525">
              <a:lnSpc>
                <a:spcPct val="100000"/>
              </a:lnSpc>
              <a:buAutoNum type="arabicPeriod"/>
              <a:tabLst>
                <a:tab pos="530225" algn="l"/>
              </a:tabLst>
            </a:pPr>
            <a:r>
              <a:rPr dirty="0" sz="1800" spc="-10">
                <a:latin typeface="Calibri"/>
                <a:cs typeface="Calibri"/>
              </a:rPr>
              <a:t>USP’s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6286" y="175674"/>
            <a:ext cx="1384704" cy="645051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7895575" y="59175"/>
            <a:ext cx="1249045" cy="389890"/>
            <a:chOff x="7895575" y="59175"/>
            <a:chExt cx="1249045" cy="389890"/>
          </a:xfrm>
        </p:grpSpPr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95575" y="59175"/>
              <a:ext cx="1248424" cy="25380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04351" y="312962"/>
              <a:ext cx="1215094" cy="135712"/>
            </a:xfrm>
            <a:prstGeom prst="rect">
              <a:avLst/>
            </a:prstGeom>
          </p:spPr>
        </p:pic>
      </p:grpSp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61387" y="2788875"/>
            <a:ext cx="2143124" cy="1543049"/>
          </a:xfrm>
          <a:prstGeom prst="rect">
            <a:avLst/>
          </a:prstGeom>
        </p:spPr>
      </p:pic>
      <p:sp>
        <p:nvSpPr>
          <p:cNvPr id="8" name="object 8" descr=""/>
          <p:cNvSpPr/>
          <p:nvPr/>
        </p:nvSpPr>
        <p:spPr>
          <a:xfrm>
            <a:off x="0" y="4855749"/>
            <a:ext cx="9144000" cy="254000"/>
          </a:xfrm>
          <a:custGeom>
            <a:avLst/>
            <a:gdLst/>
            <a:ahLst/>
            <a:cxnLst/>
            <a:rect l="l" t="t" r="r" b="b"/>
            <a:pathLst>
              <a:path w="9144000" h="254000">
                <a:moveTo>
                  <a:pt x="9143999" y="253499"/>
                </a:moveTo>
                <a:lnTo>
                  <a:pt x="0" y="253499"/>
                </a:lnTo>
                <a:lnTo>
                  <a:pt x="0" y="0"/>
                </a:lnTo>
                <a:lnTo>
                  <a:pt x="9143999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1187" y="340749"/>
            <a:ext cx="4318635" cy="55308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450"/>
              <a:t>Full</a:t>
            </a:r>
            <a:r>
              <a:rPr dirty="0" sz="3450" spc="-45"/>
              <a:t> </a:t>
            </a:r>
            <a:r>
              <a:rPr dirty="0" sz="3450"/>
              <a:t>Refund</a:t>
            </a:r>
            <a:r>
              <a:rPr dirty="0" sz="3450" spc="-45"/>
              <a:t> </a:t>
            </a:r>
            <a:r>
              <a:rPr dirty="0" sz="3450"/>
              <a:t>of</a:t>
            </a:r>
            <a:r>
              <a:rPr dirty="0" sz="3450" spc="-40"/>
              <a:t> </a:t>
            </a:r>
            <a:r>
              <a:rPr dirty="0" sz="3450" spc="-10"/>
              <a:t>Premium</a:t>
            </a:r>
            <a:endParaRPr sz="3450"/>
          </a:p>
        </p:txBody>
      </p:sp>
      <p:sp>
        <p:nvSpPr>
          <p:cNvPr id="3" name="object 3" descr=""/>
          <p:cNvSpPr txBox="1"/>
          <p:nvPr/>
        </p:nvSpPr>
        <p:spPr>
          <a:xfrm>
            <a:off x="530225" y="1145997"/>
            <a:ext cx="6847840" cy="29000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10" b="1">
                <a:solidFill>
                  <a:srgbClr val="97144C"/>
                </a:solidFill>
                <a:latin typeface="Calibri"/>
                <a:cs typeface="Calibri"/>
              </a:rPr>
              <a:t>Conditions:-</a:t>
            </a:r>
            <a:endParaRPr sz="2700">
              <a:latin typeface="Calibri"/>
              <a:cs typeface="Calibri"/>
            </a:endParaRPr>
          </a:p>
          <a:p>
            <a:pPr marL="354330" indent="-259079">
              <a:lnSpc>
                <a:spcPct val="100000"/>
              </a:lnSpc>
              <a:spcBef>
                <a:spcPts val="3225"/>
              </a:spcBef>
              <a:buFont typeface="Arial MT"/>
              <a:buChar char="•"/>
              <a:tabLst>
                <a:tab pos="354330" algn="l"/>
              </a:tabLst>
            </a:pPr>
            <a:r>
              <a:rPr dirty="0" sz="2700">
                <a:latin typeface="Calibri"/>
                <a:cs typeface="Calibri"/>
              </a:rPr>
              <a:t>Min</a:t>
            </a:r>
            <a:r>
              <a:rPr dirty="0" sz="2700" spc="-65">
                <a:latin typeface="Calibri"/>
                <a:cs typeface="Calibri"/>
              </a:rPr>
              <a:t> </a:t>
            </a:r>
            <a:r>
              <a:rPr dirty="0" sz="2700" spc="-25">
                <a:latin typeface="Calibri"/>
                <a:cs typeface="Calibri"/>
              </a:rPr>
              <a:t>PT:-</a:t>
            </a:r>
            <a:r>
              <a:rPr dirty="0" sz="2700" spc="-6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40</a:t>
            </a:r>
            <a:r>
              <a:rPr dirty="0" sz="2700" spc="-65">
                <a:latin typeface="Calibri"/>
                <a:cs typeface="Calibri"/>
              </a:rPr>
              <a:t> </a:t>
            </a:r>
            <a:r>
              <a:rPr dirty="0" sz="2700" spc="-20">
                <a:latin typeface="Calibri"/>
                <a:cs typeface="Calibri"/>
              </a:rPr>
              <a:t>years</a:t>
            </a:r>
            <a:endParaRPr sz="2700">
              <a:latin typeface="Calibri"/>
              <a:cs typeface="Calibri"/>
            </a:endParaRPr>
          </a:p>
          <a:p>
            <a:pPr marL="354330" indent="-259079">
              <a:lnSpc>
                <a:spcPct val="100000"/>
              </a:lnSpc>
              <a:spcBef>
                <a:spcPts val="3220"/>
              </a:spcBef>
              <a:buFont typeface="Arial MT"/>
              <a:buChar char="•"/>
              <a:tabLst>
                <a:tab pos="354330" algn="l"/>
              </a:tabLst>
            </a:pPr>
            <a:r>
              <a:rPr dirty="0" sz="2700">
                <a:latin typeface="Calibri"/>
                <a:cs typeface="Calibri"/>
              </a:rPr>
              <a:t>Customer</a:t>
            </a:r>
            <a:r>
              <a:rPr dirty="0" sz="2700" spc="-5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can</a:t>
            </a:r>
            <a:r>
              <a:rPr dirty="0" sz="2700" spc="-5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not</a:t>
            </a:r>
            <a:r>
              <a:rPr dirty="0" sz="2700" spc="-5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exit</a:t>
            </a:r>
            <a:r>
              <a:rPr dirty="0" sz="2700" spc="-5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in</a:t>
            </a:r>
            <a:r>
              <a:rPr dirty="0" sz="2700" spc="-5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First</a:t>
            </a:r>
            <a:r>
              <a:rPr dirty="0" sz="2700" spc="-5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29yrs</a:t>
            </a:r>
            <a:r>
              <a:rPr dirty="0" sz="2700" spc="-5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&amp;</a:t>
            </a:r>
            <a:r>
              <a:rPr dirty="0" sz="2700" spc="-5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Last</a:t>
            </a:r>
            <a:r>
              <a:rPr dirty="0" sz="2700" spc="-50">
                <a:latin typeface="Calibri"/>
                <a:cs typeface="Calibri"/>
              </a:rPr>
              <a:t> </a:t>
            </a:r>
            <a:r>
              <a:rPr dirty="0" sz="2700" spc="-20">
                <a:latin typeface="Calibri"/>
                <a:cs typeface="Calibri"/>
              </a:rPr>
              <a:t>4yrs</a:t>
            </a:r>
            <a:endParaRPr sz="2700">
              <a:latin typeface="Calibri"/>
              <a:cs typeface="Calibri"/>
            </a:endParaRPr>
          </a:p>
          <a:p>
            <a:pPr marL="354330" indent="-259079">
              <a:lnSpc>
                <a:spcPct val="100000"/>
              </a:lnSpc>
              <a:spcBef>
                <a:spcPts val="3225"/>
              </a:spcBef>
              <a:buFont typeface="Arial MT"/>
              <a:buChar char="•"/>
              <a:tabLst>
                <a:tab pos="354330" algn="l"/>
              </a:tabLst>
            </a:pPr>
            <a:r>
              <a:rPr dirty="0" sz="2700">
                <a:latin typeface="Calibri"/>
                <a:cs typeface="Calibri"/>
              </a:rPr>
              <a:t>Exit</a:t>
            </a:r>
            <a:r>
              <a:rPr dirty="0" sz="2700" spc="-7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Any</a:t>
            </a:r>
            <a:r>
              <a:rPr dirty="0" sz="2700" spc="-7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policy</a:t>
            </a:r>
            <a:r>
              <a:rPr dirty="0" sz="2700" spc="-7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year</a:t>
            </a:r>
            <a:r>
              <a:rPr dirty="0" sz="2700" spc="-7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starting</a:t>
            </a:r>
            <a:r>
              <a:rPr dirty="0" sz="2700" spc="-7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30th</a:t>
            </a:r>
            <a:r>
              <a:rPr dirty="0" sz="2700" spc="-7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policy</a:t>
            </a:r>
            <a:r>
              <a:rPr dirty="0" sz="2700" spc="-70">
                <a:latin typeface="Calibri"/>
                <a:cs typeface="Calibri"/>
              </a:rPr>
              <a:t> </a:t>
            </a:r>
            <a:r>
              <a:rPr dirty="0" sz="2700" spc="-20">
                <a:latin typeface="Calibri"/>
                <a:cs typeface="Calibri"/>
              </a:rPr>
              <a:t>year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028244" y="4793976"/>
            <a:ext cx="10871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policybazaar.com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433891" y="4793976"/>
            <a:ext cx="1797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20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7895575" y="59175"/>
            <a:ext cx="1249045" cy="389890"/>
            <a:chOff x="7895575" y="59175"/>
            <a:chExt cx="1249045" cy="389890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95575" y="59175"/>
              <a:ext cx="1248424" cy="2538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04351" y="312962"/>
              <a:ext cx="1215094" cy="135712"/>
            </a:xfrm>
            <a:prstGeom prst="rect">
              <a:avLst/>
            </a:prstGeom>
          </p:spPr>
        </p:pic>
      </p:grpSp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07370" y="921920"/>
            <a:ext cx="1337024" cy="1337024"/>
          </a:xfrm>
          <a:prstGeom prst="rect">
            <a:avLst/>
          </a:prstGeom>
        </p:spPr>
      </p:pic>
      <p:sp>
        <p:nvSpPr>
          <p:cNvPr id="10" name="object 10" descr=""/>
          <p:cNvSpPr/>
          <p:nvPr/>
        </p:nvSpPr>
        <p:spPr>
          <a:xfrm>
            <a:off x="0" y="4855749"/>
            <a:ext cx="9144000" cy="254000"/>
          </a:xfrm>
          <a:custGeom>
            <a:avLst/>
            <a:gdLst/>
            <a:ahLst/>
            <a:cxnLst/>
            <a:rect l="l" t="t" r="r" b="b"/>
            <a:pathLst>
              <a:path w="9144000" h="254000">
                <a:moveTo>
                  <a:pt x="9143999" y="253499"/>
                </a:moveTo>
                <a:lnTo>
                  <a:pt x="0" y="253499"/>
                </a:lnTo>
                <a:lnTo>
                  <a:pt x="0" y="0"/>
                </a:lnTo>
                <a:lnTo>
                  <a:pt x="9143999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703339" y="4793976"/>
            <a:ext cx="102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638925" y="4844776"/>
            <a:ext cx="7747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40"/>
              </a:lnSpc>
            </a:pPr>
            <a:r>
              <a:rPr dirty="0" sz="1200" spc="-6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856" y="4859948"/>
            <a:ext cx="6257508" cy="24946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7012" rIns="0" bIns="0" rtlCol="0" vert="horz">
            <a:spAutoFit/>
          </a:bodyPr>
          <a:lstStyle/>
          <a:p>
            <a:pPr marL="393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Cover</a:t>
            </a:r>
            <a:r>
              <a:rPr dirty="0" sz="2400" spc="-100"/>
              <a:t> </a:t>
            </a:r>
            <a:r>
              <a:rPr dirty="0" sz="2400" spc="-10"/>
              <a:t>Continuance</a:t>
            </a:r>
            <a:r>
              <a:rPr dirty="0" sz="2400" spc="-100"/>
              <a:t> </a:t>
            </a:r>
            <a:r>
              <a:rPr dirty="0" sz="2400" spc="-10"/>
              <a:t>Benefit</a:t>
            </a:r>
            <a:endParaRPr sz="2400"/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3187" y="635437"/>
            <a:ext cx="4508575" cy="4004624"/>
          </a:xfrm>
          <a:prstGeom prst="rect">
            <a:avLst/>
          </a:prstGeom>
        </p:spPr>
      </p:pic>
      <p:grpSp>
        <p:nvGrpSpPr>
          <p:cNvPr id="7" name="object 7" descr=""/>
          <p:cNvGrpSpPr/>
          <p:nvPr/>
        </p:nvGrpSpPr>
        <p:grpSpPr>
          <a:xfrm>
            <a:off x="7895575" y="59175"/>
            <a:ext cx="1249045" cy="389890"/>
            <a:chOff x="7895575" y="59175"/>
            <a:chExt cx="1249045" cy="389890"/>
          </a:xfrm>
        </p:grpSpPr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95575" y="59175"/>
              <a:ext cx="1248424" cy="25380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04351" y="312962"/>
              <a:ext cx="1215094" cy="135712"/>
            </a:xfrm>
            <a:prstGeom prst="rect">
              <a:avLst/>
            </a:prstGeom>
          </p:spPr>
        </p:pic>
      </p:grpSp>
      <p:sp>
        <p:nvSpPr>
          <p:cNvPr id="10" name="object 10" descr=""/>
          <p:cNvSpPr/>
          <p:nvPr/>
        </p:nvSpPr>
        <p:spPr>
          <a:xfrm>
            <a:off x="0" y="4855749"/>
            <a:ext cx="9144000" cy="254000"/>
          </a:xfrm>
          <a:custGeom>
            <a:avLst/>
            <a:gdLst/>
            <a:ahLst/>
            <a:cxnLst/>
            <a:rect l="l" t="t" r="r" b="b"/>
            <a:pathLst>
              <a:path w="9144000" h="254000">
                <a:moveTo>
                  <a:pt x="9143999" y="253499"/>
                </a:moveTo>
                <a:lnTo>
                  <a:pt x="0" y="253499"/>
                </a:lnTo>
                <a:lnTo>
                  <a:pt x="0" y="0"/>
                </a:lnTo>
                <a:lnTo>
                  <a:pt x="9143999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028244" y="4793976"/>
            <a:ext cx="10871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888888"/>
                </a:solidFill>
                <a:latin typeface="Calibri"/>
                <a:cs typeface="Calibri"/>
              </a:rPr>
              <a:t>policybazaar.com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433891" y="4793976"/>
            <a:ext cx="1797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22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-4762" y="0"/>
            <a:ext cx="9153525" cy="5114290"/>
            <a:chOff x="-4762" y="0"/>
            <a:chExt cx="9153525" cy="511429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5474" y="0"/>
              <a:ext cx="8012899" cy="4855749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0" y="4855749"/>
              <a:ext cx="9144000" cy="254000"/>
            </a:xfrm>
            <a:custGeom>
              <a:avLst/>
              <a:gdLst/>
              <a:ahLst/>
              <a:cxnLst/>
              <a:rect l="l" t="t" r="r" b="b"/>
              <a:pathLst>
                <a:path w="9144000" h="254000">
                  <a:moveTo>
                    <a:pt x="9143999" y="253499"/>
                  </a:moveTo>
                  <a:lnTo>
                    <a:pt x="0" y="253499"/>
                  </a:lnTo>
                  <a:lnTo>
                    <a:pt x="0" y="0"/>
                  </a:lnTo>
                  <a:lnTo>
                    <a:pt x="9143999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638925" y="4844776"/>
            <a:ext cx="7747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40"/>
              </a:lnSpc>
            </a:pPr>
            <a:r>
              <a:rPr dirty="0" sz="1200" spc="-6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856" y="4859948"/>
            <a:ext cx="6257508" cy="24946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7119" rIns="0" bIns="0" rtlCol="0" vert="horz">
            <a:spAutoFit/>
          </a:bodyPr>
          <a:lstStyle/>
          <a:p>
            <a:pPr marL="217170">
              <a:lnSpc>
                <a:spcPct val="100000"/>
              </a:lnSpc>
              <a:spcBef>
                <a:spcPts val="100"/>
              </a:spcBef>
            </a:pPr>
            <a:r>
              <a:rPr dirty="0" sz="2500"/>
              <a:t>Insta</a:t>
            </a:r>
            <a:r>
              <a:rPr dirty="0" sz="2500" spc="-85"/>
              <a:t> </a:t>
            </a:r>
            <a:r>
              <a:rPr dirty="0" sz="2500"/>
              <a:t>Claim</a:t>
            </a:r>
            <a:r>
              <a:rPr dirty="0" sz="2500" spc="-85"/>
              <a:t> </a:t>
            </a:r>
            <a:r>
              <a:rPr dirty="0" sz="2500" spc="-10"/>
              <a:t>Payout</a:t>
            </a:r>
            <a:endParaRPr sz="2500"/>
          </a:p>
        </p:txBody>
      </p:sp>
      <p:sp>
        <p:nvSpPr>
          <p:cNvPr id="5" name="object 5" descr=""/>
          <p:cNvSpPr txBox="1"/>
          <p:nvPr/>
        </p:nvSpPr>
        <p:spPr>
          <a:xfrm>
            <a:off x="319099" y="2712249"/>
            <a:ext cx="3555365" cy="914400"/>
          </a:xfrm>
          <a:prstGeom prst="rect">
            <a:avLst/>
          </a:prstGeom>
          <a:solidFill>
            <a:srgbClr val="97144C"/>
          </a:solidFill>
        </p:spPr>
        <p:txBody>
          <a:bodyPr wrap="square" lIns="0" tIns="28575" rIns="0" bIns="0" rtlCol="0" vert="horz">
            <a:spAutoFit/>
          </a:bodyPr>
          <a:lstStyle/>
          <a:p>
            <a:pPr algn="ctr" marL="94615" marR="89535" indent="-1270">
              <a:lnSpc>
                <a:spcPct val="100000"/>
              </a:lnSpc>
              <a:spcBef>
                <a:spcPts val="225"/>
              </a:spcBef>
            </a:pP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dirty="0" sz="1800" spc="-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Lacs</a:t>
            </a:r>
            <a:r>
              <a:rPr dirty="0" sz="1800" spc="-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paid</a:t>
            </a:r>
            <a:r>
              <a:rPr dirty="0" sz="1800" spc="-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within</a:t>
            </a:r>
            <a:r>
              <a:rPr dirty="0" sz="1800" spc="-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dirty="0" sz="18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working</a:t>
            </a:r>
            <a:r>
              <a:rPr dirty="0" sz="1800" spc="-25" b="1">
                <a:solidFill>
                  <a:srgbClr val="FFFFFF"/>
                </a:solidFill>
                <a:latin typeface="Calibri"/>
                <a:cs typeface="Calibri"/>
              </a:rPr>
              <a:t> day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upon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intimation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death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(out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base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sum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assured)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118775" y="2722961"/>
            <a:ext cx="3338195" cy="692785"/>
          </a:xfrm>
          <a:prstGeom prst="rect">
            <a:avLst/>
          </a:prstGeom>
          <a:solidFill>
            <a:srgbClr val="97144D"/>
          </a:solidFill>
        </p:spPr>
        <p:txBody>
          <a:bodyPr wrap="square" lIns="0" tIns="104775" rIns="0" bIns="0" rtlCol="0" vert="horz">
            <a:spAutoFit/>
          </a:bodyPr>
          <a:lstStyle/>
          <a:p>
            <a:pPr marL="1254125" marR="163195" indent="-1085215">
              <a:lnSpc>
                <a:spcPct val="100000"/>
              </a:lnSpc>
              <a:spcBef>
                <a:spcPts val="825"/>
              </a:spcBef>
            </a:pP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Activated</a:t>
            </a:r>
            <a:r>
              <a:rPr dirty="0" sz="18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after</a:t>
            </a:r>
            <a:r>
              <a:rPr dirty="0" sz="18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waiting</a:t>
            </a:r>
            <a:r>
              <a:rPr dirty="0" sz="18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period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8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dirty="0" sz="1800" spc="-20" b="1">
                <a:solidFill>
                  <a:srgbClr val="FFFFFF"/>
                </a:solidFill>
                <a:latin typeface="Calibri"/>
                <a:cs typeface="Calibri"/>
              </a:rPr>
              <a:t> year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337293" y="3621887"/>
            <a:ext cx="8578850" cy="1251585"/>
            <a:chOff x="337293" y="3621887"/>
            <a:chExt cx="8578850" cy="1251585"/>
          </a:xfrm>
        </p:grpSpPr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0848" y="4405652"/>
              <a:ext cx="8564700" cy="46770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0848" y="3932951"/>
              <a:ext cx="8564699" cy="467699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342056" y="3626649"/>
              <a:ext cx="2644140" cy="306705"/>
            </a:xfrm>
            <a:custGeom>
              <a:avLst/>
              <a:gdLst/>
              <a:ahLst/>
              <a:cxnLst/>
              <a:rect l="l" t="t" r="r" b="b"/>
              <a:pathLst>
                <a:path w="2644140" h="306704">
                  <a:moveTo>
                    <a:pt x="0" y="51051"/>
                  </a:moveTo>
                  <a:lnTo>
                    <a:pt x="4011" y="31179"/>
                  </a:lnTo>
                  <a:lnTo>
                    <a:pt x="14952" y="14952"/>
                  </a:lnTo>
                  <a:lnTo>
                    <a:pt x="31179" y="4011"/>
                  </a:lnTo>
                  <a:lnTo>
                    <a:pt x="51051" y="0"/>
                  </a:lnTo>
                  <a:lnTo>
                    <a:pt x="2592848" y="0"/>
                  </a:lnTo>
                  <a:lnTo>
                    <a:pt x="2628947" y="14952"/>
                  </a:lnTo>
                  <a:lnTo>
                    <a:pt x="2643899" y="51051"/>
                  </a:lnTo>
                  <a:lnTo>
                    <a:pt x="2643899" y="255248"/>
                  </a:lnTo>
                  <a:lnTo>
                    <a:pt x="2639888" y="275120"/>
                  </a:lnTo>
                  <a:lnTo>
                    <a:pt x="2628947" y="291347"/>
                  </a:lnTo>
                  <a:lnTo>
                    <a:pt x="2612720" y="302288"/>
                  </a:lnTo>
                  <a:lnTo>
                    <a:pt x="2592848" y="306299"/>
                  </a:lnTo>
                  <a:lnTo>
                    <a:pt x="51051" y="306299"/>
                  </a:lnTo>
                  <a:lnTo>
                    <a:pt x="31179" y="302288"/>
                  </a:lnTo>
                  <a:lnTo>
                    <a:pt x="14952" y="291347"/>
                  </a:lnTo>
                  <a:lnTo>
                    <a:pt x="4011" y="275120"/>
                  </a:lnTo>
                  <a:lnTo>
                    <a:pt x="0" y="255248"/>
                  </a:lnTo>
                  <a:lnTo>
                    <a:pt x="0" y="51051"/>
                  </a:lnTo>
                  <a:close/>
                </a:path>
              </a:pathLst>
            </a:custGeom>
            <a:ln w="9524">
              <a:solidFill>
                <a:srgbClr val="F4864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430033" y="3657858"/>
            <a:ext cx="18935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alibri"/>
                <a:cs typeface="Calibri"/>
              </a:rPr>
              <a:t>Documents</a:t>
            </a:r>
            <a:r>
              <a:rPr dirty="0" sz="1800" spc="-6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Needed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826745" y="1054237"/>
            <a:ext cx="2270125" cy="1092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 i="1">
                <a:latin typeface="Calibri"/>
                <a:cs typeface="Calibri"/>
              </a:rPr>
              <a:t>2</a:t>
            </a:r>
            <a:r>
              <a:rPr dirty="0" sz="1400" spc="-20" b="1" i="1">
                <a:latin typeface="Calibri"/>
                <a:cs typeface="Calibri"/>
              </a:rPr>
              <a:t> </a:t>
            </a:r>
            <a:r>
              <a:rPr dirty="0" sz="1400" b="1" i="1">
                <a:latin typeface="Calibri"/>
                <a:cs typeface="Calibri"/>
              </a:rPr>
              <a:t>lacs</a:t>
            </a:r>
            <a:r>
              <a:rPr dirty="0" sz="1400" spc="-20" b="1" i="1">
                <a:latin typeface="Calibri"/>
                <a:cs typeface="Calibri"/>
              </a:rPr>
              <a:t> </a:t>
            </a:r>
            <a:r>
              <a:rPr dirty="0" sz="1400" b="1" i="1">
                <a:latin typeface="Calibri"/>
                <a:cs typeface="Calibri"/>
              </a:rPr>
              <a:t>for</a:t>
            </a:r>
            <a:r>
              <a:rPr dirty="0" sz="1400" spc="-20" b="1" i="1">
                <a:latin typeface="Calibri"/>
                <a:cs typeface="Calibri"/>
              </a:rPr>
              <a:t> </a:t>
            </a:r>
            <a:r>
              <a:rPr dirty="0" sz="1400" b="1" i="1">
                <a:latin typeface="Calibri"/>
                <a:cs typeface="Calibri"/>
              </a:rPr>
              <a:t>SA</a:t>
            </a:r>
            <a:r>
              <a:rPr dirty="0" sz="1400" spc="275" b="1" i="1">
                <a:latin typeface="Calibri"/>
                <a:cs typeface="Calibri"/>
              </a:rPr>
              <a:t> </a:t>
            </a:r>
            <a:r>
              <a:rPr dirty="0" sz="1400" b="1" i="1">
                <a:latin typeface="Calibri"/>
                <a:cs typeface="Calibri"/>
              </a:rPr>
              <a:t>&gt;=</a:t>
            </a:r>
            <a:r>
              <a:rPr dirty="0" sz="1400" spc="-20" b="1" i="1">
                <a:latin typeface="Calibri"/>
                <a:cs typeface="Calibri"/>
              </a:rPr>
              <a:t> </a:t>
            </a:r>
            <a:r>
              <a:rPr dirty="0" sz="1400" b="1" i="1">
                <a:latin typeface="Calibri"/>
                <a:cs typeface="Calibri"/>
              </a:rPr>
              <a:t>1</a:t>
            </a:r>
            <a:r>
              <a:rPr dirty="0" sz="1400" spc="-20" b="1" i="1">
                <a:latin typeface="Calibri"/>
                <a:cs typeface="Calibri"/>
              </a:rPr>
              <a:t> </a:t>
            </a:r>
            <a:r>
              <a:rPr dirty="0" sz="1400" spc="-25" b="1" i="1">
                <a:latin typeface="Calibri"/>
                <a:cs typeface="Calibri"/>
              </a:rPr>
              <a:t>cr.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200000"/>
              </a:lnSpc>
            </a:pPr>
            <a:r>
              <a:rPr dirty="0" sz="1400" b="1" i="1">
                <a:latin typeface="Calibri"/>
                <a:cs typeface="Calibri"/>
              </a:rPr>
              <a:t>1</a:t>
            </a:r>
            <a:r>
              <a:rPr dirty="0" sz="1400" spc="-30" b="1" i="1">
                <a:latin typeface="Calibri"/>
                <a:cs typeface="Calibri"/>
              </a:rPr>
              <a:t> </a:t>
            </a:r>
            <a:r>
              <a:rPr dirty="0" sz="1400" b="1" i="1">
                <a:latin typeface="Calibri"/>
                <a:cs typeface="Calibri"/>
              </a:rPr>
              <a:t>lacs</a:t>
            </a:r>
            <a:r>
              <a:rPr dirty="0" sz="1400" spc="-25" b="1" i="1">
                <a:latin typeface="Calibri"/>
                <a:cs typeface="Calibri"/>
              </a:rPr>
              <a:t> </a:t>
            </a:r>
            <a:r>
              <a:rPr dirty="0" sz="1400" b="1" i="1">
                <a:latin typeface="Calibri"/>
                <a:cs typeface="Calibri"/>
              </a:rPr>
              <a:t>for</a:t>
            </a:r>
            <a:r>
              <a:rPr dirty="0" sz="1400" spc="-25" b="1" i="1">
                <a:latin typeface="Calibri"/>
                <a:cs typeface="Calibri"/>
              </a:rPr>
              <a:t> </a:t>
            </a:r>
            <a:r>
              <a:rPr dirty="0" sz="1400" b="1" i="1">
                <a:latin typeface="Calibri"/>
                <a:cs typeface="Calibri"/>
              </a:rPr>
              <a:t>SA</a:t>
            </a:r>
            <a:r>
              <a:rPr dirty="0" sz="1400" spc="-25" b="1" i="1">
                <a:latin typeface="Calibri"/>
                <a:cs typeface="Calibri"/>
              </a:rPr>
              <a:t> </a:t>
            </a:r>
            <a:r>
              <a:rPr dirty="0" sz="1400" b="1" i="1">
                <a:latin typeface="Calibri"/>
                <a:cs typeface="Calibri"/>
              </a:rPr>
              <a:t>&gt;=</a:t>
            </a:r>
            <a:r>
              <a:rPr dirty="0" sz="1400" spc="-25" b="1" i="1">
                <a:latin typeface="Calibri"/>
                <a:cs typeface="Calibri"/>
              </a:rPr>
              <a:t> </a:t>
            </a:r>
            <a:r>
              <a:rPr dirty="0" sz="1400" b="1" i="1">
                <a:latin typeface="Calibri"/>
                <a:cs typeface="Calibri"/>
              </a:rPr>
              <a:t>50</a:t>
            </a:r>
            <a:r>
              <a:rPr dirty="0" sz="1400" spc="-25" b="1" i="1">
                <a:latin typeface="Calibri"/>
                <a:cs typeface="Calibri"/>
              </a:rPr>
              <a:t> </a:t>
            </a:r>
            <a:r>
              <a:rPr dirty="0" sz="1400" b="1" i="1">
                <a:latin typeface="Calibri"/>
                <a:cs typeface="Calibri"/>
              </a:rPr>
              <a:t>lacs</a:t>
            </a:r>
            <a:r>
              <a:rPr dirty="0" sz="1400" spc="-25" b="1" i="1">
                <a:latin typeface="Calibri"/>
                <a:cs typeface="Calibri"/>
              </a:rPr>
              <a:t> </a:t>
            </a:r>
            <a:r>
              <a:rPr dirty="0" sz="1400" b="1" i="1">
                <a:latin typeface="Calibri"/>
                <a:cs typeface="Calibri"/>
              </a:rPr>
              <a:t>&amp;</a:t>
            </a:r>
            <a:r>
              <a:rPr dirty="0" sz="1400" spc="-25" b="1" i="1">
                <a:latin typeface="Calibri"/>
                <a:cs typeface="Calibri"/>
              </a:rPr>
              <a:t> </a:t>
            </a:r>
            <a:r>
              <a:rPr dirty="0" sz="1400" b="1" i="1">
                <a:latin typeface="Calibri"/>
                <a:cs typeface="Calibri"/>
              </a:rPr>
              <a:t>&lt;1</a:t>
            </a:r>
            <a:r>
              <a:rPr dirty="0" sz="1400" spc="-25" b="1" i="1">
                <a:latin typeface="Calibri"/>
                <a:cs typeface="Calibri"/>
              </a:rPr>
              <a:t> cr. </a:t>
            </a:r>
            <a:r>
              <a:rPr dirty="0" sz="1400" b="1" i="1">
                <a:latin typeface="Calibri"/>
                <a:cs typeface="Calibri"/>
              </a:rPr>
              <a:t>25k</a:t>
            </a:r>
            <a:r>
              <a:rPr dirty="0" sz="1400" spc="-25" b="1" i="1">
                <a:latin typeface="Calibri"/>
                <a:cs typeface="Calibri"/>
              </a:rPr>
              <a:t> </a:t>
            </a:r>
            <a:r>
              <a:rPr dirty="0" sz="1400" b="1" i="1">
                <a:latin typeface="Calibri"/>
                <a:cs typeface="Calibri"/>
              </a:rPr>
              <a:t>for</a:t>
            </a:r>
            <a:r>
              <a:rPr dirty="0" sz="1400" spc="-25" b="1" i="1">
                <a:latin typeface="Calibri"/>
                <a:cs typeface="Calibri"/>
              </a:rPr>
              <a:t> </a:t>
            </a:r>
            <a:r>
              <a:rPr dirty="0" sz="1400" b="1" i="1">
                <a:latin typeface="Calibri"/>
                <a:cs typeface="Calibri"/>
              </a:rPr>
              <a:t>SA</a:t>
            </a:r>
            <a:r>
              <a:rPr dirty="0" sz="1400" spc="-20" b="1" i="1">
                <a:latin typeface="Calibri"/>
                <a:cs typeface="Calibri"/>
              </a:rPr>
              <a:t> </a:t>
            </a:r>
            <a:r>
              <a:rPr dirty="0" sz="1400" b="1" i="1">
                <a:latin typeface="Calibri"/>
                <a:cs typeface="Calibri"/>
              </a:rPr>
              <a:t>&lt;</a:t>
            </a:r>
            <a:r>
              <a:rPr dirty="0" sz="1400" spc="-25" b="1" i="1">
                <a:latin typeface="Calibri"/>
                <a:cs typeface="Calibri"/>
              </a:rPr>
              <a:t> </a:t>
            </a:r>
            <a:r>
              <a:rPr dirty="0" sz="1400" b="1" i="1">
                <a:latin typeface="Calibri"/>
                <a:cs typeface="Calibri"/>
              </a:rPr>
              <a:t>50</a:t>
            </a:r>
            <a:r>
              <a:rPr dirty="0" sz="1400" spc="-25" b="1" i="1">
                <a:latin typeface="Calibri"/>
                <a:cs typeface="Calibri"/>
              </a:rPr>
              <a:t> </a:t>
            </a:r>
            <a:r>
              <a:rPr dirty="0" sz="1400" spc="-20" b="1" i="1">
                <a:latin typeface="Calibri"/>
                <a:cs typeface="Calibri"/>
              </a:rPr>
              <a:t>lacs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2050" y="1035950"/>
            <a:ext cx="4941599" cy="1169699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415075" y="1092718"/>
            <a:ext cx="4562475" cy="1000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689610" algn="l"/>
              </a:tabLst>
            </a:pPr>
            <a:r>
              <a:rPr dirty="0" sz="3200">
                <a:latin typeface="Arial MT"/>
                <a:cs typeface="Arial MT"/>
              </a:rPr>
              <a:t>2</a:t>
            </a:r>
            <a:r>
              <a:rPr dirty="0" sz="3200" spc="-3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Lacs</a:t>
            </a:r>
            <a:r>
              <a:rPr dirty="0" sz="3200" spc="-2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Immediate</a:t>
            </a:r>
            <a:r>
              <a:rPr dirty="0" sz="3200" spc="-15">
                <a:latin typeface="Arial MT"/>
                <a:cs typeface="Arial MT"/>
              </a:rPr>
              <a:t> </a:t>
            </a:r>
            <a:r>
              <a:rPr dirty="0" sz="3200" spc="-10">
                <a:latin typeface="Arial MT"/>
                <a:cs typeface="Arial MT"/>
              </a:rPr>
              <a:t>payout </a:t>
            </a:r>
            <a:r>
              <a:rPr dirty="0" sz="3200" spc="-25">
                <a:latin typeface="Arial MT"/>
                <a:cs typeface="Arial MT"/>
              </a:rPr>
              <a:t>on</a:t>
            </a:r>
            <a:r>
              <a:rPr dirty="0" sz="3200">
                <a:latin typeface="Arial MT"/>
                <a:cs typeface="Arial MT"/>
              </a:rPr>
              <a:t>	Claim</a:t>
            </a:r>
            <a:r>
              <a:rPr dirty="0" sz="3200" spc="-5">
                <a:latin typeface="Arial MT"/>
                <a:cs typeface="Arial MT"/>
              </a:rPr>
              <a:t> </a:t>
            </a:r>
            <a:r>
              <a:rPr dirty="0" sz="3200" spc="-10">
                <a:latin typeface="Arial MT"/>
                <a:cs typeface="Arial MT"/>
              </a:rPr>
              <a:t>intimation</a:t>
            </a:r>
            <a:endParaRPr sz="3200">
              <a:latin typeface="Arial MT"/>
              <a:cs typeface="Arial MT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7895575" y="59175"/>
            <a:ext cx="1249045" cy="389890"/>
            <a:chOff x="7895575" y="59175"/>
            <a:chExt cx="1249045" cy="389890"/>
          </a:xfrm>
        </p:grpSpPr>
        <p:pic>
          <p:nvPicPr>
            <p:cNvPr id="16" name="object 1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95575" y="59175"/>
              <a:ext cx="1248424" cy="253800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04351" y="312962"/>
              <a:ext cx="1215094" cy="135712"/>
            </a:xfrm>
            <a:prstGeom prst="rect">
              <a:avLst/>
            </a:prstGeom>
          </p:spPr>
        </p:pic>
      </p:grpSp>
      <p:sp>
        <p:nvSpPr>
          <p:cNvPr id="18" name="object 18" descr=""/>
          <p:cNvSpPr/>
          <p:nvPr/>
        </p:nvSpPr>
        <p:spPr>
          <a:xfrm>
            <a:off x="0" y="4855749"/>
            <a:ext cx="9144000" cy="254000"/>
          </a:xfrm>
          <a:custGeom>
            <a:avLst/>
            <a:gdLst/>
            <a:ahLst/>
            <a:cxnLst/>
            <a:rect l="l" t="t" r="r" b="b"/>
            <a:pathLst>
              <a:path w="9144000" h="254000">
                <a:moveTo>
                  <a:pt x="9143999" y="253499"/>
                </a:moveTo>
                <a:lnTo>
                  <a:pt x="0" y="253499"/>
                </a:lnTo>
                <a:lnTo>
                  <a:pt x="0" y="0"/>
                </a:lnTo>
                <a:lnTo>
                  <a:pt x="9143999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6677939" y="4832076"/>
            <a:ext cx="1663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 sz="1200" spc="-5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638925" y="4844776"/>
            <a:ext cx="7747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40"/>
              </a:lnSpc>
            </a:pPr>
            <a:r>
              <a:rPr dirty="0" sz="1200" spc="-6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856" y="4859948"/>
            <a:ext cx="6257508" cy="24946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/>
              <a:t>Additional</a:t>
            </a:r>
            <a:r>
              <a:rPr dirty="0" sz="2500" spc="-50"/>
              <a:t> </a:t>
            </a:r>
            <a:r>
              <a:rPr dirty="0" sz="2500" spc="-10"/>
              <a:t>Benefit</a:t>
            </a:r>
            <a:endParaRPr sz="2500"/>
          </a:p>
        </p:txBody>
      </p:sp>
      <p:sp>
        <p:nvSpPr>
          <p:cNvPr id="5" name="object 5" descr=""/>
          <p:cNvSpPr txBox="1"/>
          <p:nvPr/>
        </p:nvSpPr>
        <p:spPr>
          <a:xfrm>
            <a:off x="423375" y="613707"/>
            <a:ext cx="21259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Calibri"/>
                <a:cs typeface="Calibri"/>
              </a:rPr>
              <a:t>Housewife</a:t>
            </a:r>
            <a:r>
              <a:rPr dirty="0" sz="2400" spc="-114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cover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07438" y="1032112"/>
            <a:ext cx="2729125" cy="3274924"/>
          </a:xfrm>
          <a:prstGeom prst="rect">
            <a:avLst/>
          </a:prstGeom>
        </p:spPr>
      </p:pic>
      <p:grpSp>
        <p:nvGrpSpPr>
          <p:cNvPr id="7" name="object 7" descr=""/>
          <p:cNvGrpSpPr/>
          <p:nvPr/>
        </p:nvGrpSpPr>
        <p:grpSpPr>
          <a:xfrm>
            <a:off x="7895575" y="59175"/>
            <a:ext cx="1249045" cy="389890"/>
            <a:chOff x="7895575" y="59175"/>
            <a:chExt cx="1249045" cy="389890"/>
          </a:xfrm>
        </p:grpSpPr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95575" y="59175"/>
              <a:ext cx="1248424" cy="25380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04351" y="312962"/>
              <a:ext cx="1215094" cy="135712"/>
            </a:xfrm>
            <a:prstGeom prst="rect">
              <a:avLst/>
            </a:prstGeom>
          </p:spPr>
        </p:pic>
      </p:grpSp>
      <p:sp>
        <p:nvSpPr>
          <p:cNvPr id="10" name="object 10" descr=""/>
          <p:cNvSpPr/>
          <p:nvPr/>
        </p:nvSpPr>
        <p:spPr>
          <a:xfrm>
            <a:off x="0" y="4855749"/>
            <a:ext cx="9144000" cy="254000"/>
          </a:xfrm>
          <a:custGeom>
            <a:avLst/>
            <a:gdLst/>
            <a:ahLst/>
            <a:cxnLst/>
            <a:rect l="l" t="t" r="r" b="b"/>
            <a:pathLst>
              <a:path w="9144000" h="254000">
                <a:moveTo>
                  <a:pt x="9143999" y="253499"/>
                </a:moveTo>
                <a:lnTo>
                  <a:pt x="0" y="253499"/>
                </a:lnTo>
                <a:lnTo>
                  <a:pt x="0" y="0"/>
                </a:lnTo>
                <a:lnTo>
                  <a:pt x="9143999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6677939" y="4832076"/>
            <a:ext cx="1663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 sz="1200" spc="-5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638925" y="4844776"/>
            <a:ext cx="7747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40"/>
              </a:lnSpc>
            </a:pPr>
            <a:r>
              <a:rPr dirty="0" sz="1200" spc="-6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856" y="4859948"/>
            <a:ext cx="6257508" cy="24946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9478" y="76629"/>
            <a:ext cx="2428875" cy="38862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350"/>
              <a:t>Additional</a:t>
            </a:r>
            <a:r>
              <a:rPr dirty="0" sz="2350" spc="60"/>
              <a:t> </a:t>
            </a:r>
            <a:r>
              <a:rPr dirty="0" sz="2350" spc="-10"/>
              <a:t>Benefits</a:t>
            </a:r>
            <a:endParaRPr sz="2350"/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893998" y="651903"/>
          <a:ext cx="7378700" cy="1953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1875"/>
                <a:gridCol w="1136650"/>
                <a:gridCol w="1910714"/>
                <a:gridCol w="1855469"/>
                <a:gridCol w="1358900"/>
              </a:tblGrid>
              <a:tr h="418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9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Min</a:t>
                      </a:r>
                      <a:r>
                        <a:rPr dirty="0" sz="900" spc="-3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SA</a:t>
                      </a:r>
                      <a:r>
                        <a:rPr dirty="0" sz="900" spc="-3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dirty="0" sz="900" spc="-3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HW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714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9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Max</a:t>
                      </a:r>
                      <a:r>
                        <a:rPr dirty="0" sz="900" spc="-3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SA</a:t>
                      </a:r>
                      <a:r>
                        <a:rPr dirty="0" sz="900" spc="-3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dirty="0" sz="900" spc="-3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HW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7144D"/>
                    </a:solidFill>
                  </a:tcPr>
                </a:tc>
                <a:tc>
                  <a:txBody>
                    <a:bodyPr/>
                    <a:lstStyle/>
                    <a:p>
                      <a:pPr marL="253365" marR="247650" indent="34163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9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Max</a:t>
                      </a:r>
                      <a:r>
                        <a:rPr dirty="0" sz="900" spc="-3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SA</a:t>
                      </a:r>
                      <a:r>
                        <a:rPr dirty="0" sz="900" spc="-3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dirty="0" sz="900" spc="-3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HW</a:t>
                      </a:r>
                      <a:r>
                        <a:rPr dirty="0" sz="900" spc="5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(Dependent</a:t>
                      </a:r>
                      <a:r>
                        <a:rPr dirty="0" sz="9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dirty="0" sz="900" spc="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husband's</a:t>
                      </a:r>
                      <a:r>
                        <a:rPr dirty="0" sz="900" spc="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SA)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673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7144D"/>
                    </a:solidFill>
                  </a:tcPr>
                </a:tc>
                <a:tc>
                  <a:txBody>
                    <a:bodyPr/>
                    <a:lstStyle/>
                    <a:p>
                      <a:pPr marL="271780" marR="100965" indent="-16510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9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Husband</a:t>
                      </a:r>
                      <a:r>
                        <a:rPr dirty="0" sz="9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needs</a:t>
                      </a:r>
                      <a:r>
                        <a:rPr dirty="0" sz="9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9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dirty="0" sz="9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</a:t>
                      </a:r>
                      <a:r>
                        <a:rPr dirty="0" sz="9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existing</a:t>
                      </a:r>
                      <a:r>
                        <a:rPr dirty="0" sz="900" spc="5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Term </a:t>
                      </a:r>
                      <a:r>
                        <a:rPr dirty="0" sz="9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Plan,</a:t>
                      </a:r>
                      <a:r>
                        <a:rPr dirty="0" sz="900" spc="-4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from</a:t>
                      </a:r>
                      <a:r>
                        <a:rPr dirty="0" sz="900" spc="-3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any</a:t>
                      </a:r>
                      <a:r>
                        <a:rPr dirty="0" sz="900" spc="-3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insurer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673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714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9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Husband's</a:t>
                      </a:r>
                      <a:r>
                        <a:rPr dirty="0" sz="900" spc="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Education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7144D"/>
                    </a:solidFill>
                  </a:tcPr>
                </a:tc>
              </a:tr>
              <a:tr h="15354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900" spc="-25">
                          <a:latin typeface="Calibri"/>
                          <a:cs typeface="Calibri"/>
                        </a:rPr>
                        <a:t>25L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900" spc="-25">
                          <a:latin typeface="Calibri"/>
                          <a:cs typeface="Calibri"/>
                        </a:rPr>
                        <a:t>1CR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900" spc="-25">
                          <a:latin typeface="Calibri"/>
                          <a:cs typeface="Calibri"/>
                        </a:rPr>
                        <a:t>No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900" spc="-25">
                          <a:latin typeface="Calibri"/>
                          <a:cs typeface="Calibri"/>
                        </a:rPr>
                        <a:t>No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900" spc="-10">
                          <a:latin typeface="Calibri"/>
                          <a:cs typeface="Calibri"/>
                        </a:rPr>
                        <a:t>Graduate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893997" y="2768508"/>
          <a:ext cx="7378700" cy="19932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9295"/>
                <a:gridCol w="1407795"/>
                <a:gridCol w="1567180"/>
                <a:gridCol w="1248410"/>
                <a:gridCol w="1089025"/>
              </a:tblGrid>
              <a:tr h="426720">
                <a:tc>
                  <a:txBody>
                    <a:bodyPr/>
                    <a:lstStyle/>
                    <a:p>
                      <a:pPr marL="262255" marR="256540" indent="19177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9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Housewife's Education</a:t>
                      </a:r>
                      <a:r>
                        <a:rPr dirty="0" sz="900" spc="5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[Proof</a:t>
                      </a:r>
                      <a:r>
                        <a:rPr dirty="0" sz="900" spc="-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dirty="0" sz="9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needed </a:t>
                      </a:r>
                      <a:r>
                        <a:rPr dirty="0" sz="9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at</a:t>
                      </a:r>
                      <a:r>
                        <a:rPr dirty="0" sz="900" spc="-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issuance]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717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7144C"/>
                    </a:solidFill>
                  </a:tcPr>
                </a:tc>
                <a:tc>
                  <a:txBody>
                    <a:bodyPr/>
                    <a:lstStyle/>
                    <a:p>
                      <a:pPr marL="528320" marR="24765" indent="-49784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9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Husband's</a:t>
                      </a:r>
                      <a:r>
                        <a:rPr dirty="0" sz="9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Minimum</a:t>
                      </a:r>
                      <a:r>
                        <a:rPr dirty="0" sz="9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Annual</a:t>
                      </a:r>
                      <a:r>
                        <a:rPr dirty="0" sz="900" spc="5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Income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717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7144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9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PAN</a:t>
                      </a:r>
                      <a:r>
                        <a:rPr dirty="0" sz="900" spc="-3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&amp;</a:t>
                      </a:r>
                      <a:r>
                        <a:rPr dirty="0" sz="9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Aadhar</a:t>
                      </a:r>
                      <a:r>
                        <a:rPr dirty="0" sz="900" spc="-3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Card</a:t>
                      </a:r>
                      <a:r>
                        <a:rPr dirty="0" sz="9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Card</a:t>
                      </a:r>
                      <a:r>
                        <a:rPr dirty="0" sz="900" spc="-3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9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HW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7144C"/>
                    </a:solidFill>
                  </a:tcPr>
                </a:tc>
                <a:tc>
                  <a:txBody>
                    <a:bodyPr/>
                    <a:lstStyle/>
                    <a:p>
                      <a:pPr marL="593725" marR="14604" indent="-57277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9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Tax</a:t>
                      </a:r>
                      <a:r>
                        <a:rPr dirty="0" sz="9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Benefits</a:t>
                      </a:r>
                      <a:r>
                        <a:rPr dirty="0" sz="900" spc="-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under</a:t>
                      </a:r>
                      <a:r>
                        <a:rPr dirty="0" sz="900" spc="-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Sec</a:t>
                      </a:r>
                      <a:r>
                        <a:rPr dirty="0" sz="900" spc="-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80</a:t>
                      </a:r>
                      <a:r>
                        <a:rPr dirty="0" sz="900" spc="5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717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7144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9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Rider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88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7144C"/>
                    </a:solidFill>
                  </a:tcPr>
                </a:tc>
              </a:tr>
              <a:tr h="1566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900" spc="-10">
                          <a:latin typeface="Calibri"/>
                          <a:cs typeface="Calibri"/>
                        </a:rPr>
                        <a:t>Graduate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 marL="29845" marR="22860">
                        <a:lnSpc>
                          <a:spcPct val="100000"/>
                        </a:lnSpc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5L</a:t>
                      </a:r>
                      <a:r>
                        <a:rPr dirty="0" sz="9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9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>
                          <a:latin typeface="Calibri"/>
                          <a:cs typeface="Calibri"/>
                        </a:rPr>
                        <a:t>Sal/SE</a:t>
                      </a:r>
                      <a:r>
                        <a:rPr dirty="0" sz="9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>
                          <a:latin typeface="Calibri"/>
                          <a:cs typeface="Calibri"/>
                        </a:rPr>
                        <a:t>(Upto</a:t>
                      </a:r>
                      <a:r>
                        <a:rPr dirty="0" sz="9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>
                          <a:latin typeface="Calibri"/>
                          <a:cs typeface="Calibri"/>
                        </a:rPr>
                        <a:t>50L)</a:t>
                      </a:r>
                      <a:r>
                        <a:rPr dirty="0" sz="9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>
                          <a:latin typeface="Calibri"/>
                          <a:cs typeface="Calibri"/>
                        </a:rPr>
                        <a:t>&amp;</a:t>
                      </a:r>
                      <a:r>
                        <a:rPr dirty="0" sz="9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>
                          <a:latin typeface="Calibri"/>
                          <a:cs typeface="Calibri"/>
                        </a:rPr>
                        <a:t>10L</a:t>
                      </a:r>
                      <a:r>
                        <a:rPr dirty="0" sz="9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50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900" spc="5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10">
                          <a:latin typeface="Calibri"/>
                          <a:cs typeface="Calibri"/>
                        </a:rPr>
                        <a:t>Sal/SE(More</a:t>
                      </a:r>
                      <a:r>
                        <a:rPr dirty="0" sz="9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>
                          <a:latin typeface="Calibri"/>
                          <a:cs typeface="Calibri"/>
                        </a:rPr>
                        <a:t>Than</a:t>
                      </a:r>
                      <a:r>
                        <a:rPr dirty="0" sz="9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>
                          <a:latin typeface="Calibri"/>
                          <a:cs typeface="Calibri"/>
                        </a:rPr>
                        <a:t>50</a:t>
                      </a:r>
                      <a:r>
                        <a:rPr dirty="0" sz="9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9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20">
                          <a:latin typeface="Calibri"/>
                          <a:cs typeface="Calibri"/>
                        </a:rPr>
                        <a:t>1cr)</a:t>
                      </a:r>
                      <a:r>
                        <a:rPr dirty="0" sz="900" spc="5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>
                          <a:latin typeface="Calibri"/>
                          <a:cs typeface="Calibri"/>
                        </a:rPr>
                        <a:t>with</a:t>
                      </a:r>
                      <a:r>
                        <a:rPr dirty="0" sz="9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10">
                          <a:latin typeface="Calibri"/>
                          <a:cs typeface="Calibri"/>
                        </a:rPr>
                        <a:t>income</a:t>
                      </a:r>
                      <a:r>
                        <a:rPr dirty="0" sz="9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10">
                          <a:latin typeface="Calibri"/>
                          <a:cs typeface="Calibri"/>
                        </a:rPr>
                        <a:t>proof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900" spc="-10">
                          <a:latin typeface="Calibri"/>
                          <a:cs typeface="Calibri"/>
                        </a:rPr>
                        <a:t>Mandatory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dirty="0" sz="900" spc="-10">
                          <a:latin typeface="Calibri"/>
                          <a:cs typeface="Calibri"/>
                        </a:rPr>
                        <a:t>Either</a:t>
                      </a:r>
                      <a:r>
                        <a:rPr dirty="0" sz="9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10">
                          <a:latin typeface="Calibri"/>
                          <a:cs typeface="Calibri"/>
                        </a:rPr>
                        <a:t>Husband</a:t>
                      </a:r>
                      <a:r>
                        <a:rPr dirty="0" sz="900">
                          <a:latin typeface="Calibri"/>
                          <a:cs typeface="Calibri"/>
                        </a:rPr>
                        <a:t> or </a:t>
                      </a:r>
                      <a:r>
                        <a:rPr dirty="0" sz="900" spc="-20">
                          <a:latin typeface="Calibri"/>
                          <a:cs typeface="Calibri"/>
                        </a:rPr>
                        <a:t>Wife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900">
                          <a:latin typeface="Calibri"/>
                          <a:cs typeface="Calibri"/>
                        </a:rPr>
                        <a:t>TI,</a:t>
                      </a:r>
                      <a:r>
                        <a:rPr dirty="0" sz="9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>
                          <a:latin typeface="Calibri"/>
                          <a:cs typeface="Calibri"/>
                        </a:rPr>
                        <a:t>ADB</a:t>
                      </a:r>
                      <a:r>
                        <a:rPr dirty="0" sz="9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>
                          <a:latin typeface="Calibri"/>
                          <a:cs typeface="Calibri"/>
                        </a:rPr>
                        <a:t>&amp;</a:t>
                      </a:r>
                      <a:r>
                        <a:rPr dirty="0" sz="9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900" spc="-25">
                          <a:latin typeface="Calibri"/>
                          <a:cs typeface="Calibri"/>
                        </a:rPr>
                        <a:t>WOP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7" name="object 7" descr=""/>
          <p:cNvGrpSpPr/>
          <p:nvPr/>
        </p:nvGrpSpPr>
        <p:grpSpPr>
          <a:xfrm>
            <a:off x="7895575" y="59175"/>
            <a:ext cx="1249045" cy="389890"/>
            <a:chOff x="7895575" y="59175"/>
            <a:chExt cx="1249045" cy="389890"/>
          </a:xfrm>
        </p:grpSpPr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95575" y="59175"/>
              <a:ext cx="1248424" cy="25380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04351" y="312962"/>
              <a:ext cx="1215094" cy="135712"/>
            </a:xfrm>
            <a:prstGeom prst="rect">
              <a:avLst/>
            </a:prstGeom>
          </p:spPr>
        </p:pic>
      </p:grpSp>
      <p:sp>
        <p:nvSpPr>
          <p:cNvPr id="10" name="object 10" descr=""/>
          <p:cNvSpPr/>
          <p:nvPr/>
        </p:nvSpPr>
        <p:spPr>
          <a:xfrm>
            <a:off x="0" y="4855749"/>
            <a:ext cx="9144000" cy="254000"/>
          </a:xfrm>
          <a:custGeom>
            <a:avLst/>
            <a:gdLst/>
            <a:ahLst/>
            <a:cxnLst/>
            <a:rect l="l" t="t" r="r" b="b"/>
            <a:pathLst>
              <a:path w="9144000" h="254000">
                <a:moveTo>
                  <a:pt x="9143999" y="253499"/>
                </a:moveTo>
                <a:lnTo>
                  <a:pt x="0" y="253499"/>
                </a:lnTo>
                <a:lnTo>
                  <a:pt x="0" y="0"/>
                </a:lnTo>
                <a:lnTo>
                  <a:pt x="9143999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6677939" y="4832076"/>
            <a:ext cx="1663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 sz="1200" spc="-5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638925" y="4844776"/>
            <a:ext cx="7747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40"/>
              </a:lnSpc>
            </a:pPr>
            <a:r>
              <a:rPr dirty="0" sz="1200" spc="-6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478300"/>
            <a:ext cx="7145655" cy="118110"/>
            <a:chOff x="0" y="478300"/>
            <a:chExt cx="7145655" cy="11811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78300"/>
              <a:ext cx="7145650" cy="118100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0" y="514350"/>
              <a:ext cx="7086600" cy="0"/>
            </a:xfrm>
            <a:custGeom>
              <a:avLst/>
              <a:gdLst/>
              <a:ahLst/>
              <a:cxnLst/>
              <a:rect l="l" t="t" r="r" b="b"/>
              <a:pathLst>
                <a:path w="7086600" h="0">
                  <a:moveTo>
                    <a:pt x="0" y="0"/>
                  </a:moveTo>
                  <a:lnTo>
                    <a:pt x="7086599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0" y="3984878"/>
            <a:ext cx="9144000" cy="1124585"/>
            <a:chOff x="0" y="3984878"/>
            <a:chExt cx="9144000" cy="1124585"/>
          </a:xfrm>
        </p:grpSpPr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5856" y="4859948"/>
              <a:ext cx="6257508" cy="249468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984878"/>
              <a:ext cx="9143999" cy="875099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148166" y="49679"/>
            <a:ext cx="24796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Calibri"/>
                <a:cs typeface="Calibri"/>
              </a:rPr>
              <a:t>Smart</a:t>
            </a:r>
            <a:r>
              <a:rPr dirty="0" sz="2400" spc="-10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Cover</a:t>
            </a:r>
            <a:r>
              <a:rPr dirty="0" sz="2400" spc="-9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option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64854" y="1498191"/>
            <a:ext cx="1884897" cy="1874764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194260" y="3421422"/>
            <a:ext cx="8752205" cy="1426210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marL="5405755">
              <a:lnSpc>
                <a:spcPct val="100000"/>
              </a:lnSpc>
              <a:spcBef>
                <a:spcPts val="760"/>
              </a:spcBef>
            </a:pPr>
            <a:r>
              <a:rPr dirty="0" sz="2400" b="1">
                <a:latin typeface="Calibri"/>
                <a:cs typeface="Calibri"/>
              </a:rPr>
              <a:t>YOUNG</a:t>
            </a:r>
            <a:r>
              <a:rPr dirty="0" sz="2400" spc="-13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Parents</a:t>
            </a:r>
            <a:endParaRPr sz="2400">
              <a:latin typeface="Calibri"/>
              <a:cs typeface="Calibri"/>
            </a:endParaRPr>
          </a:p>
          <a:p>
            <a:pPr marL="3310254" marR="5080" indent="-3298190">
              <a:lnSpc>
                <a:spcPct val="100000"/>
              </a:lnSpc>
              <a:spcBef>
                <a:spcPts val="770"/>
              </a:spcBef>
            </a:pPr>
            <a:r>
              <a:rPr dirty="0" sz="2800" b="1">
                <a:solidFill>
                  <a:srgbClr val="F7F7F7"/>
                </a:solidFill>
                <a:latin typeface="Calibri"/>
                <a:cs typeface="Calibri"/>
              </a:rPr>
              <a:t>Launching</a:t>
            </a:r>
            <a:r>
              <a:rPr dirty="0" sz="2800" spc="-75" b="1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7F7F7"/>
                </a:solidFill>
                <a:latin typeface="Calibri"/>
                <a:cs typeface="Calibri"/>
              </a:rPr>
              <a:t>Smart</a:t>
            </a:r>
            <a:r>
              <a:rPr dirty="0" sz="2800" spc="-70" b="1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7F7F7"/>
                </a:solidFill>
                <a:latin typeface="Calibri"/>
                <a:cs typeface="Calibri"/>
              </a:rPr>
              <a:t>Cover</a:t>
            </a:r>
            <a:r>
              <a:rPr dirty="0" sz="2800" spc="-75" b="1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F7F7F7"/>
                </a:solidFill>
                <a:latin typeface="Calibri"/>
                <a:cs typeface="Calibri"/>
              </a:rPr>
              <a:t>-</a:t>
            </a:r>
            <a:r>
              <a:rPr dirty="0" sz="2800" b="1">
                <a:solidFill>
                  <a:srgbClr val="F7F7F7"/>
                </a:solidFill>
                <a:latin typeface="Calibri"/>
                <a:cs typeface="Calibri"/>
              </a:rPr>
              <a:t>-</a:t>
            </a:r>
            <a:r>
              <a:rPr dirty="0" sz="2800" spc="-70" b="1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7F7F7"/>
                </a:solidFill>
                <a:latin typeface="Calibri"/>
                <a:cs typeface="Calibri"/>
              </a:rPr>
              <a:t>Get</a:t>
            </a:r>
            <a:r>
              <a:rPr dirty="0" sz="2800" spc="-75" b="1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7F7F7"/>
                </a:solidFill>
                <a:latin typeface="Calibri"/>
                <a:cs typeface="Calibri"/>
              </a:rPr>
              <a:t>50%</a:t>
            </a:r>
            <a:r>
              <a:rPr dirty="0" sz="2800" spc="-70" b="1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7F7F7"/>
                </a:solidFill>
                <a:latin typeface="Calibri"/>
                <a:cs typeface="Calibri"/>
              </a:rPr>
              <a:t>extra</a:t>
            </a:r>
            <a:r>
              <a:rPr dirty="0" sz="2800" spc="-70" b="1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7F7F7"/>
                </a:solidFill>
                <a:latin typeface="Calibri"/>
                <a:cs typeface="Calibri"/>
              </a:rPr>
              <a:t>cover</a:t>
            </a:r>
            <a:r>
              <a:rPr dirty="0" sz="2800" spc="-75" b="1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7F7F7"/>
                </a:solidFill>
                <a:latin typeface="Calibri"/>
                <a:cs typeface="Calibri"/>
              </a:rPr>
              <a:t>for</a:t>
            </a:r>
            <a:r>
              <a:rPr dirty="0" sz="2800" spc="-70" b="1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7F7F7"/>
                </a:solidFill>
                <a:latin typeface="Calibri"/>
                <a:cs typeface="Calibri"/>
              </a:rPr>
              <a:t>just</a:t>
            </a:r>
            <a:r>
              <a:rPr dirty="0" sz="2800" spc="-75" b="1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7F7F7"/>
                </a:solidFill>
                <a:latin typeface="Calibri"/>
                <a:cs typeface="Calibri"/>
              </a:rPr>
              <a:t>15%</a:t>
            </a:r>
            <a:r>
              <a:rPr dirty="0" sz="2800" spc="-70" b="1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F7F7F7"/>
                </a:solidFill>
                <a:latin typeface="Calibri"/>
                <a:cs typeface="Calibri"/>
              </a:rPr>
              <a:t>- </a:t>
            </a:r>
            <a:r>
              <a:rPr dirty="0" sz="2800" b="1">
                <a:solidFill>
                  <a:srgbClr val="F7F7F7"/>
                </a:solidFill>
                <a:latin typeface="Calibri"/>
                <a:cs typeface="Calibri"/>
              </a:rPr>
              <a:t>20%</a:t>
            </a:r>
            <a:r>
              <a:rPr dirty="0" sz="2800" spc="-95" b="1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7F7F7"/>
                </a:solidFill>
                <a:latin typeface="Calibri"/>
                <a:cs typeface="Calibri"/>
              </a:rPr>
              <a:t>extra</a:t>
            </a:r>
            <a:r>
              <a:rPr dirty="0" sz="2800" spc="-95" b="1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F7F7F7"/>
                </a:solidFill>
                <a:latin typeface="Calibri"/>
                <a:cs typeface="Calibri"/>
              </a:rPr>
              <a:t>cost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971800" y="634523"/>
            <a:ext cx="3327400" cy="693420"/>
          </a:xfrm>
          <a:prstGeom prst="rect">
            <a:avLst/>
          </a:prstGeom>
          <a:solidFill>
            <a:srgbClr val="981B4E"/>
          </a:solidFill>
        </p:spPr>
        <p:txBody>
          <a:bodyPr wrap="square" lIns="0" tIns="62865" rIns="0" bIns="0" rtlCol="0" vert="horz">
            <a:spAutoFit/>
          </a:bodyPr>
          <a:lstStyle/>
          <a:p>
            <a:pPr marL="1193800" marR="358775" indent="-830580">
              <a:lnSpc>
                <a:spcPct val="100000"/>
              </a:lnSpc>
              <a:spcBef>
                <a:spcPts val="495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Next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15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Years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more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Important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06019" y="645006"/>
            <a:ext cx="2509499" cy="671399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7098669" y="821702"/>
            <a:ext cx="11239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HOME</a:t>
            </a:r>
            <a:r>
              <a:rPr dirty="0" sz="1800" spc="-20">
                <a:latin typeface="Calibri"/>
                <a:cs typeface="Calibri"/>
              </a:rPr>
              <a:t> Loan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3534" y="634523"/>
            <a:ext cx="2751899" cy="692999"/>
          </a:xfrm>
          <a:prstGeom prst="rect">
            <a:avLst/>
          </a:prstGeom>
        </p:spPr>
      </p:pic>
      <p:sp>
        <p:nvSpPr>
          <p:cNvPr id="16" name="object 16" descr=""/>
          <p:cNvSpPr txBox="1"/>
          <p:nvPr/>
        </p:nvSpPr>
        <p:spPr>
          <a:xfrm>
            <a:off x="689054" y="684859"/>
            <a:ext cx="156019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9842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New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Parents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– </a:t>
            </a:r>
            <a:r>
              <a:rPr dirty="0" sz="1800">
                <a:latin typeface="Calibri"/>
                <a:cs typeface="Calibri"/>
              </a:rPr>
              <a:t>Higher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Liabilities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480454" y="1913711"/>
            <a:ext cx="3517900" cy="1061085"/>
            <a:chOff x="480454" y="1913711"/>
            <a:chExt cx="3517900" cy="1061085"/>
          </a:xfrm>
        </p:grpSpPr>
        <p:sp>
          <p:nvSpPr>
            <p:cNvPr id="18" name="object 18" descr=""/>
            <p:cNvSpPr/>
            <p:nvPr/>
          </p:nvSpPr>
          <p:spPr>
            <a:xfrm>
              <a:off x="493153" y="1926412"/>
              <a:ext cx="3492500" cy="1035685"/>
            </a:xfrm>
            <a:custGeom>
              <a:avLst/>
              <a:gdLst/>
              <a:ahLst/>
              <a:cxnLst/>
              <a:rect l="l" t="t" r="r" b="b"/>
              <a:pathLst>
                <a:path w="3492500" h="1035685">
                  <a:moveTo>
                    <a:pt x="3243161" y="509879"/>
                  </a:moveTo>
                  <a:lnTo>
                    <a:pt x="3238957" y="471970"/>
                  </a:lnTo>
                  <a:lnTo>
                    <a:pt x="3219920" y="434924"/>
                  </a:lnTo>
                  <a:lnTo>
                    <a:pt x="3186303" y="399618"/>
                  </a:lnTo>
                  <a:lnTo>
                    <a:pt x="3138386" y="366890"/>
                  </a:lnTo>
                  <a:lnTo>
                    <a:pt x="3163544" y="331139"/>
                  </a:lnTo>
                  <a:lnTo>
                    <a:pt x="3159760" y="257619"/>
                  </a:lnTo>
                  <a:lnTo>
                    <a:pt x="3130956" y="222389"/>
                  </a:lnTo>
                  <a:lnTo>
                    <a:pt x="3095815" y="196608"/>
                  </a:lnTo>
                  <a:lnTo>
                    <a:pt x="3051594" y="174066"/>
                  </a:lnTo>
                  <a:lnTo>
                    <a:pt x="2999448" y="155168"/>
                  </a:lnTo>
                  <a:lnTo>
                    <a:pt x="2940507" y="140347"/>
                  </a:lnTo>
                  <a:lnTo>
                    <a:pt x="2875927" y="130009"/>
                  </a:lnTo>
                  <a:lnTo>
                    <a:pt x="2870136" y="121056"/>
                  </a:lnTo>
                  <a:lnTo>
                    <a:pt x="2857157" y="100977"/>
                  </a:lnTo>
                  <a:lnTo>
                    <a:pt x="2831439" y="78625"/>
                  </a:lnTo>
                  <a:lnTo>
                    <a:pt x="2826651" y="74472"/>
                  </a:lnTo>
                  <a:lnTo>
                    <a:pt x="2793987" y="55829"/>
                  </a:lnTo>
                  <a:lnTo>
                    <a:pt x="2785643" y="51066"/>
                  </a:lnTo>
                  <a:lnTo>
                    <a:pt x="2735376" y="31369"/>
                  </a:lnTo>
                  <a:lnTo>
                    <a:pt x="2677071" y="15938"/>
                  </a:lnTo>
                  <a:lnTo>
                    <a:pt x="2611983" y="5384"/>
                  </a:lnTo>
                  <a:lnTo>
                    <a:pt x="2560637" y="1079"/>
                  </a:lnTo>
                  <a:lnTo>
                    <a:pt x="2509202" y="0"/>
                  </a:lnTo>
                  <a:lnTo>
                    <a:pt x="2458389" y="2057"/>
                  </a:lnTo>
                  <a:lnTo>
                    <a:pt x="2408961" y="7150"/>
                  </a:lnTo>
                  <a:lnTo>
                    <a:pt x="2361641" y="15176"/>
                  </a:lnTo>
                  <a:lnTo>
                    <a:pt x="2317165" y="26022"/>
                  </a:lnTo>
                  <a:lnTo>
                    <a:pt x="2276259" y="39611"/>
                  </a:lnTo>
                  <a:lnTo>
                    <a:pt x="2239683" y="55829"/>
                  </a:lnTo>
                  <a:lnTo>
                    <a:pt x="2202129" y="37807"/>
                  </a:lnTo>
                  <a:lnTo>
                    <a:pt x="2158746" y="23037"/>
                  </a:lnTo>
                  <a:lnTo>
                    <a:pt x="2110613" y="11696"/>
                  </a:lnTo>
                  <a:lnTo>
                    <a:pt x="2058822" y="4000"/>
                  </a:lnTo>
                  <a:lnTo>
                    <a:pt x="2004441" y="152"/>
                  </a:lnTo>
                  <a:lnTo>
                    <a:pt x="1948561" y="381"/>
                  </a:lnTo>
                  <a:lnTo>
                    <a:pt x="1893582" y="4724"/>
                  </a:lnTo>
                  <a:lnTo>
                    <a:pt x="1841830" y="12941"/>
                  </a:lnTo>
                  <a:lnTo>
                    <a:pt x="1794268" y="24726"/>
                  </a:lnTo>
                  <a:lnTo>
                    <a:pt x="1751876" y="39801"/>
                  </a:lnTo>
                  <a:lnTo>
                    <a:pt x="1715643" y="57861"/>
                  </a:lnTo>
                  <a:lnTo>
                    <a:pt x="1686521" y="78625"/>
                  </a:lnTo>
                  <a:lnTo>
                    <a:pt x="1645843" y="63385"/>
                  </a:lnTo>
                  <a:lnTo>
                    <a:pt x="1601355" y="50774"/>
                  </a:lnTo>
                  <a:lnTo>
                    <a:pt x="1553730" y="40894"/>
                  </a:lnTo>
                  <a:lnTo>
                    <a:pt x="1503629" y="33845"/>
                  </a:lnTo>
                  <a:lnTo>
                    <a:pt x="1451749" y="29718"/>
                  </a:lnTo>
                  <a:lnTo>
                    <a:pt x="1398727" y="28600"/>
                  </a:lnTo>
                  <a:lnTo>
                    <a:pt x="1345260" y="30607"/>
                  </a:lnTo>
                  <a:lnTo>
                    <a:pt x="1284376" y="36830"/>
                  </a:lnTo>
                  <a:lnTo>
                    <a:pt x="1227150" y="46977"/>
                  </a:lnTo>
                  <a:lnTo>
                    <a:pt x="1174470" y="60744"/>
                  </a:lnTo>
                  <a:lnTo>
                    <a:pt x="1127252" y="77876"/>
                  </a:lnTo>
                  <a:lnTo>
                    <a:pt x="1086408" y="98069"/>
                  </a:lnTo>
                  <a:lnTo>
                    <a:pt x="1052855" y="121056"/>
                  </a:lnTo>
                  <a:lnTo>
                    <a:pt x="1006297" y="110553"/>
                  </a:lnTo>
                  <a:lnTo>
                    <a:pt x="958100" y="102285"/>
                  </a:lnTo>
                  <a:lnTo>
                    <a:pt x="908646" y="96266"/>
                  </a:lnTo>
                  <a:lnTo>
                    <a:pt x="858354" y="92456"/>
                  </a:lnTo>
                  <a:lnTo>
                    <a:pt x="807605" y="90881"/>
                  </a:lnTo>
                  <a:lnTo>
                    <a:pt x="756805" y="91528"/>
                  </a:lnTo>
                  <a:lnTo>
                    <a:pt x="706348" y="94386"/>
                  </a:lnTo>
                  <a:lnTo>
                    <a:pt x="656640" y="99441"/>
                  </a:lnTo>
                  <a:lnTo>
                    <a:pt x="608088" y="106705"/>
                  </a:lnTo>
                  <a:lnTo>
                    <a:pt x="561060" y="116166"/>
                  </a:lnTo>
                  <a:lnTo>
                    <a:pt x="515988" y="127825"/>
                  </a:lnTo>
                  <a:lnTo>
                    <a:pt x="451612" y="149961"/>
                  </a:lnTo>
                  <a:lnTo>
                    <a:pt x="397129" y="175882"/>
                  </a:lnTo>
                  <a:lnTo>
                    <a:pt x="353148" y="204978"/>
                  </a:lnTo>
                  <a:lnTo>
                    <a:pt x="320319" y="236626"/>
                  </a:lnTo>
                  <a:lnTo>
                    <a:pt x="299288" y="270217"/>
                  </a:lnTo>
                  <a:lnTo>
                    <a:pt x="290677" y="305142"/>
                  </a:lnTo>
                  <a:lnTo>
                    <a:pt x="295122" y="340779"/>
                  </a:lnTo>
                  <a:lnTo>
                    <a:pt x="292417" y="343992"/>
                  </a:lnTo>
                  <a:lnTo>
                    <a:pt x="234061" y="349008"/>
                  </a:lnTo>
                  <a:lnTo>
                    <a:pt x="179844" y="358343"/>
                  </a:lnTo>
                  <a:lnTo>
                    <a:pt x="130797" y="371589"/>
                  </a:lnTo>
                  <a:lnTo>
                    <a:pt x="87985" y="388340"/>
                  </a:lnTo>
                  <a:lnTo>
                    <a:pt x="52451" y="408190"/>
                  </a:lnTo>
                  <a:lnTo>
                    <a:pt x="7416" y="455536"/>
                  </a:lnTo>
                  <a:lnTo>
                    <a:pt x="0" y="485635"/>
                  </a:lnTo>
                  <a:lnTo>
                    <a:pt x="6997" y="515086"/>
                  </a:lnTo>
                  <a:lnTo>
                    <a:pt x="27508" y="543013"/>
                  </a:lnTo>
                  <a:lnTo>
                    <a:pt x="60642" y="568528"/>
                  </a:lnTo>
                  <a:lnTo>
                    <a:pt x="105498" y="590715"/>
                  </a:lnTo>
                  <a:lnTo>
                    <a:pt x="161188" y="608685"/>
                  </a:lnTo>
                  <a:lnTo>
                    <a:pt x="113703" y="637006"/>
                  </a:lnTo>
                  <a:lnTo>
                    <a:pt x="84150" y="668782"/>
                  </a:lnTo>
                  <a:lnTo>
                    <a:pt x="73012" y="702487"/>
                  </a:lnTo>
                  <a:lnTo>
                    <a:pt x="80810" y="736587"/>
                  </a:lnTo>
                  <a:lnTo>
                    <a:pt x="108038" y="769556"/>
                  </a:lnTo>
                  <a:lnTo>
                    <a:pt x="176669" y="809269"/>
                  </a:lnTo>
                  <a:lnTo>
                    <a:pt x="220954" y="824331"/>
                  </a:lnTo>
                  <a:lnTo>
                    <a:pt x="270383" y="835863"/>
                  </a:lnTo>
                  <a:lnTo>
                    <a:pt x="323786" y="843572"/>
                  </a:lnTo>
                  <a:lnTo>
                    <a:pt x="380034" y="847204"/>
                  </a:lnTo>
                  <a:lnTo>
                    <a:pt x="437972" y="846493"/>
                  </a:lnTo>
                  <a:lnTo>
                    <a:pt x="469328" y="867816"/>
                  </a:lnTo>
                  <a:lnTo>
                    <a:pt x="505142" y="887526"/>
                  </a:lnTo>
                  <a:lnTo>
                    <a:pt x="545058" y="905497"/>
                  </a:lnTo>
                  <a:lnTo>
                    <a:pt x="588746" y="921626"/>
                  </a:lnTo>
                  <a:lnTo>
                    <a:pt x="635863" y="935799"/>
                  </a:lnTo>
                  <a:lnTo>
                    <a:pt x="686079" y="947889"/>
                  </a:lnTo>
                  <a:lnTo>
                    <a:pt x="738543" y="957694"/>
                  </a:lnTo>
                  <a:lnTo>
                    <a:pt x="738365" y="957694"/>
                  </a:lnTo>
                  <a:lnTo>
                    <a:pt x="794435" y="965403"/>
                  </a:lnTo>
                  <a:lnTo>
                    <a:pt x="844931" y="970102"/>
                  </a:lnTo>
                  <a:lnTo>
                    <a:pt x="895845" y="972794"/>
                  </a:lnTo>
                  <a:lnTo>
                    <a:pt x="946848" y="973531"/>
                  </a:lnTo>
                  <a:lnTo>
                    <a:pt x="997661" y="972299"/>
                  </a:lnTo>
                  <a:lnTo>
                    <a:pt x="1047991" y="969124"/>
                  </a:lnTo>
                  <a:lnTo>
                    <a:pt x="1097534" y="964031"/>
                  </a:lnTo>
                  <a:lnTo>
                    <a:pt x="1145984" y="957046"/>
                  </a:lnTo>
                  <a:lnTo>
                    <a:pt x="1193063" y="948169"/>
                  </a:lnTo>
                  <a:lnTo>
                    <a:pt x="1238465" y="937425"/>
                  </a:lnTo>
                  <a:lnTo>
                    <a:pt x="1273543" y="957694"/>
                  </a:lnTo>
                  <a:lnTo>
                    <a:pt x="1313167" y="975855"/>
                  </a:lnTo>
                  <a:lnTo>
                    <a:pt x="1356842" y="991793"/>
                  </a:lnTo>
                  <a:lnTo>
                    <a:pt x="1404061" y="1005408"/>
                  </a:lnTo>
                  <a:lnTo>
                    <a:pt x="1454327" y="1016622"/>
                  </a:lnTo>
                  <a:lnTo>
                    <a:pt x="1507147" y="1025321"/>
                  </a:lnTo>
                  <a:lnTo>
                    <a:pt x="1561998" y="1031430"/>
                  </a:lnTo>
                  <a:lnTo>
                    <a:pt x="1618399" y="1034834"/>
                  </a:lnTo>
                  <a:lnTo>
                    <a:pt x="1675841" y="1035431"/>
                  </a:lnTo>
                  <a:lnTo>
                    <a:pt x="1733842" y="1033145"/>
                  </a:lnTo>
                  <a:lnTo>
                    <a:pt x="1797037" y="1027226"/>
                  </a:lnTo>
                  <a:lnTo>
                    <a:pt x="1857159" y="1018006"/>
                  </a:lnTo>
                  <a:lnTo>
                    <a:pt x="1913623" y="1005674"/>
                  </a:lnTo>
                  <a:lnTo>
                    <a:pt x="1965871" y="990473"/>
                  </a:lnTo>
                  <a:lnTo>
                    <a:pt x="2013331" y="972604"/>
                  </a:lnTo>
                  <a:lnTo>
                    <a:pt x="2055431" y="952271"/>
                  </a:lnTo>
                  <a:lnTo>
                    <a:pt x="2079218" y="937425"/>
                  </a:lnTo>
                  <a:lnTo>
                    <a:pt x="2091613" y="929690"/>
                  </a:lnTo>
                  <a:lnTo>
                    <a:pt x="2121306" y="905090"/>
                  </a:lnTo>
                  <a:lnTo>
                    <a:pt x="2143937" y="878687"/>
                  </a:lnTo>
                  <a:lnTo>
                    <a:pt x="2189518" y="889469"/>
                  </a:lnTo>
                  <a:lnTo>
                    <a:pt x="2237143" y="897724"/>
                  </a:lnTo>
                  <a:lnTo>
                    <a:pt x="2286254" y="903427"/>
                  </a:lnTo>
                  <a:lnTo>
                    <a:pt x="2336317" y="906589"/>
                  </a:lnTo>
                  <a:lnTo>
                    <a:pt x="2386825" y="907211"/>
                  </a:lnTo>
                  <a:lnTo>
                    <a:pt x="2437231" y="905256"/>
                  </a:lnTo>
                  <a:lnTo>
                    <a:pt x="2486990" y="900747"/>
                  </a:lnTo>
                  <a:lnTo>
                    <a:pt x="2535593" y="893660"/>
                  </a:lnTo>
                  <a:lnTo>
                    <a:pt x="2582494" y="883996"/>
                  </a:lnTo>
                  <a:lnTo>
                    <a:pt x="2646857" y="865200"/>
                  </a:lnTo>
                  <a:lnTo>
                    <a:pt x="2691295" y="846493"/>
                  </a:lnTo>
                  <a:lnTo>
                    <a:pt x="2746083" y="815403"/>
                  </a:lnTo>
                  <a:lnTo>
                    <a:pt x="2779115" y="785736"/>
                  </a:lnTo>
                  <a:lnTo>
                    <a:pt x="2807398" y="720255"/>
                  </a:lnTo>
                  <a:lnTo>
                    <a:pt x="2865894" y="715073"/>
                  </a:lnTo>
                  <a:lnTo>
                    <a:pt x="2921927" y="707059"/>
                  </a:lnTo>
                  <a:lnTo>
                    <a:pt x="2975025" y="696379"/>
                  </a:lnTo>
                  <a:lnTo>
                    <a:pt x="3024733" y="683171"/>
                  </a:lnTo>
                  <a:lnTo>
                    <a:pt x="3070568" y="667600"/>
                  </a:lnTo>
                  <a:lnTo>
                    <a:pt x="3112071" y="649820"/>
                  </a:lnTo>
                  <a:lnTo>
                    <a:pt x="3148787" y="630008"/>
                  </a:lnTo>
                  <a:lnTo>
                    <a:pt x="3180245" y="608304"/>
                  </a:lnTo>
                  <a:lnTo>
                    <a:pt x="3232251" y="547801"/>
                  </a:lnTo>
                  <a:lnTo>
                    <a:pt x="3243161" y="509879"/>
                  </a:lnTo>
                  <a:close/>
                </a:path>
                <a:path w="3492500" h="1035685">
                  <a:moveTo>
                    <a:pt x="3492182" y="127368"/>
                  </a:moveTo>
                  <a:lnTo>
                    <a:pt x="3489909" y="116141"/>
                  </a:lnTo>
                  <a:lnTo>
                    <a:pt x="3483737" y="106972"/>
                  </a:lnTo>
                  <a:lnTo>
                    <a:pt x="3474567" y="100799"/>
                  </a:lnTo>
                  <a:lnTo>
                    <a:pt x="3463340" y="98526"/>
                  </a:lnTo>
                  <a:lnTo>
                    <a:pt x="3452114" y="100799"/>
                  </a:lnTo>
                  <a:lnTo>
                    <a:pt x="3442944" y="106972"/>
                  </a:lnTo>
                  <a:lnTo>
                    <a:pt x="3436759" y="116141"/>
                  </a:lnTo>
                  <a:lnTo>
                    <a:pt x="3434499" y="127368"/>
                  </a:lnTo>
                  <a:lnTo>
                    <a:pt x="3436759" y="138595"/>
                  </a:lnTo>
                  <a:lnTo>
                    <a:pt x="3442944" y="147764"/>
                  </a:lnTo>
                  <a:lnTo>
                    <a:pt x="3452114" y="153949"/>
                  </a:lnTo>
                  <a:lnTo>
                    <a:pt x="3463340" y="156210"/>
                  </a:lnTo>
                  <a:lnTo>
                    <a:pt x="3474567" y="153949"/>
                  </a:lnTo>
                  <a:lnTo>
                    <a:pt x="3483737" y="147764"/>
                  </a:lnTo>
                  <a:lnTo>
                    <a:pt x="3489909" y="138595"/>
                  </a:lnTo>
                  <a:lnTo>
                    <a:pt x="3492182" y="127368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57077" y="2026051"/>
              <a:ext cx="115366" cy="115366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30059" y="2039095"/>
              <a:ext cx="173049" cy="173049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493154" y="1926411"/>
              <a:ext cx="3243580" cy="1035685"/>
            </a:xfrm>
            <a:custGeom>
              <a:avLst/>
              <a:gdLst/>
              <a:ahLst/>
              <a:cxnLst/>
              <a:rect l="l" t="t" r="r" b="b"/>
              <a:pathLst>
                <a:path w="3243579" h="1035685">
                  <a:moveTo>
                    <a:pt x="295132" y="340776"/>
                  </a:moveTo>
                  <a:lnTo>
                    <a:pt x="299293" y="270212"/>
                  </a:lnTo>
                  <a:lnTo>
                    <a:pt x="320329" y="236619"/>
                  </a:lnTo>
                  <a:lnTo>
                    <a:pt x="353153" y="204970"/>
                  </a:lnTo>
                  <a:lnTo>
                    <a:pt x="397130" y="175879"/>
                  </a:lnTo>
                  <a:lnTo>
                    <a:pt x="451623" y="149958"/>
                  </a:lnTo>
                  <a:lnTo>
                    <a:pt x="515995" y="127823"/>
                  </a:lnTo>
                  <a:lnTo>
                    <a:pt x="561071" y="116167"/>
                  </a:lnTo>
                  <a:lnTo>
                    <a:pt x="608089" y="106703"/>
                  </a:lnTo>
                  <a:lnTo>
                    <a:pt x="656650" y="99437"/>
                  </a:lnTo>
                  <a:lnTo>
                    <a:pt x="706357" y="94375"/>
                  </a:lnTo>
                  <a:lnTo>
                    <a:pt x="756809" y="91520"/>
                  </a:lnTo>
                  <a:lnTo>
                    <a:pt x="807608" y="90879"/>
                  </a:lnTo>
                  <a:lnTo>
                    <a:pt x="858356" y="92456"/>
                  </a:lnTo>
                  <a:lnTo>
                    <a:pt x="908653" y="96255"/>
                  </a:lnTo>
                  <a:lnTo>
                    <a:pt x="958102" y="102283"/>
                  </a:lnTo>
                  <a:lnTo>
                    <a:pt x="1006303" y="110545"/>
                  </a:lnTo>
                  <a:lnTo>
                    <a:pt x="1052858" y="121044"/>
                  </a:lnTo>
                  <a:lnTo>
                    <a:pt x="1086415" y="98062"/>
                  </a:lnTo>
                  <a:lnTo>
                    <a:pt x="1127258" y="77867"/>
                  </a:lnTo>
                  <a:lnTo>
                    <a:pt x="1174474" y="60741"/>
                  </a:lnTo>
                  <a:lnTo>
                    <a:pt x="1227155" y="46966"/>
                  </a:lnTo>
                  <a:lnTo>
                    <a:pt x="1284387" y="36823"/>
                  </a:lnTo>
                  <a:lnTo>
                    <a:pt x="1345262" y="30595"/>
                  </a:lnTo>
                  <a:lnTo>
                    <a:pt x="1398735" y="28601"/>
                  </a:lnTo>
                  <a:lnTo>
                    <a:pt x="1451750" y="29715"/>
                  </a:lnTo>
                  <a:lnTo>
                    <a:pt x="1503638" y="33844"/>
                  </a:lnTo>
                  <a:lnTo>
                    <a:pt x="1553730" y="40894"/>
                  </a:lnTo>
                  <a:lnTo>
                    <a:pt x="1601355" y="50769"/>
                  </a:lnTo>
                  <a:lnTo>
                    <a:pt x="1645845" y="63377"/>
                  </a:lnTo>
                  <a:lnTo>
                    <a:pt x="1686530" y="78622"/>
                  </a:lnTo>
                  <a:lnTo>
                    <a:pt x="1751884" y="39796"/>
                  </a:lnTo>
                  <a:lnTo>
                    <a:pt x="1794273" y="24723"/>
                  </a:lnTo>
                  <a:lnTo>
                    <a:pt x="1841834" y="12934"/>
                  </a:lnTo>
                  <a:lnTo>
                    <a:pt x="1893591" y="4719"/>
                  </a:lnTo>
                  <a:lnTo>
                    <a:pt x="1948568" y="370"/>
                  </a:lnTo>
                  <a:lnTo>
                    <a:pt x="2004443" y="150"/>
                  </a:lnTo>
                  <a:lnTo>
                    <a:pt x="2058822" y="3991"/>
                  </a:lnTo>
                  <a:lnTo>
                    <a:pt x="2110621" y="11685"/>
                  </a:lnTo>
                  <a:lnTo>
                    <a:pt x="2158754" y="23026"/>
                  </a:lnTo>
                  <a:lnTo>
                    <a:pt x="2202136" y="37808"/>
                  </a:lnTo>
                  <a:lnTo>
                    <a:pt x="2239683" y="55824"/>
                  </a:lnTo>
                  <a:lnTo>
                    <a:pt x="2276267" y="39605"/>
                  </a:lnTo>
                  <a:lnTo>
                    <a:pt x="2317166" y="26020"/>
                  </a:lnTo>
                  <a:lnTo>
                    <a:pt x="2361644" y="15167"/>
                  </a:lnTo>
                  <a:lnTo>
                    <a:pt x="2408967" y="7146"/>
                  </a:lnTo>
                  <a:lnTo>
                    <a:pt x="2458399" y="2057"/>
                  </a:lnTo>
                  <a:lnTo>
                    <a:pt x="2509204" y="0"/>
                  </a:lnTo>
                  <a:lnTo>
                    <a:pt x="2560648" y="1073"/>
                  </a:lnTo>
                  <a:lnTo>
                    <a:pt x="2611994" y="5376"/>
                  </a:lnTo>
                  <a:lnTo>
                    <a:pt x="2677081" y="15938"/>
                  </a:lnTo>
                  <a:lnTo>
                    <a:pt x="2735377" y="31362"/>
                  </a:lnTo>
                  <a:lnTo>
                    <a:pt x="2785646" y="51064"/>
                  </a:lnTo>
                  <a:lnTo>
                    <a:pt x="2826652" y="74461"/>
                  </a:lnTo>
                  <a:lnTo>
                    <a:pt x="2857161" y="100969"/>
                  </a:lnTo>
                  <a:lnTo>
                    <a:pt x="2875935" y="130006"/>
                  </a:lnTo>
                  <a:lnTo>
                    <a:pt x="2940506" y="140342"/>
                  </a:lnTo>
                  <a:lnTo>
                    <a:pt x="2999447" y="155165"/>
                  </a:lnTo>
                  <a:lnTo>
                    <a:pt x="3051605" y="174059"/>
                  </a:lnTo>
                  <a:lnTo>
                    <a:pt x="3095826" y="196605"/>
                  </a:lnTo>
                  <a:lnTo>
                    <a:pt x="3130956" y="222385"/>
                  </a:lnTo>
                  <a:lnTo>
                    <a:pt x="3159767" y="257609"/>
                  </a:lnTo>
                  <a:lnTo>
                    <a:pt x="3170654" y="294285"/>
                  </a:lnTo>
                  <a:lnTo>
                    <a:pt x="3163551" y="331138"/>
                  </a:lnTo>
                  <a:lnTo>
                    <a:pt x="3138394" y="366890"/>
                  </a:lnTo>
                  <a:lnTo>
                    <a:pt x="3186314" y="399610"/>
                  </a:lnTo>
                  <a:lnTo>
                    <a:pt x="3219926" y="434922"/>
                  </a:lnTo>
                  <a:lnTo>
                    <a:pt x="3238965" y="471964"/>
                  </a:lnTo>
                  <a:lnTo>
                    <a:pt x="3243163" y="509877"/>
                  </a:lnTo>
                  <a:lnTo>
                    <a:pt x="3232254" y="547800"/>
                  </a:lnTo>
                  <a:lnTo>
                    <a:pt x="3205971" y="584873"/>
                  </a:lnTo>
                  <a:lnTo>
                    <a:pt x="3148794" y="630005"/>
                  </a:lnTo>
                  <a:lnTo>
                    <a:pt x="3112080" y="649821"/>
                  </a:lnTo>
                  <a:lnTo>
                    <a:pt x="3070571" y="667592"/>
                  </a:lnTo>
                  <a:lnTo>
                    <a:pt x="3024733" y="683161"/>
                  </a:lnTo>
                  <a:lnTo>
                    <a:pt x="2975032" y="696370"/>
                  </a:lnTo>
                  <a:lnTo>
                    <a:pt x="2921934" y="707059"/>
                  </a:lnTo>
                  <a:lnTo>
                    <a:pt x="2865904" y="715070"/>
                  </a:lnTo>
                  <a:lnTo>
                    <a:pt x="2807410" y="720246"/>
                  </a:lnTo>
                  <a:lnTo>
                    <a:pt x="2799870" y="753793"/>
                  </a:lnTo>
                  <a:lnTo>
                    <a:pt x="2746093" y="815392"/>
                  </a:lnTo>
                  <a:lnTo>
                    <a:pt x="2701699" y="842103"/>
                  </a:lnTo>
                  <a:lnTo>
                    <a:pt x="2646861" y="865194"/>
                  </a:lnTo>
                  <a:lnTo>
                    <a:pt x="2582502" y="883995"/>
                  </a:lnTo>
                  <a:lnTo>
                    <a:pt x="2535600" y="893658"/>
                  </a:lnTo>
                  <a:lnTo>
                    <a:pt x="2487000" y="900743"/>
                  </a:lnTo>
                  <a:lnTo>
                    <a:pt x="2437233" y="905255"/>
                  </a:lnTo>
                  <a:lnTo>
                    <a:pt x="2386832" y="907202"/>
                  </a:lnTo>
                  <a:lnTo>
                    <a:pt x="2336328" y="906590"/>
                  </a:lnTo>
                  <a:lnTo>
                    <a:pt x="2286255" y="903425"/>
                  </a:lnTo>
                  <a:lnTo>
                    <a:pt x="2237144" y="897713"/>
                  </a:lnTo>
                  <a:lnTo>
                    <a:pt x="2189528" y="889462"/>
                  </a:lnTo>
                  <a:lnTo>
                    <a:pt x="2143938" y="878677"/>
                  </a:lnTo>
                  <a:lnTo>
                    <a:pt x="2121307" y="905091"/>
                  </a:lnTo>
                  <a:lnTo>
                    <a:pt x="2091617" y="929690"/>
                  </a:lnTo>
                  <a:lnTo>
                    <a:pt x="2055437" y="952262"/>
                  </a:lnTo>
                  <a:lnTo>
                    <a:pt x="2013333" y="972593"/>
                  </a:lnTo>
                  <a:lnTo>
                    <a:pt x="1965874" y="990468"/>
                  </a:lnTo>
                  <a:lnTo>
                    <a:pt x="1913628" y="1005674"/>
                  </a:lnTo>
                  <a:lnTo>
                    <a:pt x="1857162" y="1017996"/>
                  </a:lnTo>
                  <a:lnTo>
                    <a:pt x="1797045" y="1027222"/>
                  </a:lnTo>
                  <a:lnTo>
                    <a:pt x="1733844" y="1033137"/>
                  </a:lnTo>
                  <a:lnTo>
                    <a:pt x="1675852" y="1035427"/>
                  </a:lnTo>
                  <a:lnTo>
                    <a:pt x="1618405" y="1034823"/>
                  </a:lnTo>
                  <a:lnTo>
                    <a:pt x="1562003" y="1031423"/>
                  </a:lnTo>
                  <a:lnTo>
                    <a:pt x="1507146" y="1025322"/>
                  </a:lnTo>
                  <a:lnTo>
                    <a:pt x="1454336" y="1016617"/>
                  </a:lnTo>
                  <a:lnTo>
                    <a:pt x="1404070" y="1005405"/>
                  </a:lnTo>
                  <a:lnTo>
                    <a:pt x="1356850" y="991783"/>
                  </a:lnTo>
                  <a:lnTo>
                    <a:pt x="1313176" y="975847"/>
                  </a:lnTo>
                  <a:lnTo>
                    <a:pt x="1273548" y="957693"/>
                  </a:lnTo>
                  <a:lnTo>
                    <a:pt x="1238465" y="937419"/>
                  </a:lnTo>
                  <a:lnTo>
                    <a:pt x="1193068" y="948160"/>
                  </a:lnTo>
                  <a:lnTo>
                    <a:pt x="1145993" y="957036"/>
                  </a:lnTo>
                  <a:lnTo>
                    <a:pt x="1097537" y="964029"/>
                  </a:lnTo>
                  <a:lnTo>
                    <a:pt x="1047997" y="969120"/>
                  </a:lnTo>
                  <a:lnTo>
                    <a:pt x="997670" y="972290"/>
                  </a:lnTo>
                  <a:lnTo>
                    <a:pt x="946854" y="973521"/>
                  </a:lnTo>
                  <a:lnTo>
                    <a:pt x="895846" y="972795"/>
                  </a:lnTo>
                  <a:lnTo>
                    <a:pt x="844942" y="970091"/>
                  </a:lnTo>
                  <a:lnTo>
                    <a:pt x="794441" y="965392"/>
                  </a:lnTo>
                  <a:lnTo>
                    <a:pt x="739057" y="957788"/>
                  </a:lnTo>
                  <a:lnTo>
                    <a:pt x="686088" y="947883"/>
                  </a:lnTo>
                  <a:lnTo>
                    <a:pt x="635872" y="935791"/>
                  </a:lnTo>
                  <a:lnTo>
                    <a:pt x="588750" y="921624"/>
                  </a:lnTo>
                  <a:lnTo>
                    <a:pt x="545060" y="905497"/>
                  </a:lnTo>
                  <a:lnTo>
                    <a:pt x="505142" y="887522"/>
                  </a:lnTo>
                  <a:lnTo>
                    <a:pt x="469336" y="867813"/>
                  </a:lnTo>
                  <a:lnTo>
                    <a:pt x="437982" y="846483"/>
                  </a:lnTo>
                  <a:lnTo>
                    <a:pt x="380038" y="847196"/>
                  </a:lnTo>
                  <a:lnTo>
                    <a:pt x="323790" y="843563"/>
                  </a:lnTo>
                  <a:lnTo>
                    <a:pt x="270384" y="835851"/>
                  </a:lnTo>
                  <a:lnTo>
                    <a:pt x="220962" y="824327"/>
                  </a:lnTo>
                  <a:lnTo>
                    <a:pt x="176670" y="809257"/>
                  </a:lnTo>
                  <a:lnTo>
                    <a:pt x="138651" y="790909"/>
                  </a:lnTo>
                  <a:lnTo>
                    <a:pt x="80818" y="736584"/>
                  </a:lnTo>
                  <a:lnTo>
                    <a:pt x="73022" y="702484"/>
                  </a:lnTo>
                  <a:lnTo>
                    <a:pt x="84156" y="668780"/>
                  </a:lnTo>
                  <a:lnTo>
                    <a:pt x="113713" y="637003"/>
                  </a:lnTo>
                  <a:lnTo>
                    <a:pt x="161188" y="608683"/>
                  </a:lnTo>
                  <a:lnTo>
                    <a:pt x="105507" y="590708"/>
                  </a:lnTo>
                  <a:lnTo>
                    <a:pt x="60650" y="568520"/>
                  </a:lnTo>
                  <a:lnTo>
                    <a:pt x="27513" y="543014"/>
                  </a:lnTo>
                  <a:lnTo>
                    <a:pt x="0" y="485625"/>
                  </a:lnTo>
                  <a:lnTo>
                    <a:pt x="7419" y="455533"/>
                  </a:lnTo>
                  <a:lnTo>
                    <a:pt x="52460" y="408189"/>
                  </a:lnTo>
                  <a:lnTo>
                    <a:pt x="87994" y="388339"/>
                  </a:lnTo>
                  <a:lnTo>
                    <a:pt x="130806" y="371583"/>
                  </a:lnTo>
                  <a:lnTo>
                    <a:pt x="179847" y="358332"/>
                  </a:lnTo>
                  <a:lnTo>
                    <a:pt x="234067" y="348997"/>
                  </a:lnTo>
                  <a:lnTo>
                    <a:pt x="292418" y="343988"/>
                  </a:lnTo>
                  <a:lnTo>
                    <a:pt x="295132" y="340776"/>
                  </a:lnTo>
                  <a:close/>
                </a:path>
              </a:pathLst>
            </a:custGeom>
            <a:ln w="25399">
              <a:solidFill>
                <a:srgbClr val="A1A1A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14958" y="2012235"/>
              <a:ext cx="83083" cy="83083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17359" y="2026395"/>
              <a:ext cx="198449" cy="198449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744377" y="2013351"/>
              <a:ext cx="140766" cy="140766"/>
            </a:xfrm>
            <a:prstGeom prst="rect">
              <a:avLst/>
            </a:prstGeom>
          </p:spPr>
        </p:pic>
        <p:sp>
          <p:nvSpPr>
            <p:cNvPr id="25" name="object 25" descr=""/>
            <p:cNvSpPr/>
            <p:nvPr/>
          </p:nvSpPr>
          <p:spPr>
            <a:xfrm>
              <a:off x="657812" y="1978869"/>
              <a:ext cx="2972435" cy="881380"/>
            </a:xfrm>
            <a:custGeom>
              <a:avLst/>
              <a:gdLst/>
              <a:ahLst/>
              <a:cxnLst/>
              <a:rect l="l" t="t" r="r" b="b"/>
              <a:pathLst>
                <a:path w="2972435" h="881380">
                  <a:moveTo>
                    <a:pt x="189947" y="571298"/>
                  </a:moveTo>
                  <a:lnTo>
                    <a:pt x="140370" y="571332"/>
                  </a:lnTo>
                  <a:lnTo>
                    <a:pt x="91630" y="568104"/>
                  </a:lnTo>
                  <a:lnTo>
                    <a:pt x="44562" y="561697"/>
                  </a:lnTo>
                  <a:lnTo>
                    <a:pt x="0" y="552195"/>
                  </a:lnTo>
                </a:path>
                <a:path w="2972435" h="881380">
                  <a:moveTo>
                    <a:pt x="357537" y="780342"/>
                  </a:moveTo>
                  <a:lnTo>
                    <a:pt x="337315" y="783515"/>
                  </a:lnTo>
                  <a:lnTo>
                    <a:pt x="316679" y="786101"/>
                  </a:lnTo>
                  <a:lnTo>
                    <a:pt x="295695" y="788093"/>
                  </a:lnTo>
                  <a:lnTo>
                    <a:pt x="274433" y="789485"/>
                  </a:lnTo>
                </a:path>
                <a:path w="2972435" h="881380">
                  <a:moveTo>
                    <a:pt x="1073620" y="880789"/>
                  </a:moveTo>
                  <a:lnTo>
                    <a:pt x="1059199" y="870812"/>
                  </a:lnTo>
                  <a:lnTo>
                    <a:pt x="1046029" y="860521"/>
                  </a:lnTo>
                  <a:lnTo>
                    <a:pt x="1034136" y="849938"/>
                  </a:lnTo>
                  <a:lnTo>
                    <a:pt x="1023548" y="839085"/>
                  </a:lnTo>
                </a:path>
                <a:path w="2972435" h="881380">
                  <a:moveTo>
                    <a:pt x="1999603" y="776795"/>
                  </a:moveTo>
                  <a:lnTo>
                    <a:pt x="1996690" y="788396"/>
                  </a:lnTo>
                  <a:lnTo>
                    <a:pt x="1992380" y="799905"/>
                  </a:lnTo>
                  <a:lnTo>
                    <a:pt x="1986683" y="811300"/>
                  </a:lnTo>
                  <a:lnTo>
                    <a:pt x="1979610" y="822555"/>
                  </a:lnTo>
                </a:path>
                <a:path w="2972435" h="881380">
                  <a:moveTo>
                    <a:pt x="2397153" y="494057"/>
                  </a:moveTo>
                  <a:lnTo>
                    <a:pt x="2458049" y="509738"/>
                  </a:lnTo>
                  <a:lnTo>
                    <a:pt x="2511443" y="529169"/>
                  </a:lnTo>
                  <a:lnTo>
                    <a:pt x="2556623" y="551850"/>
                  </a:lnTo>
                  <a:lnTo>
                    <a:pt x="2592875" y="577282"/>
                  </a:lnTo>
                  <a:lnTo>
                    <a:pt x="2619487" y="604965"/>
                  </a:lnTo>
                  <a:lnTo>
                    <a:pt x="2635748" y="634398"/>
                  </a:lnTo>
                  <a:lnTo>
                    <a:pt x="2640943" y="665081"/>
                  </a:lnTo>
                </a:path>
                <a:path w="2972435" h="881380">
                  <a:moveTo>
                    <a:pt x="2972201" y="311904"/>
                  </a:moveTo>
                  <a:lnTo>
                    <a:pt x="2951589" y="329912"/>
                  </a:lnTo>
                  <a:lnTo>
                    <a:pt x="2926444" y="346710"/>
                  </a:lnTo>
                  <a:lnTo>
                    <a:pt x="2897038" y="362137"/>
                  </a:lnTo>
                  <a:lnTo>
                    <a:pt x="2863645" y="376033"/>
                  </a:lnTo>
                </a:path>
                <a:path w="2972435" h="881380">
                  <a:moveTo>
                    <a:pt x="2711707" y="73952"/>
                  </a:moveTo>
                  <a:lnTo>
                    <a:pt x="2714399" y="81472"/>
                  </a:lnTo>
                  <a:lnTo>
                    <a:pt x="2716253" y="89036"/>
                  </a:lnTo>
                  <a:lnTo>
                    <a:pt x="2717267" y="96629"/>
                  </a:lnTo>
                  <a:lnTo>
                    <a:pt x="2717438" y="104239"/>
                  </a:lnTo>
                </a:path>
                <a:path w="2972435" h="881380">
                  <a:moveTo>
                    <a:pt x="2018417" y="38624"/>
                  </a:moveTo>
                  <a:lnTo>
                    <a:pt x="2029876" y="28331"/>
                  </a:lnTo>
                  <a:lnTo>
                    <a:pt x="2043002" y="18438"/>
                  </a:lnTo>
                  <a:lnTo>
                    <a:pt x="2057739" y="8981"/>
                  </a:lnTo>
                  <a:lnTo>
                    <a:pt x="2074032" y="0"/>
                  </a:lnTo>
                </a:path>
                <a:path w="2972435" h="881380">
                  <a:moveTo>
                    <a:pt x="1498267" y="57028"/>
                  </a:moveTo>
                  <a:lnTo>
                    <a:pt x="1503206" y="48439"/>
                  </a:lnTo>
                  <a:lnTo>
                    <a:pt x="1509354" y="40008"/>
                  </a:lnTo>
                  <a:lnTo>
                    <a:pt x="1516693" y="31759"/>
                  </a:lnTo>
                  <a:lnTo>
                    <a:pt x="1525201" y="23717"/>
                  </a:lnTo>
                </a:path>
                <a:path w="2972435" h="881380">
                  <a:moveTo>
                    <a:pt x="887811" y="68345"/>
                  </a:moveTo>
                  <a:lnTo>
                    <a:pt x="913837" y="75448"/>
                  </a:lnTo>
                  <a:lnTo>
                    <a:pt x="938802" y="83216"/>
                  </a:lnTo>
                  <a:lnTo>
                    <a:pt x="962640" y="91628"/>
                  </a:lnTo>
                  <a:lnTo>
                    <a:pt x="985282" y="100662"/>
                  </a:lnTo>
                </a:path>
                <a:path w="2972435" h="881380">
                  <a:moveTo>
                    <a:pt x="147501" y="322331"/>
                  </a:moveTo>
                  <a:lnTo>
                    <a:pt x="142091" y="313945"/>
                  </a:lnTo>
                  <a:lnTo>
                    <a:pt x="137449" y="305476"/>
                  </a:lnTo>
                  <a:lnTo>
                    <a:pt x="133581" y="296934"/>
                  </a:lnTo>
                  <a:lnTo>
                    <a:pt x="130490" y="288329"/>
                  </a:lnTo>
                </a:path>
              </a:pathLst>
            </a:custGeom>
            <a:ln w="25399">
              <a:solidFill>
                <a:srgbClr val="A1A1A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1070419" y="1870749"/>
            <a:ext cx="1866900" cy="106934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algn="ctr" marL="12700" marR="5080">
              <a:lnSpc>
                <a:spcPct val="100699"/>
              </a:lnSpc>
              <a:spcBef>
                <a:spcPts val="70"/>
              </a:spcBef>
            </a:pPr>
            <a:r>
              <a:rPr dirty="0" sz="1800">
                <a:latin typeface="Calibri"/>
                <a:cs typeface="Calibri"/>
              </a:rPr>
              <a:t>Offer</a:t>
            </a:r>
            <a:r>
              <a:rPr dirty="0" sz="1800" spc="-105">
                <a:latin typeface="Calibri"/>
                <a:cs typeface="Calibri"/>
              </a:rPr>
              <a:t> </a:t>
            </a:r>
            <a:r>
              <a:rPr dirty="0" sz="3200" spc="-10" b="1">
                <a:latin typeface="Calibri"/>
                <a:cs typeface="Calibri"/>
              </a:rPr>
              <a:t>EXTRA </a:t>
            </a:r>
            <a:r>
              <a:rPr dirty="0" sz="1800">
                <a:latin typeface="Calibri"/>
                <a:cs typeface="Calibri"/>
              </a:rPr>
              <a:t>Cover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Important </a:t>
            </a:r>
            <a:r>
              <a:rPr dirty="0" sz="1800">
                <a:latin typeface="Calibri"/>
                <a:cs typeface="Calibri"/>
              </a:rPr>
              <a:t>Phase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Life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7895575" y="59175"/>
            <a:ext cx="1249045" cy="389890"/>
            <a:chOff x="7895575" y="59175"/>
            <a:chExt cx="1249045" cy="389890"/>
          </a:xfrm>
        </p:grpSpPr>
        <p:pic>
          <p:nvPicPr>
            <p:cNvPr id="28" name="object 28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895575" y="59175"/>
              <a:ext cx="1248424" cy="253800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904351" y="312962"/>
              <a:ext cx="1215094" cy="135712"/>
            </a:xfrm>
            <a:prstGeom prst="rect">
              <a:avLst/>
            </a:prstGeom>
          </p:spPr>
        </p:pic>
      </p:grpSp>
      <p:sp>
        <p:nvSpPr>
          <p:cNvPr id="30" name="object 30" descr=""/>
          <p:cNvSpPr/>
          <p:nvPr/>
        </p:nvSpPr>
        <p:spPr>
          <a:xfrm>
            <a:off x="0" y="4855749"/>
            <a:ext cx="9144000" cy="254000"/>
          </a:xfrm>
          <a:custGeom>
            <a:avLst/>
            <a:gdLst/>
            <a:ahLst/>
            <a:cxnLst/>
            <a:rect l="l" t="t" r="r" b="b"/>
            <a:pathLst>
              <a:path w="9144000" h="254000">
                <a:moveTo>
                  <a:pt x="9143999" y="253499"/>
                </a:moveTo>
                <a:lnTo>
                  <a:pt x="0" y="253499"/>
                </a:lnTo>
                <a:lnTo>
                  <a:pt x="0" y="0"/>
                </a:lnTo>
                <a:lnTo>
                  <a:pt x="9143999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 txBox="1"/>
          <p:nvPr/>
        </p:nvSpPr>
        <p:spPr>
          <a:xfrm>
            <a:off x="6677939" y="4832076"/>
            <a:ext cx="16637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 sz="1200" spc="-50">
                <a:solidFill>
                  <a:srgbClr val="888888"/>
                </a:solidFill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703339" y="4793976"/>
            <a:ext cx="102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888888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638925" y="4844776"/>
            <a:ext cx="7747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40"/>
              </a:lnSpc>
            </a:pPr>
            <a:r>
              <a:rPr dirty="0" sz="1200" spc="-6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-19050" y="295619"/>
            <a:ext cx="7164705" cy="118110"/>
            <a:chOff x="-19050" y="295619"/>
            <a:chExt cx="7164705" cy="11811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95619"/>
              <a:ext cx="7145650" cy="118100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0" y="331669"/>
              <a:ext cx="7086600" cy="0"/>
            </a:xfrm>
            <a:custGeom>
              <a:avLst/>
              <a:gdLst/>
              <a:ahLst/>
              <a:cxnLst/>
              <a:rect l="l" t="t" r="r" b="b"/>
              <a:pathLst>
                <a:path w="7086600" h="0">
                  <a:moveTo>
                    <a:pt x="0" y="0"/>
                  </a:moveTo>
                  <a:lnTo>
                    <a:pt x="7086599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5856" y="4859948"/>
            <a:ext cx="6257508" cy="249468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73025" y="53031"/>
            <a:ext cx="96583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latin typeface="Calibri"/>
                <a:cs typeface="Calibri"/>
              </a:rPr>
              <a:t>Lifeline</a:t>
            </a:r>
            <a:r>
              <a:rPr dirty="0" sz="1500" spc="-65" b="1">
                <a:latin typeface="Calibri"/>
                <a:cs typeface="Calibri"/>
              </a:rPr>
              <a:t> </a:t>
            </a:r>
            <a:r>
              <a:rPr dirty="0" sz="1500" spc="-20" b="1">
                <a:latin typeface="Calibri"/>
                <a:cs typeface="Calibri"/>
              </a:rPr>
              <a:t>Plus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3801998" y="537755"/>
            <a:ext cx="715645" cy="1496695"/>
            <a:chOff x="3801998" y="537755"/>
            <a:chExt cx="715645" cy="1496695"/>
          </a:xfrm>
        </p:grpSpPr>
        <p:sp>
          <p:nvSpPr>
            <p:cNvPr id="10" name="object 10" descr=""/>
            <p:cNvSpPr/>
            <p:nvPr/>
          </p:nvSpPr>
          <p:spPr>
            <a:xfrm>
              <a:off x="4176286" y="537755"/>
              <a:ext cx="320040" cy="256540"/>
            </a:xfrm>
            <a:custGeom>
              <a:avLst/>
              <a:gdLst/>
              <a:ahLst/>
              <a:cxnLst/>
              <a:rect l="l" t="t" r="r" b="b"/>
              <a:pathLst>
                <a:path w="320039" h="256540">
                  <a:moveTo>
                    <a:pt x="319856" y="255927"/>
                  </a:moveTo>
                  <a:lnTo>
                    <a:pt x="301040" y="255927"/>
                  </a:lnTo>
                  <a:lnTo>
                    <a:pt x="240388" y="253339"/>
                  </a:lnTo>
                  <a:lnTo>
                    <a:pt x="183887" y="245919"/>
                  </a:lnTo>
                  <a:lnTo>
                    <a:pt x="132752" y="234179"/>
                  </a:lnTo>
                  <a:lnTo>
                    <a:pt x="88195" y="218632"/>
                  </a:lnTo>
                  <a:lnTo>
                    <a:pt x="51429" y="199790"/>
                  </a:lnTo>
                  <a:lnTo>
                    <a:pt x="6118" y="154274"/>
                  </a:lnTo>
                  <a:lnTo>
                    <a:pt x="0" y="128626"/>
                  </a:lnTo>
                  <a:lnTo>
                    <a:pt x="6118" y="102921"/>
                  </a:lnTo>
                  <a:lnTo>
                    <a:pt x="51429" y="57043"/>
                  </a:lnTo>
                  <a:lnTo>
                    <a:pt x="88195" y="37958"/>
                  </a:lnTo>
                  <a:lnTo>
                    <a:pt x="132752" y="22167"/>
                  </a:lnTo>
                  <a:lnTo>
                    <a:pt x="183887" y="10214"/>
                  </a:lnTo>
                  <a:lnTo>
                    <a:pt x="240388" y="2644"/>
                  </a:lnTo>
                  <a:lnTo>
                    <a:pt x="301040" y="0"/>
                  </a:lnTo>
                  <a:lnTo>
                    <a:pt x="307312" y="0"/>
                  </a:lnTo>
                  <a:lnTo>
                    <a:pt x="313584" y="1326"/>
                  </a:lnTo>
                  <a:lnTo>
                    <a:pt x="319856" y="1326"/>
                  </a:lnTo>
                  <a:lnTo>
                    <a:pt x="319856" y="255927"/>
                  </a:lnTo>
                  <a:close/>
                </a:path>
              </a:pathLst>
            </a:custGeom>
            <a:solidFill>
              <a:srgbClr val="6FA8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801998" y="814026"/>
              <a:ext cx="715645" cy="1220470"/>
            </a:xfrm>
            <a:custGeom>
              <a:avLst/>
              <a:gdLst/>
              <a:ahLst/>
              <a:cxnLst/>
              <a:rect l="l" t="t" r="r" b="b"/>
              <a:pathLst>
                <a:path w="715645" h="1220470">
                  <a:moveTo>
                    <a:pt x="138001" y="609399"/>
                  </a:moveTo>
                  <a:lnTo>
                    <a:pt x="84682" y="605529"/>
                  </a:lnTo>
                  <a:lnTo>
                    <a:pt x="40773" y="593336"/>
                  </a:lnTo>
                  <a:lnTo>
                    <a:pt x="10977" y="574934"/>
                  </a:lnTo>
                  <a:lnTo>
                    <a:pt x="0" y="552434"/>
                  </a:lnTo>
                  <a:lnTo>
                    <a:pt x="0" y="102008"/>
                  </a:lnTo>
                  <a:lnTo>
                    <a:pt x="33454" y="50243"/>
                  </a:lnTo>
                  <a:lnTo>
                    <a:pt x="71745" y="29642"/>
                  </a:lnTo>
                  <a:lnTo>
                    <a:pt x="121273" y="13787"/>
                  </a:lnTo>
                  <a:lnTo>
                    <a:pt x="179689" y="3600"/>
                  </a:lnTo>
                  <a:lnTo>
                    <a:pt x="244638" y="0"/>
                  </a:lnTo>
                  <a:lnTo>
                    <a:pt x="715096" y="0"/>
                  </a:lnTo>
                  <a:lnTo>
                    <a:pt x="715096" y="204016"/>
                  </a:lnTo>
                  <a:lnTo>
                    <a:pt x="297956" y="204016"/>
                  </a:lnTo>
                  <a:lnTo>
                    <a:pt x="288743" y="204927"/>
                  </a:lnTo>
                  <a:lnTo>
                    <a:pt x="280706" y="207328"/>
                  </a:lnTo>
                  <a:lnTo>
                    <a:pt x="275022" y="210723"/>
                  </a:lnTo>
                  <a:lnTo>
                    <a:pt x="272865" y="214614"/>
                  </a:lnTo>
                  <a:lnTo>
                    <a:pt x="272865" y="551109"/>
                  </a:lnTo>
                  <a:lnTo>
                    <a:pt x="262378" y="573071"/>
                  </a:lnTo>
                  <a:lnTo>
                    <a:pt x="233661" y="591680"/>
                  </a:lnTo>
                  <a:lnTo>
                    <a:pt x="190829" y="604576"/>
                  </a:lnTo>
                  <a:lnTo>
                    <a:pt x="138001" y="609399"/>
                  </a:lnTo>
                  <a:close/>
                </a:path>
                <a:path w="715645" h="1220470">
                  <a:moveTo>
                    <a:pt x="508095" y="1220124"/>
                  </a:moveTo>
                  <a:lnTo>
                    <a:pt x="450636" y="1216998"/>
                  </a:lnTo>
                  <a:lnTo>
                    <a:pt x="400705" y="1206876"/>
                  </a:lnTo>
                  <a:lnTo>
                    <a:pt x="361312" y="1191032"/>
                  </a:lnTo>
                  <a:lnTo>
                    <a:pt x="326184" y="1147261"/>
                  </a:lnTo>
                  <a:lnTo>
                    <a:pt x="326184" y="214614"/>
                  </a:lnTo>
                  <a:lnTo>
                    <a:pt x="323979" y="210723"/>
                  </a:lnTo>
                  <a:lnTo>
                    <a:pt x="317951" y="207328"/>
                  </a:lnTo>
                  <a:lnTo>
                    <a:pt x="308983" y="204927"/>
                  </a:lnTo>
                  <a:lnTo>
                    <a:pt x="297956" y="204016"/>
                  </a:lnTo>
                  <a:lnTo>
                    <a:pt x="715096" y="204016"/>
                  </a:lnTo>
                  <a:lnTo>
                    <a:pt x="715096" y="684912"/>
                  </a:lnTo>
                  <a:lnTo>
                    <a:pt x="671187" y="684912"/>
                  </a:lnTo>
                  <a:lnTo>
                    <a:pt x="671187" y="1144611"/>
                  </a:lnTo>
                  <a:lnTo>
                    <a:pt x="658494" y="1172805"/>
                  </a:lnTo>
                  <a:lnTo>
                    <a:pt x="623749" y="1196278"/>
                  </a:lnTo>
                  <a:lnTo>
                    <a:pt x="571950" y="1212796"/>
                  </a:lnTo>
                  <a:lnTo>
                    <a:pt x="508095" y="1220124"/>
                  </a:lnTo>
                  <a:close/>
                </a:path>
              </a:pathLst>
            </a:custGeom>
            <a:solidFill>
              <a:srgbClr val="CEE1F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252899" y="459924"/>
            <a:ext cx="3497579" cy="374015"/>
          </a:xfrm>
          <a:custGeom>
            <a:avLst/>
            <a:gdLst/>
            <a:ahLst/>
            <a:cxnLst/>
            <a:rect l="l" t="t" r="r" b="b"/>
            <a:pathLst>
              <a:path w="3497579" h="374015">
                <a:moveTo>
                  <a:pt x="3434798" y="373799"/>
                </a:moveTo>
                <a:lnTo>
                  <a:pt x="62301" y="373799"/>
                </a:lnTo>
                <a:lnTo>
                  <a:pt x="38050" y="368904"/>
                </a:lnTo>
                <a:lnTo>
                  <a:pt x="18247" y="355552"/>
                </a:lnTo>
                <a:lnTo>
                  <a:pt x="4895" y="335749"/>
                </a:lnTo>
                <a:lnTo>
                  <a:pt x="0" y="311498"/>
                </a:lnTo>
                <a:lnTo>
                  <a:pt x="0" y="62301"/>
                </a:lnTo>
                <a:lnTo>
                  <a:pt x="4895" y="38050"/>
                </a:lnTo>
                <a:lnTo>
                  <a:pt x="18247" y="18247"/>
                </a:lnTo>
                <a:lnTo>
                  <a:pt x="38050" y="4895"/>
                </a:lnTo>
                <a:lnTo>
                  <a:pt x="62301" y="0"/>
                </a:lnTo>
                <a:lnTo>
                  <a:pt x="3434798" y="0"/>
                </a:lnTo>
                <a:lnTo>
                  <a:pt x="3478852" y="18247"/>
                </a:lnTo>
                <a:lnTo>
                  <a:pt x="3497099" y="62301"/>
                </a:lnTo>
                <a:lnTo>
                  <a:pt x="3497099" y="311498"/>
                </a:lnTo>
                <a:lnTo>
                  <a:pt x="3492204" y="335749"/>
                </a:lnTo>
                <a:lnTo>
                  <a:pt x="3478852" y="355552"/>
                </a:lnTo>
                <a:lnTo>
                  <a:pt x="3459049" y="368904"/>
                </a:lnTo>
                <a:lnTo>
                  <a:pt x="3434798" y="3737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" name="object 13" descr=""/>
          <p:cNvGrpSpPr/>
          <p:nvPr/>
        </p:nvGrpSpPr>
        <p:grpSpPr>
          <a:xfrm>
            <a:off x="212550" y="1492925"/>
            <a:ext cx="3497579" cy="942340"/>
            <a:chOff x="212550" y="1492925"/>
            <a:chExt cx="3497579" cy="942340"/>
          </a:xfrm>
        </p:grpSpPr>
        <p:sp>
          <p:nvSpPr>
            <p:cNvPr id="14" name="object 14" descr=""/>
            <p:cNvSpPr/>
            <p:nvPr/>
          </p:nvSpPr>
          <p:spPr>
            <a:xfrm>
              <a:off x="978568" y="1652453"/>
              <a:ext cx="299085" cy="778510"/>
            </a:xfrm>
            <a:custGeom>
              <a:avLst/>
              <a:gdLst/>
              <a:ahLst/>
              <a:cxnLst/>
              <a:rect l="l" t="t" r="r" b="b"/>
              <a:pathLst>
                <a:path w="299084" h="778510">
                  <a:moveTo>
                    <a:pt x="0" y="0"/>
                  </a:moveTo>
                  <a:lnTo>
                    <a:pt x="0" y="388910"/>
                  </a:lnTo>
                  <a:lnTo>
                    <a:pt x="298499" y="388910"/>
                  </a:lnTo>
                  <a:lnTo>
                    <a:pt x="298499" y="777899"/>
                  </a:lnTo>
                </a:path>
              </a:pathLst>
            </a:custGeom>
            <a:ln w="9524">
              <a:solidFill>
                <a:srgbClr val="D7D7D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2550" y="1492925"/>
              <a:ext cx="3497099" cy="777899"/>
            </a:xfrm>
            <a:prstGeom prst="rect">
              <a:avLst/>
            </a:prstGeom>
          </p:spPr>
        </p:pic>
      </p:grpSp>
      <p:grpSp>
        <p:nvGrpSpPr>
          <p:cNvPr id="16" name="object 16" descr=""/>
          <p:cNvGrpSpPr/>
          <p:nvPr/>
        </p:nvGrpSpPr>
        <p:grpSpPr>
          <a:xfrm>
            <a:off x="4577794" y="426084"/>
            <a:ext cx="4429760" cy="1580515"/>
            <a:chOff x="4577794" y="426084"/>
            <a:chExt cx="4429760" cy="1580515"/>
          </a:xfrm>
        </p:grpSpPr>
        <p:sp>
          <p:nvSpPr>
            <p:cNvPr id="17" name="object 17" descr=""/>
            <p:cNvSpPr/>
            <p:nvPr/>
          </p:nvSpPr>
          <p:spPr>
            <a:xfrm>
              <a:off x="4592922" y="786172"/>
              <a:ext cx="932815" cy="1220470"/>
            </a:xfrm>
            <a:custGeom>
              <a:avLst/>
              <a:gdLst/>
              <a:ahLst/>
              <a:cxnLst/>
              <a:rect l="l" t="t" r="r" b="b"/>
              <a:pathLst>
                <a:path w="932814" h="1220470">
                  <a:moveTo>
                    <a:pt x="235428" y="1220085"/>
                  </a:moveTo>
                  <a:lnTo>
                    <a:pt x="169214" y="1214496"/>
                  </a:lnTo>
                  <a:lnTo>
                    <a:pt x="115360" y="1199220"/>
                  </a:lnTo>
                  <a:lnTo>
                    <a:pt x="79162" y="1176493"/>
                  </a:lnTo>
                  <a:lnTo>
                    <a:pt x="65919" y="1148549"/>
                  </a:lnTo>
                  <a:lnTo>
                    <a:pt x="65919" y="683565"/>
                  </a:lnTo>
                  <a:lnTo>
                    <a:pt x="0" y="683565"/>
                  </a:lnTo>
                  <a:lnTo>
                    <a:pt x="0" y="0"/>
                  </a:lnTo>
                  <a:lnTo>
                    <a:pt x="389242" y="0"/>
                  </a:lnTo>
                  <a:lnTo>
                    <a:pt x="455113" y="4305"/>
                  </a:lnTo>
                  <a:lnTo>
                    <a:pt x="513627" y="16559"/>
                  </a:lnTo>
                  <a:lnTo>
                    <a:pt x="560958" y="35767"/>
                  </a:lnTo>
                  <a:lnTo>
                    <a:pt x="593281" y="60937"/>
                  </a:lnTo>
                  <a:lnTo>
                    <a:pt x="695662" y="188112"/>
                  </a:lnTo>
                  <a:lnTo>
                    <a:pt x="392381" y="188112"/>
                  </a:lnTo>
                  <a:lnTo>
                    <a:pt x="377814" y="189479"/>
                  </a:lnTo>
                  <a:lnTo>
                    <a:pt x="367661" y="193080"/>
                  </a:lnTo>
                  <a:lnTo>
                    <a:pt x="362806" y="198172"/>
                  </a:lnTo>
                  <a:lnTo>
                    <a:pt x="364130" y="204009"/>
                  </a:lnTo>
                  <a:lnTo>
                    <a:pt x="668618" y="639849"/>
                  </a:lnTo>
                  <a:lnTo>
                    <a:pt x="669697" y="654442"/>
                  </a:lnTo>
                  <a:lnTo>
                    <a:pt x="656062" y="667172"/>
                  </a:lnTo>
                  <a:lnTo>
                    <a:pt x="630655" y="676176"/>
                  </a:lnTo>
                  <a:lnTo>
                    <a:pt x="596420" y="679591"/>
                  </a:lnTo>
                  <a:lnTo>
                    <a:pt x="401798" y="679591"/>
                  </a:lnTo>
                  <a:lnTo>
                    <a:pt x="401798" y="1148549"/>
                  </a:lnTo>
                  <a:lnTo>
                    <a:pt x="388604" y="1176493"/>
                  </a:lnTo>
                  <a:lnTo>
                    <a:pt x="352751" y="1199220"/>
                  </a:lnTo>
                  <a:lnTo>
                    <a:pt x="299828" y="1214496"/>
                  </a:lnTo>
                  <a:lnTo>
                    <a:pt x="235428" y="1220085"/>
                  </a:lnTo>
                  <a:close/>
                </a:path>
                <a:path w="932814" h="1220470">
                  <a:moveTo>
                    <a:pt x="794180" y="552416"/>
                  </a:moveTo>
                  <a:lnTo>
                    <a:pt x="751067" y="549353"/>
                  </a:lnTo>
                  <a:lnTo>
                    <a:pt x="712957" y="540825"/>
                  </a:lnTo>
                  <a:lnTo>
                    <a:pt x="662340" y="511349"/>
                  </a:lnTo>
                  <a:lnTo>
                    <a:pt x="420633" y="196061"/>
                  </a:lnTo>
                  <a:lnTo>
                    <a:pt x="415336" y="192584"/>
                  </a:lnTo>
                  <a:lnTo>
                    <a:pt x="408861" y="190100"/>
                  </a:lnTo>
                  <a:lnTo>
                    <a:pt x="401210" y="188609"/>
                  </a:lnTo>
                  <a:lnTo>
                    <a:pt x="392381" y="188112"/>
                  </a:lnTo>
                  <a:lnTo>
                    <a:pt x="695662" y="188112"/>
                  </a:lnTo>
                  <a:lnTo>
                    <a:pt x="926020" y="474256"/>
                  </a:lnTo>
                  <a:lnTo>
                    <a:pt x="932348" y="502676"/>
                  </a:lnTo>
                  <a:lnTo>
                    <a:pt x="908363" y="527743"/>
                  </a:lnTo>
                  <a:lnTo>
                    <a:pt x="860248" y="545606"/>
                  </a:lnTo>
                  <a:lnTo>
                    <a:pt x="794180" y="552416"/>
                  </a:lnTo>
                  <a:close/>
                </a:path>
              </a:pathLst>
            </a:custGeom>
            <a:solidFill>
              <a:srgbClr val="D4A6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4577794" y="550810"/>
              <a:ext cx="301625" cy="256540"/>
            </a:xfrm>
            <a:custGeom>
              <a:avLst/>
              <a:gdLst/>
              <a:ahLst/>
              <a:cxnLst/>
              <a:rect l="l" t="t" r="r" b="b"/>
              <a:pathLst>
                <a:path w="301625" h="256540">
                  <a:moveTo>
                    <a:pt x="0" y="255927"/>
                  </a:moveTo>
                  <a:lnTo>
                    <a:pt x="0" y="0"/>
                  </a:lnTo>
                  <a:lnTo>
                    <a:pt x="60754" y="2644"/>
                  </a:lnTo>
                  <a:lnTo>
                    <a:pt x="117349" y="10214"/>
                  </a:lnTo>
                  <a:lnTo>
                    <a:pt x="168570" y="22167"/>
                  </a:lnTo>
                  <a:lnTo>
                    <a:pt x="213202" y="37958"/>
                  </a:lnTo>
                  <a:lnTo>
                    <a:pt x="250031" y="57043"/>
                  </a:lnTo>
                  <a:lnTo>
                    <a:pt x="295417" y="102921"/>
                  </a:lnTo>
                  <a:lnTo>
                    <a:pt x="301546" y="128626"/>
                  </a:lnTo>
                  <a:lnTo>
                    <a:pt x="295417" y="154274"/>
                  </a:lnTo>
                  <a:lnTo>
                    <a:pt x="250031" y="199790"/>
                  </a:lnTo>
                  <a:lnTo>
                    <a:pt x="213202" y="218632"/>
                  </a:lnTo>
                  <a:lnTo>
                    <a:pt x="168570" y="234179"/>
                  </a:lnTo>
                  <a:lnTo>
                    <a:pt x="117349" y="245919"/>
                  </a:lnTo>
                  <a:lnTo>
                    <a:pt x="60754" y="253339"/>
                  </a:lnTo>
                  <a:lnTo>
                    <a:pt x="0" y="255927"/>
                  </a:lnTo>
                  <a:close/>
                </a:path>
              </a:pathLst>
            </a:custGeom>
            <a:solidFill>
              <a:srgbClr val="A64D7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50333" y="426084"/>
              <a:ext cx="3456900" cy="426299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65463" y="934756"/>
              <a:ext cx="3441600" cy="496199"/>
            </a:xfrm>
            <a:prstGeom prst="rect">
              <a:avLst/>
            </a:prstGeom>
          </p:spPr>
        </p:pic>
      </p:grpSp>
      <p:sp>
        <p:nvSpPr>
          <p:cNvPr id="21" name="object 21" descr=""/>
          <p:cNvSpPr txBox="1"/>
          <p:nvPr/>
        </p:nvSpPr>
        <p:spPr>
          <a:xfrm>
            <a:off x="777436" y="504076"/>
            <a:ext cx="244729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20">
                <a:latin typeface="Calibri"/>
                <a:cs typeface="Calibri"/>
              </a:rPr>
              <a:t>Women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Cover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–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Sold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Rider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252899" y="982375"/>
            <a:ext cx="3456940" cy="374015"/>
          </a:xfrm>
          <a:custGeom>
            <a:avLst/>
            <a:gdLst/>
            <a:ahLst/>
            <a:cxnLst/>
            <a:rect l="l" t="t" r="r" b="b"/>
            <a:pathLst>
              <a:path w="3456940" h="374015">
                <a:moveTo>
                  <a:pt x="3394598" y="373799"/>
                </a:moveTo>
                <a:lnTo>
                  <a:pt x="62301" y="373799"/>
                </a:lnTo>
                <a:lnTo>
                  <a:pt x="38050" y="368904"/>
                </a:lnTo>
                <a:lnTo>
                  <a:pt x="18247" y="355552"/>
                </a:lnTo>
                <a:lnTo>
                  <a:pt x="4895" y="335749"/>
                </a:lnTo>
                <a:lnTo>
                  <a:pt x="0" y="311498"/>
                </a:lnTo>
                <a:lnTo>
                  <a:pt x="0" y="62301"/>
                </a:lnTo>
                <a:lnTo>
                  <a:pt x="4895" y="38050"/>
                </a:lnTo>
                <a:lnTo>
                  <a:pt x="18247" y="18247"/>
                </a:lnTo>
                <a:lnTo>
                  <a:pt x="38050" y="4895"/>
                </a:lnTo>
                <a:lnTo>
                  <a:pt x="62301" y="0"/>
                </a:lnTo>
                <a:lnTo>
                  <a:pt x="3394598" y="0"/>
                </a:lnTo>
                <a:lnTo>
                  <a:pt x="3438652" y="18247"/>
                </a:lnTo>
                <a:lnTo>
                  <a:pt x="3456899" y="62301"/>
                </a:lnTo>
                <a:lnTo>
                  <a:pt x="3456899" y="311498"/>
                </a:lnTo>
                <a:lnTo>
                  <a:pt x="3452004" y="335749"/>
                </a:lnTo>
                <a:lnTo>
                  <a:pt x="3438652" y="355552"/>
                </a:lnTo>
                <a:lnTo>
                  <a:pt x="3418849" y="368904"/>
                </a:lnTo>
                <a:lnTo>
                  <a:pt x="3394598" y="3737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/>
          <p:nvPr/>
        </p:nvSpPr>
        <p:spPr>
          <a:xfrm>
            <a:off x="477958" y="1026526"/>
            <a:ext cx="30067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unfortunate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event</a:t>
            </a:r>
            <a:r>
              <a:rPr dirty="0" sz="1600" spc="3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-</a:t>
            </a:r>
            <a:r>
              <a:rPr dirty="0" sz="1600">
                <a:latin typeface="Calibri"/>
                <a:cs typeface="Calibri"/>
              </a:rPr>
              <a:t>-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You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Get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1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Cr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395857" y="1495287"/>
            <a:ext cx="312928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4295" marR="5080" indent="-6223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16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Ma'am,</a:t>
            </a:r>
            <a:r>
              <a:rPr dirty="0" sz="16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she</a:t>
            </a:r>
            <a:r>
              <a:rPr dirty="0" sz="16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would</a:t>
            </a:r>
            <a:r>
              <a:rPr dirty="0" sz="16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dirty="0" sz="16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16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option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6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increase</a:t>
            </a:r>
            <a:r>
              <a:rPr dirty="0" sz="16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6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Sum</a:t>
            </a:r>
            <a:r>
              <a:rPr dirty="0" sz="16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Assured</a:t>
            </a:r>
            <a:r>
              <a:rPr dirty="0" sz="16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dirty="0" sz="16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Calibri"/>
                <a:cs typeface="Calibri"/>
              </a:rPr>
              <a:t>50%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365951" y="1982967"/>
            <a:ext cx="318833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(upto</a:t>
            </a:r>
            <a:r>
              <a:rPr dirty="0" sz="16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50</a:t>
            </a:r>
            <a:r>
              <a:rPr dirty="0" sz="16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Lacs)</a:t>
            </a:r>
            <a:r>
              <a:rPr dirty="0" sz="16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dirty="0" sz="16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current</a:t>
            </a:r>
            <a:r>
              <a:rPr dirty="0" sz="16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product</a:t>
            </a:r>
            <a:r>
              <a:rPr dirty="0" sz="16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Calibri"/>
                <a:cs typeface="Calibri"/>
              </a:rPr>
              <a:t>rates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5705751" y="390314"/>
            <a:ext cx="3160395" cy="10267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40105" marR="46355" indent="-802640">
              <a:lnSpc>
                <a:spcPct val="100000"/>
              </a:lnSpc>
              <a:spcBef>
                <a:spcPts val="100"/>
              </a:spcBef>
            </a:pPr>
            <a:r>
              <a:rPr dirty="0" sz="1500" spc="-10">
                <a:latin typeface="Calibri"/>
                <a:cs typeface="Calibri"/>
              </a:rPr>
              <a:t>Currently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you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share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Income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&amp;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Liabilities </a:t>
            </a:r>
            <a:r>
              <a:rPr dirty="0" sz="1500">
                <a:latin typeface="Calibri"/>
                <a:cs typeface="Calibri"/>
              </a:rPr>
              <a:t>with</a:t>
            </a:r>
            <a:r>
              <a:rPr dirty="0" sz="1500" spc="-4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your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Husband</a:t>
            </a:r>
            <a:endParaRPr sz="1500">
              <a:latin typeface="Calibri"/>
              <a:cs typeface="Calibri"/>
            </a:endParaRPr>
          </a:p>
          <a:p>
            <a:pPr marL="806450" marR="5080" indent="-794385">
              <a:lnSpc>
                <a:spcPct val="100000"/>
              </a:lnSpc>
              <a:spcBef>
                <a:spcPts val="680"/>
              </a:spcBef>
            </a:pPr>
            <a:r>
              <a:rPr dirty="0" sz="1500">
                <a:latin typeface="Calibri"/>
                <a:cs typeface="Calibri"/>
              </a:rPr>
              <a:t>In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unfortunate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event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(death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of</a:t>
            </a:r>
            <a:r>
              <a:rPr dirty="0" sz="1500" spc="-2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Husband) </a:t>
            </a:r>
            <a:r>
              <a:rPr dirty="0" sz="1500">
                <a:latin typeface="Calibri"/>
                <a:cs typeface="Calibri"/>
              </a:rPr>
              <a:t>–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All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comes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on</a:t>
            </a:r>
            <a:r>
              <a:rPr dirty="0" sz="1500" spc="-30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you..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5600350" y="1546999"/>
            <a:ext cx="3407410" cy="977265"/>
            <a:chOff x="5600350" y="1546999"/>
            <a:chExt cx="3407410" cy="977265"/>
          </a:xfrm>
        </p:grpSpPr>
        <p:sp>
          <p:nvSpPr>
            <p:cNvPr id="28" name="object 28" descr=""/>
            <p:cNvSpPr/>
            <p:nvPr/>
          </p:nvSpPr>
          <p:spPr>
            <a:xfrm>
              <a:off x="7441811" y="1824142"/>
              <a:ext cx="310515" cy="695325"/>
            </a:xfrm>
            <a:custGeom>
              <a:avLst/>
              <a:gdLst/>
              <a:ahLst/>
              <a:cxnLst/>
              <a:rect l="l" t="t" r="r" b="b"/>
              <a:pathLst>
                <a:path w="310515" h="695325">
                  <a:moveTo>
                    <a:pt x="0" y="0"/>
                  </a:moveTo>
                  <a:lnTo>
                    <a:pt x="0" y="347508"/>
                  </a:lnTo>
                  <a:lnTo>
                    <a:pt x="310499" y="347508"/>
                  </a:lnTo>
                  <a:lnTo>
                    <a:pt x="310499" y="695099"/>
                  </a:lnTo>
                </a:path>
              </a:pathLst>
            </a:custGeom>
            <a:ln w="9524">
              <a:solidFill>
                <a:srgbClr val="D7D7D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00350" y="1546999"/>
              <a:ext cx="3406799" cy="972299"/>
            </a:xfrm>
            <a:prstGeom prst="rect">
              <a:avLst/>
            </a:prstGeom>
          </p:spPr>
        </p:pic>
      </p:grpSp>
      <p:sp>
        <p:nvSpPr>
          <p:cNvPr id="30" name="object 30" descr=""/>
          <p:cNvSpPr txBox="1"/>
          <p:nvPr/>
        </p:nvSpPr>
        <p:spPr>
          <a:xfrm>
            <a:off x="5827038" y="1524641"/>
            <a:ext cx="295148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2225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F7F7F7"/>
                </a:solidFill>
                <a:latin typeface="Calibri"/>
                <a:cs typeface="Calibri"/>
              </a:rPr>
              <a:t>For</a:t>
            </a:r>
            <a:r>
              <a:rPr dirty="0" sz="1600" spc="-55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7F7F7"/>
                </a:solidFill>
                <a:latin typeface="Calibri"/>
                <a:cs typeface="Calibri"/>
              </a:rPr>
              <a:t>you</a:t>
            </a:r>
            <a:r>
              <a:rPr dirty="0" sz="1600" spc="-55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7F7F7"/>
                </a:solidFill>
                <a:latin typeface="Calibri"/>
                <a:cs typeface="Calibri"/>
              </a:rPr>
              <a:t>Ma'am,</a:t>
            </a:r>
            <a:r>
              <a:rPr dirty="0" sz="1600" spc="-5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7F7F7"/>
                </a:solidFill>
                <a:latin typeface="Calibri"/>
                <a:cs typeface="Calibri"/>
              </a:rPr>
              <a:t>you</a:t>
            </a:r>
            <a:r>
              <a:rPr dirty="0" sz="1600" spc="-55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7F7F7"/>
                </a:solidFill>
                <a:latin typeface="Calibri"/>
                <a:cs typeface="Calibri"/>
              </a:rPr>
              <a:t>would</a:t>
            </a:r>
            <a:r>
              <a:rPr dirty="0" sz="1600" spc="-5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7F7F7"/>
                </a:solidFill>
                <a:latin typeface="Calibri"/>
                <a:cs typeface="Calibri"/>
              </a:rPr>
              <a:t>have</a:t>
            </a:r>
            <a:r>
              <a:rPr dirty="0" sz="1600" spc="-55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F7F7F7"/>
                </a:solidFill>
                <a:latin typeface="Calibri"/>
                <a:cs typeface="Calibri"/>
              </a:rPr>
              <a:t>an </a:t>
            </a:r>
            <a:r>
              <a:rPr dirty="0" sz="1600">
                <a:solidFill>
                  <a:srgbClr val="F7F7F7"/>
                </a:solidFill>
                <a:latin typeface="Calibri"/>
                <a:cs typeface="Calibri"/>
              </a:rPr>
              <a:t>option</a:t>
            </a:r>
            <a:r>
              <a:rPr dirty="0" sz="1600" spc="-5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7F7F7"/>
                </a:solidFill>
                <a:latin typeface="Calibri"/>
                <a:cs typeface="Calibri"/>
              </a:rPr>
              <a:t>to</a:t>
            </a:r>
            <a:r>
              <a:rPr dirty="0" sz="1600" spc="-45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7F7F7"/>
                </a:solidFill>
                <a:latin typeface="Calibri"/>
                <a:cs typeface="Calibri"/>
              </a:rPr>
              <a:t>increase</a:t>
            </a:r>
            <a:r>
              <a:rPr dirty="0" sz="1600" spc="-45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7F7F7"/>
                </a:solidFill>
                <a:latin typeface="Calibri"/>
                <a:cs typeface="Calibri"/>
              </a:rPr>
              <a:t>the</a:t>
            </a:r>
            <a:r>
              <a:rPr dirty="0" sz="1600" spc="-5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7F7F7"/>
                </a:solidFill>
                <a:latin typeface="Calibri"/>
                <a:cs typeface="Calibri"/>
              </a:rPr>
              <a:t>Sum</a:t>
            </a:r>
            <a:r>
              <a:rPr dirty="0" sz="1600" spc="-45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7F7F7"/>
                </a:solidFill>
                <a:latin typeface="Calibri"/>
                <a:cs typeface="Calibri"/>
              </a:rPr>
              <a:t>Assured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5962836" y="2012321"/>
            <a:ext cx="268033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F7F7F7"/>
                </a:solidFill>
                <a:latin typeface="Calibri"/>
                <a:cs typeface="Calibri"/>
              </a:rPr>
              <a:t>by</a:t>
            </a:r>
            <a:r>
              <a:rPr dirty="0" sz="1600" spc="-35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7F7F7"/>
                </a:solidFill>
                <a:latin typeface="Calibri"/>
                <a:cs typeface="Calibri"/>
              </a:rPr>
              <a:t>50%</a:t>
            </a:r>
            <a:r>
              <a:rPr dirty="0" sz="1600" spc="-35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7F7F7"/>
                </a:solidFill>
                <a:latin typeface="Calibri"/>
                <a:cs typeface="Calibri"/>
              </a:rPr>
              <a:t>(upto</a:t>
            </a:r>
            <a:r>
              <a:rPr dirty="0" sz="1600" spc="-35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7F7F7"/>
                </a:solidFill>
                <a:latin typeface="Calibri"/>
                <a:cs typeface="Calibri"/>
              </a:rPr>
              <a:t>50</a:t>
            </a:r>
            <a:r>
              <a:rPr dirty="0" sz="1600" spc="-30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7F7F7"/>
                </a:solidFill>
                <a:latin typeface="Calibri"/>
                <a:cs typeface="Calibri"/>
              </a:rPr>
              <a:t>Lacs)</a:t>
            </a:r>
            <a:r>
              <a:rPr dirty="0" sz="1600" spc="-35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7F7F7"/>
                </a:solidFill>
                <a:latin typeface="Calibri"/>
                <a:cs typeface="Calibri"/>
              </a:rPr>
              <a:t>at</a:t>
            </a:r>
            <a:r>
              <a:rPr dirty="0" sz="1600" spc="-35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7F7F7"/>
                </a:solidFill>
                <a:latin typeface="Calibri"/>
                <a:cs typeface="Calibri"/>
              </a:rPr>
              <a:t>current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170278" y="4502911"/>
            <a:ext cx="26346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 i="1">
                <a:latin typeface="Calibri"/>
                <a:cs typeface="Calibri"/>
              </a:rPr>
              <a:t>Exclusive</a:t>
            </a:r>
            <a:r>
              <a:rPr dirty="0" sz="1800" spc="-65" b="1" i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Benefit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Female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170278" y="4777231"/>
            <a:ext cx="11004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Life</a:t>
            </a:r>
            <a:r>
              <a:rPr dirty="0" sz="1800" spc="-9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Insured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 descr=""/>
          <p:cNvSpPr/>
          <p:nvPr/>
        </p:nvSpPr>
        <p:spPr>
          <a:xfrm>
            <a:off x="2570949" y="2639924"/>
            <a:ext cx="5687060" cy="1657350"/>
          </a:xfrm>
          <a:custGeom>
            <a:avLst/>
            <a:gdLst/>
            <a:ahLst/>
            <a:cxnLst/>
            <a:rect l="l" t="t" r="r" b="b"/>
            <a:pathLst>
              <a:path w="5687059" h="1657350">
                <a:moveTo>
                  <a:pt x="5410344" y="1656899"/>
                </a:moveTo>
                <a:lnTo>
                  <a:pt x="276155" y="1656899"/>
                </a:lnTo>
                <a:lnTo>
                  <a:pt x="226516" y="1652450"/>
                </a:lnTo>
                <a:lnTo>
                  <a:pt x="179795" y="1639622"/>
                </a:lnTo>
                <a:lnTo>
                  <a:pt x="136774" y="1619196"/>
                </a:lnTo>
                <a:lnTo>
                  <a:pt x="98232" y="1591951"/>
                </a:lnTo>
                <a:lnTo>
                  <a:pt x="64948" y="1558667"/>
                </a:lnTo>
                <a:lnTo>
                  <a:pt x="37703" y="1520125"/>
                </a:lnTo>
                <a:lnTo>
                  <a:pt x="17276" y="1477103"/>
                </a:lnTo>
                <a:lnTo>
                  <a:pt x="4449" y="1430383"/>
                </a:lnTo>
                <a:lnTo>
                  <a:pt x="0" y="1380744"/>
                </a:lnTo>
                <a:lnTo>
                  <a:pt x="0" y="276155"/>
                </a:lnTo>
                <a:lnTo>
                  <a:pt x="4449" y="226516"/>
                </a:lnTo>
                <a:lnTo>
                  <a:pt x="17276" y="179795"/>
                </a:lnTo>
                <a:lnTo>
                  <a:pt x="37703" y="136774"/>
                </a:lnTo>
                <a:lnTo>
                  <a:pt x="64948" y="98232"/>
                </a:lnTo>
                <a:lnTo>
                  <a:pt x="98232" y="64948"/>
                </a:lnTo>
                <a:lnTo>
                  <a:pt x="136774" y="37703"/>
                </a:lnTo>
                <a:lnTo>
                  <a:pt x="179795" y="17276"/>
                </a:lnTo>
                <a:lnTo>
                  <a:pt x="226516" y="4449"/>
                </a:lnTo>
                <a:lnTo>
                  <a:pt x="276155" y="0"/>
                </a:lnTo>
                <a:lnTo>
                  <a:pt x="5410344" y="0"/>
                </a:lnTo>
                <a:lnTo>
                  <a:pt x="5464471" y="5355"/>
                </a:lnTo>
                <a:lnTo>
                  <a:pt x="5516024" y="21021"/>
                </a:lnTo>
                <a:lnTo>
                  <a:pt x="5563555" y="46397"/>
                </a:lnTo>
                <a:lnTo>
                  <a:pt x="5605615" y="80883"/>
                </a:lnTo>
                <a:lnTo>
                  <a:pt x="5640102" y="122944"/>
                </a:lnTo>
                <a:lnTo>
                  <a:pt x="5665479" y="170475"/>
                </a:lnTo>
                <a:lnTo>
                  <a:pt x="5681144" y="222028"/>
                </a:lnTo>
                <a:lnTo>
                  <a:pt x="5686500" y="276155"/>
                </a:lnTo>
                <a:lnTo>
                  <a:pt x="5686500" y="1380744"/>
                </a:lnTo>
                <a:lnTo>
                  <a:pt x="5682050" y="1430383"/>
                </a:lnTo>
                <a:lnTo>
                  <a:pt x="5669223" y="1477103"/>
                </a:lnTo>
                <a:lnTo>
                  <a:pt x="5648796" y="1520125"/>
                </a:lnTo>
                <a:lnTo>
                  <a:pt x="5621551" y="1558667"/>
                </a:lnTo>
                <a:lnTo>
                  <a:pt x="5588268" y="1591951"/>
                </a:lnTo>
                <a:lnTo>
                  <a:pt x="5549725" y="1619196"/>
                </a:lnTo>
                <a:lnTo>
                  <a:pt x="5506704" y="1639622"/>
                </a:lnTo>
                <a:lnTo>
                  <a:pt x="5459984" y="1652450"/>
                </a:lnTo>
                <a:lnTo>
                  <a:pt x="5410344" y="1656899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 txBox="1"/>
          <p:nvPr/>
        </p:nvSpPr>
        <p:spPr>
          <a:xfrm>
            <a:off x="2724857" y="2256161"/>
            <a:ext cx="5224780" cy="2079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86995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F7F7F7"/>
                </a:solidFill>
                <a:latin typeface="Calibri"/>
                <a:cs typeface="Calibri"/>
              </a:rPr>
              <a:t>product</a:t>
            </a:r>
            <a:r>
              <a:rPr dirty="0" sz="1600" spc="-75">
                <a:solidFill>
                  <a:srgbClr val="F7F7F7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7F7F7"/>
                </a:solidFill>
                <a:latin typeface="Calibri"/>
                <a:cs typeface="Calibri"/>
              </a:rPr>
              <a:t>rates</a:t>
            </a:r>
            <a:endParaRPr sz="1600">
              <a:latin typeface="Calibri"/>
              <a:cs typeface="Calibri"/>
            </a:endParaRPr>
          </a:p>
          <a:p>
            <a:pPr marL="194310" marR="2194560">
              <a:lnSpc>
                <a:spcPct val="100000"/>
              </a:lnSpc>
              <a:spcBef>
                <a:spcPts val="1655"/>
              </a:spcBef>
            </a:pPr>
            <a:r>
              <a:rPr dirty="0" sz="1800" spc="-10">
                <a:latin typeface="Calibri"/>
                <a:cs typeface="Calibri"/>
              </a:rPr>
              <a:t>Premium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increase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300">
                <a:latin typeface="Times New Roman"/>
                <a:cs typeface="Times New Roman"/>
              </a:rPr>
              <a:t>□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8%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per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Yr </a:t>
            </a:r>
            <a:r>
              <a:rPr dirty="0" sz="1800">
                <a:latin typeface="Calibri"/>
                <a:cs typeface="Calibri"/>
              </a:rPr>
              <a:t>After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5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Years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300">
                <a:latin typeface="Times New Roman"/>
                <a:cs typeface="Times New Roman"/>
              </a:rPr>
              <a:t>□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40%...</a:t>
            </a:r>
            <a:endParaRPr sz="1800">
              <a:latin typeface="Calibri"/>
              <a:cs typeface="Calibri"/>
            </a:endParaRPr>
          </a:p>
          <a:p>
            <a:pPr marL="164465">
              <a:lnSpc>
                <a:spcPct val="100000"/>
              </a:lnSpc>
              <a:spcBef>
                <a:spcPts val="960"/>
              </a:spcBef>
            </a:pPr>
            <a:r>
              <a:rPr dirty="0" sz="2000" b="1">
                <a:latin typeface="Calibri"/>
                <a:cs typeface="Calibri"/>
              </a:rPr>
              <a:t>But</a:t>
            </a:r>
            <a:r>
              <a:rPr dirty="0" sz="2000" spc="-5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you</a:t>
            </a:r>
            <a:r>
              <a:rPr dirty="0" sz="2000" spc="-5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get</a:t>
            </a:r>
            <a:r>
              <a:rPr dirty="0" sz="2000" spc="-50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extra</a:t>
            </a:r>
            <a:r>
              <a:rPr dirty="0" sz="2000" spc="-5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Sum</a:t>
            </a:r>
            <a:r>
              <a:rPr dirty="0" sz="2000" spc="-50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Assured</a:t>
            </a:r>
            <a:r>
              <a:rPr dirty="0" sz="2000" spc="-5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at</a:t>
            </a:r>
            <a:r>
              <a:rPr dirty="0" sz="2000" spc="-50" b="1">
                <a:latin typeface="Calibri"/>
                <a:cs typeface="Calibri"/>
              </a:rPr>
              <a:t> TODAY’s</a:t>
            </a:r>
            <a:r>
              <a:rPr dirty="0" sz="2000" spc="-5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Rates</a:t>
            </a:r>
            <a:endParaRPr sz="2000">
              <a:latin typeface="Calibri"/>
              <a:cs typeface="Calibri"/>
            </a:endParaRPr>
          </a:p>
          <a:p>
            <a:pPr marL="12700" marR="665480">
              <a:lnSpc>
                <a:spcPct val="100000"/>
              </a:lnSpc>
              <a:spcBef>
                <a:spcPts val="120"/>
              </a:spcBef>
            </a:pPr>
            <a:r>
              <a:rPr dirty="0" sz="2000">
                <a:latin typeface="Calibri"/>
                <a:cs typeface="Calibri"/>
              </a:rPr>
              <a:t>Get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-</a:t>
            </a:r>
            <a:r>
              <a:rPr dirty="0" sz="2000">
                <a:latin typeface="Calibri"/>
                <a:cs typeface="Calibri"/>
              </a:rPr>
              <a:t>-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Upto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50%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Sum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Assured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(upto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50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Lacs) </a:t>
            </a:r>
            <a:r>
              <a:rPr dirty="0" sz="2000">
                <a:latin typeface="Calibri"/>
                <a:cs typeface="Calibri"/>
              </a:rPr>
              <a:t>@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No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FINANCIALS,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only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Medicals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5181775" y="4535678"/>
            <a:ext cx="31877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Calibri"/>
                <a:cs typeface="Calibri"/>
              </a:rPr>
              <a:t>*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Rates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calculated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basis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age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at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that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time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7" name="object 37" descr=""/>
          <p:cNvGrpSpPr/>
          <p:nvPr/>
        </p:nvGrpSpPr>
        <p:grpSpPr>
          <a:xfrm>
            <a:off x="7895575" y="59175"/>
            <a:ext cx="1249045" cy="389890"/>
            <a:chOff x="7895575" y="59175"/>
            <a:chExt cx="1249045" cy="389890"/>
          </a:xfrm>
        </p:grpSpPr>
        <p:pic>
          <p:nvPicPr>
            <p:cNvPr id="38" name="object 38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95575" y="59175"/>
              <a:ext cx="1248424" cy="253800"/>
            </a:xfrm>
            <a:prstGeom prst="rect">
              <a:avLst/>
            </a:prstGeom>
          </p:spPr>
        </p:pic>
        <p:pic>
          <p:nvPicPr>
            <p:cNvPr id="39" name="object 39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04351" y="312962"/>
              <a:ext cx="1230874" cy="135712"/>
            </a:xfrm>
            <a:prstGeom prst="rect">
              <a:avLst/>
            </a:prstGeom>
          </p:spPr>
        </p:pic>
      </p:grpSp>
      <p:sp>
        <p:nvSpPr>
          <p:cNvPr id="40" name="object 40" descr=""/>
          <p:cNvSpPr/>
          <p:nvPr/>
        </p:nvSpPr>
        <p:spPr>
          <a:xfrm>
            <a:off x="0" y="4855749"/>
            <a:ext cx="9144000" cy="254000"/>
          </a:xfrm>
          <a:custGeom>
            <a:avLst/>
            <a:gdLst/>
            <a:ahLst/>
            <a:cxnLst/>
            <a:rect l="l" t="t" r="r" b="b"/>
            <a:pathLst>
              <a:path w="9144000" h="254000">
                <a:moveTo>
                  <a:pt x="9143999" y="253499"/>
                </a:moveTo>
                <a:lnTo>
                  <a:pt x="0" y="253499"/>
                </a:lnTo>
                <a:lnTo>
                  <a:pt x="0" y="0"/>
                </a:lnTo>
                <a:lnTo>
                  <a:pt x="9143999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703339" y="4793976"/>
            <a:ext cx="102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888888"/>
                </a:solidFill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638925" y="4844776"/>
            <a:ext cx="7747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40"/>
              </a:lnSpc>
            </a:pPr>
            <a:r>
              <a:rPr dirty="0" sz="1200" spc="-6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856" y="4859948"/>
            <a:ext cx="6257508" cy="24946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5748" y="95166"/>
            <a:ext cx="2529840" cy="38862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350"/>
              <a:t>Additional</a:t>
            </a:r>
            <a:r>
              <a:rPr dirty="0" sz="2350" spc="35"/>
              <a:t> </a:t>
            </a:r>
            <a:r>
              <a:rPr dirty="0" sz="2350"/>
              <a:t>Benefit</a:t>
            </a:r>
            <a:r>
              <a:rPr dirty="0" sz="2350" spc="50"/>
              <a:t> </a:t>
            </a:r>
            <a:r>
              <a:rPr dirty="0" sz="2350" spc="-50"/>
              <a:t>5</a:t>
            </a:r>
            <a:endParaRPr sz="2350"/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17191" y="1191424"/>
            <a:ext cx="6774399" cy="400049"/>
          </a:xfrm>
          <a:prstGeom prst="rect">
            <a:avLst/>
          </a:prstGeom>
        </p:spPr>
      </p:pic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338653" y="1186661"/>
          <a:ext cx="8734425" cy="798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3885"/>
                <a:gridCol w="3387090"/>
                <a:gridCol w="3387090"/>
              </a:tblGrid>
              <a:tr h="3994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 b="1">
                          <a:solidFill>
                            <a:srgbClr val="F9F9F7"/>
                          </a:solidFill>
                          <a:latin typeface="Calibri"/>
                          <a:cs typeface="Calibri"/>
                        </a:rPr>
                        <a:t>Discount</a:t>
                      </a:r>
                      <a:r>
                        <a:rPr dirty="0" sz="1200" spc="-15" b="1">
                          <a:solidFill>
                            <a:srgbClr val="F9F9F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 b="1">
                          <a:solidFill>
                            <a:srgbClr val="F9F9F7"/>
                          </a:solidFill>
                          <a:latin typeface="Calibri"/>
                          <a:cs typeface="Calibri"/>
                        </a:rPr>
                        <a:t>Parameters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02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7144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Salaried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02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Self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Employed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02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94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On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1st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Year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Premium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02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15%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02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NA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02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 descr=""/>
          <p:cNvSpPr txBox="1"/>
          <p:nvPr/>
        </p:nvSpPr>
        <p:spPr>
          <a:xfrm>
            <a:off x="416441" y="654520"/>
            <a:ext cx="224980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-10" b="1">
                <a:latin typeface="Calibri"/>
                <a:cs typeface="Calibri"/>
              </a:rPr>
              <a:t>Discount</a:t>
            </a:r>
            <a:r>
              <a:rPr dirty="0" sz="1900" spc="-45" b="1">
                <a:latin typeface="Calibri"/>
                <a:cs typeface="Calibri"/>
              </a:rPr>
              <a:t> </a:t>
            </a:r>
            <a:r>
              <a:rPr dirty="0" sz="1900" b="1">
                <a:latin typeface="Calibri"/>
                <a:cs typeface="Calibri"/>
              </a:rPr>
              <a:t>on</a:t>
            </a:r>
            <a:r>
              <a:rPr dirty="0" sz="1900" spc="-40" b="1">
                <a:latin typeface="Calibri"/>
                <a:cs typeface="Calibri"/>
              </a:rPr>
              <a:t> </a:t>
            </a:r>
            <a:r>
              <a:rPr dirty="0" sz="1900" spc="-10" b="1">
                <a:latin typeface="Calibri"/>
                <a:cs typeface="Calibri"/>
              </a:rPr>
              <a:t>Premium: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7895575" y="59175"/>
            <a:ext cx="1249045" cy="389890"/>
            <a:chOff x="7895575" y="59175"/>
            <a:chExt cx="1249045" cy="389890"/>
          </a:xfrm>
        </p:grpSpPr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95575" y="59175"/>
              <a:ext cx="1248424" cy="253800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04351" y="312962"/>
              <a:ext cx="1215094" cy="135712"/>
            </a:xfrm>
            <a:prstGeom prst="rect">
              <a:avLst/>
            </a:prstGeom>
          </p:spPr>
        </p:pic>
      </p:grpSp>
      <p:sp>
        <p:nvSpPr>
          <p:cNvPr id="12" name="object 12" descr=""/>
          <p:cNvSpPr/>
          <p:nvPr/>
        </p:nvSpPr>
        <p:spPr>
          <a:xfrm>
            <a:off x="0" y="4855749"/>
            <a:ext cx="9144000" cy="254000"/>
          </a:xfrm>
          <a:custGeom>
            <a:avLst/>
            <a:gdLst/>
            <a:ahLst/>
            <a:cxnLst/>
            <a:rect l="l" t="t" r="r" b="b"/>
            <a:pathLst>
              <a:path w="9144000" h="254000">
                <a:moveTo>
                  <a:pt x="9143999" y="253499"/>
                </a:moveTo>
                <a:lnTo>
                  <a:pt x="0" y="253499"/>
                </a:lnTo>
                <a:lnTo>
                  <a:pt x="0" y="0"/>
                </a:lnTo>
                <a:lnTo>
                  <a:pt x="9143999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1703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120"/>
              </a:spcBef>
            </a:pPr>
            <a:r>
              <a:rPr dirty="0"/>
              <a:t>Sum</a:t>
            </a:r>
            <a:r>
              <a:rPr dirty="0" spc="-15"/>
              <a:t> </a:t>
            </a:r>
            <a:r>
              <a:rPr dirty="0"/>
              <a:t>Assured</a:t>
            </a:r>
            <a:r>
              <a:rPr dirty="0" spc="-10"/>
              <a:t> Booster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421" y="834422"/>
            <a:ext cx="8789099" cy="36929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82691" y="850677"/>
            <a:ext cx="29756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Flexibility</a:t>
            </a:r>
            <a:r>
              <a:rPr dirty="0" sz="18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8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Enhance</a:t>
            </a:r>
            <a:r>
              <a:rPr dirty="0" sz="18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Coverage!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403262" y="1366644"/>
            <a:ext cx="6096000" cy="646430"/>
          </a:xfrm>
          <a:prstGeom prst="rect">
            <a:avLst/>
          </a:prstGeom>
          <a:ln w="9524">
            <a:solidFill>
              <a:srgbClr val="B2B2B2"/>
            </a:solidFill>
          </a:ln>
        </p:spPr>
        <p:txBody>
          <a:bodyPr wrap="square" lIns="0" tIns="28575" rIns="0" bIns="0" rtlCol="0" vert="horz">
            <a:spAutoFit/>
          </a:bodyPr>
          <a:lstStyle/>
          <a:p>
            <a:pPr marL="85725" marR="953135">
              <a:lnSpc>
                <a:spcPct val="100000"/>
              </a:lnSpc>
              <a:spcBef>
                <a:spcPts val="225"/>
              </a:spcBef>
            </a:pP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Sum</a:t>
            </a:r>
            <a:r>
              <a:rPr dirty="0" sz="1800" spc="-5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Assured</a:t>
            </a:r>
            <a:r>
              <a:rPr dirty="0" sz="1800" spc="-5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Booster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(SAB)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lets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you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increase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your coverage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without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changing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your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premium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2846263" y="3244561"/>
            <a:ext cx="339090" cy="453390"/>
          </a:xfrm>
          <a:custGeom>
            <a:avLst/>
            <a:gdLst/>
            <a:ahLst/>
            <a:cxnLst/>
            <a:rect l="l" t="t" r="r" b="b"/>
            <a:pathLst>
              <a:path w="339089" h="453389">
                <a:moveTo>
                  <a:pt x="338743" y="0"/>
                </a:moveTo>
                <a:lnTo>
                  <a:pt x="29718" y="453255"/>
                </a:lnTo>
              </a:path>
              <a:path w="339089" h="453389">
                <a:moveTo>
                  <a:pt x="0" y="325333"/>
                </a:moveTo>
                <a:lnTo>
                  <a:pt x="29656" y="453311"/>
                </a:lnTo>
              </a:path>
              <a:path w="339089" h="453389">
                <a:moveTo>
                  <a:pt x="29671" y="453322"/>
                </a:moveTo>
                <a:lnTo>
                  <a:pt x="159637" y="434173"/>
                </a:lnTo>
              </a:path>
            </a:pathLst>
          </a:custGeom>
          <a:ln w="25399">
            <a:solidFill>
              <a:srgbClr val="4A67A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17443" y="2295438"/>
            <a:ext cx="1992000" cy="400199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2417443" y="2295438"/>
            <a:ext cx="1991995" cy="400685"/>
          </a:xfrm>
          <a:prstGeom prst="rect">
            <a:avLst/>
          </a:prstGeom>
          <a:ln w="9524">
            <a:solidFill>
              <a:srgbClr val="D0D0D0"/>
            </a:solidFill>
          </a:ln>
        </p:spPr>
        <p:txBody>
          <a:bodyPr wrap="square" lIns="0" tIns="27940" rIns="0" bIns="0" rtlCol="0" vert="horz">
            <a:spAutoFit/>
          </a:bodyPr>
          <a:lstStyle/>
          <a:p>
            <a:pPr marL="283845">
              <a:lnSpc>
                <a:spcPct val="100000"/>
              </a:lnSpc>
              <a:spcBef>
                <a:spcPts val="220"/>
              </a:spcBef>
            </a:pPr>
            <a:r>
              <a:rPr dirty="0" sz="2000" b="1">
                <a:latin typeface="Calibri"/>
                <a:cs typeface="Calibri"/>
              </a:rPr>
              <a:t>How</a:t>
            </a:r>
            <a:r>
              <a:rPr dirty="0" sz="2000" spc="-2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It</a:t>
            </a:r>
            <a:r>
              <a:rPr dirty="0" sz="2000" spc="-2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Works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566683" y="2759456"/>
            <a:ext cx="16719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alibri"/>
                <a:cs typeface="Calibri"/>
              </a:rPr>
              <a:t>Choose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between: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143000" y="3751923"/>
            <a:ext cx="1958339" cy="646430"/>
          </a:xfrm>
          <a:prstGeom prst="rect">
            <a:avLst/>
          </a:prstGeom>
          <a:ln w="9524">
            <a:solidFill>
              <a:srgbClr val="DDDDDD"/>
            </a:solidFill>
          </a:ln>
        </p:spPr>
        <p:txBody>
          <a:bodyPr wrap="square" lIns="0" tIns="28575" rIns="0" bIns="0" rtlCol="0" vert="horz">
            <a:spAutoFit/>
          </a:bodyPr>
          <a:lstStyle/>
          <a:p>
            <a:pPr marL="562610" marR="443865" indent="-112395">
              <a:lnSpc>
                <a:spcPct val="100000"/>
              </a:lnSpc>
              <a:spcBef>
                <a:spcPts val="225"/>
              </a:spcBef>
            </a:pP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 spc="-40" b="1">
                <a:latin typeface="Calibri"/>
                <a:cs typeface="Calibri"/>
              </a:rPr>
              <a:t>First-Year </a:t>
            </a:r>
            <a:r>
              <a:rPr dirty="0" sz="1800" spc="-10" b="1">
                <a:latin typeface="Calibri"/>
                <a:cs typeface="Calibri"/>
              </a:rPr>
              <a:t>Discount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429186" y="3751923"/>
            <a:ext cx="2814320" cy="923925"/>
          </a:xfrm>
          <a:prstGeom prst="rect">
            <a:avLst/>
          </a:prstGeom>
          <a:ln w="9524">
            <a:solidFill>
              <a:srgbClr val="DDDDDD"/>
            </a:solidFill>
          </a:ln>
        </p:spPr>
        <p:txBody>
          <a:bodyPr wrap="square" lIns="0" tIns="28575" rIns="0" bIns="0" rtlCol="0" vert="horz">
            <a:spAutoFit/>
          </a:bodyPr>
          <a:lstStyle/>
          <a:p>
            <a:pPr algn="ctr" marL="284480" marR="278765">
              <a:lnSpc>
                <a:spcPct val="100000"/>
              </a:lnSpc>
              <a:spcBef>
                <a:spcPts val="225"/>
              </a:spcBef>
            </a:pPr>
            <a:r>
              <a:rPr dirty="0" sz="1800" b="1">
                <a:latin typeface="Calibri"/>
                <a:cs typeface="Calibri"/>
              </a:rPr>
              <a:t>Increase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your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Base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spc="-25" b="1">
                <a:latin typeface="Calibri"/>
                <a:cs typeface="Calibri"/>
              </a:rPr>
              <a:t>Sum </a:t>
            </a:r>
            <a:r>
              <a:rPr dirty="0" sz="1800" b="1">
                <a:latin typeface="Calibri"/>
                <a:cs typeface="Calibri"/>
              </a:rPr>
              <a:t>Assured</a:t>
            </a:r>
            <a:r>
              <a:rPr dirty="0" sz="1800" spc="-45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with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Sum </a:t>
            </a:r>
            <a:r>
              <a:rPr dirty="0" sz="1800">
                <a:latin typeface="Calibri"/>
                <a:cs typeface="Calibri"/>
              </a:rPr>
              <a:t>Assured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Booster.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3514950" y="3222427"/>
            <a:ext cx="271145" cy="399415"/>
          </a:xfrm>
          <a:custGeom>
            <a:avLst/>
            <a:gdLst/>
            <a:ahLst/>
            <a:cxnLst/>
            <a:rect l="l" t="t" r="r" b="b"/>
            <a:pathLst>
              <a:path w="271145" h="399414">
                <a:moveTo>
                  <a:pt x="0" y="0"/>
                </a:moveTo>
                <a:lnTo>
                  <a:pt x="222730" y="399262"/>
                </a:lnTo>
              </a:path>
              <a:path w="271145" h="399414">
                <a:moveTo>
                  <a:pt x="102236" y="381594"/>
                </a:moveTo>
                <a:lnTo>
                  <a:pt x="222746" y="399332"/>
                </a:lnTo>
              </a:path>
              <a:path w="271145" h="399414">
                <a:moveTo>
                  <a:pt x="222763" y="399323"/>
                </a:moveTo>
                <a:lnTo>
                  <a:pt x="270974" y="287459"/>
                </a:lnTo>
              </a:path>
            </a:pathLst>
          </a:custGeom>
          <a:ln w="25399">
            <a:solidFill>
              <a:srgbClr val="4A67A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3185567" y="3315730"/>
            <a:ext cx="3086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latin typeface="Calibri"/>
                <a:cs typeface="Calibri"/>
              </a:rPr>
              <a:t>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043944" y="2116721"/>
            <a:ext cx="2910840" cy="1185545"/>
          </a:xfrm>
          <a:prstGeom prst="rect">
            <a:avLst/>
          </a:prstGeom>
          <a:ln w="25399">
            <a:solidFill>
              <a:srgbClr val="000000"/>
            </a:solidFill>
          </a:ln>
        </p:spPr>
        <p:txBody>
          <a:bodyPr wrap="square" lIns="0" tIns="26034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dirty="0" sz="2400" b="1">
                <a:latin typeface="Calibri"/>
                <a:cs typeface="Calibri"/>
              </a:rPr>
              <a:t>BONUS</a:t>
            </a:r>
            <a:r>
              <a:rPr dirty="0" sz="2400" spc="-4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Sum</a:t>
            </a:r>
            <a:r>
              <a:rPr dirty="0" sz="2400" spc="-5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Assured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340"/>
              </a:spcBef>
            </a:pPr>
            <a:r>
              <a:rPr dirty="0" sz="1800">
                <a:latin typeface="Calibri"/>
                <a:cs typeface="Calibri"/>
              </a:rPr>
              <a:t>2%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(Regular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Pay)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3%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(Limited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Pay)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0" y="4855749"/>
            <a:ext cx="9144000" cy="254000"/>
          </a:xfrm>
          <a:custGeom>
            <a:avLst/>
            <a:gdLst/>
            <a:ahLst/>
            <a:cxnLst/>
            <a:rect l="l" t="t" r="r" b="b"/>
            <a:pathLst>
              <a:path w="9144000" h="254000">
                <a:moveTo>
                  <a:pt x="9143999" y="253499"/>
                </a:moveTo>
                <a:lnTo>
                  <a:pt x="0" y="253499"/>
                </a:lnTo>
                <a:lnTo>
                  <a:pt x="0" y="0"/>
                </a:lnTo>
                <a:lnTo>
                  <a:pt x="9143999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3025" y="4844577"/>
            <a:ext cx="102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4787" rIns="0" bIns="0" rtlCol="0" vert="horz">
            <a:spAutoFit/>
          </a:bodyPr>
          <a:lstStyle/>
          <a:p>
            <a:pPr marL="200660">
              <a:lnSpc>
                <a:spcPct val="100000"/>
              </a:lnSpc>
              <a:spcBef>
                <a:spcPts val="100"/>
              </a:spcBef>
            </a:pPr>
            <a:r>
              <a:rPr dirty="0" sz="3300"/>
              <a:t>Insurer</a:t>
            </a:r>
            <a:r>
              <a:rPr dirty="0" sz="3300" spc="-170"/>
              <a:t> </a:t>
            </a:r>
            <a:r>
              <a:rPr dirty="0" sz="3300" spc="-10"/>
              <a:t>Branding</a:t>
            </a:r>
            <a:endParaRPr sz="3300"/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856" y="4859948"/>
            <a:ext cx="6236719" cy="249468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304610" y="1294999"/>
            <a:ext cx="4568825" cy="19456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0504" indent="-17970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30504" algn="l"/>
              </a:tabLst>
            </a:pPr>
            <a:r>
              <a:rPr dirty="0" sz="1800">
                <a:latin typeface="Calibri"/>
                <a:cs typeface="Calibri"/>
              </a:rPr>
              <a:t>3</a:t>
            </a:r>
            <a:r>
              <a:rPr dirty="0" baseline="30092" sz="1800">
                <a:latin typeface="Calibri"/>
                <a:cs typeface="Calibri"/>
              </a:rPr>
              <a:t>rd</a:t>
            </a:r>
            <a:r>
              <a:rPr dirty="0" baseline="30092" sz="1800" spc="142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Largest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Private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Bank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India</a:t>
            </a:r>
            <a:endParaRPr sz="1800">
              <a:latin typeface="Calibri"/>
              <a:cs typeface="Calibri"/>
            </a:endParaRPr>
          </a:p>
          <a:p>
            <a:pPr marL="230504" marR="17780" indent="-180340">
              <a:lnSpc>
                <a:spcPct val="100000"/>
              </a:lnSpc>
              <a:buChar char="•"/>
              <a:tabLst>
                <a:tab pos="230504" algn="l"/>
                <a:tab pos="281940" algn="l"/>
              </a:tabLst>
            </a:pPr>
            <a:r>
              <a:rPr dirty="0" sz="1800">
                <a:latin typeface="Arial MT"/>
                <a:cs typeface="Arial MT"/>
              </a:rPr>
              <a:t>	</a:t>
            </a:r>
            <a:r>
              <a:rPr dirty="0" sz="1800">
                <a:latin typeface="Calibri"/>
                <a:cs typeface="Calibri"/>
              </a:rPr>
              <a:t>Started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1994,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Axis-Max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has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269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Branches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in </a:t>
            </a:r>
            <a:r>
              <a:rPr dirty="0" sz="1800" spc="-10">
                <a:latin typeface="Calibri"/>
                <a:cs typeface="Calibri"/>
              </a:rPr>
              <a:t>India</a:t>
            </a:r>
            <a:endParaRPr sz="1800">
              <a:latin typeface="Calibri"/>
              <a:cs typeface="Calibri"/>
            </a:endParaRPr>
          </a:p>
          <a:p>
            <a:pPr marL="301625" indent="-250825">
              <a:lnSpc>
                <a:spcPct val="100000"/>
              </a:lnSpc>
              <a:buFont typeface="Arial MT"/>
              <a:buChar char="•"/>
              <a:tabLst>
                <a:tab pos="301625" algn="l"/>
              </a:tabLst>
            </a:pPr>
            <a:r>
              <a:rPr dirty="0" sz="1800" b="1">
                <a:latin typeface="Calibri"/>
                <a:cs typeface="Calibri"/>
              </a:rPr>
              <a:t>Claim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Settlement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Ratio: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99.7%</a:t>
            </a:r>
            <a:endParaRPr sz="1800">
              <a:latin typeface="Calibri"/>
              <a:cs typeface="Calibri"/>
            </a:endParaRPr>
          </a:p>
          <a:p>
            <a:pPr marL="301625" indent="-250825">
              <a:lnSpc>
                <a:spcPct val="100000"/>
              </a:lnSpc>
              <a:buFont typeface="Arial MT"/>
              <a:buChar char="•"/>
              <a:tabLst>
                <a:tab pos="301625" algn="l"/>
              </a:tabLst>
            </a:pPr>
            <a:r>
              <a:rPr dirty="0" sz="1800" b="1">
                <a:latin typeface="Calibri"/>
                <a:cs typeface="Calibri"/>
              </a:rPr>
              <a:t>Solvency</a:t>
            </a:r>
            <a:r>
              <a:rPr dirty="0" sz="1800" spc="-5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Ratio: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2.01</a:t>
            </a:r>
            <a:endParaRPr sz="1800">
              <a:latin typeface="Calibri"/>
              <a:cs typeface="Calibri"/>
            </a:endParaRPr>
          </a:p>
          <a:p>
            <a:pPr marL="302260" marR="152400" indent="-252095">
              <a:lnSpc>
                <a:spcPct val="100000"/>
              </a:lnSpc>
              <a:buFont typeface="Arial MT"/>
              <a:buChar char="•"/>
              <a:tabLst>
                <a:tab pos="302260" algn="l"/>
              </a:tabLst>
            </a:pPr>
            <a:r>
              <a:rPr dirty="0" sz="1800" b="1">
                <a:latin typeface="Calibri"/>
                <a:cs typeface="Calibri"/>
              </a:rPr>
              <a:t>Death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Claim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Amount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Paid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in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FY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spc="-20" b="1">
                <a:latin typeface="Calibri"/>
                <a:cs typeface="Calibri"/>
              </a:rPr>
              <a:t>23-</a:t>
            </a:r>
            <a:r>
              <a:rPr dirty="0" sz="1800" b="1">
                <a:latin typeface="Calibri"/>
                <a:cs typeface="Calibri"/>
              </a:rPr>
              <a:t>24: </a:t>
            </a:r>
            <a:r>
              <a:rPr dirty="0" sz="1800" spc="-20">
                <a:latin typeface="Calibri"/>
                <a:cs typeface="Calibri"/>
              </a:rPr>
              <a:t>1254 </a:t>
            </a:r>
            <a:r>
              <a:rPr dirty="0" sz="1800" spc="-10">
                <a:latin typeface="Calibri"/>
                <a:cs typeface="Calibri"/>
              </a:rPr>
              <a:t>Crores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INR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222734" y="3711089"/>
            <a:ext cx="5148580" cy="515620"/>
            <a:chOff x="222734" y="3711089"/>
            <a:chExt cx="5148580" cy="515620"/>
          </a:xfrm>
        </p:grpSpPr>
        <p:sp>
          <p:nvSpPr>
            <p:cNvPr id="7" name="object 7" descr=""/>
            <p:cNvSpPr/>
            <p:nvPr/>
          </p:nvSpPr>
          <p:spPr>
            <a:xfrm>
              <a:off x="235434" y="3723789"/>
              <a:ext cx="5123180" cy="490220"/>
            </a:xfrm>
            <a:custGeom>
              <a:avLst/>
              <a:gdLst/>
              <a:ahLst/>
              <a:cxnLst/>
              <a:rect l="l" t="t" r="r" b="b"/>
              <a:pathLst>
                <a:path w="5123180" h="490220">
                  <a:moveTo>
                    <a:pt x="5041448" y="489899"/>
                  </a:moveTo>
                  <a:lnTo>
                    <a:pt x="81651" y="489899"/>
                  </a:lnTo>
                  <a:lnTo>
                    <a:pt x="49869" y="483483"/>
                  </a:lnTo>
                  <a:lnTo>
                    <a:pt x="23915" y="465984"/>
                  </a:lnTo>
                  <a:lnTo>
                    <a:pt x="6416" y="440030"/>
                  </a:lnTo>
                  <a:lnTo>
                    <a:pt x="0" y="408248"/>
                  </a:lnTo>
                  <a:lnTo>
                    <a:pt x="0" y="81651"/>
                  </a:lnTo>
                  <a:lnTo>
                    <a:pt x="6308" y="50404"/>
                  </a:lnTo>
                  <a:lnTo>
                    <a:pt x="6416" y="49868"/>
                  </a:lnTo>
                  <a:lnTo>
                    <a:pt x="23915" y="23915"/>
                  </a:lnTo>
                  <a:lnTo>
                    <a:pt x="49869" y="6416"/>
                  </a:lnTo>
                  <a:lnTo>
                    <a:pt x="81651" y="0"/>
                  </a:lnTo>
                  <a:lnTo>
                    <a:pt x="5041448" y="0"/>
                  </a:lnTo>
                  <a:lnTo>
                    <a:pt x="5086748" y="13718"/>
                  </a:lnTo>
                  <a:lnTo>
                    <a:pt x="5116884" y="50404"/>
                  </a:lnTo>
                  <a:lnTo>
                    <a:pt x="5123099" y="81651"/>
                  </a:lnTo>
                  <a:lnTo>
                    <a:pt x="5123099" y="408248"/>
                  </a:lnTo>
                  <a:lnTo>
                    <a:pt x="5116683" y="440030"/>
                  </a:lnTo>
                  <a:lnTo>
                    <a:pt x="5099184" y="465984"/>
                  </a:lnTo>
                  <a:lnTo>
                    <a:pt x="5073230" y="483483"/>
                  </a:lnTo>
                  <a:lnTo>
                    <a:pt x="5041448" y="489899"/>
                  </a:lnTo>
                  <a:close/>
                </a:path>
              </a:pathLst>
            </a:custGeom>
            <a:solidFill>
              <a:srgbClr val="981B4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35434" y="3723789"/>
              <a:ext cx="5123180" cy="490220"/>
            </a:xfrm>
            <a:custGeom>
              <a:avLst/>
              <a:gdLst/>
              <a:ahLst/>
              <a:cxnLst/>
              <a:rect l="l" t="t" r="r" b="b"/>
              <a:pathLst>
                <a:path w="5123180" h="490220">
                  <a:moveTo>
                    <a:pt x="0" y="81651"/>
                  </a:moveTo>
                  <a:lnTo>
                    <a:pt x="6416" y="49868"/>
                  </a:lnTo>
                  <a:lnTo>
                    <a:pt x="23915" y="23915"/>
                  </a:lnTo>
                  <a:lnTo>
                    <a:pt x="49869" y="6416"/>
                  </a:lnTo>
                  <a:lnTo>
                    <a:pt x="81651" y="0"/>
                  </a:lnTo>
                  <a:lnTo>
                    <a:pt x="5041448" y="0"/>
                  </a:lnTo>
                  <a:lnTo>
                    <a:pt x="5086748" y="13718"/>
                  </a:lnTo>
                  <a:lnTo>
                    <a:pt x="5116884" y="50404"/>
                  </a:lnTo>
                  <a:lnTo>
                    <a:pt x="5123099" y="81651"/>
                  </a:lnTo>
                  <a:lnTo>
                    <a:pt x="5123099" y="408248"/>
                  </a:lnTo>
                  <a:lnTo>
                    <a:pt x="5116683" y="440030"/>
                  </a:lnTo>
                  <a:lnTo>
                    <a:pt x="5099184" y="465984"/>
                  </a:lnTo>
                  <a:lnTo>
                    <a:pt x="5073230" y="483483"/>
                  </a:lnTo>
                  <a:lnTo>
                    <a:pt x="5041448" y="489899"/>
                  </a:lnTo>
                  <a:lnTo>
                    <a:pt x="81651" y="489899"/>
                  </a:lnTo>
                  <a:lnTo>
                    <a:pt x="49869" y="483483"/>
                  </a:lnTo>
                  <a:lnTo>
                    <a:pt x="23915" y="465984"/>
                  </a:lnTo>
                  <a:lnTo>
                    <a:pt x="6416" y="440030"/>
                  </a:lnTo>
                  <a:lnTo>
                    <a:pt x="0" y="408248"/>
                  </a:lnTo>
                  <a:lnTo>
                    <a:pt x="0" y="81651"/>
                  </a:lnTo>
                  <a:close/>
                </a:path>
              </a:pathLst>
            </a:custGeom>
            <a:ln w="25399">
              <a:solidFill>
                <a:srgbClr val="00317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514749" y="3672575"/>
            <a:ext cx="45599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02690" marR="5080" indent="-119062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Axis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Bank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Promoter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Largest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Shareholder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Axis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Max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Life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Insurance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58525" y="667674"/>
            <a:ext cx="2607224" cy="1773299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14924" y="2655250"/>
            <a:ext cx="2133599" cy="1809749"/>
          </a:xfrm>
          <a:prstGeom prst="rect">
            <a:avLst/>
          </a:prstGeom>
        </p:spPr>
      </p:pic>
      <p:grpSp>
        <p:nvGrpSpPr>
          <p:cNvPr id="12" name="object 12" descr=""/>
          <p:cNvGrpSpPr/>
          <p:nvPr/>
        </p:nvGrpSpPr>
        <p:grpSpPr>
          <a:xfrm>
            <a:off x="7895575" y="59175"/>
            <a:ext cx="1249045" cy="389890"/>
            <a:chOff x="7895575" y="59175"/>
            <a:chExt cx="1249045" cy="389890"/>
          </a:xfrm>
        </p:grpSpPr>
        <p:pic>
          <p:nvPicPr>
            <p:cNvPr id="13" name="object 1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95575" y="59175"/>
              <a:ext cx="1248424" cy="253800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04351" y="312962"/>
              <a:ext cx="1215094" cy="135712"/>
            </a:xfrm>
            <a:prstGeom prst="rect">
              <a:avLst/>
            </a:prstGeom>
          </p:spPr>
        </p:pic>
      </p:grpSp>
      <p:sp>
        <p:nvSpPr>
          <p:cNvPr id="15" name="object 15" descr=""/>
          <p:cNvSpPr/>
          <p:nvPr/>
        </p:nvSpPr>
        <p:spPr>
          <a:xfrm>
            <a:off x="0" y="4855749"/>
            <a:ext cx="9144000" cy="254000"/>
          </a:xfrm>
          <a:custGeom>
            <a:avLst/>
            <a:gdLst/>
            <a:ahLst/>
            <a:cxnLst/>
            <a:rect l="l" t="t" r="r" b="b"/>
            <a:pathLst>
              <a:path w="9144000" h="254000">
                <a:moveTo>
                  <a:pt x="9143999" y="253499"/>
                </a:moveTo>
                <a:lnTo>
                  <a:pt x="0" y="253499"/>
                </a:lnTo>
                <a:lnTo>
                  <a:pt x="0" y="0"/>
                </a:lnTo>
                <a:lnTo>
                  <a:pt x="9143999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347" y="123923"/>
            <a:ext cx="4690745" cy="39433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400"/>
              <a:t>Quick</a:t>
            </a:r>
            <a:r>
              <a:rPr dirty="0" sz="2400" spc="-25"/>
              <a:t> </a:t>
            </a:r>
            <a:r>
              <a:rPr dirty="0" sz="2400"/>
              <a:t>Guide</a:t>
            </a:r>
            <a:r>
              <a:rPr dirty="0" sz="2400" spc="-25"/>
              <a:t> </a:t>
            </a:r>
            <a:r>
              <a:rPr dirty="0" sz="2400"/>
              <a:t>to</a:t>
            </a:r>
            <a:r>
              <a:rPr dirty="0" sz="2400" spc="-25"/>
              <a:t> </a:t>
            </a:r>
            <a:r>
              <a:rPr dirty="0" sz="2400"/>
              <a:t>Sum</a:t>
            </a:r>
            <a:r>
              <a:rPr dirty="0" sz="2400" spc="-20"/>
              <a:t> </a:t>
            </a:r>
            <a:r>
              <a:rPr dirty="0" sz="2400"/>
              <a:t>Assured</a:t>
            </a:r>
            <a:r>
              <a:rPr dirty="0" sz="2400" spc="-25"/>
              <a:t> </a:t>
            </a:r>
            <a:r>
              <a:rPr dirty="0" sz="2400" spc="-10"/>
              <a:t>Booster</a:t>
            </a:r>
            <a:endParaRPr sz="24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150" y="3051000"/>
            <a:ext cx="8837699" cy="83099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19247" y="3064208"/>
            <a:ext cx="834009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65170" marR="5080" indent="-3253104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Additional</a:t>
            </a:r>
            <a:r>
              <a:rPr dirty="0" sz="2400" spc="-6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Money</a:t>
            </a:r>
            <a:r>
              <a:rPr dirty="0" sz="2400" spc="-6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FFFFFF"/>
                </a:solidFill>
                <a:latin typeface="Calibri"/>
                <a:cs typeface="Calibri"/>
              </a:rPr>
              <a:t>taken</a:t>
            </a:r>
            <a:r>
              <a:rPr dirty="0" sz="2400" spc="-6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2400" spc="-6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SA</a:t>
            </a:r>
            <a:r>
              <a:rPr dirty="0" sz="2400" spc="-6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FFFFFF"/>
                </a:solidFill>
                <a:latin typeface="Calibri"/>
                <a:cs typeface="Calibri"/>
              </a:rPr>
              <a:t>Booster</a:t>
            </a:r>
            <a:r>
              <a:rPr dirty="0" sz="2400" spc="-6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400" spc="-6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FFFFFF"/>
                </a:solidFill>
                <a:latin typeface="Calibri"/>
                <a:cs typeface="Calibri"/>
              </a:rPr>
              <a:t>returned</a:t>
            </a:r>
            <a:r>
              <a:rPr dirty="0" sz="2400" spc="-6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back</a:t>
            </a:r>
            <a:r>
              <a:rPr dirty="0" sz="2400" spc="-6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2400" spc="-6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FFFFFF"/>
                </a:solidFill>
                <a:latin typeface="Calibri"/>
                <a:cs typeface="Calibri"/>
              </a:rPr>
              <a:t>Double </a:t>
            </a:r>
            <a:r>
              <a:rPr dirty="0" sz="2400" b="1">
                <a:solidFill>
                  <a:srgbClr val="FFFFFF"/>
                </a:solidFill>
                <a:latin typeface="Calibri"/>
                <a:cs typeface="Calibri"/>
              </a:rPr>
              <a:t>Premium</a:t>
            </a:r>
            <a:r>
              <a:rPr dirty="0" sz="2400" spc="-7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 b="1">
                <a:solidFill>
                  <a:srgbClr val="FFFFFF"/>
                </a:solidFill>
                <a:latin typeface="Calibri"/>
                <a:cs typeface="Calibri"/>
              </a:rPr>
              <a:t>Back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1785858" y="1003452"/>
            <a:ext cx="2504440" cy="1645920"/>
            <a:chOff x="1785858" y="1003452"/>
            <a:chExt cx="2504440" cy="1645920"/>
          </a:xfrm>
        </p:grpSpPr>
        <p:sp>
          <p:nvSpPr>
            <p:cNvPr id="6" name="object 6" descr=""/>
            <p:cNvSpPr/>
            <p:nvPr/>
          </p:nvSpPr>
          <p:spPr>
            <a:xfrm>
              <a:off x="1785858" y="1003452"/>
              <a:ext cx="2504440" cy="1645920"/>
            </a:xfrm>
            <a:custGeom>
              <a:avLst/>
              <a:gdLst/>
              <a:ahLst/>
              <a:cxnLst/>
              <a:rect l="l" t="t" r="r" b="b"/>
              <a:pathLst>
                <a:path w="2504440" h="1645920">
                  <a:moveTo>
                    <a:pt x="2230094" y="1645799"/>
                  </a:moveTo>
                  <a:lnTo>
                    <a:pt x="274305" y="1645799"/>
                  </a:lnTo>
                  <a:lnTo>
                    <a:pt x="224998" y="1641380"/>
                  </a:lnTo>
                  <a:lnTo>
                    <a:pt x="178591" y="1628638"/>
                  </a:lnTo>
                  <a:lnTo>
                    <a:pt x="135858" y="1608349"/>
                  </a:lnTo>
                  <a:lnTo>
                    <a:pt x="97573" y="1581286"/>
                  </a:lnTo>
                  <a:lnTo>
                    <a:pt x="64513" y="1548226"/>
                  </a:lnTo>
                  <a:lnTo>
                    <a:pt x="37450" y="1509941"/>
                  </a:lnTo>
                  <a:lnTo>
                    <a:pt x="17161" y="1467208"/>
                  </a:lnTo>
                  <a:lnTo>
                    <a:pt x="4419" y="1420801"/>
                  </a:lnTo>
                  <a:lnTo>
                    <a:pt x="0" y="1371494"/>
                  </a:lnTo>
                  <a:lnTo>
                    <a:pt x="0" y="274305"/>
                  </a:lnTo>
                  <a:lnTo>
                    <a:pt x="4419" y="224998"/>
                  </a:lnTo>
                  <a:lnTo>
                    <a:pt x="17161" y="178591"/>
                  </a:lnTo>
                  <a:lnTo>
                    <a:pt x="37450" y="135858"/>
                  </a:lnTo>
                  <a:lnTo>
                    <a:pt x="64513" y="97573"/>
                  </a:lnTo>
                  <a:lnTo>
                    <a:pt x="97573" y="64513"/>
                  </a:lnTo>
                  <a:lnTo>
                    <a:pt x="135858" y="37450"/>
                  </a:lnTo>
                  <a:lnTo>
                    <a:pt x="178591" y="17161"/>
                  </a:lnTo>
                  <a:lnTo>
                    <a:pt x="224998" y="4419"/>
                  </a:lnTo>
                  <a:lnTo>
                    <a:pt x="274305" y="0"/>
                  </a:lnTo>
                  <a:lnTo>
                    <a:pt x="2230094" y="0"/>
                  </a:lnTo>
                  <a:lnTo>
                    <a:pt x="2283858" y="5319"/>
                  </a:lnTo>
                  <a:lnTo>
                    <a:pt x="2335066" y="20880"/>
                  </a:lnTo>
                  <a:lnTo>
                    <a:pt x="2382279" y="46086"/>
                  </a:lnTo>
                  <a:lnTo>
                    <a:pt x="2424057" y="80342"/>
                  </a:lnTo>
                  <a:lnTo>
                    <a:pt x="2458313" y="122120"/>
                  </a:lnTo>
                  <a:lnTo>
                    <a:pt x="2483519" y="169333"/>
                  </a:lnTo>
                  <a:lnTo>
                    <a:pt x="2499080" y="220541"/>
                  </a:lnTo>
                  <a:lnTo>
                    <a:pt x="2504399" y="274305"/>
                  </a:lnTo>
                  <a:lnTo>
                    <a:pt x="2504399" y="1371494"/>
                  </a:lnTo>
                  <a:lnTo>
                    <a:pt x="2499980" y="1420801"/>
                  </a:lnTo>
                  <a:lnTo>
                    <a:pt x="2487238" y="1467208"/>
                  </a:lnTo>
                  <a:lnTo>
                    <a:pt x="2466949" y="1509941"/>
                  </a:lnTo>
                  <a:lnTo>
                    <a:pt x="2439886" y="1548226"/>
                  </a:lnTo>
                  <a:lnTo>
                    <a:pt x="2406825" y="1581286"/>
                  </a:lnTo>
                  <a:lnTo>
                    <a:pt x="2368541" y="1608349"/>
                  </a:lnTo>
                  <a:lnTo>
                    <a:pt x="2325808" y="1628638"/>
                  </a:lnTo>
                  <a:lnTo>
                    <a:pt x="2279401" y="1641380"/>
                  </a:lnTo>
                  <a:lnTo>
                    <a:pt x="2230094" y="1645799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087094" y="1143000"/>
              <a:ext cx="887094" cy="467995"/>
            </a:xfrm>
            <a:custGeom>
              <a:avLst/>
              <a:gdLst/>
              <a:ahLst/>
              <a:cxnLst/>
              <a:rect l="l" t="t" r="r" b="b"/>
              <a:pathLst>
                <a:path w="887094" h="467994">
                  <a:moveTo>
                    <a:pt x="443549" y="467399"/>
                  </a:moveTo>
                  <a:lnTo>
                    <a:pt x="383362" y="465266"/>
                  </a:lnTo>
                  <a:lnTo>
                    <a:pt x="325636" y="459052"/>
                  </a:lnTo>
                  <a:lnTo>
                    <a:pt x="270900" y="449034"/>
                  </a:lnTo>
                  <a:lnTo>
                    <a:pt x="219681" y="435493"/>
                  </a:lnTo>
                  <a:lnTo>
                    <a:pt x="172509" y="418705"/>
                  </a:lnTo>
                  <a:lnTo>
                    <a:pt x="129912" y="398950"/>
                  </a:lnTo>
                  <a:lnTo>
                    <a:pt x="92419" y="376507"/>
                  </a:lnTo>
                  <a:lnTo>
                    <a:pt x="60557" y="351652"/>
                  </a:lnTo>
                  <a:lnTo>
                    <a:pt x="15844" y="295826"/>
                  </a:lnTo>
                  <a:lnTo>
                    <a:pt x="0" y="233699"/>
                  </a:lnTo>
                  <a:lnTo>
                    <a:pt x="4049" y="201988"/>
                  </a:lnTo>
                  <a:lnTo>
                    <a:pt x="34856" y="142733"/>
                  </a:lnTo>
                  <a:lnTo>
                    <a:pt x="92419" y="90892"/>
                  </a:lnTo>
                  <a:lnTo>
                    <a:pt x="129912" y="68449"/>
                  </a:lnTo>
                  <a:lnTo>
                    <a:pt x="172509" y="48694"/>
                  </a:lnTo>
                  <a:lnTo>
                    <a:pt x="219681" y="31906"/>
                  </a:lnTo>
                  <a:lnTo>
                    <a:pt x="270900" y="18365"/>
                  </a:lnTo>
                  <a:lnTo>
                    <a:pt x="325636" y="8347"/>
                  </a:lnTo>
                  <a:lnTo>
                    <a:pt x="383362" y="2133"/>
                  </a:lnTo>
                  <a:lnTo>
                    <a:pt x="443549" y="0"/>
                  </a:lnTo>
                  <a:lnTo>
                    <a:pt x="503737" y="2133"/>
                  </a:lnTo>
                  <a:lnTo>
                    <a:pt x="561463" y="8347"/>
                  </a:lnTo>
                  <a:lnTo>
                    <a:pt x="616199" y="18365"/>
                  </a:lnTo>
                  <a:lnTo>
                    <a:pt x="667418" y="31906"/>
                  </a:lnTo>
                  <a:lnTo>
                    <a:pt x="714590" y="48694"/>
                  </a:lnTo>
                  <a:lnTo>
                    <a:pt x="757187" y="68449"/>
                  </a:lnTo>
                  <a:lnTo>
                    <a:pt x="794680" y="90892"/>
                  </a:lnTo>
                  <a:lnTo>
                    <a:pt x="826542" y="115747"/>
                  </a:lnTo>
                  <a:lnTo>
                    <a:pt x="871255" y="171573"/>
                  </a:lnTo>
                  <a:lnTo>
                    <a:pt x="887099" y="233699"/>
                  </a:lnTo>
                  <a:lnTo>
                    <a:pt x="883050" y="265411"/>
                  </a:lnTo>
                  <a:lnTo>
                    <a:pt x="852243" y="324666"/>
                  </a:lnTo>
                  <a:lnTo>
                    <a:pt x="794680" y="376507"/>
                  </a:lnTo>
                  <a:lnTo>
                    <a:pt x="757187" y="398950"/>
                  </a:lnTo>
                  <a:lnTo>
                    <a:pt x="714590" y="418705"/>
                  </a:lnTo>
                  <a:lnTo>
                    <a:pt x="667418" y="435493"/>
                  </a:lnTo>
                  <a:lnTo>
                    <a:pt x="616199" y="449034"/>
                  </a:lnTo>
                  <a:lnTo>
                    <a:pt x="561463" y="459052"/>
                  </a:lnTo>
                  <a:lnTo>
                    <a:pt x="503737" y="465266"/>
                  </a:lnTo>
                  <a:lnTo>
                    <a:pt x="443549" y="4673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087094" y="1143000"/>
              <a:ext cx="887094" cy="467995"/>
            </a:xfrm>
            <a:custGeom>
              <a:avLst/>
              <a:gdLst/>
              <a:ahLst/>
              <a:cxnLst/>
              <a:rect l="l" t="t" r="r" b="b"/>
              <a:pathLst>
                <a:path w="887094" h="467994">
                  <a:moveTo>
                    <a:pt x="0" y="233699"/>
                  </a:moveTo>
                  <a:lnTo>
                    <a:pt x="4049" y="201988"/>
                  </a:lnTo>
                  <a:lnTo>
                    <a:pt x="15844" y="171573"/>
                  </a:lnTo>
                  <a:lnTo>
                    <a:pt x="60557" y="115747"/>
                  </a:lnTo>
                  <a:lnTo>
                    <a:pt x="92419" y="90892"/>
                  </a:lnTo>
                  <a:lnTo>
                    <a:pt x="129912" y="68449"/>
                  </a:lnTo>
                  <a:lnTo>
                    <a:pt x="172509" y="48694"/>
                  </a:lnTo>
                  <a:lnTo>
                    <a:pt x="219681" y="31906"/>
                  </a:lnTo>
                  <a:lnTo>
                    <a:pt x="270900" y="18365"/>
                  </a:lnTo>
                  <a:lnTo>
                    <a:pt x="325636" y="8347"/>
                  </a:lnTo>
                  <a:lnTo>
                    <a:pt x="383362" y="2133"/>
                  </a:lnTo>
                  <a:lnTo>
                    <a:pt x="443549" y="0"/>
                  </a:lnTo>
                  <a:lnTo>
                    <a:pt x="503737" y="2133"/>
                  </a:lnTo>
                  <a:lnTo>
                    <a:pt x="561463" y="8347"/>
                  </a:lnTo>
                  <a:lnTo>
                    <a:pt x="616199" y="18365"/>
                  </a:lnTo>
                  <a:lnTo>
                    <a:pt x="667418" y="31906"/>
                  </a:lnTo>
                  <a:lnTo>
                    <a:pt x="714590" y="48694"/>
                  </a:lnTo>
                  <a:lnTo>
                    <a:pt x="757187" y="68449"/>
                  </a:lnTo>
                  <a:lnTo>
                    <a:pt x="794680" y="90892"/>
                  </a:lnTo>
                  <a:lnTo>
                    <a:pt x="826542" y="115747"/>
                  </a:lnTo>
                  <a:lnTo>
                    <a:pt x="871255" y="171573"/>
                  </a:lnTo>
                  <a:lnTo>
                    <a:pt x="887099" y="233699"/>
                  </a:lnTo>
                  <a:lnTo>
                    <a:pt x="871255" y="295826"/>
                  </a:lnTo>
                  <a:lnTo>
                    <a:pt x="826542" y="351652"/>
                  </a:lnTo>
                  <a:lnTo>
                    <a:pt x="794680" y="376507"/>
                  </a:lnTo>
                  <a:lnTo>
                    <a:pt x="757187" y="398950"/>
                  </a:lnTo>
                  <a:lnTo>
                    <a:pt x="714590" y="418705"/>
                  </a:lnTo>
                  <a:lnTo>
                    <a:pt x="667418" y="435493"/>
                  </a:lnTo>
                  <a:lnTo>
                    <a:pt x="616199" y="449034"/>
                  </a:lnTo>
                  <a:lnTo>
                    <a:pt x="561463" y="459052"/>
                  </a:lnTo>
                  <a:lnTo>
                    <a:pt x="503737" y="465266"/>
                  </a:lnTo>
                  <a:lnTo>
                    <a:pt x="443549" y="467399"/>
                  </a:lnTo>
                  <a:lnTo>
                    <a:pt x="383362" y="465266"/>
                  </a:lnTo>
                  <a:lnTo>
                    <a:pt x="325636" y="459052"/>
                  </a:lnTo>
                  <a:lnTo>
                    <a:pt x="270900" y="449034"/>
                  </a:lnTo>
                  <a:lnTo>
                    <a:pt x="219681" y="435493"/>
                  </a:lnTo>
                  <a:lnTo>
                    <a:pt x="172509" y="418705"/>
                  </a:lnTo>
                  <a:lnTo>
                    <a:pt x="129912" y="398950"/>
                  </a:lnTo>
                  <a:lnTo>
                    <a:pt x="92419" y="376507"/>
                  </a:lnTo>
                  <a:lnTo>
                    <a:pt x="60557" y="351652"/>
                  </a:lnTo>
                  <a:lnTo>
                    <a:pt x="15844" y="295826"/>
                  </a:lnTo>
                  <a:lnTo>
                    <a:pt x="4049" y="265411"/>
                  </a:lnTo>
                  <a:lnTo>
                    <a:pt x="0" y="233699"/>
                  </a:lnTo>
                  <a:close/>
                </a:path>
              </a:pathLst>
            </a:custGeom>
            <a:ln w="25399">
              <a:solidFill>
                <a:srgbClr val="A1A1A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2333378" y="1217696"/>
            <a:ext cx="3943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Cr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2074393" y="1632201"/>
            <a:ext cx="912494" cy="493395"/>
            <a:chOff x="2074393" y="1632201"/>
            <a:chExt cx="912494" cy="493395"/>
          </a:xfrm>
        </p:grpSpPr>
        <p:sp>
          <p:nvSpPr>
            <p:cNvPr id="11" name="object 11" descr=""/>
            <p:cNvSpPr/>
            <p:nvPr/>
          </p:nvSpPr>
          <p:spPr>
            <a:xfrm>
              <a:off x="2087093" y="1644901"/>
              <a:ext cx="887094" cy="467995"/>
            </a:xfrm>
            <a:custGeom>
              <a:avLst/>
              <a:gdLst/>
              <a:ahLst/>
              <a:cxnLst/>
              <a:rect l="l" t="t" r="r" b="b"/>
              <a:pathLst>
                <a:path w="887094" h="467994">
                  <a:moveTo>
                    <a:pt x="443549" y="467399"/>
                  </a:moveTo>
                  <a:lnTo>
                    <a:pt x="383362" y="465266"/>
                  </a:lnTo>
                  <a:lnTo>
                    <a:pt x="325636" y="459052"/>
                  </a:lnTo>
                  <a:lnTo>
                    <a:pt x="270900" y="449034"/>
                  </a:lnTo>
                  <a:lnTo>
                    <a:pt x="219681" y="435493"/>
                  </a:lnTo>
                  <a:lnTo>
                    <a:pt x="172509" y="418705"/>
                  </a:lnTo>
                  <a:lnTo>
                    <a:pt x="129912" y="398950"/>
                  </a:lnTo>
                  <a:lnTo>
                    <a:pt x="92419" y="376507"/>
                  </a:lnTo>
                  <a:lnTo>
                    <a:pt x="60557" y="351652"/>
                  </a:lnTo>
                  <a:lnTo>
                    <a:pt x="15844" y="295826"/>
                  </a:lnTo>
                  <a:lnTo>
                    <a:pt x="0" y="233699"/>
                  </a:lnTo>
                  <a:lnTo>
                    <a:pt x="4049" y="201988"/>
                  </a:lnTo>
                  <a:lnTo>
                    <a:pt x="34856" y="142733"/>
                  </a:lnTo>
                  <a:lnTo>
                    <a:pt x="92419" y="90892"/>
                  </a:lnTo>
                  <a:lnTo>
                    <a:pt x="129912" y="68449"/>
                  </a:lnTo>
                  <a:lnTo>
                    <a:pt x="172509" y="48694"/>
                  </a:lnTo>
                  <a:lnTo>
                    <a:pt x="219681" y="31906"/>
                  </a:lnTo>
                  <a:lnTo>
                    <a:pt x="270900" y="18365"/>
                  </a:lnTo>
                  <a:lnTo>
                    <a:pt x="325636" y="8347"/>
                  </a:lnTo>
                  <a:lnTo>
                    <a:pt x="383362" y="2133"/>
                  </a:lnTo>
                  <a:lnTo>
                    <a:pt x="443549" y="0"/>
                  </a:lnTo>
                  <a:lnTo>
                    <a:pt x="503737" y="2133"/>
                  </a:lnTo>
                  <a:lnTo>
                    <a:pt x="561463" y="8347"/>
                  </a:lnTo>
                  <a:lnTo>
                    <a:pt x="616199" y="18365"/>
                  </a:lnTo>
                  <a:lnTo>
                    <a:pt x="667418" y="31906"/>
                  </a:lnTo>
                  <a:lnTo>
                    <a:pt x="714590" y="48694"/>
                  </a:lnTo>
                  <a:lnTo>
                    <a:pt x="757187" y="68449"/>
                  </a:lnTo>
                  <a:lnTo>
                    <a:pt x="794680" y="90892"/>
                  </a:lnTo>
                  <a:lnTo>
                    <a:pt x="826542" y="115747"/>
                  </a:lnTo>
                  <a:lnTo>
                    <a:pt x="871255" y="171573"/>
                  </a:lnTo>
                  <a:lnTo>
                    <a:pt x="887099" y="233699"/>
                  </a:lnTo>
                  <a:lnTo>
                    <a:pt x="883050" y="265411"/>
                  </a:lnTo>
                  <a:lnTo>
                    <a:pt x="852243" y="324666"/>
                  </a:lnTo>
                  <a:lnTo>
                    <a:pt x="794680" y="376507"/>
                  </a:lnTo>
                  <a:lnTo>
                    <a:pt x="757187" y="398950"/>
                  </a:lnTo>
                  <a:lnTo>
                    <a:pt x="714590" y="418705"/>
                  </a:lnTo>
                  <a:lnTo>
                    <a:pt x="667418" y="435493"/>
                  </a:lnTo>
                  <a:lnTo>
                    <a:pt x="616199" y="449034"/>
                  </a:lnTo>
                  <a:lnTo>
                    <a:pt x="561463" y="459052"/>
                  </a:lnTo>
                  <a:lnTo>
                    <a:pt x="503737" y="465266"/>
                  </a:lnTo>
                  <a:lnTo>
                    <a:pt x="443549" y="4673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087093" y="1644901"/>
              <a:ext cx="887094" cy="467995"/>
            </a:xfrm>
            <a:custGeom>
              <a:avLst/>
              <a:gdLst/>
              <a:ahLst/>
              <a:cxnLst/>
              <a:rect l="l" t="t" r="r" b="b"/>
              <a:pathLst>
                <a:path w="887094" h="467994">
                  <a:moveTo>
                    <a:pt x="0" y="233699"/>
                  </a:moveTo>
                  <a:lnTo>
                    <a:pt x="4049" y="201988"/>
                  </a:lnTo>
                  <a:lnTo>
                    <a:pt x="15844" y="171573"/>
                  </a:lnTo>
                  <a:lnTo>
                    <a:pt x="60557" y="115747"/>
                  </a:lnTo>
                  <a:lnTo>
                    <a:pt x="92419" y="90892"/>
                  </a:lnTo>
                  <a:lnTo>
                    <a:pt x="129912" y="68449"/>
                  </a:lnTo>
                  <a:lnTo>
                    <a:pt x="172509" y="48694"/>
                  </a:lnTo>
                  <a:lnTo>
                    <a:pt x="219681" y="31906"/>
                  </a:lnTo>
                  <a:lnTo>
                    <a:pt x="270900" y="18365"/>
                  </a:lnTo>
                  <a:lnTo>
                    <a:pt x="325636" y="8347"/>
                  </a:lnTo>
                  <a:lnTo>
                    <a:pt x="383362" y="2133"/>
                  </a:lnTo>
                  <a:lnTo>
                    <a:pt x="443549" y="0"/>
                  </a:lnTo>
                  <a:lnTo>
                    <a:pt x="503737" y="2133"/>
                  </a:lnTo>
                  <a:lnTo>
                    <a:pt x="561463" y="8347"/>
                  </a:lnTo>
                  <a:lnTo>
                    <a:pt x="616199" y="18365"/>
                  </a:lnTo>
                  <a:lnTo>
                    <a:pt x="667418" y="31906"/>
                  </a:lnTo>
                  <a:lnTo>
                    <a:pt x="714590" y="48694"/>
                  </a:lnTo>
                  <a:lnTo>
                    <a:pt x="757187" y="68449"/>
                  </a:lnTo>
                  <a:lnTo>
                    <a:pt x="794680" y="90892"/>
                  </a:lnTo>
                  <a:lnTo>
                    <a:pt x="826542" y="115747"/>
                  </a:lnTo>
                  <a:lnTo>
                    <a:pt x="871255" y="171573"/>
                  </a:lnTo>
                  <a:lnTo>
                    <a:pt x="887099" y="233699"/>
                  </a:lnTo>
                  <a:lnTo>
                    <a:pt x="871255" y="295826"/>
                  </a:lnTo>
                  <a:lnTo>
                    <a:pt x="826542" y="351652"/>
                  </a:lnTo>
                  <a:lnTo>
                    <a:pt x="794680" y="376507"/>
                  </a:lnTo>
                  <a:lnTo>
                    <a:pt x="757187" y="398950"/>
                  </a:lnTo>
                  <a:lnTo>
                    <a:pt x="714590" y="418705"/>
                  </a:lnTo>
                  <a:lnTo>
                    <a:pt x="667418" y="435493"/>
                  </a:lnTo>
                  <a:lnTo>
                    <a:pt x="616199" y="449034"/>
                  </a:lnTo>
                  <a:lnTo>
                    <a:pt x="561463" y="459052"/>
                  </a:lnTo>
                  <a:lnTo>
                    <a:pt x="503737" y="465266"/>
                  </a:lnTo>
                  <a:lnTo>
                    <a:pt x="443549" y="467399"/>
                  </a:lnTo>
                  <a:lnTo>
                    <a:pt x="383362" y="465266"/>
                  </a:lnTo>
                  <a:lnTo>
                    <a:pt x="325636" y="459052"/>
                  </a:lnTo>
                  <a:lnTo>
                    <a:pt x="270900" y="449034"/>
                  </a:lnTo>
                  <a:lnTo>
                    <a:pt x="219681" y="435493"/>
                  </a:lnTo>
                  <a:lnTo>
                    <a:pt x="172509" y="418705"/>
                  </a:lnTo>
                  <a:lnTo>
                    <a:pt x="129912" y="398950"/>
                  </a:lnTo>
                  <a:lnTo>
                    <a:pt x="92419" y="376507"/>
                  </a:lnTo>
                  <a:lnTo>
                    <a:pt x="60557" y="351652"/>
                  </a:lnTo>
                  <a:lnTo>
                    <a:pt x="15844" y="295826"/>
                  </a:lnTo>
                  <a:lnTo>
                    <a:pt x="4049" y="265411"/>
                  </a:lnTo>
                  <a:lnTo>
                    <a:pt x="0" y="233699"/>
                  </a:lnTo>
                  <a:close/>
                </a:path>
              </a:pathLst>
            </a:custGeom>
            <a:ln w="25399">
              <a:solidFill>
                <a:srgbClr val="A1A1A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2333378" y="1719597"/>
            <a:ext cx="3943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Cr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2101688" y="2168190"/>
            <a:ext cx="912494" cy="493395"/>
            <a:chOff x="2101688" y="2168190"/>
            <a:chExt cx="912494" cy="493395"/>
          </a:xfrm>
        </p:grpSpPr>
        <p:sp>
          <p:nvSpPr>
            <p:cNvPr id="15" name="object 15" descr=""/>
            <p:cNvSpPr/>
            <p:nvPr/>
          </p:nvSpPr>
          <p:spPr>
            <a:xfrm>
              <a:off x="2114388" y="2180890"/>
              <a:ext cx="887094" cy="467995"/>
            </a:xfrm>
            <a:custGeom>
              <a:avLst/>
              <a:gdLst/>
              <a:ahLst/>
              <a:cxnLst/>
              <a:rect l="l" t="t" r="r" b="b"/>
              <a:pathLst>
                <a:path w="887094" h="467994">
                  <a:moveTo>
                    <a:pt x="443549" y="467399"/>
                  </a:moveTo>
                  <a:lnTo>
                    <a:pt x="383362" y="465266"/>
                  </a:lnTo>
                  <a:lnTo>
                    <a:pt x="325636" y="459052"/>
                  </a:lnTo>
                  <a:lnTo>
                    <a:pt x="270900" y="449034"/>
                  </a:lnTo>
                  <a:lnTo>
                    <a:pt x="219681" y="435493"/>
                  </a:lnTo>
                  <a:lnTo>
                    <a:pt x="172509" y="418705"/>
                  </a:lnTo>
                  <a:lnTo>
                    <a:pt x="129912" y="398950"/>
                  </a:lnTo>
                  <a:lnTo>
                    <a:pt x="92419" y="376507"/>
                  </a:lnTo>
                  <a:lnTo>
                    <a:pt x="60557" y="351652"/>
                  </a:lnTo>
                  <a:lnTo>
                    <a:pt x="15844" y="295826"/>
                  </a:lnTo>
                  <a:lnTo>
                    <a:pt x="0" y="233699"/>
                  </a:lnTo>
                  <a:lnTo>
                    <a:pt x="4049" y="201988"/>
                  </a:lnTo>
                  <a:lnTo>
                    <a:pt x="34856" y="142733"/>
                  </a:lnTo>
                  <a:lnTo>
                    <a:pt x="92419" y="90892"/>
                  </a:lnTo>
                  <a:lnTo>
                    <a:pt x="129912" y="68449"/>
                  </a:lnTo>
                  <a:lnTo>
                    <a:pt x="172509" y="48694"/>
                  </a:lnTo>
                  <a:lnTo>
                    <a:pt x="219681" y="31906"/>
                  </a:lnTo>
                  <a:lnTo>
                    <a:pt x="270900" y="18365"/>
                  </a:lnTo>
                  <a:lnTo>
                    <a:pt x="325636" y="8347"/>
                  </a:lnTo>
                  <a:lnTo>
                    <a:pt x="383362" y="2133"/>
                  </a:lnTo>
                  <a:lnTo>
                    <a:pt x="443549" y="0"/>
                  </a:lnTo>
                  <a:lnTo>
                    <a:pt x="503737" y="2133"/>
                  </a:lnTo>
                  <a:lnTo>
                    <a:pt x="561463" y="8347"/>
                  </a:lnTo>
                  <a:lnTo>
                    <a:pt x="616199" y="18365"/>
                  </a:lnTo>
                  <a:lnTo>
                    <a:pt x="667418" y="31906"/>
                  </a:lnTo>
                  <a:lnTo>
                    <a:pt x="714590" y="48694"/>
                  </a:lnTo>
                  <a:lnTo>
                    <a:pt x="757187" y="68449"/>
                  </a:lnTo>
                  <a:lnTo>
                    <a:pt x="794680" y="90892"/>
                  </a:lnTo>
                  <a:lnTo>
                    <a:pt x="826542" y="115747"/>
                  </a:lnTo>
                  <a:lnTo>
                    <a:pt x="871255" y="171573"/>
                  </a:lnTo>
                  <a:lnTo>
                    <a:pt x="887099" y="233699"/>
                  </a:lnTo>
                  <a:lnTo>
                    <a:pt x="883050" y="265411"/>
                  </a:lnTo>
                  <a:lnTo>
                    <a:pt x="852243" y="324666"/>
                  </a:lnTo>
                  <a:lnTo>
                    <a:pt x="794680" y="376507"/>
                  </a:lnTo>
                  <a:lnTo>
                    <a:pt x="757187" y="398950"/>
                  </a:lnTo>
                  <a:lnTo>
                    <a:pt x="714590" y="418705"/>
                  </a:lnTo>
                  <a:lnTo>
                    <a:pt x="667418" y="435493"/>
                  </a:lnTo>
                  <a:lnTo>
                    <a:pt x="616199" y="449034"/>
                  </a:lnTo>
                  <a:lnTo>
                    <a:pt x="561463" y="459052"/>
                  </a:lnTo>
                  <a:lnTo>
                    <a:pt x="503737" y="465266"/>
                  </a:lnTo>
                  <a:lnTo>
                    <a:pt x="443549" y="4673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2114388" y="2180890"/>
              <a:ext cx="887094" cy="467995"/>
            </a:xfrm>
            <a:custGeom>
              <a:avLst/>
              <a:gdLst/>
              <a:ahLst/>
              <a:cxnLst/>
              <a:rect l="l" t="t" r="r" b="b"/>
              <a:pathLst>
                <a:path w="887094" h="467994">
                  <a:moveTo>
                    <a:pt x="0" y="233699"/>
                  </a:moveTo>
                  <a:lnTo>
                    <a:pt x="4049" y="201988"/>
                  </a:lnTo>
                  <a:lnTo>
                    <a:pt x="15844" y="171573"/>
                  </a:lnTo>
                  <a:lnTo>
                    <a:pt x="60557" y="115747"/>
                  </a:lnTo>
                  <a:lnTo>
                    <a:pt x="92419" y="90892"/>
                  </a:lnTo>
                  <a:lnTo>
                    <a:pt x="129912" y="68449"/>
                  </a:lnTo>
                  <a:lnTo>
                    <a:pt x="172509" y="48694"/>
                  </a:lnTo>
                  <a:lnTo>
                    <a:pt x="219681" y="31906"/>
                  </a:lnTo>
                  <a:lnTo>
                    <a:pt x="270900" y="18365"/>
                  </a:lnTo>
                  <a:lnTo>
                    <a:pt x="325636" y="8347"/>
                  </a:lnTo>
                  <a:lnTo>
                    <a:pt x="383362" y="2133"/>
                  </a:lnTo>
                  <a:lnTo>
                    <a:pt x="443549" y="0"/>
                  </a:lnTo>
                  <a:lnTo>
                    <a:pt x="503737" y="2133"/>
                  </a:lnTo>
                  <a:lnTo>
                    <a:pt x="561463" y="8347"/>
                  </a:lnTo>
                  <a:lnTo>
                    <a:pt x="616199" y="18365"/>
                  </a:lnTo>
                  <a:lnTo>
                    <a:pt x="667418" y="31906"/>
                  </a:lnTo>
                  <a:lnTo>
                    <a:pt x="714590" y="48694"/>
                  </a:lnTo>
                  <a:lnTo>
                    <a:pt x="757187" y="68449"/>
                  </a:lnTo>
                  <a:lnTo>
                    <a:pt x="794680" y="90892"/>
                  </a:lnTo>
                  <a:lnTo>
                    <a:pt x="826542" y="115747"/>
                  </a:lnTo>
                  <a:lnTo>
                    <a:pt x="871255" y="171573"/>
                  </a:lnTo>
                  <a:lnTo>
                    <a:pt x="887099" y="233699"/>
                  </a:lnTo>
                  <a:lnTo>
                    <a:pt x="871255" y="295826"/>
                  </a:lnTo>
                  <a:lnTo>
                    <a:pt x="826542" y="351652"/>
                  </a:lnTo>
                  <a:lnTo>
                    <a:pt x="794680" y="376507"/>
                  </a:lnTo>
                  <a:lnTo>
                    <a:pt x="757187" y="398950"/>
                  </a:lnTo>
                  <a:lnTo>
                    <a:pt x="714590" y="418705"/>
                  </a:lnTo>
                  <a:lnTo>
                    <a:pt x="667418" y="435493"/>
                  </a:lnTo>
                  <a:lnTo>
                    <a:pt x="616199" y="449034"/>
                  </a:lnTo>
                  <a:lnTo>
                    <a:pt x="561463" y="459052"/>
                  </a:lnTo>
                  <a:lnTo>
                    <a:pt x="503737" y="465266"/>
                  </a:lnTo>
                  <a:lnTo>
                    <a:pt x="443549" y="467399"/>
                  </a:lnTo>
                  <a:lnTo>
                    <a:pt x="383362" y="465266"/>
                  </a:lnTo>
                  <a:lnTo>
                    <a:pt x="325636" y="459052"/>
                  </a:lnTo>
                  <a:lnTo>
                    <a:pt x="270900" y="449034"/>
                  </a:lnTo>
                  <a:lnTo>
                    <a:pt x="219681" y="435493"/>
                  </a:lnTo>
                  <a:lnTo>
                    <a:pt x="172509" y="418705"/>
                  </a:lnTo>
                  <a:lnTo>
                    <a:pt x="129912" y="398950"/>
                  </a:lnTo>
                  <a:lnTo>
                    <a:pt x="92419" y="376507"/>
                  </a:lnTo>
                  <a:lnTo>
                    <a:pt x="60557" y="351652"/>
                  </a:lnTo>
                  <a:lnTo>
                    <a:pt x="15844" y="295826"/>
                  </a:lnTo>
                  <a:lnTo>
                    <a:pt x="4049" y="265411"/>
                  </a:lnTo>
                  <a:lnTo>
                    <a:pt x="0" y="233699"/>
                  </a:lnTo>
                  <a:close/>
                </a:path>
              </a:pathLst>
            </a:custGeom>
            <a:ln w="25399">
              <a:solidFill>
                <a:srgbClr val="A1A1A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2360673" y="2255587"/>
            <a:ext cx="3943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Cr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3372564" y="1266611"/>
            <a:ext cx="5848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2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Lacs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3361223" y="1703390"/>
            <a:ext cx="5848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4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Lacs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3320280" y="2197147"/>
            <a:ext cx="7004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10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Lacs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6127932" y="1062688"/>
            <a:ext cx="2504440" cy="1645920"/>
            <a:chOff x="6127932" y="1062688"/>
            <a:chExt cx="2504440" cy="1645920"/>
          </a:xfrm>
        </p:grpSpPr>
        <p:sp>
          <p:nvSpPr>
            <p:cNvPr id="22" name="object 22" descr=""/>
            <p:cNvSpPr/>
            <p:nvPr/>
          </p:nvSpPr>
          <p:spPr>
            <a:xfrm>
              <a:off x="6127932" y="1062688"/>
              <a:ext cx="2504440" cy="1645920"/>
            </a:xfrm>
            <a:custGeom>
              <a:avLst/>
              <a:gdLst/>
              <a:ahLst/>
              <a:cxnLst/>
              <a:rect l="l" t="t" r="r" b="b"/>
              <a:pathLst>
                <a:path w="2504440" h="1645920">
                  <a:moveTo>
                    <a:pt x="2230094" y="1645799"/>
                  </a:moveTo>
                  <a:lnTo>
                    <a:pt x="274305" y="1645799"/>
                  </a:lnTo>
                  <a:lnTo>
                    <a:pt x="224999" y="1641380"/>
                  </a:lnTo>
                  <a:lnTo>
                    <a:pt x="178591" y="1628638"/>
                  </a:lnTo>
                  <a:lnTo>
                    <a:pt x="135858" y="1608349"/>
                  </a:lnTo>
                  <a:lnTo>
                    <a:pt x="97574" y="1581286"/>
                  </a:lnTo>
                  <a:lnTo>
                    <a:pt x="64513" y="1548226"/>
                  </a:lnTo>
                  <a:lnTo>
                    <a:pt x="37450" y="1509941"/>
                  </a:lnTo>
                  <a:lnTo>
                    <a:pt x="17161" y="1467208"/>
                  </a:lnTo>
                  <a:lnTo>
                    <a:pt x="4419" y="1420801"/>
                  </a:lnTo>
                  <a:lnTo>
                    <a:pt x="0" y="1371494"/>
                  </a:lnTo>
                  <a:lnTo>
                    <a:pt x="0" y="274305"/>
                  </a:lnTo>
                  <a:lnTo>
                    <a:pt x="4419" y="224998"/>
                  </a:lnTo>
                  <a:lnTo>
                    <a:pt x="17161" y="178591"/>
                  </a:lnTo>
                  <a:lnTo>
                    <a:pt x="37450" y="135858"/>
                  </a:lnTo>
                  <a:lnTo>
                    <a:pt x="64513" y="97573"/>
                  </a:lnTo>
                  <a:lnTo>
                    <a:pt x="97574" y="64513"/>
                  </a:lnTo>
                  <a:lnTo>
                    <a:pt x="135858" y="37450"/>
                  </a:lnTo>
                  <a:lnTo>
                    <a:pt x="178591" y="17161"/>
                  </a:lnTo>
                  <a:lnTo>
                    <a:pt x="224999" y="4419"/>
                  </a:lnTo>
                  <a:lnTo>
                    <a:pt x="274305" y="0"/>
                  </a:lnTo>
                  <a:lnTo>
                    <a:pt x="2230094" y="0"/>
                  </a:lnTo>
                  <a:lnTo>
                    <a:pt x="2283859" y="5319"/>
                  </a:lnTo>
                  <a:lnTo>
                    <a:pt x="2335066" y="20880"/>
                  </a:lnTo>
                  <a:lnTo>
                    <a:pt x="2382279" y="46086"/>
                  </a:lnTo>
                  <a:lnTo>
                    <a:pt x="2424057" y="80342"/>
                  </a:lnTo>
                  <a:lnTo>
                    <a:pt x="2458313" y="122120"/>
                  </a:lnTo>
                  <a:lnTo>
                    <a:pt x="2483519" y="169333"/>
                  </a:lnTo>
                  <a:lnTo>
                    <a:pt x="2499080" y="220541"/>
                  </a:lnTo>
                  <a:lnTo>
                    <a:pt x="2504399" y="274305"/>
                  </a:lnTo>
                  <a:lnTo>
                    <a:pt x="2504399" y="1371494"/>
                  </a:lnTo>
                  <a:lnTo>
                    <a:pt x="2499980" y="1420801"/>
                  </a:lnTo>
                  <a:lnTo>
                    <a:pt x="2487238" y="1467208"/>
                  </a:lnTo>
                  <a:lnTo>
                    <a:pt x="2466949" y="1509941"/>
                  </a:lnTo>
                  <a:lnTo>
                    <a:pt x="2439886" y="1548226"/>
                  </a:lnTo>
                  <a:lnTo>
                    <a:pt x="2406825" y="1581286"/>
                  </a:lnTo>
                  <a:lnTo>
                    <a:pt x="2368541" y="1608349"/>
                  </a:lnTo>
                  <a:lnTo>
                    <a:pt x="2325808" y="1628638"/>
                  </a:lnTo>
                  <a:lnTo>
                    <a:pt x="2279401" y="1641380"/>
                  </a:lnTo>
                  <a:lnTo>
                    <a:pt x="2230094" y="1645799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6400799" y="1143000"/>
              <a:ext cx="887094" cy="467995"/>
            </a:xfrm>
            <a:custGeom>
              <a:avLst/>
              <a:gdLst/>
              <a:ahLst/>
              <a:cxnLst/>
              <a:rect l="l" t="t" r="r" b="b"/>
              <a:pathLst>
                <a:path w="887095" h="467994">
                  <a:moveTo>
                    <a:pt x="443549" y="467399"/>
                  </a:moveTo>
                  <a:lnTo>
                    <a:pt x="383362" y="465266"/>
                  </a:lnTo>
                  <a:lnTo>
                    <a:pt x="325636" y="459052"/>
                  </a:lnTo>
                  <a:lnTo>
                    <a:pt x="270900" y="449034"/>
                  </a:lnTo>
                  <a:lnTo>
                    <a:pt x="219681" y="435493"/>
                  </a:lnTo>
                  <a:lnTo>
                    <a:pt x="172509" y="418705"/>
                  </a:lnTo>
                  <a:lnTo>
                    <a:pt x="129912" y="398950"/>
                  </a:lnTo>
                  <a:lnTo>
                    <a:pt x="92419" y="376507"/>
                  </a:lnTo>
                  <a:lnTo>
                    <a:pt x="60557" y="351652"/>
                  </a:lnTo>
                  <a:lnTo>
                    <a:pt x="15844" y="295826"/>
                  </a:lnTo>
                  <a:lnTo>
                    <a:pt x="0" y="233699"/>
                  </a:lnTo>
                  <a:lnTo>
                    <a:pt x="4049" y="201988"/>
                  </a:lnTo>
                  <a:lnTo>
                    <a:pt x="34856" y="142733"/>
                  </a:lnTo>
                  <a:lnTo>
                    <a:pt x="92419" y="90892"/>
                  </a:lnTo>
                  <a:lnTo>
                    <a:pt x="129912" y="68449"/>
                  </a:lnTo>
                  <a:lnTo>
                    <a:pt x="172509" y="48694"/>
                  </a:lnTo>
                  <a:lnTo>
                    <a:pt x="219681" y="31906"/>
                  </a:lnTo>
                  <a:lnTo>
                    <a:pt x="270900" y="18365"/>
                  </a:lnTo>
                  <a:lnTo>
                    <a:pt x="325636" y="8347"/>
                  </a:lnTo>
                  <a:lnTo>
                    <a:pt x="383362" y="2133"/>
                  </a:lnTo>
                  <a:lnTo>
                    <a:pt x="443549" y="0"/>
                  </a:lnTo>
                  <a:lnTo>
                    <a:pt x="503737" y="2133"/>
                  </a:lnTo>
                  <a:lnTo>
                    <a:pt x="561463" y="8347"/>
                  </a:lnTo>
                  <a:lnTo>
                    <a:pt x="616199" y="18365"/>
                  </a:lnTo>
                  <a:lnTo>
                    <a:pt x="667417" y="31906"/>
                  </a:lnTo>
                  <a:lnTo>
                    <a:pt x="714590" y="48694"/>
                  </a:lnTo>
                  <a:lnTo>
                    <a:pt x="757187" y="68449"/>
                  </a:lnTo>
                  <a:lnTo>
                    <a:pt x="794680" y="90892"/>
                  </a:lnTo>
                  <a:lnTo>
                    <a:pt x="826542" y="115747"/>
                  </a:lnTo>
                  <a:lnTo>
                    <a:pt x="871255" y="171573"/>
                  </a:lnTo>
                  <a:lnTo>
                    <a:pt x="887099" y="233699"/>
                  </a:lnTo>
                  <a:lnTo>
                    <a:pt x="883050" y="265411"/>
                  </a:lnTo>
                  <a:lnTo>
                    <a:pt x="852243" y="324666"/>
                  </a:lnTo>
                  <a:lnTo>
                    <a:pt x="794680" y="376507"/>
                  </a:lnTo>
                  <a:lnTo>
                    <a:pt x="757187" y="398950"/>
                  </a:lnTo>
                  <a:lnTo>
                    <a:pt x="714590" y="418705"/>
                  </a:lnTo>
                  <a:lnTo>
                    <a:pt x="667417" y="435493"/>
                  </a:lnTo>
                  <a:lnTo>
                    <a:pt x="616199" y="449034"/>
                  </a:lnTo>
                  <a:lnTo>
                    <a:pt x="561463" y="459052"/>
                  </a:lnTo>
                  <a:lnTo>
                    <a:pt x="503737" y="465266"/>
                  </a:lnTo>
                  <a:lnTo>
                    <a:pt x="443549" y="4673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6400799" y="1143000"/>
              <a:ext cx="887094" cy="467995"/>
            </a:xfrm>
            <a:custGeom>
              <a:avLst/>
              <a:gdLst/>
              <a:ahLst/>
              <a:cxnLst/>
              <a:rect l="l" t="t" r="r" b="b"/>
              <a:pathLst>
                <a:path w="887095" h="467994">
                  <a:moveTo>
                    <a:pt x="0" y="233699"/>
                  </a:moveTo>
                  <a:lnTo>
                    <a:pt x="4049" y="201988"/>
                  </a:lnTo>
                  <a:lnTo>
                    <a:pt x="15844" y="171573"/>
                  </a:lnTo>
                  <a:lnTo>
                    <a:pt x="60557" y="115747"/>
                  </a:lnTo>
                  <a:lnTo>
                    <a:pt x="92419" y="90892"/>
                  </a:lnTo>
                  <a:lnTo>
                    <a:pt x="129912" y="68449"/>
                  </a:lnTo>
                  <a:lnTo>
                    <a:pt x="172509" y="48694"/>
                  </a:lnTo>
                  <a:lnTo>
                    <a:pt x="219681" y="31906"/>
                  </a:lnTo>
                  <a:lnTo>
                    <a:pt x="270900" y="18365"/>
                  </a:lnTo>
                  <a:lnTo>
                    <a:pt x="325636" y="8347"/>
                  </a:lnTo>
                  <a:lnTo>
                    <a:pt x="383362" y="2133"/>
                  </a:lnTo>
                  <a:lnTo>
                    <a:pt x="443549" y="0"/>
                  </a:lnTo>
                  <a:lnTo>
                    <a:pt x="503737" y="2133"/>
                  </a:lnTo>
                  <a:lnTo>
                    <a:pt x="561463" y="8347"/>
                  </a:lnTo>
                  <a:lnTo>
                    <a:pt x="616199" y="18365"/>
                  </a:lnTo>
                  <a:lnTo>
                    <a:pt x="667417" y="31906"/>
                  </a:lnTo>
                  <a:lnTo>
                    <a:pt x="714590" y="48694"/>
                  </a:lnTo>
                  <a:lnTo>
                    <a:pt x="757187" y="68449"/>
                  </a:lnTo>
                  <a:lnTo>
                    <a:pt x="794680" y="90892"/>
                  </a:lnTo>
                  <a:lnTo>
                    <a:pt x="826542" y="115747"/>
                  </a:lnTo>
                  <a:lnTo>
                    <a:pt x="871255" y="171573"/>
                  </a:lnTo>
                  <a:lnTo>
                    <a:pt x="887099" y="233699"/>
                  </a:lnTo>
                  <a:lnTo>
                    <a:pt x="871255" y="295826"/>
                  </a:lnTo>
                  <a:lnTo>
                    <a:pt x="826542" y="351652"/>
                  </a:lnTo>
                  <a:lnTo>
                    <a:pt x="794680" y="376507"/>
                  </a:lnTo>
                  <a:lnTo>
                    <a:pt x="757187" y="398950"/>
                  </a:lnTo>
                  <a:lnTo>
                    <a:pt x="714590" y="418705"/>
                  </a:lnTo>
                  <a:lnTo>
                    <a:pt x="667417" y="435493"/>
                  </a:lnTo>
                  <a:lnTo>
                    <a:pt x="616199" y="449034"/>
                  </a:lnTo>
                  <a:lnTo>
                    <a:pt x="561463" y="459052"/>
                  </a:lnTo>
                  <a:lnTo>
                    <a:pt x="503737" y="465266"/>
                  </a:lnTo>
                  <a:lnTo>
                    <a:pt x="443549" y="467399"/>
                  </a:lnTo>
                  <a:lnTo>
                    <a:pt x="383362" y="465266"/>
                  </a:lnTo>
                  <a:lnTo>
                    <a:pt x="325636" y="459052"/>
                  </a:lnTo>
                  <a:lnTo>
                    <a:pt x="270900" y="449034"/>
                  </a:lnTo>
                  <a:lnTo>
                    <a:pt x="219681" y="435493"/>
                  </a:lnTo>
                  <a:lnTo>
                    <a:pt x="172509" y="418705"/>
                  </a:lnTo>
                  <a:lnTo>
                    <a:pt x="129912" y="398950"/>
                  </a:lnTo>
                  <a:lnTo>
                    <a:pt x="92419" y="376507"/>
                  </a:lnTo>
                  <a:lnTo>
                    <a:pt x="60557" y="351652"/>
                  </a:lnTo>
                  <a:lnTo>
                    <a:pt x="15844" y="295826"/>
                  </a:lnTo>
                  <a:lnTo>
                    <a:pt x="4049" y="265411"/>
                  </a:lnTo>
                  <a:lnTo>
                    <a:pt x="0" y="233699"/>
                  </a:lnTo>
                  <a:close/>
                </a:path>
              </a:pathLst>
            </a:custGeom>
            <a:ln w="25399">
              <a:solidFill>
                <a:srgbClr val="A1A1A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6647084" y="1217696"/>
            <a:ext cx="3943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Cr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6388100" y="1632201"/>
            <a:ext cx="912494" cy="493395"/>
            <a:chOff x="6388100" y="1632201"/>
            <a:chExt cx="912494" cy="493395"/>
          </a:xfrm>
        </p:grpSpPr>
        <p:sp>
          <p:nvSpPr>
            <p:cNvPr id="27" name="object 27" descr=""/>
            <p:cNvSpPr/>
            <p:nvPr/>
          </p:nvSpPr>
          <p:spPr>
            <a:xfrm>
              <a:off x="6400799" y="1644901"/>
              <a:ext cx="887094" cy="467995"/>
            </a:xfrm>
            <a:custGeom>
              <a:avLst/>
              <a:gdLst/>
              <a:ahLst/>
              <a:cxnLst/>
              <a:rect l="l" t="t" r="r" b="b"/>
              <a:pathLst>
                <a:path w="887095" h="467994">
                  <a:moveTo>
                    <a:pt x="443549" y="467399"/>
                  </a:moveTo>
                  <a:lnTo>
                    <a:pt x="383362" y="465266"/>
                  </a:lnTo>
                  <a:lnTo>
                    <a:pt x="325636" y="459052"/>
                  </a:lnTo>
                  <a:lnTo>
                    <a:pt x="270900" y="449034"/>
                  </a:lnTo>
                  <a:lnTo>
                    <a:pt x="219681" y="435493"/>
                  </a:lnTo>
                  <a:lnTo>
                    <a:pt x="172509" y="418705"/>
                  </a:lnTo>
                  <a:lnTo>
                    <a:pt x="129912" y="398950"/>
                  </a:lnTo>
                  <a:lnTo>
                    <a:pt x="92419" y="376507"/>
                  </a:lnTo>
                  <a:lnTo>
                    <a:pt x="60557" y="351652"/>
                  </a:lnTo>
                  <a:lnTo>
                    <a:pt x="15844" y="295826"/>
                  </a:lnTo>
                  <a:lnTo>
                    <a:pt x="0" y="233699"/>
                  </a:lnTo>
                  <a:lnTo>
                    <a:pt x="4049" y="201988"/>
                  </a:lnTo>
                  <a:lnTo>
                    <a:pt x="34856" y="142733"/>
                  </a:lnTo>
                  <a:lnTo>
                    <a:pt x="92419" y="90892"/>
                  </a:lnTo>
                  <a:lnTo>
                    <a:pt x="129912" y="68449"/>
                  </a:lnTo>
                  <a:lnTo>
                    <a:pt x="172509" y="48694"/>
                  </a:lnTo>
                  <a:lnTo>
                    <a:pt x="219681" y="31906"/>
                  </a:lnTo>
                  <a:lnTo>
                    <a:pt x="270900" y="18365"/>
                  </a:lnTo>
                  <a:lnTo>
                    <a:pt x="325636" y="8347"/>
                  </a:lnTo>
                  <a:lnTo>
                    <a:pt x="383362" y="2133"/>
                  </a:lnTo>
                  <a:lnTo>
                    <a:pt x="443549" y="0"/>
                  </a:lnTo>
                  <a:lnTo>
                    <a:pt x="503737" y="2133"/>
                  </a:lnTo>
                  <a:lnTo>
                    <a:pt x="561463" y="8347"/>
                  </a:lnTo>
                  <a:lnTo>
                    <a:pt x="616199" y="18365"/>
                  </a:lnTo>
                  <a:lnTo>
                    <a:pt x="667417" y="31906"/>
                  </a:lnTo>
                  <a:lnTo>
                    <a:pt x="714590" y="48694"/>
                  </a:lnTo>
                  <a:lnTo>
                    <a:pt x="757187" y="68449"/>
                  </a:lnTo>
                  <a:lnTo>
                    <a:pt x="794680" y="90892"/>
                  </a:lnTo>
                  <a:lnTo>
                    <a:pt x="826542" y="115747"/>
                  </a:lnTo>
                  <a:lnTo>
                    <a:pt x="871255" y="171573"/>
                  </a:lnTo>
                  <a:lnTo>
                    <a:pt x="887099" y="233699"/>
                  </a:lnTo>
                  <a:lnTo>
                    <a:pt x="883050" y="265411"/>
                  </a:lnTo>
                  <a:lnTo>
                    <a:pt x="852243" y="324666"/>
                  </a:lnTo>
                  <a:lnTo>
                    <a:pt x="794680" y="376507"/>
                  </a:lnTo>
                  <a:lnTo>
                    <a:pt x="757187" y="398950"/>
                  </a:lnTo>
                  <a:lnTo>
                    <a:pt x="714590" y="418705"/>
                  </a:lnTo>
                  <a:lnTo>
                    <a:pt x="667417" y="435493"/>
                  </a:lnTo>
                  <a:lnTo>
                    <a:pt x="616199" y="449034"/>
                  </a:lnTo>
                  <a:lnTo>
                    <a:pt x="561463" y="459052"/>
                  </a:lnTo>
                  <a:lnTo>
                    <a:pt x="503737" y="465266"/>
                  </a:lnTo>
                  <a:lnTo>
                    <a:pt x="443549" y="4673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6400800" y="1644901"/>
              <a:ext cx="887094" cy="467995"/>
            </a:xfrm>
            <a:custGeom>
              <a:avLst/>
              <a:gdLst/>
              <a:ahLst/>
              <a:cxnLst/>
              <a:rect l="l" t="t" r="r" b="b"/>
              <a:pathLst>
                <a:path w="887095" h="467994">
                  <a:moveTo>
                    <a:pt x="0" y="233699"/>
                  </a:moveTo>
                  <a:lnTo>
                    <a:pt x="4049" y="201988"/>
                  </a:lnTo>
                  <a:lnTo>
                    <a:pt x="15844" y="171573"/>
                  </a:lnTo>
                  <a:lnTo>
                    <a:pt x="60557" y="115747"/>
                  </a:lnTo>
                  <a:lnTo>
                    <a:pt x="92419" y="90892"/>
                  </a:lnTo>
                  <a:lnTo>
                    <a:pt x="129912" y="68449"/>
                  </a:lnTo>
                  <a:lnTo>
                    <a:pt x="172509" y="48694"/>
                  </a:lnTo>
                  <a:lnTo>
                    <a:pt x="219681" y="31906"/>
                  </a:lnTo>
                  <a:lnTo>
                    <a:pt x="270900" y="18365"/>
                  </a:lnTo>
                  <a:lnTo>
                    <a:pt x="325636" y="8347"/>
                  </a:lnTo>
                  <a:lnTo>
                    <a:pt x="383362" y="2133"/>
                  </a:lnTo>
                  <a:lnTo>
                    <a:pt x="443549" y="0"/>
                  </a:lnTo>
                  <a:lnTo>
                    <a:pt x="503737" y="2133"/>
                  </a:lnTo>
                  <a:lnTo>
                    <a:pt x="561463" y="8347"/>
                  </a:lnTo>
                  <a:lnTo>
                    <a:pt x="616199" y="18365"/>
                  </a:lnTo>
                  <a:lnTo>
                    <a:pt x="667417" y="31906"/>
                  </a:lnTo>
                  <a:lnTo>
                    <a:pt x="714590" y="48694"/>
                  </a:lnTo>
                  <a:lnTo>
                    <a:pt x="757187" y="68449"/>
                  </a:lnTo>
                  <a:lnTo>
                    <a:pt x="794680" y="90892"/>
                  </a:lnTo>
                  <a:lnTo>
                    <a:pt x="826542" y="115747"/>
                  </a:lnTo>
                  <a:lnTo>
                    <a:pt x="871255" y="171573"/>
                  </a:lnTo>
                  <a:lnTo>
                    <a:pt x="887099" y="233699"/>
                  </a:lnTo>
                  <a:lnTo>
                    <a:pt x="871255" y="295826"/>
                  </a:lnTo>
                  <a:lnTo>
                    <a:pt x="826542" y="351652"/>
                  </a:lnTo>
                  <a:lnTo>
                    <a:pt x="794680" y="376507"/>
                  </a:lnTo>
                  <a:lnTo>
                    <a:pt x="757187" y="398950"/>
                  </a:lnTo>
                  <a:lnTo>
                    <a:pt x="714590" y="418705"/>
                  </a:lnTo>
                  <a:lnTo>
                    <a:pt x="667417" y="435493"/>
                  </a:lnTo>
                  <a:lnTo>
                    <a:pt x="616199" y="449034"/>
                  </a:lnTo>
                  <a:lnTo>
                    <a:pt x="561463" y="459052"/>
                  </a:lnTo>
                  <a:lnTo>
                    <a:pt x="503737" y="465266"/>
                  </a:lnTo>
                  <a:lnTo>
                    <a:pt x="443549" y="467399"/>
                  </a:lnTo>
                  <a:lnTo>
                    <a:pt x="383362" y="465266"/>
                  </a:lnTo>
                  <a:lnTo>
                    <a:pt x="325636" y="459052"/>
                  </a:lnTo>
                  <a:lnTo>
                    <a:pt x="270900" y="449034"/>
                  </a:lnTo>
                  <a:lnTo>
                    <a:pt x="219681" y="435493"/>
                  </a:lnTo>
                  <a:lnTo>
                    <a:pt x="172509" y="418705"/>
                  </a:lnTo>
                  <a:lnTo>
                    <a:pt x="129912" y="398950"/>
                  </a:lnTo>
                  <a:lnTo>
                    <a:pt x="92419" y="376507"/>
                  </a:lnTo>
                  <a:lnTo>
                    <a:pt x="60557" y="351652"/>
                  </a:lnTo>
                  <a:lnTo>
                    <a:pt x="15844" y="295826"/>
                  </a:lnTo>
                  <a:lnTo>
                    <a:pt x="4049" y="265411"/>
                  </a:lnTo>
                  <a:lnTo>
                    <a:pt x="0" y="233699"/>
                  </a:lnTo>
                  <a:close/>
                </a:path>
              </a:pathLst>
            </a:custGeom>
            <a:ln w="25399">
              <a:solidFill>
                <a:srgbClr val="A1A1A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6647084" y="1719597"/>
            <a:ext cx="3943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Cr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6415394" y="2168190"/>
            <a:ext cx="912494" cy="493395"/>
            <a:chOff x="6415394" y="2168190"/>
            <a:chExt cx="912494" cy="493395"/>
          </a:xfrm>
        </p:grpSpPr>
        <p:sp>
          <p:nvSpPr>
            <p:cNvPr id="31" name="object 31" descr=""/>
            <p:cNvSpPr/>
            <p:nvPr/>
          </p:nvSpPr>
          <p:spPr>
            <a:xfrm>
              <a:off x="6428094" y="2180890"/>
              <a:ext cx="887094" cy="467995"/>
            </a:xfrm>
            <a:custGeom>
              <a:avLst/>
              <a:gdLst/>
              <a:ahLst/>
              <a:cxnLst/>
              <a:rect l="l" t="t" r="r" b="b"/>
              <a:pathLst>
                <a:path w="887095" h="467994">
                  <a:moveTo>
                    <a:pt x="443549" y="467399"/>
                  </a:moveTo>
                  <a:lnTo>
                    <a:pt x="383362" y="465266"/>
                  </a:lnTo>
                  <a:lnTo>
                    <a:pt x="325636" y="459052"/>
                  </a:lnTo>
                  <a:lnTo>
                    <a:pt x="270900" y="449034"/>
                  </a:lnTo>
                  <a:lnTo>
                    <a:pt x="219681" y="435493"/>
                  </a:lnTo>
                  <a:lnTo>
                    <a:pt x="172509" y="418705"/>
                  </a:lnTo>
                  <a:lnTo>
                    <a:pt x="129912" y="398950"/>
                  </a:lnTo>
                  <a:lnTo>
                    <a:pt x="92419" y="376507"/>
                  </a:lnTo>
                  <a:lnTo>
                    <a:pt x="60557" y="351652"/>
                  </a:lnTo>
                  <a:lnTo>
                    <a:pt x="15844" y="295826"/>
                  </a:lnTo>
                  <a:lnTo>
                    <a:pt x="0" y="233699"/>
                  </a:lnTo>
                  <a:lnTo>
                    <a:pt x="4049" y="201988"/>
                  </a:lnTo>
                  <a:lnTo>
                    <a:pt x="34856" y="142733"/>
                  </a:lnTo>
                  <a:lnTo>
                    <a:pt x="92419" y="90892"/>
                  </a:lnTo>
                  <a:lnTo>
                    <a:pt x="129912" y="68449"/>
                  </a:lnTo>
                  <a:lnTo>
                    <a:pt x="172509" y="48694"/>
                  </a:lnTo>
                  <a:lnTo>
                    <a:pt x="219681" y="31906"/>
                  </a:lnTo>
                  <a:lnTo>
                    <a:pt x="270900" y="18365"/>
                  </a:lnTo>
                  <a:lnTo>
                    <a:pt x="325636" y="8347"/>
                  </a:lnTo>
                  <a:lnTo>
                    <a:pt x="383362" y="2133"/>
                  </a:lnTo>
                  <a:lnTo>
                    <a:pt x="443549" y="0"/>
                  </a:lnTo>
                  <a:lnTo>
                    <a:pt x="503737" y="2133"/>
                  </a:lnTo>
                  <a:lnTo>
                    <a:pt x="561463" y="8347"/>
                  </a:lnTo>
                  <a:lnTo>
                    <a:pt x="616199" y="18365"/>
                  </a:lnTo>
                  <a:lnTo>
                    <a:pt x="667418" y="31906"/>
                  </a:lnTo>
                  <a:lnTo>
                    <a:pt x="714590" y="48694"/>
                  </a:lnTo>
                  <a:lnTo>
                    <a:pt x="757187" y="68449"/>
                  </a:lnTo>
                  <a:lnTo>
                    <a:pt x="794680" y="90892"/>
                  </a:lnTo>
                  <a:lnTo>
                    <a:pt x="826542" y="115747"/>
                  </a:lnTo>
                  <a:lnTo>
                    <a:pt x="871255" y="171573"/>
                  </a:lnTo>
                  <a:lnTo>
                    <a:pt x="887099" y="233699"/>
                  </a:lnTo>
                  <a:lnTo>
                    <a:pt x="883050" y="265411"/>
                  </a:lnTo>
                  <a:lnTo>
                    <a:pt x="852243" y="324666"/>
                  </a:lnTo>
                  <a:lnTo>
                    <a:pt x="794680" y="376507"/>
                  </a:lnTo>
                  <a:lnTo>
                    <a:pt x="757187" y="398950"/>
                  </a:lnTo>
                  <a:lnTo>
                    <a:pt x="714590" y="418705"/>
                  </a:lnTo>
                  <a:lnTo>
                    <a:pt x="667418" y="435493"/>
                  </a:lnTo>
                  <a:lnTo>
                    <a:pt x="616199" y="449034"/>
                  </a:lnTo>
                  <a:lnTo>
                    <a:pt x="561463" y="459052"/>
                  </a:lnTo>
                  <a:lnTo>
                    <a:pt x="503737" y="465266"/>
                  </a:lnTo>
                  <a:lnTo>
                    <a:pt x="443549" y="4673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6428094" y="2180890"/>
              <a:ext cx="887094" cy="467995"/>
            </a:xfrm>
            <a:custGeom>
              <a:avLst/>
              <a:gdLst/>
              <a:ahLst/>
              <a:cxnLst/>
              <a:rect l="l" t="t" r="r" b="b"/>
              <a:pathLst>
                <a:path w="887095" h="467994">
                  <a:moveTo>
                    <a:pt x="0" y="233699"/>
                  </a:moveTo>
                  <a:lnTo>
                    <a:pt x="4049" y="201988"/>
                  </a:lnTo>
                  <a:lnTo>
                    <a:pt x="15844" y="171573"/>
                  </a:lnTo>
                  <a:lnTo>
                    <a:pt x="60557" y="115747"/>
                  </a:lnTo>
                  <a:lnTo>
                    <a:pt x="92419" y="90892"/>
                  </a:lnTo>
                  <a:lnTo>
                    <a:pt x="129912" y="68449"/>
                  </a:lnTo>
                  <a:lnTo>
                    <a:pt x="172509" y="48694"/>
                  </a:lnTo>
                  <a:lnTo>
                    <a:pt x="219681" y="31906"/>
                  </a:lnTo>
                  <a:lnTo>
                    <a:pt x="270900" y="18365"/>
                  </a:lnTo>
                  <a:lnTo>
                    <a:pt x="325636" y="8347"/>
                  </a:lnTo>
                  <a:lnTo>
                    <a:pt x="383362" y="2133"/>
                  </a:lnTo>
                  <a:lnTo>
                    <a:pt x="443549" y="0"/>
                  </a:lnTo>
                  <a:lnTo>
                    <a:pt x="503737" y="2133"/>
                  </a:lnTo>
                  <a:lnTo>
                    <a:pt x="561463" y="8347"/>
                  </a:lnTo>
                  <a:lnTo>
                    <a:pt x="616199" y="18365"/>
                  </a:lnTo>
                  <a:lnTo>
                    <a:pt x="667418" y="31906"/>
                  </a:lnTo>
                  <a:lnTo>
                    <a:pt x="714590" y="48694"/>
                  </a:lnTo>
                  <a:lnTo>
                    <a:pt x="757187" y="68449"/>
                  </a:lnTo>
                  <a:lnTo>
                    <a:pt x="794680" y="90892"/>
                  </a:lnTo>
                  <a:lnTo>
                    <a:pt x="826542" y="115747"/>
                  </a:lnTo>
                  <a:lnTo>
                    <a:pt x="871255" y="171573"/>
                  </a:lnTo>
                  <a:lnTo>
                    <a:pt x="887099" y="233699"/>
                  </a:lnTo>
                  <a:lnTo>
                    <a:pt x="871255" y="295826"/>
                  </a:lnTo>
                  <a:lnTo>
                    <a:pt x="826542" y="351652"/>
                  </a:lnTo>
                  <a:lnTo>
                    <a:pt x="794680" y="376507"/>
                  </a:lnTo>
                  <a:lnTo>
                    <a:pt x="757187" y="398950"/>
                  </a:lnTo>
                  <a:lnTo>
                    <a:pt x="714590" y="418705"/>
                  </a:lnTo>
                  <a:lnTo>
                    <a:pt x="667418" y="435493"/>
                  </a:lnTo>
                  <a:lnTo>
                    <a:pt x="616199" y="449034"/>
                  </a:lnTo>
                  <a:lnTo>
                    <a:pt x="561463" y="459052"/>
                  </a:lnTo>
                  <a:lnTo>
                    <a:pt x="503737" y="465266"/>
                  </a:lnTo>
                  <a:lnTo>
                    <a:pt x="443549" y="467399"/>
                  </a:lnTo>
                  <a:lnTo>
                    <a:pt x="383362" y="465266"/>
                  </a:lnTo>
                  <a:lnTo>
                    <a:pt x="325636" y="459052"/>
                  </a:lnTo>
                  <a:lnTo>
                    <a:pt x="270900" y="449034"/>
                  </a:lnTo>
                  <a:lnTo>
                    <a:pt x="219681" y="435493"/>
                  </a:lnTo>
                  <a:lnTo>
                    <a:pt x="172509" y="418705"/>
                  </a:lnTo>
                  <a:lnTo>
                    <a:pt x="129912" y="398950"/>
                  </a:lnTo>
                  <a:lnTo>
                    <a:pt x="92419" y="376507"/>
                  </a:lnTo>
                  <a:lnTo>
                    <a:pt x="60557" y="351652"/>
                  </a:lnTo>
                  <a:lnTo>
                    <a:pt x="15844" y="295826"/>
                  </a:lnTo>
                  <a:lnTo>
                    <a:pt x="4049" y="265411"/>
                  </a:lnTo>
                  <a:lnTo>
                    <a:pt x="0" y="233699"/>
                  </a:lnTo>
                  <a:close/>
                </a:path>
              </a:pathLst>
            </a:custGeom>
            <a:ln w="25399">
              <a:solidFill>
                <a:srgbClr val="A1A1A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6674379" y="2255587"/>
            <a:ext cx="3943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Cr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7686270" y="1266611"/>
            <a:ext cx="5848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3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Lacs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7674930" y="1703390"/>
            <a:ext cx="5848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6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Lacs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7674930" y="2197147"/>
            <a:ext cx="7004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15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Lacs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7" name="object 37" descr=""/>
          <p:cNvGrpSpPr/>
          <p:nvPr/>
        </p:nvGrpSpPr>
        <p:grpSpPr>
          <a:xfrm>
            <a:off x="371177" y="1525013"/>
            <a:ext cx="1276985" cy="509905"/>
            <a:chOff x="371177" y="1525013"/>
            <a:chExt cx="1276985" cy="509905"/>
          </a:xfrm>
        </p:grpSpPr>
        <p:sp>
          <p:nvSpPr>
            <p:cNvPr id="38" name="object 38" descr=""/>
            <p:cNvSpPr/>
            <p:nvPr/>
          </p:nvSpPr>
          <p:spPr>
            <a:xfrm>
              <a:off x="383877" y="1537713"/>
              <a:ext cx="1251585" cy="484505"/>
            </a:xfrm>
            <a:custGeom>
              <a:avLst/>
              <a:gdLst/>
              <a:ahLst/>
              <a:cxnLst/>
              <a:rect l="l" t="t" r="r" b="b"/>
              <a:pathLst>
                <a:path w="1251585" h="484505">
                  <a:moveTo>
                    <a:pt x="1009049" y="484499"/>
                  </a:moveTo>
                  <a:lnTo>
                    <a:pt x="0" y="484499"/>
                  </a:lnTo>
                  <a:lnTo>
                    <a:pt x="0" y="0"/>
                  </a:lnTo>
                  <a:lnTo>
                    <a:pt x="1009049" y="0"/>
                  </a:lnTo>
                  <a:lnTo>
                    <a:pt x="1251299" y="242249"/>
                  </a:lnTo>
                  <a:lnTo>
                    <a:pt x="1009049" y="4844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383877" y="1537713"/>
              <a:ext cx="1251585" cy="484505"/>
            </a:xfrm>
            <a:custGeom>
              <a:avLst/>
              <a:gdLst/>
              <a:ahLst/>
              <a:cxnLst/>
              <a:rect l="l" t="t" r="r" b="b"/>
              <a:pathLst>
                <a:path w="1251585" h="484505">
                  <a:moveTo>
                    <a:pt x="0" y="0"/>
                  </a:moveTo>
                  <a:lnTo>
                    <a:pt x="1009049" y="0"/>
                  </a:lnTo>
                  <a:lnTo>
                    <a:pt x="1251299" y="242249"/>
                  </a:lnTo>
                  <a:lnTo>
                    <a:pt x="1009049" y="484499"/>
                  </a:lnTo>
                  <a:lnTo>
                    <a:pt x="0" y="484499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A1A1A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 descr=""/>
          <p:cNvSpPr txBox="1"/>
          <p:nvPr/>
        </p:nvSpPr>
        <p:spPr>
          <a:xfrm>
            <a:off x="584658" y="1483798"/>
            <a:ext cx="72771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3200" marR="5080" indent="-191135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Calibri"/>
                <a:cs typeface="Calibri"/>
              </a:rPr>
              <a:t>Regular </a:t>
            </a:r>
            <a:r>
              <a:rPr dirty="0" sz="1800" spc="-25">
                <a:latin typeface="Calibri"/>
                <a:cs typeface="Calibri"/>
              </a:rPr>
              <a:t>Pay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4793022" y="1458996"/>
            <a:ext cx="1276985" cy="509905"/>
            <a:chOff x="4793022" y="1458996"/>
            <a:chExt cx="1276985" cy="509905"/>
          </a:xfrm>
        </p:grpSpPr>
        <p:sp>
          <p:nvSpPr>
            <p:cNvPr id="42" name="object 42" descr=""/>
            <p:cNvSpPr/>
            <p:nvPr/>
          </p:nvSpPr>
          <p:spPr>
            <a:xfrm>
              <a:off x="4805722" y="1471696"/>
              <a:ext cx="1251585" cy="484505"/>
            </a:xfrm>
            <a:custGeom>
              <a:avLst/>
              <a:gdLst/>
              <a:ahLst/>
              <a:cxnLst/>
              <a:rect l="l" t="t" r="r" b="b"/>
              <a:pathLst>
                <a:path w="1251585" h="484505">
                  <a:moveTo>
                    <a:pt x="1009049" y="484499"/>
                  </a:moveTo>
                  <a:lnTo>
                    <a:pt x="0" y="484499"/>
                  </a:lnTo>
                  <a:lnTo>
                    <a:pt x="0" y="0"/>
                  </a:lnTo>
                  <a:lnTo>
                    <a:pt x="1009049" y="0"/>
                  </a:lnTo>
                  <a:lnTo>
                    <a:pt x="1251299" y="242249"/>
                  </a:lnTo>
                  <a:lnTo>
                    <a:pt x="1009049" y="4844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4805722" y="1471696"/>
              <a:ext cx="1251585" cy="484505"/>
            </a:xfrm>
            <a:custGeom>
              <a:avLst/>
              <a:gdLst/>
              <a:ahLst/>
              <a:cxnLst/>
              <a:rect l="l" t="t" r="r" b="b"/>
              <a:pathLst>
                <a:path w="1251585" h="484505">
                  <a:moveTo>
                    <a:pt x="0" y="0"/>
                  </a:moveTo>
                  <a:lnTo>
                    <a:pt x="1009049" y="0"/>
                  </a:lnTo>
                  <a:lnTo>
                    <a:pt x="1251299" y="242249"/>
                  </a:lnTo>
                  <a:lnTo>
                    <a:pt x="1009049" y="484499"/>
                  </a:lnTo>
                  <a:lnTo>
                    <a:pt x="0" y="484499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A1A1A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 descr=""/>
          <p:cNvSpPr txBox="1"/>
          <p:nvPr/>
        </p:nvSpPr>
        <p:spPr>
          <a:xfrm>
            <a:off x="5012307" y="1417782"/>
            <a:ext cx="71628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7485" marR="5080" indent="-18542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Limited </a:t>
            </a:r>
            <a:r>
              <a:rPr dirty="0" sz="1800" spc="-25">
                <a:latin typeface="Calibri"/>
                <a:cs typeface="Calibri"/>
              </a:rPr>
              <a:t>Pay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456906" y="634553"/>
            <a:ext cx="2246630" cy="375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b="1">
                <a:latin typeface="Calibri"/>
                <a:cs typeface="Calibri"/>
              </a:rPr>
              <a:t>2%</a:t>
            </a:r>
            <a:r>
              <a:rPr dirty="0" sz="2300" spc="-40" b="1">
                <a:latin typeface="Calibri"/>
                <a:cs typeface="Calibri"/>
              </a:rPr>
              <a:t> </a:t>
            </a:r>
            <a:r>
              <a:rPr dirty="0" sz="2300" b="1">
                <a:latin typeface="Calibri"/>
                <a:cs typeface="Calibri"/>
              </a:rPr>
              <a:t>on</a:t>
            </a:r>
            <a:r>
              <a:rPr dirty="0" sz="2300" spc="-40" b="1">
                <a:latin typeface="Calibri"/>
                <a:cs typeface="Calibri"/>
              </a:rPr>
              <a:t> </a:t>
            </a:r>
            <a:r>
              <a:rPr dirty="0" sz="2300" b="1">
                <a:latin typeface="Calibri"/>
                <a:cs typeface="Calibri"/>
              </a:rPr>
              <a:t>Regular</a:t>
            </a:r>
            <a:r>
              <a:rPr dirty="0" sz="2300" spc="-40" b="1">
                <a:latin typeface="Calibri"/>
                <a:cs typeface="Calibri"/>
              </a:rPr>
              <a:t> </a:t>
            </a:r>
            <a:r>
              <a:rPr dirty="0" sz="2300" spc="-25" b="1">
                <a:latin typeface="Calibri"/>
                <a:cs typeface="Calibri"/>
              </a:rPr>
              <a:t>Pay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6200950" y="554957"/>
            <a:ext cx="18516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Calibri"/>
                <a:cs typeface="Calibri"/>
              </a:rPr>
              <a:t>3%</a:t>
            </a:r>
            <a:r>
              <a:rPr dirty="0" sz="2400" spc="-4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on</a:t>
            </a:r>
            <a:r>
              <a:rPr dirty="0" sz="2400" spc="-4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Ltd.</a:t>
            </a:r>
            <a:r>
              <a:rPr dirty="0" sz="2400" spc="-35" b="1">
                <a:latin typeface="Calibri"/>
                <a:cs typeface="Calibri"/>
              </a:rPr>
              <a:t> </a:t>
            </a:r>
            <a:r>
              <a:rPr dirty="0" sz="2400" spc="-25" b="1">
                <a:latin typeface="Calibri"/>
                <a:cs typeface="Calibri"/>
              </a:rPr>
              <a:t>Pay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7" name="object 47" descr=""/>
          <p:cNvSpPr/>
          <p:nvPr/>
        </p:nvSpPr>
        <p:spPr>
          <a:xfrm>
            <a:off x="4954244" y="4088965"/>
            <a:ext cx="410209" cy="345440"/>
          </a:xfrm>
          <a:custGeom>
            <a:avLst/>
            <a:gdLst/>
            <a:ahLst/>
            <a:cxnLst/>
            <a:rect l="l" t="t" r="r" b="b"/>
            <a:pathLst>
              <a:path w="410210" h="345439">
                <a:moveTo>
                  <a:pt x="0" y="172499"/>
                </a:moveTo>
                <a:lnTo>
                  <a:pt x="7319" y="126642"/>
                </a:lnTo>
                <a:lnTo>
                  <a:pt x="27974" y="85435"/>
                </a:lnTo>
                <a:lnTo>
                  <a:pt x="60013" y="50524"/>
                </a:lnTo>
                <a:lnTo>
                  <a:pt x="101482" y="23551"/>
                </a:lnTo>
                <a:lnTo>
                  <a:pt x="150429" y="6161"/>
                </a:lnTo>
                <a:lnTo>
                  <a:pt x="204899" y="0"/>
                </a:lnTo>
                <a:lnTo>
                  <a:pt x="259370" y="6161"/>
                </a:lnTo>
                <a:lnTo>
                  <a:pt x="308316" y="23551"/>
                </a:lnTo>
                <a:lnTo>
                  <a:pt x="349786" y="50524"/>
                </a:lnTo>
                <a:lnTo>
                  <a:pt x="381825" y="85435"/>
                </a:lnTo>
                <a:lnTo>
                  <a:pt x="402480" y="126642"/>
                </a:lnTo>
                <a:lnTo>
                  <a:pt x="409799" y="172499"/>
                </a:lnTo>
                <a:lnTo>
                  <a:pt x="402480" y="218357"/>
                </a:lnTo>
                <a:lnTo>
                  <a:pt x="381825" y="259563"/>
                </a:lnTo>
                <a:lnTo>
                  <a:pt x="349786" y="294475"/>
                </a:lnTo>
                <a:lnTo>
                  <a:pt x="308316" y="321448"/>
                </a:lnTo>
                <a:lnTo>
                  <a:pt x="259370" y="338838"/>
                </a:lnTo>
                <a:lnTo>
                  <a:pt x="204899" y="344999"/>
                </a:lnTo>
                <a:lnTo>
                  <a:pt x="150429" y="338838"/>
                </a:lnTo>
                <a:lnTo>
                  <a:pt x="101482" y="321448"/>
                </a:lnTo>
                <a:lnTo>
                  <a:pt x="60013" y="294475"/>
                </a:lnTo>
                <a:lnTo>
                  <a:pt x="27974" y="259563"/>
                </a:lnTo>
                <a:lnTo>
                  <a:pt x="7319" y="218357"/>
                </a:lnTo>
                <a:lnTo>
                  <a:pt x="0" y="172499"/>
                </a:lnTo>
                <a:close/>
              </a:path>
            </a:pathLst>
          </a:custGeom>
          <a:ln w="25399">
            <a:solidFill>
              <a:srgbClr val="4D4D4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 descr=""/>
          <p:cNvSpPr txBox="1"/>
          <p:nvPr/>
        </p:nvSpPr>
        <p:spPr>
          <a:xfrm>
            <a:off x="5120213" y="4102461"/>
            <a:ext cx="781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latin typeface="Calibri"/>
                <a:cs typeface="Calibri"/>
              </a:rPr>
              <a:t>i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9" name="object 49" descr=""/>
          <p:cNvGrpSpPr/>
          <p:nvPr/>
        </p:nvGrpSpPr>
        <p:grpSpPr>
          <a:xfrm>
            <a:off x="5270269" y="3893249"/>
            <a:ext cx="3504565" cy="763905"/>
            <a:chOff x="5270269" y="3893249"/>
            <a:chExt cx="3504565" cy="763905"/>
          </a:xfrm>
        </p:grpSpPr>
        <p:sp>
          <p:nvSpPr>
            <p:cNvPr id="50" name="object 50" descr=""/>
            <p:cNvSpPr/>
            <p:nvPr/>
          </p:nvSpPr>
          <p:spPr>
            <a:xfrm>
              <a:off x="5282969" y="3905949"/>
              <a:ext cx="3479165" cy="738505"/>
            </a:xfrm>
            <a:custGeom>
              <a:avLst/>
              <a:gdLst/>
              <a:ahLst/>
              <a:cxnLst/>
              <a:rect l="l" t="t" r="r" b="b"/>
              <a:pathLst>
                <a:path w="3479165" h="738504">
                  <a:moveTo>
                    <a:pt x="3355930" y="738299"/>
                  </a:moveTo>
                  <a:lnTo>
                    <a:pt x="296931" y="738299"/>
                  </a:lnTo>
                  <a:lnTo>
                    <a:pt x="249034" y="728630"/>
                  </a:lnTo>
                  <a:lnTo>
                    <a:pt x="209921" y="702259"/>
                  </a:lnTo>
                  <a:lnTo>
                    <a:pt x="183551" y="663146"/>
                  </a:lnTo>
                  <a:lnTo>
                    <a:pt x="173881" y="615249"/>
                  </a:lnTo>
                  <a:lnTo>
                    <a:pt x="0" y="543433"/>
                  </a:lnTo>
                  <a:lnTo>
                    <a:pt x="173881" y="430674"/>
                  </a:lnTo>
                  <a:lnTo>
                    <a:pt x="173881" y="123049"/>
                  </a:lnTo>
                  <a:lnTo>
                    <a:pt x="183551" y="75153"/>
                  </a:lnTo>
                  <a:lnTo>
                    <a:pt x="209921" y="36040"/>
                  </a:lnTo>
                  <a:lnTo>
                    <a:pt x="249034" y="9669"/>
                  </a:lnTo>
                  <a:lnTo>
                    <a:pt x="296931" y="0"/>
                  </a:lnTo>
                  <a:lnTo>
                    <a:pt x="3355930" y="0"/>
                  </a:lnTo>
                  <a:lnTo>
                    <a:pt x="3403020" y="9366"/>
                  </a:lnTo>
                  <a:lnTo>
                    <a:pt x="3442940" y="36040"/>
                  </a:lnTo>
                  <a:lnTo>
                    <a:pt x="3469614" y="75960"/>
                  </a:lnTo>
                  <a:lnTo>
                    <a:pt x="3478980" y="123049"/>
                  </a:lnTo>
                  <a:lnTo>
                    <a:pt x="3478980" y="615249"/>
                  </a:lnTo>
                  <a:lnTo>
                    <a:pt x="3469310" y="663146"/>
                  </a:lnTo>
                  <a:lnTo>
                    <a:pt x="3442940" y="702259"/>
                  </a:lnTo>
                  <a:lnTo>
                    <a:pt x="3403827" y="728630"/>
                  </a:lnTo>
                  <a:lnTo>
                    <a:pt x="3355930" y="7382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5282969" y="3905949"/>
              <a:ext cx="3479165" cy="738505"/>
            </a:xfrm>
            <a:custGeom>
              <a:avLst/>
              <a:gdLst/>
              <a:ahLst/>
              <a:cxnLst/>
              <a:rect l="l" t="t" r="r" b="b"/>
              <a:pathLst>
                <a:path w="3479165" h="738504">
                  <a:moveTo>
                    <a:pt x="173881" y="123049"/>
                  </a:moveTo>
                  <a:lnTo>
                    <a:pt x="183551" y="75153"/>
                  </a:lnTo>
                  <a:lnTo>
                    <a:pt x="209921" y="36040"/>
                  </a:lnTo>
                  <a:lnTo>
                    <a:pt x="249034" y="9669"/>
                  </a:lnTo>
                  <a:lnTo>
                    <a:pt x="296931" y="0"/>
                  </a:lnTo>
                  <a:lnTo>
                    <a:pt x="724731" y="0"/>
                  </a:lnTo>
                  <a:lnTo>
                    <a:pt x="1551005" y="0"/>
                  </a:lnTo>
                  <a:lnTo>
                    <a:pt x="3355930" y="0"/>
                  </a:lnTo>
                  <a:lnTo>
                    <a:pt x="3380048" y="2386"/>
                  </a:lnTo>
                  <a:lnTo>
                    <a:pt x="3424199" y="20673"/>
                  </a:lnTo>
                  <a:lnTo>
                    <a:pt x="3458307" y="54781"/>
                  </a:lnTo>
                  <a:lnTo>
                    <a:pt x="3476594" y="98932"/>
                  </a:lnTo>
                  <a:lnTo>
                    <a:pt x="3478980" y="123049"/>
                  </a:lnTo>
                  <a:lnTo>
                    <a:pt x="3478980" y="430674"/>
                  </a:lnTo>
                  <a:lnTo>
                    <a:pt x="3478980" y="615249"/>
                  </a:lnTo>
                  <a:lnTo>
                    <a:pt x="3469310" y="663146"/>
                  </a:lnTo>
                  <a:lnTo>
                    <a:pt x="3442940" y="702259"/>
                  </a:lnTo>
                  <a:lnTo>
                    <a:pt x="3403827" y="728630"/>
                  </a:lnTo>
                  <a:lnTo>
                    <a:pt x="3355930" y="738299"/>
                  </a:lnTo>
                  <a:lnTo>
                    <a:pt x="1551005" y="738299"/>
                  </a:lnTo>
                  <a:lnTo>
                    <a:pt x="724731" y="738299"/>
                  </a:lnTo>
                  <a:lnTo>
                    <a:pt x="296931" y="738299"/>
                  </a:lnTo>
                  <a:lnTo>
                    <a:pt x="249034" y="728630"/>
                  </a:lnTo>
                  <a:lnTo>
                    <a:pt x="209921" y="702259"/>
                  </a:lnTo>
                  <a:lnTo>
                    <a:pt x="183551" y="663146"/>
                  </a:lnTo>
                  <a:lnTo>
                    <a:pt x="173881" y="615249"/>
                  </a:lnTo>
                  <a:lnTo>
                    <a:pt x="0" y="543433"/>
                  </a:lnTo>
                  <a:lnTo>
                    <a:pt x="173881" y="430674"/>
                  </a:lnTo>
                  <a:lnTo>
                    <a:pt x="173881" y="123049"/>
                  </a:lnTo>
                  <a:close/>
                </a:path>
              </a:pathLst>
            </a:custGeom>
            <a:ln w="2539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 descr=""/>
          <p:cNvSpPr txBox="1"/>
          <p:nvPr/>
        </p:nvSpPr>
        <p:spPr>
          <a:xfrm>
            <a:off x="5629498" y="3935247"/>
            <a:ext cx="2958465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Calibri"/>
                <a:cs typeface="Calibri"/>
              </a:rPr>
              <a:t>Let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go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of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your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First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Year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Discount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of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15% </a:t>
            </a:r>
            <a:r>
              <a:rPr dirty="0" sz="1400">
                <a:latin typeface="Calibri"/>
                <a:cs typeface="Calibri"/>
              </a:rPr>
              <a:t>and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Get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2%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/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3%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additional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Sum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Assured </a:t>
            </a:r>
            <a:r>
              <a:rPr dirty="0" sz="1400">
                <a:latin typeface="Calibri"/>
                <a:cs typeface="Calibri"/>
              </a:rPr>
              <a:t>for</a:t>
            </a:r>
            <a:r>
              <a:rPr dirty="0" sz="1400" spc="-50">
                <a:latin typeface="Calibri"/>
                <a:cs typeface="Calibri"/>
              </a:rPr>
              <a:t> </a:t>
            </a:r>
            <a:r>
              <a:rPr dirty="0" sz="1400" spc="-10" b="1">
                <a:latin typeface="Calibri"/>
                <a:cs typeface="Calibri"/>
              </a:rPr>
              <a:t>LIFETIME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53" name="object 5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024" y="4507774"/>
            <a:ext cx="5334899" cy="611399"/>
          </a:xfrm>
          <a:prstGeom prst="rect">
            <a:avLst/>
          </a:prstGeom>
        </p:spPr>
      </p:pic>
      <p:sp>
        <p:nvSpPr>
          <p:cNvPr id="54" name="object 54" descr=""/>
          <p:cNvSpPr txBox="1"/>
          <p:nvPr/>
        </p:nvSpPr>
        <p:spPr>
          <a:xfrm>
            <a:off x="140896" y="3821254"/>
            <a:ext cx="4759325" cy="1256665"/>
          </a:xfrm>
          <a:prstGeom prst="rect">
            <a:avLst/>
          </a:prstGeom>
        </p:spPr>
        <p:txBody>
          <a:bodyPr wrap="square" lIns="0" tIns="218440" rIns="0" bIns="0" rtlCol="0" vert="horz">
            <a:spAutoFit/>
          </a:bodyPr>
          <a:lstStyle/>
          <a:p>
            <a:pPr marL="180975">
              <a:lnSpc>
                <a:spcPct val="100000"/>
              </a:lnSpc>
              <a:spcBef>
                <a:spcPts val="1720"/>
              </a:spcBef>
            </a:pPr>
            <a:r>
              <a:rPr dirty="0" sz="2600" b="1">
                <a:latin typeface="Calibri"/>
                <a:cs typeface="Calibri"/>
              </a:rPr>
              <a:t>Bonus</a:t>
            </a:r>
            <a:r>
              <a:rPr dirty="0" sz="2600" spc="-60" b="1">
                <a:latin typeface="Calibri"/>
                <a:cs typeface="Calibri"/>
              </a:rPr>
              <a:t> </a:t>
            </a:r>
            <a:r>
              <a:rPr dirty="0" sz="2600" b="1">
                <a:latin typeface="Calibri"/>
                <a:cs typeface="Calibri"/>
              </a:rPr>
              <a:t>on</a:t>
            </a:r>
            <a:r>
              <a:rPr dirty="0" sz="2600" spc="-60" b="1">
                <a:latin typeface="Calibri"/>
                <a:cs typeface="Calibri"/>
              </a:rPr>
              <a:t> </a:t>
            </a:r>
            <a:r>
              <a:rPr dirty="0" sz="2600" b="1">
                <a:latin typeface="Calibri"/>
                <a:cs typeface="Calibri"/>
              </a:rPr>
              <a:t>your</a:t>
            </a:r>
            <a:r>
              <a:rPr dirty="0" sz="2600" spc="-60" b="1">
                <a:latin typeface="Calibri"/>
                <a:cs typeface="Calibri"/>
              </a:rPr>
              <a:t> </a:t>
            </a:r>
            <a:r>
              <a:rPr dirty="0" sz="2600" b="1">
                <a:latin typeface="Calibri"/>
                <a:cs typeface="Calibri"/>
              </a:rPr>
              <a:t>Sum</a:t>
            </a:r>
            <a:r>
              <a:rPr dirty="0" sz="2600" spc="-60" b="1">
                <a:latin typeface="Calibri"/>
                <a:cs typeface="Calibri"/>
              </a:rPr>
              <a:t> </a:t>
            </a:r>
            <a:r>
              <a:rPr dirty="0" sz="2600" spc="-10" b="1">
                <a:latin typeface="Calibri"/>
                <a:cs typeface="Calibri"/>
              </a:rPr>
              <a:t>Assured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dirty="0" sz="1400">
                <a:latin typeface="Calibri"/>
                <a:cs typeface="Calibri"/>
              </a:rPr>
              <a:t>15%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for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Year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==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0.4%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for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40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year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Policy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Term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z="1500" spc="260">
                <a:latin typeface="Times New Roman"/>
                <a:cs typeface="Times New Roman"/>
              </a:rPr>
              <a:t>□</a:t>
            </a:r>
            <a:r>
              <a:rPr dirty="0" sz="1500" spc="-75">
                <a:latin typeface="Times New Roman"/>
                <a:cs typeface="Times New Roman"/>
              </a:rPr>
              <a:t> </a:t>
            </a:r>
            <a:r>
              <a:rPr dirty="0" sz="1500">
                <a:latin typeface="Calibri"/>
                <a:cs typeface="Calibri"/>
              </a:rPr>
              <a:t>Against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0.4%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Premium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we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get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2%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/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3%</a:t>
            </a:r>
            <a:r>
              <a:rPr dirty="0" sz="1500" spc="-40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higher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>
                <a:latin typeface="Calibri"/>
                <a:cs typeface="Calibri"/>
              </a:rPr>
              <a:t>Sum</a:t>
            </a:r>
            <a:r>
              <a:rPr dirty="0" sz="1500" spc="-35">
                <a:latin typeface="Calibri"/>
                <a:cs typeface="Calibri"/>
              </a:rPr>
              <a:t> </a:t>
            </a:r>
            <a:r>
              <a:rPr dirty="0" sz="1500" spc="-10">
                <a:latin typeface="Calibri"/>
                <a:cs typeface="Calibri"/>
              </a:rPr>
              <a:t>Assured</a:t>
            </a:r>
            <a:endParaRPr sz="1500">
              <a:latin typeface="Calibri"/>
              <a:cs typeface="Calibri"/>
            </a:endParaRPr>
          </a:p>
        </p:txBody>
      </p:sp>
      <p:pic>
        <p:nvPicPr>
          <p:cNvPr id="55" name="object 5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14098" y="2347594"/>
            <a:ext cx="713999" cy="713999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087599" y="800100"/>
            <a:ext cx="6189980" cy="3238500"/>
            <a:chOff x="1087599" y="800100"/>
            <a:chExt cx="6189980" cy="32385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0" y="800100"/>
              <a:ext cx="1943099" cy="323849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7599" y="1476381"/>
              <a:ext cx="4373824" cy="2358424"/>
            </a:xfrm>
            <a:prstGeom prst="rect">
              <a:avLst/>
            </a:prstGeom>
          </p:spPr>
        </p:pic>
      </p:grpSp>
      <p:grpSp>
        <p:nvGrpSpPr>
          <p:cNvPr id="5" name="object 5" descr=""/>
          <p:cNvGrpSpPr/>
          <p:nvPr/>
        </p:nvGrpSpPr>
        <p:grpSpPr>
          <a:xfrm>
            <a:off x="7895575" y="59175"/>
            <a:ext cx="1249045" cy="389890"/>
            <a:chOff x="7895575" y="59175"/>
            <a:chExt cx="1249045" cy="389890"/>
          </a:xfrm>
        </p:grpSpPr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95575" y="59175"/>
              <a:ext cx="1248424" cy="2538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04351" y="312962"/>
              <a:ext cx="1215094" cy="135712"/>
            </a:xfrm>
            <a:prstGeom prst="rect">
              <a:avLst/>
            </a:prstGeom>
          </p:spPr>
        </p:pic>
      </p:grpSp>
      <p:sp>
        <p:nvSpPr>
          <p:cNvPr id="8" name="object 8" descr=""/>
          <p:cNvSpPr/>
          <p:nvPr/>
        </p:nvSpPr>
        <p:spPr>
          <a:xfrm>
            <a:off x="0" y="4855749"/>
            <a:ext cx="9144000" cy="254000"/>
          </a:xfrm>
          <a:custGeom>
            <a:avLst/>
            <a:gdLst/>
            <a:ahLst/>
            <a:cxnLst/>
            <a:rect l="l" t="t" r="r" b="b"/>
            <a:pathLst>
              <a:path w="9144000" h="254000">
                <a:moveTo>
                  <a:pt x="9143999" y="253499"/>
                </a:moveTo>
                <a:lnTo>
                  <a:pt x="0" y="253499"/>
                </a:lnTo>
                <a:lnTo>
                  <a:pt x="0" y="0"/>
                </a:lnTo>
                <a:lnTo>
                  <a:pt x="9143999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3025" y="4844577"/>
            <a:ext cx="102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3680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dirty="0" sz="2800"/>
              <a:t>Axis</a:t>
            </a:r>
            <a:r>
              <a:rPr dirty="0" sz="2800" spc="-60"/>
              <a:t> </a:t>
            </a:r>
            <a:r>
              <a:rPr dirty="0" sz="2800"/>
              <a:t>Max</a:t>
            </a:r>
            <a:r>
              <a:rPr dirty="0" sz="2800" spc="-55"/>
              <a:t> </a:t>
            </a:r>
            <a:r>
              <a:rPr dirty="0" sz="2800" spc="-10"/>
              <a:t>Branding</a:t>
            </a:r>
            <a:endParaRPr sz="2800"/>
          </a:p>
        </p:txBody>
      </p:sp>
      <p:sp>
        <p:nvSpPr>
          <p:cNvPr id="4" name="object 4" descr=""/>
          <p:cNvSpPr txBox="1"/>
          <p:nvPr/>
        </p:nvSpPr>
        <p:spPr>
          <a:xfrm>
            <a:off x="6169025" y="4885363"/>
            <a:ext cx="29286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Calibri"/>
                <a:cs typeface="Calibri"/>
              </a:rPr>
              <a:t>Confidential;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Not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for</a:t>
            </a:r>
            <a:r>
              <a:rPr dirty="0" sz="1400" spc="-4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external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circulation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7907" y="4855778"/>
            <a:ext cx="1786643" cy="253423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60718" y="4855778"/>
            <a:ext cx="2269029" cy="253423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96224" y="625000"/>
            <a:ext cx="4413125" cy="3688626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1362402" y="1295908"/>
            <a:ext cx="2571750" cy="17297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4300" marR="5080" indent="233045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99%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claims</a:t>
            </a:r>
            <a:r>
              <a:rPr dirty="0" sz="2400" spc="-20">
                <a:latin typeface="Calibri"/>
                <a:cs typeface="Calibri"/>
              </a:rPr>
              <a:t> paid </a:t>
            </a:r>
            <a:r>
              <a:rPr dirty="0" sz="2400">
                <a:latin typeface="Calibri"/>
                <a:cs typeface="Calibri"/>
              </a:rPr>
              <a:t>ratio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last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5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years</a:t>
            </a:r>
            <a:endParaRPr sz="2400">
              <a:latin typeface="Calibri"/>
              <a:cs typeface="Calibri"/>
            </a:endParaRPr>
          </a:p>
          <a:p>
            <a:pPr marL="12700" marR="106680" indent="148590">
              <a:lnSpc>
                <a:spcPct val="100000"/>
              </a:lnSpc>
              <a:spcBef>
                <a:spcPts val="1895"/>
              </a:spcBef>
            </a:pPr>
            <a:r>
              <a:rPr dirty="0" sz="2400">
                <a:latin typeface="Calibri"/>
                <a:cs typeface="Calibri"/>
              </a:rPr>
              <a:t>#1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on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claims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paid </a:t>
            </a:r>
            <a:r>
              <a:rPr dirty="0" sz="2400">
                <a:latin typeface="Calibri"/>
                <a:cs typeface="Calibri"/>
              </a:rPr>
              <a:t>ratio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last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5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years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23014" y="1282705"/>
            <a:ext cx="781050" cy="790782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7899" y="2291350"/>
            <a:ext cx="811300" cy="749064"/>
          </a:xfrm>
          <a:prstGeom prst="rect">
            <a:avLst/>
          </a:prstGeom>
        </p:spPr>
      </p:pic>
      <p:grpSp>
        <p:nvGrpSpPr>
          <p:cNvPr id="11" name="object 11" descr=""/>
          <p:cNvGrpSpPr/>
          <p:nvPr/>
        </p:nvGrpSpPr>
        <p:grpSpPr>
          <a:xfrm>
            <a:off x="-4762" y="3163849"/>
            <a:ext cx="9153525" cy="1979930"/>
            <a:chOff x="-4762" y="3163849"/>
            <a:chExt cx="9153525" cy="1979930"/>
          </a:xfrm>
        </p:grpSpPr>
        <p:pic>
          <p:nvPicPr>
            <p:cNvPr id="12" name="object 1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5699" y="4503950"/>
              <a:ext cx="2292800" cy="639549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8849" y="3227350"/>
              <a:ext cx="1786499" cy="1301999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827099" y="3195599"/>
              <a:ext cx="1850389" cy="1365885"/>
            </a:xfrm>
            <a:custGeom>
              <a:avLst/>
              <a:gdLst/>
              <a:ahLst/>
              <a:cxnLst/>
              <a:rect l="l" t="t" r="r" b="b"/>
              <a:pathLst>
                <a:path w="1850389" h="1365885">
                  <a:moveTo>
                    <a:pt x="0" y="682749"/>
                  </a:moveTo>
                  <a:lnTo>
                    <a:pt x="1570" y="642633"/>
                  </a:lnTo>
                  <a:lnTo>
                    <a:pt x="6223" y="603126"/>
                  </a:lnTo>
                  <a:lnTo>
                    <a:pt x="13871" y="564295"/>
                  </a:lnTo>
                  <a:lnTo>
                    <a:pt x="24429" y="526201"/>
                  </a:lnTo>
                  <a:lnTo>
                    <a:pt x="37810" y="488910"/>
                  </a:lnTo>
                  <a:lnTo>
                    <a:pt x="53926" y="452486"/>
                  </a:lnTo>
                  <a:lnTo>
                    <a:pt x="72691" y="416992"/>
                  </a:lnTo>
                  <a:lnTo>
                    <a:pt x="94018" y="382493"/>
                  </a:lnTo>
                  <a:lnTo>
                    <a:pt x="117820" y="349053"/>
                  </a:lnTo>
                  <a:lnTo>
                    <a:pt x="144011" y="316735"/>
                  </a:lnTo>
                  <a:lnTo>
                    <a:pt x="172504" y="285604"/>
                  </a:lnTo>
                  <a:lnTo>
                    <a:pt x="203212" y="255724"/>
                  </a:lnTo>
                  <a:lnTo>
                    <a:pt x="236048" y="227159"/>
                  </a:lnTo>
                  <a:lnTo>
                    <a:pt x="270926" y="199972"/>
                  </a:lnTo>
                  <a:lnTo>
                    <a:pt x="307758" y="174229"/>
                  </a:lnTo>
                  <a:lnTo>
                    <a:pt x="346459" y="149992"/>
                  </a:lnTo>
                  <a:lnTo>
                    <a:pt x="386941" y="127326"/>
                  </a:lnTo>
                  <a:lnTo>
                    <a:pt x="429118" y="106296"/>
                  </a:lnTo>
                  <a:lnTo>
                    <a:pt x="472902" y="86964"/>
                  </a:lnTo>
                  <a:lnTo>
                    <a:pt x="518208" y="69395"/>
                  </a:lnTo>
                  <a:lnTo>
                    <a:pt x="564948" y="53653"/>
                  </a:lnTo>
                  <a:lnTo>
                    <a:pt x="613035" y="39803"/>
                  </a:lnTo>
                  <a:lnTo>
                    <a:pt x="662383" y="27908"/>
                  </a:lnTo>
                  <a:lnTo>
                    <a:pt x="712905" y="18031"/>
                  </a:lnTo>
                  <a:lnTo>
                    <a:pt x="764515" y="10239"/>
                  </a:lnTo>
                  <a:lnTo>
                    <a:pt x="817125" y="4593"/>
                  </a:lnTo>
                  <a:lnTo>
                    <a:pt x="870649" y="1159"/>
                  </a:lnTo>
                  <a:lnTo>
                    <a:pt x="924999" y="0"/>
                  </a:lnTo>
                  <a:lnTo>
                    <a:pt x="979350" y="1159"/>
                  </a:lnTo>
                  <a:lnTo>
                    <a:pt x="1032874" y="4593"/>
                  </a:lnTo>
                  <a:lnTo>
                    <a:pt x="1085484" y="10239"/>
                  </a:lnTo>
                  <a:lnTo>
                    <a:pt x="1137094" y="18031"/>
                  </a:lnTo>
                  <a:lnTo>
                    <a:pt x="1187616" y="27908"/>
                  </a:lnTo>
                  <a:lnTo>
                    <a:pt x="1236964" y="39803"/>
                  </a:lnTo>
                  <a:lnTo>
                    <a:pt x="1285051" y="53653"/>
                  </a:lnTo>
                  <a:lnTo>
                    <a:pt x="1331791" y="69395"/>
                  </a:lnTo>
                  <a:lnTo>
                    <a:pt x="1377097" y="86964"/>
                  </a:lnTo>
                  <a:lnTo>
                    <a:pt x="1420881" y="106296"/>
                  </a:lnTo>
                  <a:lnTo>
                    <a:pt x="1463058" y="127326"/>
                  </a:lnTo>
                  <a:lnTo>
                    <a:pt x="1503540" y="149992"/>
                  </a:lnTo>
                  <a:lnTo>
                    <a:pt x="1542241" y="174229"/>
                  </a:lnTo>
                  <a:lnTo>
                    <a:pt x="1579073" y="199972"/>
                  </a:lnTo>
                  <a:lnTo>
                    <a:pt x="1613951" y="227159"/>
                  </a:lnTo>
                  <a:lnTo>
                    <a:pt x="1646787" y="255724"/>
                  </a:lnTo>
                  <a:lnTo>
                    <a:pt x="1677495" y="285604"/>
                  </a:lnTo>
                  <a:lnTo>
                    <a:pt x="1705988" y="316735"/>
                  </a:lnTo>
                  <a:lnTo>
                    <a:pt x="1732179" y="349053"/>
                  </a:lnTo>
                  <a:lnTo>
                    <a:pt x="1755981" y="382493"/>
                  </a:lnTo>
                  <a:lnTo>
                    <a:pt x="1777308" y="416992"/>
                  </a:lnTo>
                  <a:lnTo>
                    <a:pt x="1796073" y="452486"/>
                  </a:lnTo>
                  <a:lnTo>
                    <a:pt x="1812189" y="488910"/>
                  </a:lnTo>
                  <a:lnTo>
                    <a:pt x="1825570" y="526201"/>
                  </a:lnTo>
                  <a:lnTo>
                    <a:pt x="1836128" y="564295"/>
                  </a:lnTo>
                  <a:lnTo>
                    <a:pt x="1843776" y="603126"/>
                  </a:lnTo>
                  <a:lnTo>
                    <a:pt x="1848429" y="642633"/>
                  </a:lnTo>
                  <a:lnTo>
                    <a:pt x="1849999" y="682749"/>
                  </a:lnTo>
                  <a:lnTo>
                    <a:pt x="1848429" y="722866"/>
                  </a:lnTo>
                  <a:lnTo>
                    <a:pt x="1843776" y="762373"/>
                  </a:lnTo>
                  <a:lnTo>
                    <a:pt x="1836128" y="801204"/>
                  </a:lnTo>
                  <a:lnTo>
                    <a:pt x="1825570" y="839298"/>
                  </a:lnTo>
                  <a:lnTo>
                    <a:pt x="1812189" y="876589"/>
                  </a:lnTo>
                  <a:lnTo>
                    <a:pt x="1796073" y="913013"/>
                  </a:lnTo>
                  <a:lnTo>
                    <a:pt x="1777308" y="948507"/>
                  </a:lnTo>
                  <a:lnTo>
                    <a:pt x="1755981" y="983006"/>
                  </a:lnTo>
                  <a:lnTo>
                    <a:pt x="1732179" y="1016446"/>
                  </a:lnTo>
                  <a:lnTo>
                    <a:pt x="1705988" y="1048764"/>
                  </a:lnTo>
                  <a:lnTo>
                    <a:pt x="1677495" y="1079895"/>
                  </a:lnTo>
                  <a:lnTo>
                    <a:pt x="1646787" y="1109775"/>
                  </a:lnTo>
                  <a:lnTo>
                    <a:pt x="1613951" y="1138340"/>
                  </a:lnTo>
                  <a:lnTo>
                    <a:pt x="1579073" y="1165527"/>
                  </a:lnTo>
                  <a:lnTo>
                    <a:pt x="1542241" y="1191270"/>
                  </a:lnTo>
                  <a:lnTo>
                    <a:pt x="1503540" y="1215507"/>
                  </a:lnTo>
                  <a:lnTo>
                    <a:pt x="1463058" y="1238173"/>
                  </a:lnTo>
                  <a:lnTo>
                    <a:pt x="1420881" y="1259203"/>
                  </a:lnTo>
                  <a:lnTo>
                    <a:pt x="1377097" y="1278535"/>
                  </a:lnTo>
                  <a:lnTo>
                    <a:pt x="1331791" y="1296104"/>
                  </a:lnTo>
                  <a:lnTo>
                    <a:pt x="1285051" y="1311846"/>
                  </a:lnTo>
                  <a:lnTo>
                    <a:pt x="1236964" y="1325696"/>
                  </a:lnTo>
                  <a:lnTo>
                    <a:pt x="1187616" y="1337591"/>
                  </a:lnTo>
                  <a:lnTo>
                    <a:pt x="1137094" y="1347468"/>
                  </a:lnTo>
                  <a:lnTo>
                    <a:pt x="1085484" y="1355260"/>
                  </a:lnTo>
                  <a:lnTo>
                    <a:pt x="1032874" y="1360906"/>
                  </a:lnTo>
                  <a:lnTo>
                    <a:pt x="979350" y="1364340"/>
                  </a:lnTo>
                  <a:lnTo>
                    <a:pt x="924999" y="1365499"/>
                  </a:lnTo>
                  <a:lnTo>
                    <a:pt x="870649" y="1364340"/>
                  </a:lnTo>
                  <a:lnTo>
                    <a:pt x="817125" y="1360906"/>
                  </a:lnTo>
                  <a:lnTo>
                    <a:pt x="764515" y="1355260"/>
                  </a:lnTo>
                  <a:lnTo>
                    <a:pt x="712905" y="1347468"/>
                  </a:lnTo>
                  <a:lnTo>
                    <a:pt x="662383" y="1337591"/>
                  </a:lnTo>
                  <a:lnTo>
                    <a:pt x="613035" y="1325696"/>
                  </a:lnTo>
                  <a:lnTo>
                    <a:pt x="564948" y="1311846"/>
                  </a:lnTo>
                  <a:lnTo>
                    <a:pt x="518208" y="1296104"/>
                  </a:lnTo>
                  <a:lnTo>
                    <a:pt x="472902" y="1278535"/>
                  </a:lnTo>
                  <a:lnTo>
                    <a:pt x="429118" y="1259203"/>
                  </a:lnTo>
                  <a:lnTo>
                    <a:pt x="386941" y="1238173"/>
                  </a:lnTo>
                  <a:lnTo>
                    <a:pt x="346459" y="1215507"/>
                  </a:lnTo>
                  <a:lnTo>
                    <a:pt x="307758" y="1191270"/>
                  </a:lnTo>
                  <a:lnTo>
                    <a:pt x="270926" y="1165527"/>
                  </a:lnTo>
                  <a:lnTo>
                    <a:pt x="236048" y="1138340"/>
                  </a:lnTo>
                  <a:lnTo>
                    <a:pt x="203212" y="1109775"/>
                  </a:lnTo>
                  <a:lnTo>
                    <a:pt x="172504" y="1079895"/>
                  </a:lnTo>
                  <a:lnTo>
                    <a:pt x="144011" y="1048764"/>
                  </a:lnTo>
                  <a:lnTo>
                    <a:pt x="117820" y="1016446"/>
                  </a:lnTo>
                  <a:lnTo>
                    <a:pt x="94018" y="983006"/>
                  </a:lnTo>
                  <a:lnTo>
                    <a:pt x="72691" y="948507"/>
                  </a:lnTo>
                  <a:lnTo>
                    <a:pt x="53926" y="913013"/>
                  </a:lnTo>
                  <a:lnTo>
                    <a:pt x="37810" y="876589"/>
                  </a:lnTo>
                  <a:lnTo>
                    <a:pt x="24429" y="839298"/>
                  </a:lnTo>
                  <a:lnTo>
                    <a:pt x="13871" y="801204"/>
                  </a:lnTo>
                  <a:lnTo>
                    <a:pt x="6223" y="762373"/>
                  </a:lnTo>
                  <a:lnTo>
                    <a:pt x="1570" y="722866"/>
                  </a:lnTo>
                  <a:lnTo>
                    <a:pt x="0" y="682749"/>
                  </a:lnTo>
                  <a:close/>
                </a:path>
              </a:pathLst>
            </a:custGeom>
            <a:ln w="63499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0" y="4855749"/>
              <a:ext cx="9144000" cy="254000"/>
            </a:xfrm>
            <a:custGeom>
              <a:avLst/>
              <a:gdLst/>
              <a:ahLst/>
              <a:cxnLst/>
              <a:rect l="l" t="t" r="r" b="b"/>
              <a:pathLst>
                <a:path w="9144000" h="254000">
                  <a:moveTo>
                    <a:pt x="9143999" y="253499"/>
                  </a:moveTo>
                  <a:lnTo>
                    <a:pt x="0" y="253499"/>
                  </a:lnTo>
                  <a:lnTo>
                    <a:pt x="0" y="0"/>
                  </a:lnTo>
                  <a:lnTo>
                    <a:pt x="9143999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 descr=""/>
          <p:cNvGrpSpPr/>
          <p:nvPr/>
        </p:nvGrpSpPr>
        <p:grpSpPr>
          <a:xfrm>
            <a:off x="7895575" y="59175"/>
            <a:ext cx="1249045" cy="389890"/>
            <a:chOff x="7895575" y="59175"/>
            <a:chExt cx="1249045" cy="389890"/>
          </a:xfrm>
        </p:grpSpPr>
        <p:pic>
          <p:nvPicPr>
            <p:cNvPr id="17" name="object 17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95575" y="59175"/>
              <a:ext cx="1248424" cy="253800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04351" y="312962"/>
              <a:ext cx="1215094" cy="1357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6816" rIns="0" bIns="0" rtlCol="0" vert="horz">
            <a:spAutoFit/>
          </a:bodyPr>
          <a:lstStyle/>
          <a:p>
            <a:pPr marL="267970">
              <a:lnSpc>
                <a:spcPct val="100000"/>
              </a:lnSpc>
              <a:spcBef>
                <a:spcPts val="100"/>
              </a:spcBef>
            </a:pPr>
            <a:r>
              <a:rPr dirty="0" sz="2600" spc="-10"/>
              <a:t>Eligibility</a:t>
            </a:r>
            <a:r>
              <a:rPr dirty="0" sz="2600" spc="-45"/>
              <a:t> </a:t>
            </a:r>
            <a:r>
              <a:rPr dirty="0" sz="2600" spc="-10"/>
              <a:t>Criteria</a:t>
            </a:r>
            <a:endParaRPr sz="2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856" y="4859948"/>
            <a:ext cx="6236719" cy="249468"/>
          </a:xfrm>
          <a:prstGeom prst="rect">
            <a:avLst/>
          </a:prstGeom>
        </p:spPr>
      </p:pic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491077" y="754000"/>
          <a:ext cx="7532370" cy="36118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7145"/>
                <a:gridCol w="4889500"/>
              </a:tblGrid>
              <a:tr h="5372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dirty="0" sz="15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Parameters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14668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7144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5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Descriptions</a:t>
                      </a:r>
                      <a:endParaRPr sz="15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5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(Subject</a:t>
                      </a:r>
                      <a:r>
                        <a:rPr dirty="0" sz="1500" spc="-4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1500" spc="-3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revision</a:t>
                      </a:r>
                      <a:r>
                        <a:rPr dirty="0" sz="1500" spc="-3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dirty="0" sz="1500" spc="-3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per</a:t>
                      </a:r>
                      <a:r>
                        <a:rPr dirty="0" sz="1500" spc="-3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insurer</a:t>
                      </a:r>
                      <a:r>
                        <a:rPr dirty="0" sz="1500" spc="-3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guidelines)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7144C"/>
                    </a:solidFill>
                  </a:tcPr>
                </a:tc>
              </a:tr>
              <a:tr h="9213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Entry</a:t>
                      </a:r>
                      <a:r>
                        <a:rPr dirty="0" sz="1200" spc="-4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 b="1">
                          <a:latin typeface="Calibri"/>
                          <a:cs typeface="Calibri"/>
                        </a:rPr>
                        <a:t>Age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1528445" marR="152273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For</a:t>
                      </a:r>
                      <a:r>
                        <a:rPr dirty="0" sz="12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Regular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40">
                          <a:latin typeface="Calibri"/>
                          <a:cs typeface="Calibri"/>
                        </a:rPr>
                        <a:t>Pay,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Single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Pay</a:t>
                      </a:r>
                      <a:r>
                        <a:rPr dirty="0" sz="12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0">
                          <a:latin typeface="Calibri"/>
                          <a:cs typeface="Calibri"/>
                        </a:rPr>
                        <a:t>&amp;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Limited</a:t>
                      </a:r>
                      <a:r>
                        <a:rPr dirty="0" sz="12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Pay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5,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7,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10,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12,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15yrs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18</a:t>
                      </a:r>
                      <a:r>
                        <a:rPr dirty="0" sz="1200" spc="-2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1200" spc="-2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60yrs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50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1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Policy</a:t>
                      </a:r>
                      <a:r>
                        <a:rPr dirty="0" sz="1200" spc="-7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Term</a:t>
                      </a:r>
                      <a:r>
                        <a:rPr dirty="0" sz="1200" spc="-4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(PT)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682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3185" marR="1347470" indent="58483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Minimum:</a:t>
                      </a:r>
                      <a:r>
                        <a:rPr dirty="0" sz="12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10yrs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Maximum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Maturity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Age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Entry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Age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768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219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Maximum</a:t>
                      </a:r>
                      <a:r>
                        <a:rPr dirty="0" sz="1200" spc="-2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Age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at</a:t>
                      </a:r>
                      <a:r>
                        <a:rPr dirty="0" sz="1200" spc="-2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Maturity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6319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85yrs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6319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270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Premium</a:t>
                      </a:r>
                      <a:r>
                        <a:rPr dirty="0" sz="1200" spc="-2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Payment</a:t>
                      </a:r>
                      <a:r>
                        <a:rPr dirty="0" sz="1200" spc="-2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Term</a:t>
                      </a:r>
                      <a:r>
                        <a:rPr dirty="0" sz="1200" spc="-2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(PPT)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9080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Regular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Limited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: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Pay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for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first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5,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7,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10,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12,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15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&amp;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Pay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till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60yrs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age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Single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8318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27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200" spc="-10" b="1">
                          <a:latin typeface="Calibri"/>
                          <a:cs typeface="Calibri"/>
                        </a:rPr>
                        <a:t>Premium</a:t>
                      </a:r>
                      <a:r>
                        <a:rPr dirty="0" sz="12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Payment Frequency (PPF)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8890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Monthly,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Quarterly,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Half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yearly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&amp;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yearly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8890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5" name="object 5" descr=""/>
          <p:cNvGrpSpPr/>
          <p:nvPr/>
        </p:nvGrpSpPr>
        <p:grpSpPr>
          <a:xfrm>
            <a:off x="7895575" y="59175"/>
            <a:ext cx="1249045" cy="389890"/>
            <a:chOff x="7895575" y="59175"/>
            <a:chExt cx="1249045" cy="389890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95575" y="59175"/>
              <a:ext cx="1248424" cy="2538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04351" y="312962"/>
              <a:ext cx="1215094" cy="135712"/>
            </a:xfrm>
            <a:prstGeom prst="rect">
              <a:avLst/>
            </a:prstGeom>
          </p:spPr>
        </p:pic>
      </p:grpSp>
      <p:sp>
        <p:nvSpPr>
          <p:cNvPr id="8" name="object 8" descr=""/>
          <p:cNvSpPr/>
          <p:nvPr/>
        </p:nvSpPr>
        <p:spPr>
          <a:xfrm>
            <a:off x="0" y="4855749"/>
            <a:ext cx="9144000" cy="254000"/>
          </a:xfrm>
          <a:custGeom>
            <a:avLst/>
            <a:gdLst/>
            <a:ahLst/>
            <a:cxnLst/>
            <a:rect l="l" t="t" r="r" b="b"/>
            <a:pathLst>
              <a:path w="9144000" h="254000">
                <a:moveTo>
                  <a:pt x="9143999" y="253499"/>
                </a:moveTo>
                <a:lnTo>
                  <a:pt x="0" y="253499"/>
                </a:lnTo>
                <a:lnTo>
                  <a:pt x="0" y="0"/>
                </a:lnTo>
                <a:lnTo>
                  <a:pt x="9143999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50"/>
              <a:t>5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2169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dirty="0" sz="2500"/>
              <a:t>Boundary</a:t>
            </a:r>
            <a:r>
              <a:rPr dirty="0" sz="2500" spc="-50"/>
              <a:t> </a:t>
            </a:r>
            <a:r>
              <a:rPr dirty="0" sz="2500"/>
              <a:t>Conditions:</a:t>
            </a:r>
            <a:r>
              <a:rPr dirty="0" sz="2500" spc="-45"/>
              <a:t> </a:t>
            </a:r>
            <a:r>
              <a:rPr dirty="0" sz="2500"/>
              <a:t>Annual</a:t>
            </a:r>
            <a:r>
              <a:rPr dirty="0" sz="2500" spc="-50"/>
              <a:t> </a:t>
            </a:r>
            <a:r>
              <a:rPr dirty="0" sz="2500"/>
              <a:t>Income</a:t>
            </a:r>
            <a:r>
              <a:rPr dirty="0" sz="2500" spc="-45"/>
              <a:t> </a:t>
            </a:r>
            <a:r>
              <a:rPr dirty="0" sz="2500"/>
              <a:t>&amp;</a:t>
            </a:r>
            <a:r>
              <a:rPr dirty="0" sz="2500" spc="-50"/>
              <a:t> </a:t>
            </a:r>
            <a:r>
              <a:rPr dirty="0" sz="2500" spc="-10"/>
              <a:t>Education</a:t>
            </a:r>
            <a:endParaRPr sz="25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856" y="4859948"/>
            <a:ext cx="6236719" cy="249468"/>
          </a:xfrm>
          <a:prstGeom prst="rect">
            <a:avLst/>
          </a:prstGeom>
        </p:spPr>
      </p:pic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300037" y="906502"/>
          <a:ext cx="7325359" cy="21697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9355"/>
                <a:gridCol w="1424940"/>
                <a:gridCol w="1564639"/>
                <a:gridCol w="1788160"/>
              </a:tblGrid>
              <a:tr h="2851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5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Occupation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7144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5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Education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7144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5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Income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7144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5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Sum</a:t>
                      </a:r>
                      <a:r>
                        <a:rPr dirty="0" sz="1500" spc="-4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Assured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7144C"/>
                    </a:solidFill>
                  </a:tcPr>
                </a:tc>
              </a:tr>
              <a:tr h="742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500" spc="-10">
                          <a:latin typeface="Calibri"/>
                          <a:cs typeface="Calibri"/>
                        </a:rPr>
                        <a:t>Salaried</a:t>
                      </a:r>
                      <a:r>
                        <a:rPr dirty="0" sz="15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>
                          <a:latin typeface="Calibri"/>
                          <a:cs typeface="Calibri"/>
                        </a:rPr>
                        <a:t>(Age</a:t>
                      </a:r>
                      <a:r>
                        <a:rPr dirty="0" sz="15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>
                          <a:latin typeface="Calibri"/>
                          <a:cs typeface="Calibri"/>
                        </a:rPr>
                        <a:t>18</a:t>
                      </a:r>
                      <a:r>
                        <a:rPr dirty="0" sz="15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15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>
                          <a:latin typeface="Calibri"/>
                          <a:cs typeface="Calibri"/>
                        </a:rPr>
                        <a:t>35</a:t>
                      </a:r>
                      <a:r>
                        <a:rPr dirty="0" sz="15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-20">
                          <a:latin typeface="Calibri"/>
                          <a:cs typeface="Calibri"/>
                        </a:rPr>
                        <a:t>yrs)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500" spc="-10">
                          <a:latin typeface="Calibri"/>
                          <a:cs typeface="Calibri"/>
                        </a:rPr>
                        <a:t>Graduate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500" spc="-25">
                          <a:latin typeface="Calibri"/>
                          <a:cs typeface="Calibri"/>
                        </a:rPr>
                        <a:t>3L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500" spc="-25">
                          <a:latin typeface="Calibri"/>
                          <a:cs typeface="Calibri"/>
                        </a:rPr>
                        <a:t>50L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42365">
                <a:tc>
                  <a:txBody>
                    <a:bodyPr/>
                    <a:lstStyle/>
                    <a:p>
                      <a:pPr algn="ctr" marL="920115" marR="91313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dirty="0" sz="1500" spc="-10">
                          <a:latin typeface="Calibri"/>
                          <a:cs typeface="Calibri"/>
                        </a:rPr>
                        <a:t>Salaried </a:t>
                      </a:r>
                      <a:r>
                        <a:rPr dirty="0" sz="1500" spc="-50">
                          <a:latin typeface="Calibri"/>
                          <a:cs typeface="Calibri"/>
                        </a:rPr>
                        <a:t>&amp;</a:t>
                      </a:r>
                      <a:endParaRPr sz="15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500" spc="-25">
                          <a:latin typeface="Calibri"/>
                          <a:cs typeface="Calibri"/>
                        </a:rPr>
                        <a:t>Self-</a:t>
                      </a:r>
                      <a:r>
                        <a:rPr dirty="0" sz="1500" spc="-10">
                          <a:latin typeface="Calibri"/>
                          <a:cs typeface="Calibri"/>
                        </a:rPr>
                        <a:t>employed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1066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500">
                          <a:latin typeface="Calibri"/>
                          <a:cs typeface="Calibri"/>
                        </a:rPr>
                        <a:t>12th</a:t>
                      </a:r>
                      <a:r>
                        <a:rPr dirty="0" sz="15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-20">
                          <a:latin typeface="Calibri"/>
                          <a:cs typeface="Calibri"/>
                        </a:rPr>
                        <a:t>Pass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500" spc="-25">
                          <a:latin typeface="Calibri"/>
                          <a:cs typeface="Calibri"/>
                        </a:rPr>
                        <a:t>5L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500" spc="-25">
                          <a:latin typeface="Calibri"/>
                          <a:cs typeface="Calibri"/>
                        </a:rPr>
                        <a:t>HLV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5" name="object 5" descr=""/>
          <p:cNvGrpSpPr/>
          <p:nvPr/>
        </p:nvGrpSpPr>
        <p:grpSpPr>
          <a:xfrm>
            <a:off x="7895575" y="59175"/>
            <a:ext cx="1249045" cy="389890"/>
            <a:chOff x="7895575" y="59175"/>
            <a:chExt cx="1249045" cy="389890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95575" y="59175"/>
              <a:ext cx="1248424" cy="2538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04351" y="312962"/>
              <a:ext cx="1215094" cy="135712"/>
            </a:xfrm>
            <a:prstGeom prst="rect">
              <a:avLst/>
            </a:prstGeom>
          </p:spPr>
        </p:pic>
      </p:grpSp>
      <p:sp>
        <p:nvSpPr>
          <p:cNvPr id="8" name="object 8" descr=""/>
          <p:cNvSpPr/>
          <p:nvPr/>
        </p:nvSpPr>
        <p:spPr>
          <a:xfrm>
            <a:off x="0" y="4855749"/>
            <a:ext cx="9144000" cy="254000"/>
          </a:xfrm>
          <a:custGeom>
            <a:avLst/>
            <a:gdLst/>
            <a:ahLst/>
            <a:cxnLst/>
            <a:rect l="l" t="t" r="r" b="b"/>
            <a:pathLst>
              <a:path w="9144000" h="254000">
                <a:moveTo>
                  <a:pt x="9143999" y="253499"/>
                </a:moveTo>
                <a:lnTo>
                  <a:pt x="0" y="253499"/>
                </a:lnTo>
                <a:lnTo>
                  <a:pt x="0" y="0"/>
                </a:lnTo>
                <a:lnTo>
                  <a:pt x="9143999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50"/>
              <a:t>5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600" y="2814469"/>
            <a:ext cx="1891331" cy="150292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19420" y="1097678"/>
            <a:ext cx="2887013" cy="79793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92302" y="385965"/>
            <a:ext cx="2160622" cy="1432408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20562" y="2931515"/>
            <a:ext cx="2290125" cy="1648528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2698655" y="1978955"/>
            <a:ext cx="27813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7830" algn="l"/>
              </a:tabLst>
            </a:pPr>
            <a:r>
              <a:rPr dirty="0" sz="1800" spc="-25" b="1">
                <a:latin typeface="Calibri"/>
                <a:cs typeface="Calibri"/>
              </a:rPr>
              <a:t>1.</a:t>
            </a:r>
            <a:r>
              <a:rPr dirty="0" sz="1800" b="1">
                <a:latin typeface="Calibri"/>
                <a:cs typeface="Calibri"/>
              </a:rPr>
              <a:t>	Accidental</a:t>
            </a:r>
            <a:r>
              <a:rPr dirty="0" sz="1800" spc="-6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Death</a:t>
            </a:r>
            <a:r>
              <a:rPr dirty="0" sz="1800" spc="-6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Benefit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676549" y="1882243"/>
            <a:ext cx="21767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alibri"/>
                <a:cs typeface="Calibri"/>
              </a:rPr>
              <a:t>3.</a:t>
            </a:r>
            <a:r>
              <a:rPr dirty="0" sz="1800" spc="-5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Accidental</a:t>
            </a:r>
            <a:r>
              <a:rPr dirty="0" sz="1800" spc="-5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Disability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972899" y="4189768"/>
            <a:ext cx="14916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 b="1">
                <a:latin typeface="Calibri"/>
                <a:cs typeface="Calibri"/>
              </a:rPr>
              <a:t>Terminal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Illness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42612" y="2422706"/>
            <a:ext cx="15544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alibri"/>
                <a:cs typeface="Calibri"/>
              </a:rPr>
              <a:t>3.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Critical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Illness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70311" y="2533475"/>
            <a:ext cx="1804613" cy="1575649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9848" rIns="0" bIns="0" rtlCol="0" vert="horz">
            <a:spAutoFit/>
          </a:bodyPr>
          <a:lstStyle/>
          <a:p>
            <a:pPr marL="332740">
              <a:lnSpc>
                <a:spcPct val="100000"/>
              </a:lnSpc>
              <a:spcBef>
                <a:spcPts val="100"/>
              </a:spcBef>
            </a:pPr>
            <a:r>
              <a:rPr dirty="0" sz="2600" spc="-10"/>
              <a:t>Riders</a:t>
            </a:r>
            <a:endParaRPr sz="2600"/>
          </a:p>
        </p:txBody>
      </p:sp>
      <p:grpSp>
        <p:nvGrpSpPr>
          <p:cNvPr id="12" name="object 12" descr=""/>
          <p:cNvGrpSpPr/>
          <p:nvPr/>
        </p:nvGrpSpPr>
        <p:grpSpPr>
          <a:xfrm>
            <a:off x="7895575" y="59175"/>
            <a:ext cx="1249045" cy="389890"/>
            <a:chOff x="7895575" y="59175"/>
            <a:chExt cx="1249045" cy="389890"/>
          </a:xfrm>
        </p:grpSpPr>
        <p:pic>
          <p:nvPicPr>
            <p:cNvPr id="13" name="object 1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95575" y="59175"/>
              <a:ext cx="1248424" cy="253800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04351" y="312962"/>
              <a:ext cx="1230874" cy="135712"/>
            </a:xfrm>
            <a:prstGeom prst="rect">
              <a:avLst/>
            </a:prstGeom>
          </p:spPr>
        </p:pic>
      </p:grpSp>
      <p:sp>
        <p:nvSpPr>
          <p:cNvPr id="15" name="object 15" descr=""/>
          <p:cNvSpPr/>
          <p:nvPr/>
        </p:nvSpPr>
        <p:spPr>
          <a:xfrm>
            <a:off x="0" y="4855749"/>
            <a:ext cx="9144000" cy="254000"/>
          </a:xfrm>
          <a:custGeom>
            <a:avLst/>
            <a:gdLst/>
            <a:ahLst/>
            <a:cxnLst/>
            <a:rect l="l" t="t" r="r" b="b"/>
            <a:pathLst>
              <a:path w="9144000" h="254000">
                <a:moveTo>
                  <a:pt x="9143999" y="253499"/>
                </a:moveTo>
                <a:lnTo>
                  <a:pt x="0" y="253499"/>
                </a:lnTo>
                <a:lnTo>
                  <a:pt x="0" y="0"/>
                </a:lnTo>
                <a:lnTo>
                  <a:pt x="9143999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323" y="-28004"/>
            <a:ext cx="979169" cy="46735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 spc="-10"/>
              <a:t>Riders</a:t>
            </a:r>
            <a:endParaRPr sz="29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856" y="4859948"/>
            <a:ext cx="6236719" cy="249468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4474000" y="1386099"/>
            <a:ext cx="1917700" cy="1415415"/>
            <a:chOff x="4474000" y="1386099"/>
            <a:chExt cx="1917700" cy="1415415"/>
          </a:xfrm>
        </p:grpSpPr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24400" y="1866754"/>
              <a:ext cx="1343211" cy="362095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05" y="2266461"/>
              <a:ext cx="978829" cy="378671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4473994" y="1386103"/>
              <a:ext cx="1917700" cy="1415415"/>
            </a:xfrm>
            <a:custGeom>
              <a:avLst/>
              <a:gdLst/>
              <a:ahLst/>
              <a:cxnLst/>
              <a:rect l="l" t="t" r="r" b="b"/>
              <a:pathLst>
                <a:path w="1917700" h="1415414">
                  <a:moveTo>
                    <a:pt x="1917649" y="0"/>
                  </a:moveTo>
                  <a:lnTo>
                    <a:pt x="0" y="0"/>
                  </a:lnTo>
                  <a:lnTo>
                    <a:pt x="0" y="609549"/>
                  </a:lnTo>
                  <a:lnTo>
                    <a:pt x="0" y="1005751"/>
                  </a:lnTo>
                  <a:lnTo>
                    <a:pt x="0" y="1415173"/>
                  </a:lnTo>
                  <a:lnTo>
                    <a:pt x="1917649" y="1415173"/>
                  </a:lnTo>
                  <a:lnTo>
                    <a:pt x="1917649" y="1005751"/>
                  </a:lnTo>
                  <a:lnTo>
                    <a:pt x="1917649" y="609549"/>
                  </a:lnTo>
                  <a:lnTo>
                    <a:pt x="19176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633937" y="541012"/>
          <a:ext cx="7756525" cy="3835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8410"/>
                <a:gridCol w="1317625"/>
                <a:gridCol w="1918335"/>
                <a:gridCol w="1918335"/>
              </a:tblGrid>
              <a:tr h="4089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Additional</a:t>
                      </a:r>
                      <a:r>
                        <a:rPr dirty="0" sz="1400" spc="-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Riders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97144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Available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97144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Inbuilt,</a:t>
                      </a:r>
                      <a:r>
                        <a:rPr dirty="0" sz="1400" spc="-4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Free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97144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Optional,</a:t>
                      </a:r>
                      <a:r>
                        <a:rPr dirty="0" sz="1400" spc="-4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97144C"/>
                    </a:solidFill>
                  </a:tcPr>
                </a:tc>
              </a:tr>
              <a:tr h="43053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Accidental</a:t>
                      </a:r>
                      <a:r>
                        <a:rPr dirty="0" sz="14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Death</a:t>
                      </a:r>
                      <a:r>
                        <a:rPr dirty="0" sz="14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Benefit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Yes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08965">
                <a:tc>
                  <a:txBody>
                    <a:bodyPr/>
                    <a:lstStyle/>
                    <a:p>
                      <a:pPr marL="85090" marR="26543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Accidental</a:t>
                      </a:r>
                      <a:r>
                        <a:rPr dirty="0" sz="1400" spc="-8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25">
                          <a:latin typeface="Arial MT"/>
                          <a:cs typeface="Arial MT"/>
                        </a:rPr>
                        <a:t>Total</a:t>
                      </a:r>
                      <a:r>
                        <a:rPr dirty="0" sz="14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Permanent Disability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Yes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Critical</a:t>
                      </a:r>
                      <a:r>
                        <a:rPr dirty="0" sz="14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Illness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Yes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089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Accelerated</a:t>
                      </a:r>
                      <a:r>
                        <a:rPr dirty="0" sz="14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Critical</a:t>
                      </a:r>
                      <a:r>
                        <a:rPr dirty="0" sz="14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Illness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No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20">
                          <a:latin typeface="Arial MT"/>
                          <a:cs typeface="Arial MT"/>
                        </a:rPr>
                        <a:t>Terminal</a:t>
                      </a:r>
                      <a:r>
                        <a:rPr dirty="0" sz="14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Illness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Yes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7810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Waiver</a:t>
                      </a:r>
                      <a:r>
                        <a:rPr dirty="0" sz="14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4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Premium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Yes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Hospicare</a:t>
                      </a:r>
                      <a:r>
                        <a:rPr dirty="0" sz="14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Benefit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No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Parent</a:t>
                      </a:r>
                      <a:r>
                        <a:rPr dirty="0" sz="14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Income</a:t>
                      </a:r>
                      <a:r>
                        <a:rPr dirty="0" sz="14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Protect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No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7874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9" name="object 9" descr=""/>
          <p:cNvGrpSpPr/>
          <p:nvPr/>
        </p:nvGrpSpPr>
        <p:grpSpPr>
          <a:xfrm>
            <a:off x="7895575" y="59175"/>
            <a:ext cx="1249045" cy="389890"/>
            <a:chOff x="7895575" y="59175"/>
            <a:chExt cx="1249045" cy="389890"/>
          </a:xfrm>
        </p:grpSpPr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95575" y="59175"/>
              <a:ext cx="1248424" cy="253800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04351" y="312962"/>
              <a:ext cx="1215094" cy="135712"/>
            </a:xfrm>
            <a:prstGeom prst="rect">
              <a:avLst/>
            </a:prstGeom>
          </p:spPr>
        </p:pic>
      </p:grpSp>
      <p:pic>
        <p:nvPicPr>
          <p:cNvPr id="12" name="object 12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155157" y="1074113"/>
            <a:ext cx="193485" cy="185373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155181" y="1589600"/>
            <a:ext cx="193485" cy="185374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155169" y="2115162"/>
            <a:ext cx="193485" cy="185374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155157" y="2527475"/>
            <a:ext cx="193485" cy="185374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333581" y="2872087"/>
            <a:ext cx="193485" cy="185374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155181" y="3299312"/>
            <a:ext cx="193485" cy="185373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155181" y="3740687"/>
            <a:ext cx="193485" cy="185373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155169" y="4126462"/>
            <a:ext cx="193485" cy="185373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333581" y="2491375"/>
            <a:ext cx="193485" cy="185374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33681" y="4094588"/>
            <a:ext cx="193485" cy="185373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33681" y="3713588"/>
            <a:ext cx="193485" cy="185373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305444" y="1567515"/>
            <a:ext cx="241451" cy="241444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305444" y="1020040"/>
            <a:ext cx="241451" cy="241444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305444" y="2060190"/>
            <a:ext cx="241451" cy="241444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132444" y="2883503"/>
            <a:ext cx="241451" cy="241444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305444" y="3262940"/>
            <a:ext cx="241451" cy="241444"/>
          </a:xfrm>
          <a:prstGeom prst="rect">
            <a:avLst/>
          </a:prstGeom>
        </p:spPr>
      </p:pic>
      <p:sp>
        <p:nvSpPr>
          <p:cNvPr id="28" name="object 28" descr=""/>
          <p:cNvSpPr/>
          <p:nvPr/>
        </p:nvSpPr>
        <p:spPr>
          <a:xfrm>
            <a:off x="0" y="4855749"/>
            <a:ext cx="9144000" cy="254000"/>
          </a:xfrm>
          <a:custGeom>
            <a:avLst/>
            <a:gdLst/>
            <a:ahLst/>
            <a:cxnLst/>
            <a:rect l="l" t="t" r="r" b="b"/>
            <a:pathLst>
              <a:path w="9144000" h="254000">
                <a:moveTo>
                  <a:pt x="9143999" y="253499"/>
                </a:moveTo>
                <a:lnTo>
                  <a:pt x="0" y="253499"/>
                </a:lnTo>
                <a:lnTo>
                  <a:pt x="0" y="0"/>
                </a:lnTo>
                <a:lnTo>
                  <a:pt x="9143999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856" y="4859948"/>
            <a:ext cx="6236719" cy="249468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305075" y="629000"/>
            <a:ext cx="8463280" cy="389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9240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During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policy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term,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100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%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rider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sum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assured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will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paid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case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you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meet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with </a:t>
            </a:r>
            <a:r>
              <a:rPr dirty="0" sz="1800">
                <a:latin typeface="Calibri"/>
                <a:cs typeface="Calibri"/>
              </a:rPr>
              <a:t>an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accident,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leading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dismemberment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or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death.</a:t>
            </a:r>
            <a:endParaRPr sz="1800">
              <a:latin typeface="Calibri"/>
              <a:cs typeface="Calibri"/>
            </a:endParaRPr>
          </a:p>
          <a:p>
            <a:pPr marL="298450" marR="5080" indent="-25209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298450" algn="l"/>
              </a:tabLst>
            </a:pPr>
            <a:r>
              <a:rPr dirty="0" sz="1800" spc="-10">
                <a:latin typeface="Calibri"/>
                <a:cs typeface="Calibri"/>
              </a:rPr>
              <a:t>Condition: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Policy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holder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dies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spot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accident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or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within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180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days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from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date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of </a:t>
            </a:r>
            <a:r>
              <a:rPr dirty="0" sz="1800" spc="-10">
                <a:latin typeface="Calibri"/>
                <a:cs typeface="Calibri"/>
              </a:rPr>
              <a:t>accident</a:t>
            </a:r>
            <a:endParaRPr sz="1800">
              <a:latin typeface="Calibri"/>
              <a:cs typeface="Calibri"/>
            </a:endParaRPr>
          </a:p>
          <a:p>
            <a:pPr marL="297815" indent="-25146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spc="-10">
                <a:latin typeface="Calibri"/>
                <a:cs typeface="Calibri"/>
              </a:rPr>
              <a:t>Additional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payout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death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or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dismemberment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due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accident</a:t>
            </a:r>
            <a:endParaRPr sz="1800">
              <a:latin typeface="Calibri"/>
              <a:cs typeface="Calibri"/>
            </a:endParaRPr>
          </a:p>
          <a:p>
            <a:pPr marL="270510" marR="1055370">
              <a:lnSpc>
                <a:spcPct val="100000"/>
              </a:lnSpc>
            </a:pPr>
            <a:r>
              <a:rPr dirty="0" sz="1800" spc="-10">
                <a:latin typeface="Calibri"/>
                <a:cs typeface="Calibri"/>
              </a:rPr>
              <a:t>Provides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comprehensive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coverage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accidental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injuries,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including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death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and </a:t>
            </a:r>
            <a:r>
              <a:rPr dirty="0" sz="1800" spc="-10">
                <a:latin typeface="Calibri"/>
                <a:cs typeface="Calibri"/>
              </a:rPr>
              <a:t>dismemberment</a:t>
            </a:r>
            <a:endParaRPr sz="1800">
              <a:latin typeface="Calibri"/>
              <a:cs typeface="Calibri"/>
            </a:endParaRPr>
          </a:p>
          <a:p>
            <a:pPr marL="298450" marR="149225" indent="-252095">
              <a:lnSpc>
                <a:spcPct val="100000"/>
              </a:lnSpc>
              <a:buFont typeface="Arial MT"/>
              <a:buChar char="•"/>
              <a:tabLst>
                <a:tab pos="298450" algn="l"/>
              </a:tabLst>
            </a:pPr>
            <a:r>
              <a:rPr dirty="0" sz="1800">
                <a:latin typeface="Calibri"/>
                <a:cs typeface="Calibri"/>
              </a:rPr>
              <a:t>It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offers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payouts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various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levels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dismemberment,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whether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partial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or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total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offering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required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financial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support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medical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treatments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lifestyle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adjustments</a:t>
            </a:r>
            <a:endParaRPr sz="1800">
              <a:latin typeface="Calibri"/>
              <a:cs typeface="Calibri"/>
            </a:endParaRPr>
          </a:p>
          <a:p>
            <a:pPr marL="297815" indent="-251460">
              <a:lnSpc>
                <a:spcPct val="100000"/>
              </a:lnSpc>
              <a:buFont typeface="Arial MT"/>
              <a:buChar char="•"/>
              <a:tabLst>
                <a:tab pos="297815" algn="l"/>
              </a:tabLst>
            </a:pPr>
            <a:r>
              <a:rPr dirty="0" sz="1800">
                <a:latin typeface="Calibri"/>
                <a:cs typeface="Calibri"/>
              </a:rPr>
              <a:t>Base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life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cover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also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gets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paid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out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case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death</a:t>
            </a:r>
            <a:endParaRPr sz="1800">
              <a:latin typeface="Calibri"/>
              <a:cs typeface="Calibri"/>
            </a:endParaRPr>
          </a:p>
          <a:p>
            <a:pPr marL="12700" marR="4322445">
              <a:lnSpc>
                <a:spcPct val="127800"/>
              </a:lnSpc>
              <a:spcBef>
                <a:spcPts val="2160"/>
              </a:spcBef>
            </a:pPr>
            <a:r>
              <a:rPr dirty="0" sz="1800" spc="-10" b="1">
                <a:solidFill>
                  <a:srgbClr val="0060A8"/>
                </a:solidFill>
                <a:latin typeface="Calibri"/>
                <a:cs typeface="Calibri"/>
              </a:rPr>
              <a:t>Payout:</a:t>
            </a:r>
            <a:r>
              <a:rPr dirty="0" sz="1800" spc="-35" b="1">
                <a:solidFill>
                  <a:srgbClr val="0060A8"/>
                </a:solidFill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Rider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SA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over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&amp;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above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Base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SA </a:t>
            </a:r>
            <a:r>
              <a:rPr dirty="0" sz="1800">
                <a:latin typeface="Calibri"/>
                <a:cs typeface="Calibri"/>
              </a:rPr>
              <a:t>Note: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Rider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SA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cannot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more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than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Base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SA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3749" y="194790"/>
            <a:ext cx="7451090" cy="375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-10"/>
              <a:t>Accidental</a:t>
            </a:r>
            <a:r>
              <a:rPr dirty="0" sz="2300" spc="-80"/>
              <a:t> </a:t>
            </a:r>
            <a:r>
              <a:rPr dirty="0" sz="2300"/>
              <a:t>Death</a:t>
            </a:r>
            <a:r>
              <a:rPr dirty="0" sz="2300" spc="-80"/>
              <a:t> </a:t>
            </a:r>
            <a:r>
              <a:rPr dirty="0" sz="2300"/>
              <a:t>Benefit</a:t>
            </a:r>
            <a:r>
              <a:rPr dirty="0" sz="2300" spc="-75"/>
              <a:t> </a:t>
            </a:r>
            <a:r>
              <a:rPr dirty="0" sz="2300"/>
              <a:t>&amp;</a:t>
            </a:r>
            <a:r>
              <a:rPr dirty="0" sz="2300" spc="-80"/>
              <a:t> </a:t>
            </a:r>
            <a:r>
              <a:rPr dirty="0" sz="2300" spc="-10"/>
              <a:t>Dismemberment:</a:t>
            </a:r>
            <a:r>
              <a:rPr dirty="0" sz="2300" spc="-80"/>
              <a:t> </a:t>
            </a:r>
            <a:r>
              <a:rPr dirty="0" sz="2300"/>
              <a:t>(Optional,</a:t>
            </a:r>
            <a:r>
              <a:rPr dirty="0" sz="2300" spc="-75"/>
              <a:t> </a:t>
            </a:r>
            <a:r>
              <a:rPr dirty="0" sz="2300" spc="-10"/>
              <a:t>Paid)</a:t>
            </a:r>
            <a:endParaRPr sz="2300"/>
          </a:p>
        </p:txBody>
      </p:sp>
      <p:grpSp>
        <p:nvGrpSpPr>
          <p:cNvPr id="5" name="object 5" descr=""/>
          <p:cNvGrpSpPr/>
          <p:nvPr/>
        </p:nvGrpSpPr>
        <p:grpSpPr>
          <a:xfrm>
            <a:off x="-4762" y="3436875"/>
            <a:ext cx="9153525" cy="1677670"/>
            <a:chOff x="-4762" y="3436875"/>
            <a:chExt cx="9153525" cy="1677670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80299" y="3436875"/>
              <a:ext cx="2594723" cy="1423065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0" y="4855750"/>
              <a:ext cx="9144000" cy="254000"/>
            </a:xfrm>
            <a:custGeom>
              <a:avLst/>
              <a:gdLst/>
              <a:ahLst/>
              <a:cxnLst/>
              <a:rect l="l" t="t" r="r" b="b"/>
              <a:pathLst>
                <a:path w="9144000" h="254000">
                  <a:moveTo>
                    <a:pt x="9143999" y="253499"/>
                  </a:moveTo>
                  <a:lnTo>
                    <a:pt x="0" y="253499"/>
                  </a:lnTo>
                  <a:lnTo>
                    <a:pt x="0" y="0"/>
                  </a:lnTo>
                  <a:lnTo>
                    <a:pt x="9143999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7895575" y="59175"/>
            <a:ext cx="1249045" cy="389890"/>
            <a:chOff x="7895575" y="59175"/>
            <a:chExt cx="1249045" cy="389890"/>
          </a:xfrm>
        </p:grpSpPr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95575" y="59175"/>
              <a:ext cx="1248424" cy="253800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04351" y="312962"/>
              <a:ext cx="1215094" cy="135712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Axis Max STPP</dc:title>
  <dcterms:created xsi:type="dcterms:W3CDTF">2025-07-22T12:34:41Z</dcterms:created>
  <dcterms:modified xsi:type="dcterms:W3CDTF">2025-07-22T12:34:41Z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2025-07-22T00:00:00Z</vt:filetime>
  </property>
  <property fmtid="{D5CDD505-2E9C-101B-9397-08002B2CF9AE}" pid="3" name="Creator">
    <vt:lpwstr>Google</vt:lpwstr>
  </property>
  <property fmtid="{D5CDD505-2E9C-101B-9397-08002B2CF9AE}" pid="4" name="LastSaved">
    <vt:filetime>2025-07-22T00:00:00Z</vt:filetime>
  </property>
</Properties>
</file>